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35"/>
  </p:handoutMasterIdLst>
  <p:sldIdLst>
    <p:sldId id="256" r:id="rId2"/>
    <p:sldId id="257" r:id="rId3"/>
    <p:sldId id="258" r:id="rId4"/>
    <p:sldId id="259" r:id="rId5"/>
    <p:sldId id="261" r:id="rId6"/>
    <p:sldId id="260" r:id="rId7"/>
    <p:sldId id="263" r:id="rId8"/>
    <p:sldId id="262" r:id="rId9"/>
    <p:sldId id="264" r:id="rId10"/>
    <p:sldId id="265" r:id="rId11"/>
    <p:sldId id="266" r:id="rId12"/>
    <p:sldId id="267" r:id="rId13"/>
    <p:sldId id="268" r:id="rId14"/>
    <p:sldId id="269" r:id="rId15"/>
    <p:sldId id="270" r:id="rId16"/>
    <p:sldId id="291" r:id="rId17"/>
    <p:sldId id="271" r:id="rId18"/>
    <p:sldId id="272" r:id="rId19"/>
    <p:sldId id="281" r:id="rId20"/>
    <p:sldId id="286" r:id="rId21"/>
    <p:sldId id="284" r:id="rId22"/>
    <p:sldId id="283" r:id="rId23"/>
    <p:sldId id="273" r:id="rId24"/>
    <p:sldId id="274" r:id="rId25"/>
    <p:sldId id="275" r:id="rId26"/>
    <p:sldId id="277" r:id="rId27"/>
    <p:sldId id="276" r:id="rId28"/>
    <p:sldId id="278" r:id="rId29"/>
    <p:sldId id="292" r:id="rId30"/>
    <p:sldId id="279" r:id="rId31"/>
    <p:sldId id="282" r:id="rId32"/>
    <p:sldId id="287" r:id="rId33"/>
    <p:sldId id="290" r:id="rId3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8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19008675-F15C-46E6-ACAC-6BB94D5B49E4}" type="datetimeFigureOut">
              <a:rPr lang="en-US" smtClean="0"/>
              <a:t>3/17/2015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BAFF09BB-C759-4B45-9D48-B474B11366C8}" type="slidenum">
              <a:rPr lang="en-US" smtClean="0"/>
              <a:t>‹#›</a:t>
            </a:fld>
            <a:endParaRPr lang="en-US"/>
          </a:p>
        </p:txBody>
      </p:sp>
    </p:spTree>
    <p:extLst>
      <p:ext uri="{BB962C8B-B14F-4D97-AF65-F5344CB8AC3E}">
        <p14:creationId xmlns:p14="http://schemas.microsoft.com/office/powerpoint/2010/main" val="161328678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523E885-C238-4248-9DB1-322DFE58CF53}" type="datetimeFigureOut">
              <a:rPr lang="en-US" smtClean="0"/>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895E08-6C0D-46CE-AE00-A103539A2D2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23E885-C238-4248-9DB1-322DFE58CF53}" type="datetimeFigureOut">
              <a:rPr lang="en-US" smtClean="0"/>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895E08-6C0D-46CE-AE00-A103539A2D2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23E885-C238-4248-9DB1-322DFE58CF53}" type="datetimeFigureOut">
              <a:rPr lang="en-US" smtClean="0"/>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895E08-6C0D-46CE-AE00-A103539A2D2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23E885-C238-4248-9DB1-322DFE58CF53}" type="datetimeFigureOut">
              <a:rPr lang="en-US" smtClean="0"/>
              <a:t>3/17/2015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895E08-6C0D-46CE-AE00-A103539A2D2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523E885-C238-4248-9DB1-322DFE58CF53}" type="datetimeFigureOut">
              <a:rPr lang="en-US" smtClean="0"/>
              <a:t>3/17/2015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895E08-6C0D-46CE-AE00-A103539A2D2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23E885-C238-4248-9DB1-322DFE58CF53}" type="datetimeFigureOut">
              <a:rPr lang="en-US" smtClean="0"/>
              <a:t>3/17/2015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895E08-6C0D-46CE-AE00-A103539A2D2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23E885-C238-4248-9DB1-322DFE58CF53}" type="datetimeFigureOut">
              <a:rPr lang="en-US" smtClean="0"/>
              <a:t>3/17/2015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895E08-6C0D-46CE-AE00-A103539A2D2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23E885-C238-4248-9DB1-322DFE58CF53}" type="datetimeFigureOut">
              <a:rPr lang="en-US" smtClean="0"/>
              <a:t>3/17/2015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895E08-6C0D-46CE-AE00-A103539A2D26}"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E523E885-C238-4248-9DB1-322DFE58CF53}" type="datetimeFigureOut">
              <a:rPr lang="en-US" smtClean="0"/>
              <a:t>3/17/2015</a:t>
            </a:fld>
            <a:endParaRPr lang="en-US"/>
          </a:p>
        </p:txBody>
      </p:sp>
      <p:sp>
        <p:nvSpPr>
          <p:cNvPr id="9" name="Slide Number Placeholder 8"/>
          <p:cNvSpPr>
            <a:spLocks noGrp="1"/>
          </p:cNvSpPr>
          <p:nvPr>
            <p:ph type="sldNum" sz="quarter" idx="11"/>
          </p:nvPr>
        </p:nvSpPr>
        <p:spPr/>
        <p:txBody>
          <a:bodyPr/>
          <a:lstStyle/>
          <a:p>
            <a:fld id="{B0895E08-6C0D-46CE-AE00-A103539A2D26}"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23E885-C238-4248-9DB1-322DFE58CF53}" type="datetimeFigureOut">
              <a:rPr lang="en-US" smtClean="0"/>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895E08-6C0D-46CE-AE00-A103539A2D2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23E885-C238-4248-9DB1-322DFE58CF53}" type="datetimeFigureOut">
              <a:rPr lang="en-US" smtClean="0"/>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895E08-6C0D-46CE-AE00-A103539A2D2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0895E08-6C0D-46CE-AE00-A103539A2D26}"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E523E885-C238-4248-9DB1-322DFE58CF53}" type="datetimeFigureOut">
              <a:rPr lang="en-US" smtClean="0"/>
              <a:t>3/17/2015</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hyperlink" Target="https://human.biodigital.com/index.html" TargetMode="Externa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brainpop.com/health/bodysystems/joints/preview.weml" TargetMode="External"/><Relationship Id="rId2" Type="http://schemas.openxmlformats.org/officeDocument/2006/relationships/hyperlink" Target="http://www.brainpop.com/health/bodysystems/skeleton/preview.weml" TargetMode="External"/><Relationship Id="rId1" Type="http://schemas.openxmlformats.org/officeDocument/2006/relationships/slideLayout" Target="../slideLayouts/slideLayout2.xml"/><Relationship Id="rId4" Type="http://schemas.openxmlformats.org/officeDocument/2006/relationships/hyperlink" Target="http://www.youtube.com/watch?v=uzxmKAWiN_U"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human.biodigital.com/index.htm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www.youtube.com/watch?v=vvBWnQJHGBs"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685800"/>
            <a:ext cx="7772400" cy="1470025"/>
          </a:xfrm>
        </p:spPr>
        <p:txBody>
          <a:bodyPr/>
          <a:lstStyle/>
          <a:p>
            <a:r>
              <a:rPr lang="en-US" dirty="0" smtClean="0"/>
              <a:t>The Skeletal and Muscular Systems</a:t>
            </a:r>
            <a:endParaRPr lang="en-US" dirty="0"/>
          </a:p>
        </p:txBody>
      </p:sp>
      <p:sp>
        <p:nvSpPr>
          <p:cNvPr id="3" name="Subtitle 2"/>
          <p:cNvSpPr>
            <a:spLocks noGrp="1"/>
          </p:cNvSpPr>
          <p:nvPr>
            <p:ph type="subTitle" idx="1"/>
          </p:nvPr>
        </p:nvSpPr>
        <p:spPr/>
        <p:txBody>
          <a:bodyPr/>
          <a:lstStyle/>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0" y="2082800"/>
            <a:ext cx="3505200" cy="4673600"/>
          </a:xfrm>
          <a:prstGeom prst="rect">
            <a:avLst/>
          </a:prstGeom>
        </p:spPr>
      </p:pic>
      <p:sp>
        <p:nvSpPr>
          <p:cNvPr id="5" name="Rectangle 4"/>
          <p:cNvSpPr/>
          <p:nvPr/>
        </p:nvSpPr>
        <p:spPr>
          <a:xfrm>
            <a:off x="5676474" y="6387068"/>
            <a:ext cx="2220673" cy="369332"/>
          </a:xfrm>
          <a:prstGeom prst="rect">
            <a:avLst/>
          </a:prstGeom>
        </p:spPr>
        <p:txBody>
          <a:bodyPr wrap="none">
            <a:spAutoFit/>
          </a:bodyPr>
          <a:lstStyle/>
          <a:p>
            <a:r>
              <a:rPr lang="en-US" dirty="0"/>
              <a:t>http://goo.gl/eK19bQ</a:t>
            </a:r>
          </a:p>
        </p:txBody>
      </p:sp>
    </p:spTree>
    <p:extLst>
      <p:ext uri="{BB962C8B-B14F-4D97-AF65-F5344CB8AC3E}">
        <p14:creationId xmlns:p14="http://schemas.microsoft.com/office/powerpoint/2010/main" val="8211126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Skeletal and Muscular System</a:t>
            </a:r>
            <a:endParaRPr lang="en-US" dirty="0"/>
          </a:p>
        </p:txBody>
      </p:sp>
      <p:sp>
        <p:nvSpPr>
          <p:cNvPr id="3" name="Content Placeholder 2"/>
          <p:cNvSpPr>
            <a:spLocks noGrp="1"/>
          </p:cNvSpPr>
          <p:nvPr>
            <p:ph idx="1"/>
          </p:nvPr>
        </p:nvSpPr>
        <p:spPr/>
        <p:txBody>
          <a:bodyPr/>
          <a:lstStyle/>
          <a:p>
            <a:r>
              <a:rPr lang="en-US" dirty="0" smtClean="0"/>
              <a:t>By working together, your </a:t>
            </a:r>
            <a:r>
              <a:rPr lang="en-US" u="sng" dirty="0" smtClean="0"/>
              <a:t>muscular</a:t>
            </a:r>
            <a:r>
              <a:rPr lang="en-US" dirty="0" smtClean="0"/>
              <a:t> and skeletal systems allow you to do many things such as </a:t>
            </a:r>
            <a:r>
              <a:rPr lang="en-US" u="sng" dirty="0" smtClean="0"/>
              <a:t>stand up</a:t>
            </a:r>
            <a:r>
              <a:rPr lang="en-US" dirty="0" smtClean="0"/>
              <a:t>, sit down, type a note, or run a race. </a:t>
            </a:r>
          </a:p>
          <a:p>
            <a:r>
              <a:rPr lang="en-US" dirty="0" smtClean="0"/>
              <a:t>So let’s take a closer look at these systems to see how they help us function in our everyday lives. </a:t>
            </a:r>
          </a:p>
          <a:p>
            <a:endParaRPr lang="en-US" dirty="0"/>
          </a:p>
        </p:txBody>
      </p:sp>
    </p:spTree>
    <p:extLst>
      <p:ext uri="{BB962C8B-B14F-4D97-AF65-F5344CB8AC3E}">
        <p14:creationId xmlns:p14="http://schemas.microsoft.com/office/powerpoint/2010/main" val="3664292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4088" y="1066800"/>
            <a:ext cx="4695825" cy="5807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ctrTitle"/>
          </p:nvPr>
        </p:nvSpPr>
        <p:spPr>
          <a:xfrm>
            <a:off x="685800" y="-389370"/>
            <a:ext cx="7772400" cy="1470025"/>
          </a:xfrm>
        </p:spPr>
        <p:txBody>
          <a:bodyPr/>
          <a:lstStyle/>
          <a:p>
            <a:r>
              <a:rPr lang="en-US" dirty="0" smtClean="0"/>
              <a:t>The Skeletal System</a:t>
            </a:r>
            <a:endParaRPr lang="en-US" dirty="0"/>
          </a:p>
        </p:txBody>
      </p:sp>
      <p:sp>
        <p:nvSpPr>
          <p:cNvPr id="5" name="Subtitle 4"/>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080639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ircle(in)">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of the Skeletal System</a:t>
            </a:r>
            <a:endParaRPr lang="en-US" dirty="0"/>
          </a:p>
        </p:txBody>
      </p:sp>
      <p:sp>
        <p:nvSpPr>
          <p:cNvPr id="3" name="Content Placeholder 2"/>
          <p:cNvSpPr>
            <a:spLocks noGrp="1"/>
          </p:cNvSpPr>
          <p:nvPr>
            <p:ph idx="1"/>
          </p:nvPr>
        </p:nvSpPr>
        <p:spPr/>
        <p:txBody>
          <a:bodyPr/>
          <a:lstStyle/>
          <a:p>
            <a:r>
              <a:rPr lang="en-US" sz="2800" dirty="0" smtClean="0"/>
              <a:t>What do you think of when you hear the word </a:t>
            </a:r>
            <a:r>
              <a:rPr lang="en-US" sz="2800" i="1" u="sng" dirty="0" smtClean="0"/>
              <a:t>skeleton</a:t>
            </a:r>
            <a:r>
              <a:rPr lang="en-US" sz="2800" i="1" dirty="0" smtClean="0"/>
              <a:t>?</a:t>
            </a:r>
          </a:p>
          <a:p>
            <a:r>
              <a:rPr lang="en-US" sz="2800" dirty="0" smtClean="0"/>
              <a:t>Is it </a:t>
            </a:r>
            <a:r>
              <a:rPr lang="en-US" sz="2800" u="sng" dirty="0" smtClean="0"/>
              <a:t>dry, white bones </a:t>
            </a:r>
            <a:r>
              <a:rPr lang="en-US" sz="2800" dirty="0" smtClean="0"/>
              <a:t>from a science class?</a:t>
            </a:r>
          </a:p>
          <a:p>
            <a:r>
              <a:rPr lang="en-US" sz="2800" dirty="0" smtClean="0"/>
              <a:t>Your skeletal system is more than that, it is full of life!</a:t>
            </a:r>
          </a:p>
          <a:p>
            <a:r>
              <a:rPr lang="en-US" sz="2800" dirty="0" smtClean="0"/>
              <a:t>The skeletal system is the organ system that </a:t>
            </a:r>
            <a:r>
              <a:rPr lang="en-US" sz="2800" u="sng" dirty="0" smtClean="0"/>
              <a:t>supports</a:t>
            </a:r>
            <a:r>
              <a:rPr lang="en-US" sz="2800" dirty="0" smtClean="0"/>
              <a:t> and protects the body and allows it to move.</a:t>
            </a:r>
          </a:p>
          <a:p>
            <a:endParaRPr lang="en-US" dirty="0"/>
          </a:p>
        </p:txBody>
      </p:sp>
    </p:spTree>
    <p:extLst>
      <p:ext uri="{BB962C8B-B14F-4D97-AF65-F5344CB8AC3E}">
        <p14:creationId xmlns:p14="http://schemas.microsoft.com/office/powerpoint/2010/main" val="203138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of the Skeletal System</a:t>
            </a:r>
            <a:endParaRPr lang="en-US" dirty="0"/>
          </a:p>
        </p:txBody>
      </p:sp>
      <p:sp>
        <p:nvSpPr>
          <p:cNvPr id="3" name="Content Placeholder 2"/>
          <p:cNvSpPr>
            <a:spLocks noGrp="1"/>
          </p:cNvSpPr>
          <p:nvPr>
            <p:ph idx="1"/>
          </p:nvPr>
        </p:nvSpPr>
        <p:spPr/>
        <p:txBody>
          <a:bodyPr>
            <a:normAutofit/>
          </a:bodyPr>
          <a:lstStyle/>
          <a:p>
            <a:r>
              <a:rPr lang="en-US" sz="2800" b="1" i="1" u="sng" dirty="0" smtClean="0"/>
              <a:t>Support</a:t>
            </a:r>
          </a:p>
          <a:p>
            <a:r>
              <a:rPr lang="en-US" sz="2800" dirty="0" smtClean="0"/>
              <a:t>Bones provide support for your body and make it possible for you to sit or stand </a:t>
            </a:r>
            <a:r>
              <a:rPr lang="en-US" sz="2800" u="sng" dirty="0" smtClean="0"/>
              <a:t>upright</a:t>
            </a:r>
            <a:r>
              <a:rPr lang="en-US" sz="2800" dirty="0" smtClean="0"/>
              <a:t>.</a:t>
            </a:r>
          </a:p>
          <a:p>
            <a:r>
              <a:rPr lang="en-US" sz="2800" dirty="0" smtClean="0"/>
              <a:t>Without bones, we would be a mass of soft </a:t>
            </a:r>
            <a:r>
              <a:rPr lang="en-US" sz="2800" u="sng" dirty="0" smtClean="0"/>
              <a:t>tissue</a:t>
            </a:r>
            <a:r>
              <a:rPr lang="en-US" sz="2800" dirty="0" smtClean="0"/>
              <a:t>, like a slug.</a:t>
            </a:r>
          </a:p>
          <a:p>
            <a:r>
              <a:rPr lang="en-US" sz="2800" dirty="0" smtClean="0"/>
              <a:t>Unlike a slug however, we would not be able to move around</a:t>
            </a:r>
          </a:p>
          <a:p>
            <a:pPr marL="0" indent="0" algn="ctr">
              <a:buNone/>
            </a:pPr>
            <a:endParaRPr lang="en-US" sz="2800" b="1" dirty="0" smtClean="0"/>
          </a:p>
          <a:p>
            <a:pPr marL="0" indent="0" algn="ctr">
              <a:buNone/>
            </a:pPr>
            <a:r>
              <a:rPr lang="en-US" sz="2800" b="1" dirty="0" smtClean="0"/>
              <a:t>BONES ARE A VITAL PART TO OUR MOVEMENT!</a:t>
            </a:r>
            <a:endParaRPr lang="en-US" sz="2800" b="1" dirty="0"/>
          </a:p>
        </p:txBody>
      </p:sp>
    </p:spTree>
    <p:extLst>
      <p:ext uri="{BB962C8B-B14F-4D97-AF65-F5344CB8AC3E}">
        <p14:creationId xmlns:p14="http://schemas.microsoft.com/office/powerpoint/2010/main" val="738732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of the Skeletal System</a:t>
            </a:r>
            <a:endParaRPr lang="en-US" dirty="0"/>
          </a:p>
        </p:txBody>
      </p:sp>
      <p:sp>
        <p:nvSpPr>
          <p:cNvPr id="3" name="Content Placeholder 2"/>
          <p:cNvSpPr>
            <a:spLocks noGrp="1"/>
          </p:cNvSpPr>
          <p:nvPr>
            <p:ph idx="1"/>
          </p:nvPr>
        </p:nvSpPr>
        <p:spPr/>
        <p:txBody>
          <a:bodyPr/>
          <a:lstStyle/>
          <a:p>
            <a:r>
              <a:rPr lang="en-US" sz="2800" dirty="0" smtClean="0"/>
              <a:t>Other jobs of the skeletal system include storing </a:t>
            </a:r>
            <a:r>
              <a:rPr lang="en-US" sz="2800" u="sng" dirty="0" smtClean="0"/>
              <a:t>minerals</a:t>
            </a:r>
            <a:r>
              <a:rPr lang="en-US" sz="2800" dirty="0" smtClean="0"/>
              <a:t> and producing red blood cells.</a:t>
            </a:r>
          </a:p>
          <a:p>
            <a:endParaRPr lang="en-US" sz="2800" dirty="0" smtClean="0"/>
          </a:p>
          <a:p>
            <a:r>
              <a:rPr lang="en-US" sz="2800" dirty="0" smtClean="0"/>
              <a:t>The human skeleton is inside the body, so it also has the name </a:t>
            </a:r>
            <a:r>
              <a:rPr lang="en-US" sz="2800" i="1" u="sng" dirty="0" smtClean="0"/>
              <a:t>endoskeleton</a:t>
            </a:r>
            <a:r>
              <a:rPr lang="en-US" sz="2800" i="1" dirty="0" smtClean="0"/>
              <a:t>.</a:t>
            </a:r>
          </a:p>
          <a:p>
            <a:pPr marL="0" indent="0">
              <a:buNone/>
            </a:pPr>
            <a:endParaRPr lang="en-US" dirty="0"/>
          </a:p>
        </p:txBody>
      </p:sp>
    </p:spTree>
    <p:extLst>
      <p:ext uri="{BB962C8B-B14F-4D97-AF65-F5344CB8AC3E}">
        <p14:creationId xmlns:p14="http://schemas.microsoft.com/office/powerpoint/2010/main" val="2817439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of the Skeletal System</a:t>
            </a:r>
            <a:endParaRPr lang="en-US" dirty="0"/>
          </a:p>
        </p:txBody>
      </p:sp>
      <p:sp>
        <p:nvSpPr>
          <p:cNvPr id="3" name="Content Placeholder 2"/>
          <p:cNvSpPr>
            <a:spLocks noGrp="1"/>
          </p:cNvSpPr>
          <p:nvPr>
            <p:ph idx="1"/>
          </p:nvPr>
        </p:nvSpPr>
        <p:spPr/>
        <p:txBody>
          <a:bodyPr>
            <a:normAutofit/>
          </a:bodyPr>
          <a:lstStyle/>
          <a:p>
            <a:r>
              <a:rPr lang="en-US" sz="2800" b="1" i="1" dirty="0" smtClean="0"/>
              <a:t>Storage</a:t>
            </a:r>
          </a:p>
          <a:p>
            <a:r>
              <a:rPr lang="en-US" sz="2800" dirty="0" smtClean="0"/>
              <a:t>The hard outer layer of bone, </a:t>
            </a:r>
            <a:r>
              <a:rPr lang="en-US" sz="2800" i="1" u="sng" dirty="0" smtClean="0"/>
              <a:t>compact storage</a:t>
            </a:r>
            <a:r>
              <a:rPr lang="en-US" sz="2800" dirty="0" smtClean="0"/>
              <a:t>, stores important minerals.</a:t>
            </a:r>
          </a:p>
          <a:p>
            <a:pPr marL="0" indent="0">
              <a:buNone/>
            </a:pPr>
            <a:r>
              <a:rPr lang="en-US" sz="2800" dirty="0"/>
              <a:t>	</a:t>
            </a:r>
            <a:r>
              <a:rPr lang="en-US" sz="2800" dirty="0" smtClean="0"/>
              <a:t>Ex: Calcium</a:t>
            </a:r>
          </a:p>
          <a:p>
            <a:r>
              <a:rPr lang="en-US" sz="2800" dirty="0" smtClean="0"/>
              <a:t>These minerals are necessary for </a:t>
            </a:r>
            <a:r>
              <a:rPr lang="en-US" sz="2800" u="sng" dirty="0" smtClean="0"/>
              <a:t>nerves</a:t>
            </a:r>
            <a:r>
              <a:rPr lang="en-US" sz="2800" dirty="0" smtClean="0"/>
              <a:t> and muscles to work properly.</a:t>
            </a:r>
          </a:p>
        </p:txBody>
      </p:sp>
    </p:spTree>
    <p:extLst>
      <p:ext uri="{BB962C8B-B14F-4D97-AF65-F5344CB8AC3E}">
        <p14:creationId xmlns:p14="http://schemas.microsoft.com/office/powerpoint/2010/main" val="1748669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of the Skeletal System</a:t>
            </a:r>
            <a:endParaRPr lang="en-US" dirty="0"/>
          </a:p>
        </p:txBody>
      </p:sp>
      <p:sp>
        <p:nvSpPr>
          <p:cNvPr id="3" name="Content Placeholder 2"/>
          <p:cNvSpPr>
            <a:spLocks noGrp="1"/>
          </p:cNvSpPr>
          <p:nvPr>
            <p:ph idx="1"/>
          </p:nvPr>
        </p:nvSpPr>
        <p:spPr/>
        <p:txBody>
          <a:bodyPr>
            <a:normAutofit/>
          </a:bodyPr>
          <a:lstStyle/>
          <a:p>
            <a:r>
              <a:rPr lang="en-US" sz="2800" b="1" i="1" u="sng" dirty="0" smtClean="0"/>
              <a:t>Protection</a:t>
            </a:r>
          </a:p>
          <a:p>
            <a:r>
              <a:rPr lang="en-US" sz="2800" dirty="0" smtClean="0"/>
              <a:t>Bones provide protection to organs.</a:t>
            </a:r>
          </a:p>
          <a:p>
            <a:r>
              <a:rPr lang="en-US" sz="2800" dirty="0" smtClean="0"/>
              <a:t>Our </a:t>
            </a:r>
            <a:r>
              <a:rPr lang="en-US" sz="2800" u="sng" dirty="0" smtClean="0"/>
              <a:t>ribs</a:t>
            </a:r>
            <a:r>
              <a:rPr lang="en-US" sz="2800" dirty="0" smtClean="0"/>
              <a:t> protect our heart and lungs.</a:t>
            </a:r>
          </a:p>
          <a:p>
            <a:r>
              <a:rPr lang="en-US" sz="2800" dirty="0" smtClean="0"/>
              <a:t>The vertebrae protects our spinal cord.</a:t>
            </a:r>
          </a:p>
          <a:p>
            <a:r>
              <a:rPr lang="en-US" sz="2800" dirty="0" smtClean="0"/>
              <a:t>The skull protects our </a:t>
            </a:r>
            <a:r>
              <a:rPr lang="en-US" sz="2800" u="sng" dirty="0" smtClean="0"/>
              <a:t>brain</a:t>
            </a:r>
            <a:r>
              <a:rPr lang="en-US" sz="2800" dirty="0" smtClean="0"/>
              <a:t>.</a:t>
            </a:r>
          </a:p>
        </p:txBody>
      </p:sp>
    </p:spTree>
    <p:extLst>
      <p:ext uri="{BB962C8B-B14F-4D97-AF65-F5344CB8AC3E}">
        <p14:creationId xmlns:p14="http://schemas.microsoft.com/office/powerpoint/2010/main" val="1170311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of the Skeletal System</a:t>
            </a:r>
            <a:endParaRPr lang="en-US" dirty="0"/>
          </a:p>
        </p:txBody>
      </p:sp>
      <p:sp>
        <p:nvSpPr>
          <p:cNvPr id="3" name="Content Placeholder 2"/>
          <p:cNvSpPr>
            <a:spLocks noGrp="1"/>
          </p:cNvSpPr>
          <p:nvPr>
            <p:ph idx="1"/>
          </p:nvPr>
        </p:nvSpPr>
        <p:spPr/>
        <p:txBody>
          <a:bodyPr>
            <a:normAutofit/>
          </a:bodyPr>
          <a:lstStyle/>
          <a:p>
            <a:r>
              <a:rPr lang="en-US" sz="3200" b="1" i="1" dirty="0" smtClean="0"/>
              <a:t>Blood Cell Production</a:t>
            </a:r>
          </a:p>
          <a:p>
            <a:r>
              <a:rPr lang="en-US" sz="3200" dirty="0" smtClean="0"/>
              <a:t>At the center of bones is soft tissue called </a:t>
            </a:r>
            <a:r>
              <a:rPr lang="en-US" sz="3200" i="1" u="sng" dirty="0" smtClean="0"/>
              <a:t>marrow</a:t>
            </a:r>
            <a:r>
              <a:rPr lang="en-US" sz="3200" i="1" dirty="0" smtClean="0"/>
              <a:t>.</a:t>
            </a:r>
          </a:p>
          <a:p>
            <a:r>
              <a:rPr lang="en-US" sz="3200" i="1" dirty="0" smtClean="0"/>
              <a:t>Red marrow</a:t>
            </a:r>
            <a:r>
              <a:rPr lang="en-US" sz="3200" dirty="0"/>
              <a:t> </a:t>
            </a:r>
            <a:r>
              <a:rPr lang="en-US" sz="3200" dirty="0" smtClean="0"/>
              <a:t>is a type of marrow that makes blood cells.</a:t>
            </a:r>
            <a:endParaRPr lang="en-US" sz="3200" i="1" dirty="0"/>
          </a:p>
        </p:txBody>
      </p:sp>
    </p:spTree>
    <p:extLst>
      <p:ext uri="{BB962C8B-B14F-4D97-AF65-F5344CB8AC3E}">
        <p14:creationId xmlns:p14="http://schemas.microsoft.com/office/powerpoint/2010/main" val="861998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of the Skeletal System</a:t>
            </a:r>
            <a:endParaRPr lang="en-US" dirty="0"/>
          </a:p>
        </p:txBody>
      </p:sp>
      <p:sp>
        <p:nvSpPr>
          <p:cNvPr id="3" name="Content Placeholder 2"/>
          <p:cNvSpPr>
            <a:spLocks noGrp="1"/>
          </p:cNvSpPr>
          <p:nvPr>
            <p:ph idx="1"/>
          </p:nvPr>
        </p:nvSpPr>
        <p:spPr/>
        <p:txBody>
          <a:bodyPr>
            <a:normAutofit/>
          </a:bodyPr>
          <a:lstStyle/>
          <a:p>
            <a:r>
              <a:rPr lang="en-US" sz="2800" b="1" i="1" u="sng" dirty="0" smtClean="0"/>
              <a:t>Movement</a:t>
            </a:r>
          </a:p>
          <a:p>
            <a:r>
              <a:rPr lang="en-US" sz="2800" dirty="0" smtClean="0"/>
              <a:t>Bones are important to movement as they provide a place for </a:t>
            </a:r>
            <a:r>
              <a:rPr lang="en-US" sz="2800" u="sng" dirty="0" smtClean="0"/>
              <a:t>muscles</a:t>
            </a:r>
            <a:r>
              <a:rPr lang="en-US" sz="2800" dirty="0" smtClean="0"/>
              <a:t> to attach.</a:t>
            </a:r>
          </a:p>
          <a:p>
            <a:r>
              <a:rPr lang="en-US" sz="2800" dirty="0" smtClean="0"/>
              <a:t>Without </a:t>
            </a:r>
            <a:r>
              <a:rPr lang="en-US" sz="2800" u="sng" dirty="0" smtClean="0"/>
              <a:t>bones</a:t>
            </a:r>
            <a:r>
              <a:rPr lang="en-US" sz="2800" dirty="0" smtClean="0"/>
              <a:t>, muscles couldn’t do their job of moving the body.</a:t>
            </a:r>
            <a:endParaRPr lang="en-US" sz="2800" dirty="0"/>
          </a:p>
        </p:txBody>
      </p:sp>
    </p:spTree>
    <p:extLst>
      <p:ext uri="{BB962C8B-B14F-4D97-AF65-F5344CB8AC3E}">
        <p14:creationId xmlns:p14="http://schemas.microsoft.com/office/powerpoint/2010/main" val="3952382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the parts of the skeletal system?</a:t>
            </a:r>
            <a:endParaRPr lang="en-US" dirty="0"/>
          </a:p>
        </p:txBody>
      </p:sp>
      <p:sp>
        <p:nvSpPr>
          <p:cNvPr id="3" name="Content Placeholder 2"/>
          <p:cNvSpPr>
            <a:spLocks noGrp="1"/>
          </p:cNvSpPr>
          <p:nvPr>
            <p:ph idx="1"/>
          </p:nvPr>
        </p:nvSpPr>
        <p:spPr/>
        <p:txBody>
          <a:bodyPr>
            <a:normAutofit/>
          </a:bodyPr>
          <a:lstStyle/>
          <a:p>
            <a:r>
              <a:rPr lang="en-US" sz="3200" dirty="0" smtClean="0"/>
              <a:t>Your skeletal system is made up of:</a:t>
            </a:r>
          </a:p>
          <a:p>
            <a:r>
              <a:rPr lang="en-US" sz="3200" i="1" dirty="0" smtClean="0"/>
              <a:t>Bones</a:t>
            </a:r>
          </a:p>
          <a:p>
            <a:r>
              <a:rPr lang="en-US" sz="3200" i="1" u="sng" dirty="0" smtClean="0"/>
              <a:t>Ligaments</a:t>
            </a:r>
          </a:p>
          <a:p>
            <a:r>
              <a:rPr lang="en-US" sz="3200" i="1" dirty="0" smtClean="0"/>
              <a:t>Cartilage</a:t>
            </a:r>
            <a:endParaRPr lang="en-US" sz="3200" i="1" dirty="0"/>
          </a:p>
        </p:txBody>
      </p:sp>
    </p:spTree>
    <p:extLst>
      <p:ext uri="{BB962C8B-B14F-4D97-AF65-F5344CB8AC3E}">
        <p14:creationId xmlns:p14="http://schemas.microsoft.com/office/powerpoint/2010/main" val="1138425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the parts of the skeletal system?</a:t>
            </a:r>
            <a:endParaRPr lang="en-US" dirty="0"/>
          </a:p>
        </p:txBody>
      </p:sp>
      <p:sp>
        <p:nvSpPr>
          <p:cNvPr id="3" name="Content Placeholder 2"/>
          <p:cNvSpPr>
            <a:spLocks noGrp="1"/>
          </p:cNvSpPr>
          <p:nvPr>
            <p:ph idx="1"/>
          </p:nvPr>
        </p:nvSpPr>
        <p:spPr/>
        <p:txBody>
          <a:bodyPr>
            <a:normAutofit/>
          </a:bodyPr>
          <a:lstStyle/>
          <a:p>
            <a:r>
              <a:rPr lang="en-US" sz="2800" b="1" i="1" dirty="0" smtClean="0"/>
              <a:t>Bones</a:t>
            </a:r>
          </a:p>
          <a:p>
            <a:r>
              <a:rPr lang="en-US" sz="2800" dirty="0" smtClean="0"/>
              <a:t>Bones are </a:t>
            </a:r>
            <a:r>
              <a:rPr lang="en-US" sz="2800" u="sng" dirty="0" smtClean="0"/>
              <a:t>alive</a:t>
            </a:r>
            <a:r>
              <a:rPr lang="en-US" sz="2800" dirty="0" smtClean="0"/>
              <a:t>!  They have blood vessels which supply nutrients and nerves.</a:t>
            </a:r>
          </a:p>
          <a:p>
            <a:r>
              <a:rPr lang="en-US" sz="2800" dirty="0" smtClean="0"/>
              <a:t>Fact: the body of a newborn baby has about </a:t>
            </a:r>
            <a:r>
              <a:rPr lang="en-US" sz="2800" u="sng" dirty="0" smtClean="0"/>
              <a:t>300</a:t>
            </a:r>
            <a:r>
              <a:rPr lang="en-US" sz="2800" dirty="0" smtClean="0"/>
              <a:t> bones, but the average adult has only </a:t>
            </a:r>
            <a:r>
              <a:rPr lang="en-US" sz="2800" u="sng" dirty="0" smtClean="0"/>
              <a:t>206</a:t>
            </a:r>
            <a:r>
              <a:rPr lang="en-US" sz="2800" dirty="0" smtClean="0"/>
              <a:t> bones.</a:t>
            </a:r>
          </a:p>
          <a:p>
            <a:r>
              <a:rPr lang="en-US" sz="2800" dirty="0" smtClean="0"/>
              <a:t>This is because as a child grows, some bones fuse together.</a:t>
            </a:r>
            <a:endParaRPr lang="en-US" sz="2800" dirty="0"/>
          </a:p>
        </p:txBody>
      </p:sp>
    </p:spTree>
    <p:extLst>
      <p:ext uri="{BB962C8B-B14F-4D97-AF65-F5344CB8AC3E}">
        <p14:creationId xmlns:p14="http://schemas.microsoft.com/office/powerpoint/2010/main" val="1964083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the parts of the skeletal system?</a:t>
            </a:r>
            <a:endParaRPr lang="en-US" dirty="0"/>
          </a:p>
        </p:txBody>
      </p:sp>
      <p:sp>
        <p:nvSpPr>
          <p:cNvPr id="3" name="Content Placeholder 2"/>
          <p:cNvSpPr>
            <a:spLocks noGrp="1"/>
          </p:cNvSpPr>
          <p:nvPr>
            <p:ph idx="1"/>
          </p:nvPr>
        </p:nvSpPr>
        <p:spPr/>
        <p:txBody>
          <a:bodyPr>
            <a:normAutofit/>
          </a:bodyPr>
          <a:lstStyle/>
          <a:p>
            <a:r>
              <a:rPr lang="en-US" sz="2800" b="1" i="1" dirty="0" smtClean="0"/>
              <a:t>Ligaments</a:t>
            </a:r>
          </a:p>
          <a:p>
            <a:r>
              <a:rPr lang="en-US" sz="2800" dirty="0" smtClean="0"/>
              <a:t>Ligaments are </a:t>
            </a:r>
            <a:r>
              <a:rPr lang="en-US" sz="2800" u="sng" dirty="0" smtClean="0"/>
              <a:t>tough</a:t>
            </a:r>
            <a:r>
              <a:rPr lang="en-US" sz="2800" dirty="0" smtClean="0"/>
              <a:t>, flexible strands of connective tissue that holds bones together.</a:t>
            </a:r>
          </a:p>
          <a:p>
            <a:r>
              <a:rPr lang="en-US" sz="2800" dirty="0" smtClean="0"/>
              <a:t>They allow for </a:t>
            </a:r>
            <a:r>
              <a:rPr lang="en-US" sz="2800" u="sng" dirty="0" smtClean="0"/>
              <a:t>movement</a:t>
            </a:r>
            <a:r>
              <a:rPr lang="en-US" sz="2800" dirty="0" smtClean="0"/>
              <a:t>, and are found at the end of bones</a:t>
            </a:r>
            <a:endParaRPr lang="en-US" sz="2800" dirty="0"/>
          </a:p>
        </p:txBody>
      </p:sp>
    </p:spTree>
    <p:extLst>
      <p:ext uri="{BB962C8B-B14F-4D97-AF65-F5344CB8AC3E}">
        <p14:creationId xmlns:p14="http://schemas.microsoft.com/office/powerpoint/2010/main" val="80531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the parts of the skeletal system?</a:t>
            </a:r>
            <a:endParaRPr lang="en-US" dirty="0"/>
          </a:p>
        </p:txBody>
      </p:sp>
      <p:sp>
        <p:nvSpPr>
          <p:cNvPr id="3" name="Content Placeholder 2"/>
          <p:cNvSpPr>
            <a:spLocks noGrp="1"/>
          </p:cNvSpPr>
          <p:nvPr>
            <p:ph idx="1"/>
          </p:nvPr>
        </p:nvSpPr>
        <p:spPr/>
        <p:txBody>
          <a:bodyPr>
            <a:normAutofit/>
          </a:bodyPr>
          <a:lstStyle/>
          <a:p>
            <a:r>
              <a:rPr lang="en-US" sz="2800" b="1" i="1" dirty="0" smtClean="0"/>
              <a:t>Cartilage</a:t>
            </a:r>
          </a:p>
          <a:p>
            <a:r>
              <a:rPr lang="en-US" sz="2800" i="1" dirty="0" smtClean="0"/>
              <a:t>Cartilage </a:t>
            </a:r>
            <a:r>
              <a:rPr lang="en-US" sz="2800" dirty="0" smtClean="0"/>
              <a:t>is strong, </a:t>
            </a:r>
            <a:r>
              <a:rPr lang="en-US" sz="2800" u="sng" dirty="0" smtClean="0"/>
              <a:t>flexible</a:t>
            </a:r>
            <a:r>
              <a:rPr lang="en-US" sz="2800" dirty="0" smtClean="0"/>
              <a:t>, and smooth.</a:t>
            </a:r>
          </a:p>
          <a:p>
            <a:r>
              <a:rPr lang="en-US" sz="2800" dirty="0" smtClean="0"/>
              <a:t>It is found at the end of bones and allows bones to move </a:t>
            </a:r>
            <a:r>
              <a:rPr lang="en-US" sz="2800" u="sng" dirty="0" smtClean="0"/>
              <a:t>smoothly</a:t>
            </a:r>
            <a:r>
              <a:rPr lang="en-US" sz="2800" dirty="0" smtClean="0"/>
              <a:t> across each other.</a:t>
            </a:r>
          </a:p>
          <a:p>
            <a:endParaRPr lang="en-US" sz="2800" dirty="0" smtClean="0"/>
          </a:p>
          <a:p>
            <a:r>
              <a:rPr lang="en-US" sz="2800" dirty="0" smtClean="0"/>
              <a:t>Where do we have cartilage at?</a:t>
            </a:r>
            <a:endParaRPr lang="en-US" sz="2800" dirty="0"/>
          </a:p>
        </p:txBody>
      </p:sp>
    </p:spTree>
    <p:extLst>
      <p:ext uri="{BB962C8B-B14F-4D97-AF65-F5344CB8AC3E}">
        <p14:creationId xmlns:p14="http://schemas.microsoft.com/office/powerpoint/2010/main" val="175308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1219200"/>
            <a:ext cx="5048250"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How are bones connected?</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The place where two or more bones connect is called a </a:t>
            </a:r>
            <a:r>
              <a:rPr lang="en-US" i="1" u="sng" dirty="0" smtClean="0"/>
              <a:t>joint</a:t>
            </a:r>
            <a:r>
              <a:rPr lang="en-US" i="1" dirty="0" smtClean="0"/>
              <a:t>.</a:t>
            </a:r>
          </a:p>
          <a:p>
            <a:r>
              <a:rPr lang="en-US" dirty="0" smtClean="0"/>
              <a:t>Some </a:t>
            </a:r>
            <a:r>
              <a:rPr lang="en-US" u="sng" dirty="0" smtClean="0"/>
              <a:t>joints</a:t>
            </a:r>
            <a:r>
              <a:rPr lang="en-US" dirty="0" smtClean="0"/>
              <a:t> allow movement of body parts.</a:t>
            </a:r>
          </a:p>
          <a:p>
            <a:r>
              <a:rPr lang="en-US" dirty="0" smtClean="0"/>
              <a:t>Other joints often stop or limit the movement of our bodies. </a:t>
            </a:r>
          </a:p>
        </p:txBody>
      </p:sp>
      <p:sp>
        <p:nvSpPr>
          <p:cNvPr id="4" name="Content Placeholder 3"/>
          <p:cNvSpPr>
            <a:spLocks noGrp="1"/>
          </p:cNvSpPr>
          <p:nvPr>
            <p:ph sz="half" idx="2"/>
          </p:nvPr>
        </p:nvSpPr>
        <p:spPr/>
        <p:txBody>
          <a:bodyPr>
            <a:normAutofit lnSpcReduction="10000"/>
          </a:bodyPr>
          <a:lstStyle/>
          <a:p>
            <a:endParaRPr lang="en-US" dirty="0"/>
          </a:p>
        </p:txBody>
      </p:sp>
      <p:sp>
        <p:nvSpPr>
          <p:cNvPr id="5" name="Rectangle 4"/>
          <p:cNvSpPr/>
          <p:nvPr/>
        </p:nvSpPr>
        <p:spPr>
          <a:xfrm>
            <a:off x="5410200" y="6248400"/>
            <a:ext cx="2157642" cy="369332"/>
          </a:xfrm>
          <a:prstGeom prst="rect">
            <a:avLst/>
          </a:prstGeom>
        </p:spPr>
        <p:txBody>
          <a:bodyPr wrap="none">
            <a:spAutoFit/>
          </a:bodyPr>
          <a:lstStyle/>
          <a:p>
            <a:r>
              <a:rPr lang="en-US" dirty="0"/>
              <a:t>http://goo.gl/cDZCaZ</a:t>
            </a:r>
          </a:p>
        </p:txBody>
      </p:sp>
    </p:spTree>
    <p:extLst>
      <p:ext uri="{BB962C8B-B14F-4D97-AF65-F5344CB8AC3E}">
        <p14:creationId xmlns:p14="http://schemas.microsoft.com/office/powerpoint/2010/main" val="3001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2011362"/>
          </a:xfrm>
        </p:spPr>
        <p:txBody>
          <a:bodyPr/>
          <a:lstStyle/>
          <a:p>
            <a:r>
              <a:rPr lang="en-US" dirty="0">
                <a:hlinkClick r:id="rId2"/>
              </a:rPr>
              <a:t>https://</a:t>
            </a:r>
            <a:r>
              <a:rPr lang="en-US" dirty="0" smtClean="0">
                <a:hlinkClick r:id="rId2"/>
              </a:rPr>
              <a:t>human.biodigital.com/index.html</a:t>
            </a:r>
            <a:r>
              <a:rPr lang="en-US" dirty="0" smtClean="0"/>
              <a:t/>
            </a:r>
            <a:br>
              <a:rPr lang="en-US" dirty="0" smtClean="0"/>
            </a:b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Tree>
    <p:extLst>
      <p:ext uri="{BB962C8B-B14F-4D97-AF65-F5344CB8AC3E}">
        <p14:creationId xmlns:p14="http://schemas.microsoft.com/office/powerpoint/2010/main" val="3985877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Injuries/disorders of the skeletal system</a:t>
            </a:r>
            <a:endParaRPr lang="en-US" sz="3600" dirty="0"/>
          </a:p>
        </p:txBody>
      </p:sp>
      <p:sp>
        <p:nvSpPr>
          <p:cNvPr id="3" name="Content Placeholder 2"/>
          <p:cNvSpPr>
            <a:spLocks noGrp="1"/>
          </p:cNvSpPr>
          <p:nvPr>
            <p:ph idx="1"/>
          </p:nvPr>
        </p:nvSpPr>
        <p:spPr/>
        <p:txBody>
          <a:bodyPr>
            <a:normAutofit/>
          </a:bodyPr>
          <a:lstStyle/>
          <a:p>
            <a:r>
              <a:rPr lang="en-US" sz="2800" b="1" i="1" dirty="0" smtClean="0"/>
              <a:t>Fractures</a:t>
            </a:r>
          </a:p>
          <a:p>
            <a:r>
              <a:rPr lang="en-US" sz="2800" dirty="0" smtClean="0"/>
              <a:t>Bones may be fractured, or </a:t>
            </a:r>
            <a:r>
              <a:rPr lang="en-US" sz="2800" u="sng" dirty="0" smtClean="0"/>
              <a:t>broken</a:t>
            </a:r>
            <a:r>
              <a:rPr lang="en-US" sz="2800" dirty="0" smtClean="0"/>
              <a:t> by a high-force impact like a fall from a bike.</a:t>
            </a:r>
          </a:p>
          <a:p>
            <a:r>
              <a:rPr lang="en-US" sz="2800" b="1" i="1" dirty="0" smtClean="0"/>
              <a:t>Sprains</a:t>
            </a:r>
          </a:p>
          <a:p>
            <a:r>
              <a:rPr lang="en-US" sz="2800" dirty="0" smtClean="0"/>
              <a:t>A sprain is an injury to a </a:t>
            </a:r>
            <a:r>
              <a:rPr lang="en-US" sz="2800" u="sng" dirty="0" smtClean="0"/>
              <a:t>ligament </a:t>
            </a:r>
            <a:r>
              <a:rPr lang="en-US" sz="2800" dirty="0" smtClean="0"/>
              <a:t>that is caused by stretching of a joint too far. </a:t>
            </a:r>
          </a:p>
          <a:p>
            <a:r>
              <a:rPr lang="en-US" sz="2800" dirty="0" smtClean="0"/>
              <a:t>Sprains are very common </a:t>
            </a:r>
            <a:r>
              <a:rPr lang="en-US" sz="2800" u="sng" dirty="0" smtClean="0"/>
              <a:t>sports</a:t>
            </a:r>
            <a:r>
              <a:rPr lang="en-US" sz="2800" dirty="0" smtClean="0"/>
              <a:t> injuries</a:t>
            </a:r>
            <a:endParaRPr lang="en-US" sz="2800" dirty="0"/>
          </a:p>
        </p:txBody>
      </p:sp>
    </p:spTree>
    <p:extLst>
      <p:ext uri="{BB962C8B-B14F-4D97-AF65-F5344CB8AC3E}">
        <p14:creationId xmlns:p14="http://schemas.microsoft.com/office/powerpoint/2010/main" val="170914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Injuries/disorders of the skeletal system</a:t>
            </a:r>
            <a:endParaRPr lang="en-US" sz="3600" dirty="0"/>
          </a:p>
        </p:txBody>
      </p:sp>
      <p:sp>
        <p:nvSpPr>
          <p:cNvPr id="3" name="Content Placeholder 2"/>
          <p:cNvSpPr>
            <a:spLocks noGrp="1"/>
          </p:cNvSpPr>
          <p:nvPr>
            <p:ph idx="1"/>
          </p:nvPr>
        </p:nvSpPr>
        <p:spPr/>
        <p:txBody>
          <a:bodyPr>
            <a:normAutofit/>
          </a:bodyPr>
          <a:lstStyle/>
          <a:p>
            <a:r>
              <a:rPr lang="en-US" sz="2800" b="1" i="1" dirty="0" smtClean="0"/>
              <a:t>Osteoporosis</a:t>
            </a:r>
          </a:p>
          <a:p>
            <a:r>
              <a:rPr lang="en-US" sz="2800" dirty="0" smtClean="0"/>
              <a:t>Is a </a:t>
            </a:r>
            <a:r>
              <a:rPr lang="en-US" sz="2800" u="sng" dirty="0" smtClean="0"/>
              <a:t>disease</a:t>
            </a:r>
            <a:r>
              <a:rPr lang="en-US" sz="2800" dirty="0" smtClean="0"/>
              <a:t> that causes bone tissue to become thin. The bones become weak and break more easily.</a:t>
            </a:r>
          </a:p>
          <a:p>
            <a:r>
              <a:rPr lang="en-US" sz="2800" b="1" i="1" dirty="0" smtClean="0"/>
              <a:t>Arthritis</a:t>
            </a:r>
          </a:p>
          <a:p>
            <a:r>
              <a:rPr lang="en-US" sz="2800" dirty="0" smtClean="0"/>
              <a:t>This is a disease that causes joints to swell, stiffen, and become painful. It can also cause the joint to become </a:t>
            </a:r>
            <a:r>
              <a:rPr lang="en-US" sz="2800" u="sng" dirty="0" smtClean="0"/>
              <a:t>misshapen</a:t>
            </a:r>
            <a:r>
              <a:rPr lang="en-US" sz="2800" dirty="0" smtClean="0"/>
              <a:t>.</a:t>
            </a:r>
            <a:endParaRPr lang="en-US" sz="2800" dirty="0"/>
          </a:p>
        </p:txBody>
      </p:sp>
    </p:spTree>
    <p:extLst>
      <p:ext uri="{BB962C8B-B14F-4D97-AF65-F5344CB8AC3E}">
        <p14:creationId xmlns:p14="http://schemas.microsoft.com/office/powerpoint/2010/main" val="651798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hlinkClick r:id="rId2"/>
              </a:rPr>
              <a:t>http://</a:t>
            </a:r>
            <a:r>
              <a:rPr lang="en-US" dirty="0" smtClean="0">
                <a:hlinkClick r:id="rId2"/>
              </a:rPr>
              <a:t>www.brainpop.com/health/bodysystems/skeleton/preview.weml</a:t>
            </a:r>
            <a:endParaRPr lang="en-US" dirty="0" smtClean="0"/>
          </a:p>
          <a:p>
            <a:endParaRPr lang="en-US" dirty="0"/>
          </a:p>
          <a:p>
            <a:endParaRPr lang="en-US" dirty="0" smtClean="0"/>
          </a:p>
          <a:p>
            <a:r>
              <a:rPr lang="en-US" dirty="0">
                <a:hlinkClick r:id="rId3"/>
              </a:rPr>
              <a:t>http://</a:t>
            </a:r>
            <a:r>
              <a:rPr lang="en-US" dirty="0" smtClean="0">
                <a:hlinkClick r:id="rId3"/>
              </a:rPr>
              <a:t>www.brainpop.com/health/bodysystems/joints/preview.weml</a:t>
            </a:r>
            <a:endParaRPr lang="en-US" dirty="0" smtClean="0"/>
          </a:p>
          <a:p>
            <a:endParaRPr lang="en-US" dirty="0"/>
          </a:p>
          <a:p>
            <a:endParaRPr lang="en-US" dirty="0" smtClean="0"/>
          </a:p>
          <a:p>
            <a:r>
              <a:rPr lang="en-US" dirty="0">
                <a:hlinkClick r:id="rId4"/>
              </a:rPr>
              <a:t>http://</a:t>
            </a:r>
            <a:r>
              <a:rPr lang="en-US" dirty="0" smtClean="0">
                <a:hlinkClick r:id="rId4"/>
              </a:rPr>
              <a:t>www.youtube.com/watch?v=uzxmKAWiN_U</a:t>
            </a:r>
            <a:endParaRPr lang="en-US" dirty="0" smtClean="0"/>
          </a:p>
          <a:p>
            <a:endParaRPr lang="en-US" dirty="0"/>
          </a:p>
        </p:txBody>
      </p:sp>
    </p:spTree>
    <p:extLst>
      <p:ext uri="{BB962C8B-B14F-4D97-AF65-F5344CB8AC3E}">
        <p14:creationId xmlns:p14="http://schemas.microsoft.com/office/powerpoint/2010/main" val="1353787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Questions</a:t>
            </a:r>
            <a:endParaRPr lang="en-US" dirty="0"/>
          </a:p>
        </p:txBody>
      </p:sp>
      <p:sp>
        <p:nvSpPr>
          <p:cNvPr id="3" name="Content Placeholder 2"/>
          <p:cNvSpPr>
            <a:spLocks noGrp="1"/>
          </p:cNvSpPr>
          <p:nvPr>
            <p:ph idx="1"/>
          </p:nvPr>
        </p:nvSpPr>
        <p:spPr/>
        <p:txBody>
          <a:bodyPr/>
          <a:lstStyle/>
          <a:p>
            <a:r>
              <a:rPr lang="en-US" dirty="0"/>
              <a:t>How do bones act as a support system</a:t>
            </a:r>
            <a:r>
              <a:rPr lang="en-US" dirty="0" smtClean="0"/>
              <a:t>?</a:t>
            </a:r>
            <a:endParaRPr lang="en-US" dirty="0"/>
          </a:p>
          <a:p>
            <a:pPr lvl="1"/>
            <a:r>
              <a:rPr lang="en-US" dirty="0"/>
              <a:t>They provide the structure that the rest of the soft tissues and organs are housed in, on, and around</a:t>
            </a:r>
            <a:r>
              <a:rPr lang="en-US" dirty="0" smtClean="0"/>
              <a:t>.</a:t>
            </a:r>
          </a:p>
          <a:p>
            <a:r>
              <a:rPr lang="en-US" dirty="0"/>
              <a:t>What are the major functions of the skeletal system</a:t>
            </a:r>
            <a:r>
              <a:rPr lang="en-US" dirty="0" smtClean="0"/>
              <a:t>?</a:t>
            </a:r>
            <a:endParaRPr lang="en-US" dirty="0"/>
          </a:p>
          <a:p>
            <a:pPr lvl="1"/>
            <a:r>
              <a:rPr lang="en-US" dirty="0"/>
              <a:t>The main functions of the skeletal system are support, protection, storage of nutrients, and movement</a:t>
            </a:r>
            <a:r>
              <a:rPr lang="en-US" dirty="0" smtClean="0"/>
              <a:t>.</a:t>
            </a:r>
          </a:p>
          <a:p>
            <a:r>
              <a:rPr lang="en-US" dirty="0"/>
              <a:t>What is the difference between red bone marrow and yellow bone marrow</a:t>
            </a:r>
            <a:r>
              <a:rPr lang="en-US" dirty="0" smtClean="0"/>
              <a:t>?</a:t>
            </a:r>
            <a:endParaRPr lang="en-US" dirty="0"/>
          </a:p>
          <a:p>
            <a:pPr lvl="1"/>
            <a:r>
              <a:rPr lang="en-US" dirty="0"/>
              <a:t>Red marrow is where red blood cells are made; yellow marrow is where fat is stored.</a:t>
            </a:r>
          </a:p>
          <a:p>
            <a:endParaRPr lang="en-US" dirty="0"/>
          </a:p>
          <a:p>
            <a:endParaRPr lang="en-US" dirty="0"/>
          </a:p>
          <a:p>
            <a:endParaRPr lang="en-US" dirty="0"/>
          </a:p>
        </p:txBody>
      </p:sp>
    </p:spTree>
    <p:extLst>
      <p:ext uri="{BB962C8B-B14F-4D97-AF65-F5344CB8AC3E}">
        <p14:creationId xmlns:p14="http://schemas.microsoft.com/office/powerpoint/2010/main" val="1316858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Questions</a:t>
            </a:r>
            <a:endParaRPr lang="en-US" dirty="0"/>
          </a:p>
        </p:txBody>
      </p:sp>
      <p:sp>
        <p:nvSpPr>
          <p:cNvPr id="3" name="Content Placeholder 2"/>
          <p:cNvSpPr>
            <a:spLocks noGrp="1"/>
          </p:cNvSpPr>
          <p:nvPr>
            <p:ph idx="1"/>
          </p:nvPr>
        </p:nvSpPr>
        <p:spPr/>
        <p:txBody>
          <a:bodyPr/>
          <a:lstStyle/>
          <a:p>
            <a:r>
              <a:rPr lang="en-US" dirty="0"/>
              <a:t>How do ligaments and cartilage help the skeletal system function</a:t>
            </a:r>
            <a:r>
              <a:rPr lang="en-US" dirty="0" smtClean="0"/>
              <a:t>?</a:t>
            </a:r>
            <a:endParaRPr lang="en-US" dirty="0"/>
          </a:p>
          <a:p>
            <a:pPr lvl="1"/>
            <a:r>
              <a:rPr lang="en-US" dirty="0"/>
              <a:t>Ligaments connect bones to other bones. Cartilage covers the end of bones and reduces friction so bones move more easily at joints</a:t>
            </a:r>
            <a:r>
              <a:rPr lang="en-US" dirty="0" smtClean="0"/>
              <a:t>.</a:t>
            </a:r>
          </a:p>
          <a:p>
            <a:endParaRPr lang="en-US" dirty="0"/>
          </a:p>
          <a:p>
            <a:endParaRPr lang="en-US" dirty="0"/>
          </a:p>
        </p:txBody>
      </p:sp>
    </p:spTree>
    <p:extLst>
      <p:ext uri="{BB962C8B-B14F-4D97-AF65-F5344CB8AC3E}">
        <p14:creationId xmlns:p14="http://schemas.microsoft.com/office/powerpoint/2010/main" val="365308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Questions-Challenge</a:t>
            </a:r>
            <a:endParaRPr lang="en-US" dirty="0"/>
          </a:p>
        </p:txBody>
      </p:sp>
      <p:sp>
        <p:nvSpPr>
          <p:cNvPr id="3" name="Content Placeholder 2"/>
          <p:cNvSpPr>
            <a:spLocks noGrp="1"/>
          </p:cNvSpPr>
          <p:nvPr>
            <p:ph idx="1"/>
          </p:nvPr>
        </p:nvSpPr>
        <p:spPr/>
        <p:txBody>
          <a:bodyPr/>
          <a:lstStyle/>
          <a:p>
            <a:r>
              <a:rPr lang="en-US" dirty="0"/>
              <a:t>Does bone development occur from the outside in or from the inside out</a:t>
            </a:r>
            <a:r>
              <a:rPr lang="en-US" dirty="0" smtClean="0"/>
              <a:t>?</a:t>
            </a:r>
          </a:p>
          <a:p>
            <a:pPr lvl="1"/>
            <a:r>
              <a:rPr lang="en-US" dirty="0" smtClean="0"/>
              <a:t> </a:t>
            </a:r>
            <a:r>
              <a:rPr lang="en-US" dirty="0"/>
              <a:t>from the inside </a:t>
            </a:r>
            <a:r>
              <a:rPr lang="en-US" dirty="0" smtClean="0"/>
              <a:t>out</a:t>
            </a:r>
          </a:p>
          <a:p>
            <a:r>
              <a:rPr lang="en-US" dirty="0"/>
              <a:t>How does the skeletal system help the body maintain homeostasis</a:t>
            </a:r>
            <a:r>
              <a:rPr lang="en-US" dirty="0" smtClean="0"/>
              <a:t>?</a:t>
            </a:r>
            <a:endParaRPr lang="en-US" dirty="0"/>
          </a:p>
          <a:p>
            <a:pPr lvl="1"/>
            <a:r>
              <a:rPr lang="en-US" dirty="0"/>
              <a:t>The skeletal system provides calcium for nerves, muscles, and heart; bones store fat and make blood cells.</a:t>
            </a:r>
          </a:p>
          <a:p>
            <a:endParaRPr lang="en-US" dirty="0"/>
          </a:p>
        </p:txBody>
      </p:sp>
    </p:spTree>
    <p:extLst>
      <p:ext uri="{BB962C8B-B14F-4D97-AF65-F5344CB8AC3E}">
        <p14:creationId xmlns:p14="http://schemas.microsoft.com/office/powerpoint/2010/main" val="7022891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0055" y="152400"/>
            <a:ext cx="7772400" cy="1470025"/>
          </a:xfrm>
        </p:spPr>
        <p:txBody>
          <a:bodyPr/>
          <a:lstStyle/>
          <a:p>
            <a:r>
              <a:rPr lang="en-US" dirty="0" smtClean="0"/>
              <a:t>The Muscular System</a:t>
            </a:r>
            <a:endParaRPr lang="en-US" dirty="0"/>
          </a:p>
        </p:txBody>
      </p:sp>
      <p:sp>
        <p:nvSpPr>
          <p:cNvPr id="5" name="Subtitle 4"/>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0790528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Main functions of the muscular system</a:t>
            </a:r>
            <a:endParaRPr lang="en-US" dirty="0"/>
          </a:p>
        </p:txBody>
      </p:sp>
      <p:sp>
        <p:nvSpPr>
          <p:cNvPr id="3" name="Content Placeholder 2"/>
          <p:cNvSpPr>
            <a:spLocks noGrp="1"/>
          </p:cNvSpPr>
          <p:nvPr>
            <p:ph idx="1"/>
          </p:nvPr>
        </p:nvSpPr>
        <p:spPr/>
        <p:txBody>
          <a:bodyPr>
            <a:normAutofit/>
          </a:bodyPr>
          <a:lstStyle/>
          <a:p>
            <a:r>
              <a:rPr lang="en-US" sz="2800" dirty="0" smtClean="0"/>
              <a:t>The </a:t>
            </a:r>
            <a:r>
              <a:rPr lang="en-US" sz="2800" u="sng" dirty="0" smtClean="0"/>
              <a:t>muscular</a:t>
            </a:r>
            <a:r>
              <a:rPr lang="en-US" sz="2800" dirty="0" smtClean="0"/>
              <a:t> system is mostly made of the muscles that allow your body to move and be flexible.</a:t>
            </a:r>
          </a:p>
          <a:p>
            <a:r>
              <a:rPr lang="en-US" sz="2800" dirty="0" smtClean="0"/>
              <a:t>Muscles do many things, including:</a:t>
            </a:r>
          </a:p>
          <a:p>
            <a:pPr lvl="1"/>
            <a:r>
              <a:rPr lang="en-US" sz="2800" dirty="0" smtClean="0"/>
              <a:t>Pumping </a:t>
            </a:r>
            <a:r>
              <a:rPr lang="en-US" sz="2800" u="sng" dirty="0" smtClean="0"/>
              <a:t>blood</a:t>
            </a:r>
            <a:r>
              <a:rPr lang="en-US" sz="2800" dirty="0" smtClean="0"/>
              <a:t> though your body</a:t>
            </a:r>
          </a:p>
          <a:p>
            <a:pPr lvl="1"/>
            <a:r>
              <a:rPr lang="en-US" sz="2800" dirty="0" smtClean="0"/>
              <a:t>Enabling you to breathe</a:t>
            </a:r>
          </a:p>
          <a:p>
            <a:pPr lvl="1"/>
            <a:r>
              <a:rPr lang="en-US" sz="2800" dirty="0" smtClean="0"/>
              <a:t>Hold you upright</a:t>
            </a:r>
          </a:p>
          <a:p>
            <a:pPr lvl="1"/>
            <a:r>
              <a:rPr lang="en-US" sz="2800" dirty="0" smtClean="0"/>
              <a:t>Allow you to move.</a:t>
            </a:r>
            <a:endParaRPr lang="en-US" sz="2800" dirty="0"/>
          </a:p>
        </p:txBody>
      </p:sp>
    </p:spTree>
    <p:extLst>
      <p:ext uri="{BB962C8B-B14F-4D97-AF65-F5344CB8AC3E}">
        <p14:creationId xmlns:p14="http://schemas.microsoft.com/office/powerpoint/2010/main" val="3569216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the three types of muscles?</a:t>
            </a:r>
            <a:endParaRPr lang="en-US" dirty="0"/>
          </a:p>
        </p:txBody>
      </p:sp>
      <p:sp>
        <p:nvSpPr>
          <p:cNvPr id="3" name="Content Placeholder 2"/>
          <p:cNvSpPr>
            <a:spLocks noGrp="1"/>
          </p:cNvSpPr>
          <p:nvPr>
            <p:ph idx="1"/>
          </p:nvPr>
        </p:nvSpPr>
        <p:spPr/>
        <p:txBody>
          <a:bodyPr/>
          <a:lstStyle/>
          <a:p>
            <a:r>
              <a:rPr lang="en-US" sz="3200" dirty="0" smtClean="0"/>
              <a:t>Your body has three kinds of muscle tissue:</a:t>
            </a:r>
          </a:p>
          <a:p>
            <a:pPr lvl="1"/>
            <a:r>
              <a:rPr lang="en-US" sz="3200" i="1" u="sng" dirty="0" smtClean="0"/>
              <a:t>Skeletal</a:t>
            </a:r>
            <a:r>
              <a:rPr lang="en-US" sz="3200" i="1" dirty="0" smtClean="0"/>
              <a:t> muscle</a:t>
            </a:r>
          </a:p>
          <a:p>
            <a:pPr lvl="1"/>
            <a:r>
              <a:rPr lang="en-US" sz="3200" i="1" u="sng" dirty="0" smtClean="0"/>
              <a:t>Smooth</a:t>
            </a:r>
            <a:r>
              <a:rPr lang="en-US" sz="3200" i="1" dirty="0" smtClean="0"/>
              <a:t> muscle</a:t>
            </a:r>
          </a:p>
          <a:p>
            <a:pPr lvl="1"/>
            <a:r>
              <a:rPr lang="en-US" sz="3200" i="1" u="sng" dirty="0" smtClean="0"/>
              <a:t>Cardiac</a:t>
            </a:r>
            <a:r>
              <a:rPr lang="en-US" sz="3200" i="1" dirty="0" smtClean="0"/>
              <a:t> muscle</a:t>
            </a:r>
          </a:p>
          <a:p>
            <a:pPr marL="457200" lvl="1" indent="0">
              <a:buNone/>
            </a:pPr>
            <a:endParaRPr lang="en-US" i="1" dirty="0"/>
          </a:p>
        </p:txBody>
      </p:sp>
    </p:spTree>
    <p:extLst>
      <p:ext uri="{BB962C8B-B14F-4D97-AF65-F5344CB8AC3E}">
        <p14:creationId xmlns:p14="http://schemas.microsoft.com/office/powerpoint/2010/main" val="2657705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Smooth Muscle</a:t>
            </a:r>
            <a:endParaRPr lang="en-US" dirty="0"/>
          </a:p>
        </p:txBody>
      </p:sp>
      <p:sp>
        <p:nvSpPr>
          <p:cNvPr id="3" name="Content Placeholder 2"/>
          <p:cNvSpPr>
            <a:spLocks noGrp="1"/>
          </p:cNvSpPr>
          <p:nvPr>
            <p:ph idx="1"/>
          </p:nvPr>
        </p:nvSpPr>
        <p:spPr/>
        <p:txBody>
          <a:bodyPr>
            <a:normAutofit/>
          </a:bodyPr>
          <a:lstStyle/>
          <a:p>
            <a:r>
              <a:rPr lang="en-US" sz="2800" dirty="0" smtClean="0"/>
              <a:t>Is found in internal </a:t>
            </a:r>
            <a:r>
              <a:rPr lang="en-US" sz="2800" u="sng" dirty="0" smtClean="0"/>
              <a:t>organs</a:t>
            </a:r>
            <a:r>
              <a:rPr lang="en-US" sz="2800" dirty="0" smtClean="0"/>
              <a:t> and blood vessels.</a:t>
            </a:r>
          </a:p>
          <a:p>
            <a:r>
              <a:rPr lang="en-US" sz="2800" dirty="0" smtClean="0"/>
              <a:t>Helps move materials through the body.</a:t>
            </a:r>
          </a:p>
          <a:p>
            <a:r>
              <a:rPr lang="en-US" sz="2800" dirty="0" smtClean="0"/>
              <a:t>Are also found in arteries and veins to help control blood flow through the blood vessel.</a:t>
            </a:r>
          </a:p>
          <a:p>
            <a:r>
              <a:rPr lang="en-US" sz="2800" dirty="0" smtClean="0"/>
              <a:t>Is a type of </a:t>
            </a:r>
            <a:r>
              <a:rPr lang="en-US" sz="2800" i="1" u="sng" dirty="0" smtClean="0"/>
              <a:t>involuntary muscle</a:t>
            </a:r>
            <a:r>
              <a:rPr lang="en-US" sz="2800" i="1" dirty="0" smtClean="0"/>
              <a:t>, </a:t>
            </a:r>
            <a:r>
              <a:rPr lang="en-US" sz="2800" dirty="0" smtClean="0"/>
              <a:t>meaning it is </a:t>
            </a:r>
            <a:r>
              <a:rPr lang="en-US" sz="2800" b="1" u="sng" dirty="0" smtClean="0"/>
              <a:t>not</a:t>
            </a:r>
            <a:r>
              <a:rPr lang="en-US" sz="2800" dirty="0" smtClean="0"/>
              <a:t> under your control.</a:t>
            </a:r>
            <a:endParaRPr lang="en-US" sz="2800" dirty="0"/>
          </a:p>
        </p:txBody>
      </p:sp>
    </p:spTree>
    <p:extLst>
      <p:ext uri="{BB962C8B-B14F-4D97-AF65-F5344CB8AC3E}">
        <p14:creationId xmlns:p14="http://schemas.microsoft.com/office/powerpoint/2010/main" val="3310474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Skeletal Muscle</a:t>
            </a:r>
            <a:endParaRPr lang="en-US" dirty="0"/>
          </a:p>
        </p:txBody>
      </p:sp>
      <p:sp>
        <p:nvSpPr>
          <p:cNvPr id="3" name="Content Placeholder 2"/>
          <p:cNvSpPr>
            <a:spLocks noGrp="1"/>
          </p:cNvSpPr>
          <p:nvPr>
            <p:ph idx="1"/>
          </p:nvPr>
        </p:nvSpPr>
        <p:spPr/>
        <p:txBody>
          <a:bodyPr>
            <a:normAutofit/>
          </a:bodyPr>
          <a:lstStyle/>
          <a:p>
            <a:r>
              <a:rPr lang="en-US" sz="2800" dirty="0" smtClean="0"/>
              <a:t>Is called </a:t>
            </a:r>
            <a:r>
              <a:rPr lang="en-US" sz="2800" i="1" u="sng" dirty="0" smtClean="0"/>
              <a:t>voluntary muscle </a:t>
            </a:r>
            <a:r>
              <a:rPr lang="en-US" sz="2800" dirty="0" smtClean="0"/>
              <a:t>because you are able to control the movement of it.</a:t>
            </a:r>
          </a:p>
          <a:p>
            <a:r>
              <a:rPr lang="en-US" sz="2800" dirty="0" smtClean="0"/>
              <a:t>Are attached to bones and allows you to move</a:t>
            </a:r>
          </a:p>
          <a:p>
            <a:pPr marL="0" indent="0">
              <a:buNone/>
            </a:pPr>
            <a:r>
              <a:rPr lang="en-US" sz="2800" dirty="0"/>
              <a:t>	</a:t>
            </a:r>
            <a:r>
              <a:rPr lang="en-US" sz="2800" dirty="0" smtClean="0"/>
              <a:t>Ex: bringing your arm up to your mouth to 	take a bite from an apple.</a:t>
            </a:r>
          </a:p>
          <a:p>
            <a:r>
              <a:rPr lang="en-US" sz="2800" dirty="0" smtClean="0"/>
              <a:t>The tough strand of tissue that connects a muscle to a bone is called a </a:t>
            </a:r>
            <a:r>
              <a:rPr lang="en-US" sz="2800" i="1" u="sng" dirty="0" smtClean="0"/>
              <a:t>tendon</a:t>
            </a:r>
            <a:r>
              <a:rPr lang="en-US" sz="2800" i="1" dirty="0" smtClean="0"/>
              <a:t>.</a:t>
            </a:r>
            <a:endParaRPr lang="en-US" sz="2800" dirty="0" smtClean="0"/>
          </a:p>
        </p:txBody>
      </p:sp>
    </p:spTree>
    <p:extLst>
      <p:ext uri="{BB962C8B-B14F-4D97-AF65-F5344CB8AC3E}">
        <p14:creationId xmlns:p14="http://schemas.microsoft.com/office/powerpoint/2010/main" val="250088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Cardiac Muscle</a:t>
            </a:r>
            <a:endParaRPr lang="en-US" dirty="0"/>
          </a:p>
        </p:txBody>
      </p:sp>
      <p:sp>
        <p:nvSpPr>
          <p:cNvPr id="3" name="Content Placeholder 2"/>
          <p:cNvSpPr>
            <a:spLocks noGrp="1"/>
          </p:cNvSpPr>
          <p:nvPr>
            <p:ph idx="1"/>
          </p:nvPr>
        </p:nvSpPr>
        <p:spPr/>
        <p:txBody>
          <a:bodyPr/>
          <a:lstStyle/>
          <a:p>
            <a:r>
              <a:rPr lang="en-US" sz="2800" dirty="0" smtClean="0"/>
              <a:t>This is the tissue that makes up the </a:t>
            </a:r>
            <a:r>
              <a:rPr lang="en-US" sz="2800" u="sng" dirty="0" smtClean="0"/>
              <a:t>heart</a:t>
            </a:r>
            <a:r>
              <a:rPr lang="en-US" sz="2800" dirty="0" smtClean="0"/>
              <a:t>. </a:t>
            </a:r>
          </a:p>
          <a:p>
            <a:r>
              <a:rPr lang="en-US" sz="2800" dirty="0" smtClean="0"/>
              <a:t>It never stops moving over your entire lifetime!</a:t>
            </a:r>
          </a:p>
          <a:p>
            <a:r>
              <a:rPr lang="en-US" sz="2800" dirty="0" smtClean="0"/>
              <a:t>Contractions of cardiac muscle push blood out of the heart and pump it around the body.</a:t>
            </a:r>
          </a:p>
          <a:p>
            <a:r>
              <a:rPr lang="en-US" sz="2800" dirty="0" smtClean="0"/>
              <a:t>Is also a type of </a:t>
            </a:r>
            <a:r>
              <a:rPr lang="en-US" sz="2800" i="1" u="sng" dirty="0" smtClean="0"/>
              <a:t>involuntary muscle</a:t>
            </a:r>
            <a:r>
              <a:rPr lang="en-US" sz="2800" i="1" dirty="0" smtClean="0"/>
              <a:t>, </a:t>
            </a:r>
            <a:r>
              <a:rPr lang="en-US" sz="2800" dirty="0" smtClean="0"/>
              <a:t>meaning it is </a:t>
            </a:r>
            <a:r>
              <a:rPr lang="en-US" sz="2800" b="1" u="sng" dirty="0" smtClean="0"/>
              <a:t>not</a:t>
            </a:r>
            <a:r>
              <a:rPr lang="en-US" sz="2800" dirty="0" smtClean="0"/>
              <a:t> under your control.</a:t>
            </a:r>
          </a:p>
          <a:p>
            <a:endParaRPr lang="en-US" dirty="0" smtClean="0"/>
          </a:p>
          <a:p>
            <a:endParaRPr lang="en-US" dirty="0"/>
          </a:p>
        </p:txBody>
      </p:sp>
    </p:spTree>
    <p:extLst>
      <p:ext uri="{BB962C8B-B14F-4D97-AF65-F5344CB8AC3E}">
        <p14:creationId xmlns:p14="http://schemas.microsoft.com/office/powerpoint/2010/main" val="2897490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a:hlinkClick r:id="rId2"/>
              </a:rPr>
              <a:t>https</a:t>
            </a:r>
            <a:r>
              <a:rPr lang="en-US">
                <a:hlinkClick r:id="rId2"/>
              </a:rPr>
              <a:t>://</a:t>
            </a:r>
            <a:r>
              <a:rPr lang="en-US" smtClean="0">
                <a:hlinkClick r:id="rId2"/>
              </a:rPr>
              <a:t>human.biodigital.com/index.html</a:t>
            </a:r>
            <a:endParaRPr lang="en-US" smtClean="0"/>
          </a:p>
          <a:p>
            <a:endParaRPr lang="en-US"/>
          </a:p>
        </p:txBody>
      </p:sp>
    </p:spTree>
    <p:extLst>
      <p:ext uri="{BB962C8B-B14F-4D97-AF65-F5344CB8AC3E}">
        <p14:creationId xmlns:p14="http://schemas.microsoft.com/office/powerpoint/2010/main" val="19694910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Injuries/disorders of the muscular system </a:t>
            </a:r>
            <a:endParaRPr lang="en-US" sz="3600" dirty="0"/>
          </a:p>
        </p:txBody>
      </p:sp>
      <p:sp>
        <p:nvSpPr>
          <p:cNvPr id="3" name="Content Placeholder 2"/>
          <p:cNvSpPr>
            <a:spLocks noGrp="1"/>
          </p:cNvSpPr>
          <p:nvPr>
            <p:ph idx="1"/>
          </p:nvPr>
        </p:nvSpPr>
        <p:spPr/>
        <p:txBody>
          <a:bodyPr>
            <a:noAutofit/>
          </a:bodyPr>
          <a:lstStyle/>
          <a:p>
            <a:r>
              <a:rPr lang="en-US" sz="2000" dirty="0" smtClean="0"/>
              <a:t>Like our other body systems, the muscular system can suffer injury or disease.</a:t>
            </a:r>
          </a:p>
          <a:p>
            <a:r>
              <a:rPr lang="en-US" sz="2000" dirty="0" smtClean="0"/>
              <a:t>These include:</a:t>
            </a:r>
          </a:p>
          <a:p>
            <a:r>
              <a:rPr lang="en-US" sz="2000" b="1" i="1" dirty="0" smtClean="0"/>
              <a:t>Muscle strains and tears</a:t>
            </a:r>
          </a:p>
          <a:p>
            <a:pPr lvl="1"/>
            <a:r>
              <a:rPr lang="en-US" dirty="0" smtClean="0"/>
              <a:t>This occurs when a muscle is </a:t>
            </a:r>
            <a:r>
              <a:rPr lang="en-US" u="sng" dirty="0" smtClean="0"/>
              <a:t>overstretched</a:t>
            </a:r>
            <a:r>
              <a:rPr lang="en-US" dirty="0" smtClean="0"/>
              <a:t> or torn.</a:t>
            </a:r>
          </a:p>
          <a:p>
            <a:pPr lvl="1"/>
            <a:r>
              <a:rPr lang="en-US" dirty="0" smtClean="0"/>
              <a:t>Happens when they are not stretched out properly or overworked.</a:t>
            </a:r>
          </a:p>
          <a:p>
            <a:r>
              <a:rPr lang="en-US" sz="2000" b="1" i="1" dirty="0" smtClean="0"/>
              <a:t>Muscular Dystrophy</a:t>
            </a:r>
          </a:p>
          <a:p>
            <a:pPr lvl="1"/>
            <a:r>
              <a:rPr lang="en-US" dirty="0" smtClean="0"/>
              <a:t>A hereditary disease that causes muscle to become </a:t>
            </a:r>
            <a:r>
              <a:rPr lang="en-US" u="sng" dirty="0" smtClean="0"/>
              <a:t>weaker</a:t>
            </a:r>
            <a:r>
              <a:rPr lang="en-US" dirty="0" smtClean="0"/>
              <a:t> over time</a:t>
            </a:r>
          </a:p>
          <a:p>
            <a:pPr lvl="1"/>
            <a:r>
              <a:rPr lang="en-US" dirty="0" smtClean="0"/>
              <a:t>A person with this has poor balance and difficulty walking</a:t>
            </a:r>
          </a:p>
          <a:p>
            <a:r>
              <a:rPr lang="en-US" sz="2000" b="1" i="1" dirty="0" smtClean="0"/>
              <a:t>Tendinitis</a:t>
            </a:r>
          </a:p>
          <a:p>
            <a:pPr lvl="1"/>
            <a:r>
              <a:rPr lang="en-US" dirty="0" smtClean="0"/>
              <a:t>Can become inflamed when muscles are </a:t>
            </a:r>
            <a:r>
              <a:rPr lang="en-US" u="sng" dirty="0" smtClean="0"/>
              <a:t>overused</a:t>
            </a:r>
          </a:p>
          <a:p>
            <a:pPr lvl="1"/>
            <a:r>
              <a:rPr lang="en-US" dirty="0" smtClean="0"/>
              <a:t>Painful and needs rest in order to heal properly.</a:t>
            </a:r>
          </a:p>
        </p:txBody>
      </p:sp>
    </p:spTree>
    <p:extLst>
      <p:ext uri="{BB962C8B-B14F-4D97-AF65-F5344CB8AC3E}">
        <p14:creationId xmlns:p14="http://schemas.microsoft.com/office/powerpoint/2010/main" val="4122589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par>
                                <p:cTn id="18" presetID="6" presetClass="entr" presetSubtype="16"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circle(in)">
                                      <p:cBhvr>
                                        <p:cTn id="20" dur="2000"/>
                                        <p:tgtEl>
                                          <p:spTgt spid="3">
                                            <p:txEl>
                                              <p:pRg st="3" end="3"/>
                                            </p:txEl>
                                          </p:spTgt>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circle(in)">
                                      <p:cBhvr>
                                        <p:cTn id="23" dur="2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circle(in)">
                                      <p:cBhvr>
                                        <p:cTn id="28" dur="2000"/>
                                        <p:tgtEl>
                                          <p:spTgt spid="3">
                                            <p:txEl>
                                              <p:pRg st="5" end="5"/>
                                            </p:txEl>
                                          </p:spTgt>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circle(in)">
                                      <p:cBhvr>
                                        <p:cTn id="31" dur="2000"/>
                                        <p:tgtEl>
                                          <p:spTgt spid="3">
                                            <p:txEl>
                                              <p:pRg st="6" end="6"/>
                                            </p:txEl>
                                          </p:spTgt>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circle(in)">
                                      <p:cBhvr>
                                        <p:cTn id="34" dur="2000"/>
                                        <p:tgtEl>
                                          <p:spTgt spid="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circle(in)">
                                      <p:cBhvr>
                                        <p:cTn id="39" dur="2000"/>
                                        <p:tgtEl>
                                          <p:spTgt spid="3">
                                            <p:txEl>
                                              <p:pRg st="8" end="8"/>
                                            </p:txEl>
                                          </p:spTgt>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circle(in)">
                                      <p:cBhvr>
                                        <p:cTn id="42" dur="2000"/>
                                        <p:tgtEl>
                                          <p:spTgt spid="3">
                                            <p:txEl>
                                              <p:pRg st="9" end="9"/>
                                            </p:txEl>
                                          </p:spTgt>
                                        </p:tgtEl>
                                      </p:cBhvr>
                                    </p:animEffect>
                                  </p:childTnLst>
                                </p:cTn>
                              </p:par>
                              <p:par>
                                <p:cTn id="43" presetID="6" presetClass="entr" presetSubtype="16" fill="hold" grpId="0"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circle(in)">
                                      <p:cBhvr>
                                        <p:cTn id="45"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hlinkClick r:id="rId2"/>
              </a:rPr>
              <a:t>http://</a:t>
            </a:r>
            <a:r>
              <a:rPr lang="en-US" dirty="0" smtClean="0">
                <a:hlinkClick r:id="rId2"/>
              </a:rPr>
              <a:t>www.youtube.com/watch?v=vvBWnQJHGBs</a:t>
            </a:r>
            <a:endParaRPr lang="en-US" dirty="0" smtClean="0"/>
          </a:p>
          <a:p>
            <a:endParaRPr lang="en-US" dirty="0"/>
          </a:p>
        </p:txBody>
      </p:sp>
    </p:spTree>
    <p:extLst>
      <p:ext uri="{BB962C8B-B14F-4D97-AF65-F5344CB8AC3E}">
        <p14:creationId xmlns:p14="http://schemas.microsoft.com/office/powerpoint/2010/main" val="5983790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Questions</a:t>
            </a:r>
            <a:endParaRPr lang="en-US" dirty="0"/>
          </a:p>
        </p:txBody>
      </p:sp>
      <p:sp>
        <p:nvSpPr>
          <p:cNvPr id="3" name="Content Placeholder 2"/>
          <p:cNvSpPr>
            <a:spLocks noGrp="1"/>
          </p:cNvSpPr>
          <p:nvPr>
            <p:ph idx="1"/>
          </p:nvPr>
        </p:nvSpPr>
        <p:spPr/>
        <p:txBody>
          <a:bodyPr/>
          <a:lstStyle/>
          <a:p>
            <a:r>
              <a:rPr lang="en-US" dirty="0"/>
              <a:t>What is one major function of the muscular system</a:t>
            </a:r>
            <a:r>
              <a:rPr lang="en-US" dirty="0" smtClean="0"/>
              <a:t>?</a:t>
            </a:r>
            <a:endParaRPr lang="en-US" dirty="0"/>
          </a:p>
          <a:p>
            <a:pPr lvl="1"/>
            <a:r>
              <a:rPr lang="en-US" dirty="0"/>
              <a:t>Most responses will involve movement</a:t>
            </a:r>
            <a:r>
              <a:rPr lang="en-US" dirty="0" smtClean="0"/>
              <a:t>.</a:t>
            </a:r>
          </a:p>
          <a:p>
            <a:r>
              <a:rPr lang="en-US" dirty="0"/>
              <a:t> How are tendons different from ligaments? How are they similar? </a:t>
            </a:r>
            <a:endParaRPr lang="en-US" dirty="0" smtClean="0"/>
          </a:p>
          <a:p>
            <a:pPr lvl="1"/>
            <a:r>
              <a:rPr lang="en-US" dirty="0" smtClean="0"/>
              <a:t>Tendons </a:t>
            </a:r>
            <a:r>
              <a:rPr lang="en-US" dirty="0"/>
              <a:t>connect muscles to bones, while ligaments connect bones to other bones. Both tendons and ligaments hold together and stabilize joint connections</a:t>
            </a:r>
            <a:r>
              <a:rPr lang="en-US" dirty="0" smtClean="0"/>
              <a:t>.</a:t>
            </a:r>
          </a:p>
          <a:p>
            <a:r>
              <a:rPr lang="en-US" dirty="0"/>
              <a:t>What are the three types of muscles</a:t>
            </a:r>
            <a:r>
              <a:rPr lang="en-US" dirty="0" smtClean="0"/>
              <a:t>?</a:t>
            </a:r>
            <a:endParaRPr lang="en-US" dirty="0"/>
          </a:p>
          <a:p>
            <a:pPr lvl="1"/>
            <a:r>
              <a:rPr lang="en-US" dirty="0"/>
              <a:t>skeletal, cardiac, and </a:t>
            </a:r>
            <a:r>
              <a:rPr lang="en-US" dirty="0" smtClean="0"/>
              <a:t>smooth</a:t>
            </a:r>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2006382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Questions-Challenge</a:t>
            </a:r>
            <a:endParaRPr lang="en-US" dirty="0"/>
          </a:p>
        </p:txBody>
      </p:sp>
      <p:sp>
        <p:nvSpPr>
          <p:cNvPr id="3" name="Content Placeholder 2"/>
          <p:cNvSpPr>
            <a:spLocks noGrp="1"/>
          </p:cNvSpPr>
          <p:nvPr>
            <p:ph idx="1"/>
          </p:nvPr>
        </p:nvSpPr>
        <p:spPr/>
        <p:txBody>
          <a:bodyPr/>
          <a:lstStyle/>
          <a:p>
            <a:r>
              <a:rPr lang="en-US" dirty="0"/>
              <a:t>Why must skeletal muscles work in pairs</a:t>
            </a:r>
            <a:r>
              <a:rPr lang="en-US" dirty="0" smtClean="0"/>
              <a:t>?</a:t>
            </a:r>
            <a:endParaRPr lang="en-US" dirty="0"/>
          </a:p>
          <a:p>
            <a:pPr lvl="1"/>
            <a:r>
              <a:rPr lang="en-US" dirty="0"/>
              <a:t>Muscles can only pull on bones and not push them. Therefore, muscles must work in pairs to move bones in one direction, then back again</a:t>
            </a:r>
            <a:r>
              <a:rPr lang="en-US" dirty="0" smtClean="0"/>
              <a:t>..</a:t>
            </a:r>
          </a:p>
          <a:p>
            <a:r>
              <a:rPr lang="en-US" dirty="0"/>
              <a:t>How do muscles help maintain homeostasis in the </a:t>
            </a:r>
            <a:r>
              <a:rPr lang="en-US"/>
              <a:t>body</a:t>
            </a:r>
            <a:r>
              <a:rPr lang="en-US" smtClean="0"/>
              <a:t>?</a:t>
            </a:r>
            <a:endParaRPr lang="en-US" dirty="0"/>
          </a:p>
          <a:p>
            <a:pPr lvl="1"/>
            <a:r>
              <a:rPr lang="en-US" dirty="0"/>
              <a:t>Muscles help maintain homeostasis by helping to maintain body temperature. They also help the body move to avoid unpleasant or dangerous stimuli. Cardiac muscle enables the heart to supply oxygen to the body when you exercise, and other involuntary muscle works to maintain the digestive system and other body functions involving movement.</a:t>
            </a:r>
          </a:p>
          <a:p>
            <a:endParaRPr lang="en-US" dirty="0"/>
          </a:p>
          <a:p>
            <a:endParaRPr lang="en-US" dirty="0"/>
          </a:p>
        </p:txBody>
      </p:sp>
    </p:spTree>
    <p:extLst>
      <p:ext uri="{BB962C8B-B14F-4D97-AF65-F5344CB8AC3E}">
        <p14:creationId xmlns:p14="http://schemas.microsoft.com/office/powerpoint/2010/main" val="4260158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569</TotalTime>
  <Words>1320</Words>
  <Application>Microsoft Office PowerPoint</Application>
  <PresentationFormat>On-screen Show (4:3)</PresentationFormat>
  <Paragraphs>157</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Adjacency</vt:lpstr>
      <vt:lpstr>The Skeletal and Muscular Systems</vt:lpstr>
      <vt:lpstr>The Skeletal and Muscular System</vt:lpstr>
      <vt:lpstr>The Skeletal System</vt:lpstr>
      <vt:lpstr>Functions of the Skeletal System</vt:lpstr>
      <vt:lpstr>Functions of the Skeletal System</vt:lpstr>
      <vt:lpstr>Functions of the Skeletal System</vt:lpstr>
      <vt:lpstr>Functions of the Skeletal System</vt:lpstr>
      <vt:lpstr>Functions of the Skeletal System</vt:lpstr>
      <vt:lpstr>Functions of the Skeletal System</vt:lpstr>
      <vt:lpstr>Functions of the Skeletal System</vt:lpstr>
      <vt:lpstr>What are the parts of the skeletal system?</vt:lpstr>
      <vt:lpstr>What are the parts of the skeletal system?</vt:lpstr>
      <vt:lpstr>What are the parts of the skeletal system?</vt:lpstr>
      <vt:lpstr>What are the parts of the skeletal system?</vt:lpstr>
      <vt:lpstr>How are bones connected?</vt:lpstr>
      <vt:lpstr>https://human.biodigital.com/index.html </vt:lpstr>
      <vt:lpstr>Injuries/disorders of the skeletal system</vt:lpstr>
      <vt:lpstr>Injuries/disorders of the skeletal system</vt:lpstr>
      <vt:lpstr>PowerPoint Presentation</vt:lpstr>
      <vt:lpstr>Discussion Questions</vt:lpstr>
      <vt:lpstr>Discussion Questions</vt:lpstr>
      <vt:lpstr>Discussion Questions-Challenge</vt:lpstr>
      <vt:lpstr>The Muscular System</vt:lpstr>
      <vt:lpstr>Main functions of the muscular system</vt:lpstr>
      <vt:lpstr>What are the three types of muscles?</vt:lpstr>
      <vt:lpstr>Smooth Muscle</vt:lpstr>
      <vt:lpstr>Skeletal Muscle</vt:lpstr>
      <vt:lpstr>Cardiac Muscle</vt:lpstr>
      <vt:lpstr>PowerPoint Presentation</vt:lpstr>
      <vt:lpstr>Injuries/disorders of the muscular system </vt:lpstr>
      <vt:lpstr>PowerPoint Presentation</vt:lpstr>
      <vt:lpstr>Discussion Questions</vt:lpstr>
      <vt:lpstr>Discussion Questions-Challenge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Skeletal and Muscular Systems</dc:title>
  <dc:creator>Kelley Logan</dc:creator>
  <cp:lastModifiedBy>Kelley Logan</cp:lastModifiedBy>
  <cp:revision>24</cp:revision>
  <cp:lastPrinted>2013-04-12T14:47:44Z</cp:lastPrinted>
  <dcterms:created xsi:type="dcterms:W3CDTF">2012-03-22T22:04:42Z</dcterms:created>
  <dcterms:modified xsi:type="dcterms:W3CDTF">2015-03-17T17:23:04Z</dcterms:modified>
</cp:coreProperties>
</file>