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6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8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2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3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7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1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2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3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5007E-41A9-41EE-8450-C1D525664AFC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19779-E322-49CD-B283-227052D8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Intermolecular Forces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Intermolecular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Courier New" pitchFamily="49" charset="0"/>
              <a:buChar char="o"/>
            </a:pPr>
            <a:r>
              <a:rPr lang="en-US" u="sng" dirty="0" smtClean="0"/>
              <a:t>Intermolecular Forces</a:t>
            </a:r>
            <a:r>
              <a:rPr lang="en-US" dirty="0" smtClean="0"/>
              <a:t>: attraction </a:t>
            </a:r>
            <a:r>
              <a:rPr lang="en-US" i="1" dirty="0" smtClean="0"/>
              <a:t>between</a:t>
            </a:r>
            <a:r>
              <a:rPr lang="en-US" dirty="0" smtClean="0"/>
              <a:t> molecules</a:t>
            </a:r>
            <a:endParaRPr lang="en-US" dirty="0"/>
          </a:p>
        </p:txBody>
      </p:sp>
      <p:pic>
        <p:nvPicPr>
          <p:cNvPr id="4" name="Picture 2" descr="http://www.chem.ufl.edu/~itl/2045/matter/FG11_00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514600"/>
            <a:ext cx="5257800" cy="35052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743200"/>
            <a:ext cx="2438400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 smtClean="0"/>
              <a:t>Much weaker than chemical bonds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 of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STRONGEST</a:t>
            </a:r>
          </a:p>
          <a:p>
            <a:r>
              <a:rPr lang="en-US" dirty="0" smtClean="0"/>
              <a:t>Covalent Bonds (400 kcal)</a:t>
            </a:r>
          </a:p>
          <a:p>
            <a:r>
              <a:rPr lang="en-US" dirty="0" smtClean="0"/>
              <a:t>Hydrogen Bonding (12-16 kcal)</a:t>
            </a:r>
          </a:p>
          <a:p>
            <a:r>
              <a:rPr lang="en-US" dirty="0" smtClean="0"/>
              <a:t>Dipole-Dipole Interactions (0.5-2 kcal)</a:t>
            </a:r>
          </a:p>
          <a:p>
            <a:r>
              <a:rPr lang="en-US" dirty="0" smtClean="0"/>
              <a:t>London Dispersion Forces (&lt;1 kcal)</a:t>
            </a:r>
          </a:p>
          <a:p>
            <a:pPr algn="ctr"/>
            <a:r>
              <a:rPr lang="en-US" dirty="0" smtClean="0"/>
              <a:t>WEAKEST</a:t>
            </a:r>
          </a:p>
          <a:p>
            <a:pPr algn="ctr"/>
            <a:endParaRPr lang="en-US" dirty="0"/>
          </a:p>
          <a:p>
            <a:r>
              <a:rPr lang="en-US" sz="3000" dirty="0"/>
              <a:t>k</a:t>
            </a:r>
            <a:r>
              <a:rPr lang="en-US" sz="3000" dirty="0" smtClean="0"/>
              <a:t>cal = kilocalorie (unit of energy stored in chemical bonds)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3504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London/Van der Waals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648200" cy="4754563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Courier New" pitchFamily="49" charset="0"/>
              <a:buChar char="o"/>
            </a:pPr>
            <a:r>
              <a:rPr lang="en-US" u="sng" dirty="0" smtClean="0"/>
              <a:t>London Dispersion Forces:</a:t>
            </a:r>
            <a:endParaRPr lang="en-US" dirty="0" smtClean="0"/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 smtClean="0"/>
              <a:t>Attraction due to the </a:t>
            </a:r>
            <a:r>
              <a:rPr lang="en-US" u="sng" dirty="0" smtClean="0"/>
              <a:t>constant motion of electrons</a:t>
            </a:r>
          </a:p>
          <a:p>
            <a:pPr lvl="2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 smtClean="0"/>
              <a:t>Will cause </a:t>
            </a:r>
            <a:r>
              <a:rPr lang="en-US" u="sng" dirty="0" smtClean="0"/>
              <a:t>temporary concentration of charge </a:t>
            </a:r>
            <a:r>
              <a:rPr lang="en-US" dirty="0" smtClean="0"/>
              <a:t>on one side of an atom/molecule 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 smtClean="0"/>
              <a:t>Exist </a:t>
            </a:r>
            <a:r>
              <a:rPr lang="en-US" u="sng" dirty="0" smtClean="0"/>
              <a:t>between ALL </a:t>
            </a:r>
            <a:r>
              <a:rPr lang="en-US" dirty="0" smtClean="0"/>
              <a:t>molecules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endParaRPr lang="en-US" dirty="0"/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endParaRPr lang="en-US" dirty="0" smtClean="0"/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8288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5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Courier New" pitchFamily="49" charset="0"/>
              <a:buChar char="o"/>
            </a:pPr>
            <a:r>
              <a:rPr lang="en-US" u="sng" dirty="0"/>
              <a:t>Dipole-dipole: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/>
              <a:t>Attraction between </a:t>
            </a:r>
            <a:r>
              <a:rPr lang="en-US" u="sng" dirty="0"/>
              <a:t>polar</a:t>
            </a:r>
            <a:r>
              <a:rPr lang="en-US" dirty="0"/>
              <a:t> </a:t>
            </a:r>
            <a:r>
              <a:rPr lang="en-US" dirty="0" smtClean="0"/>
              <a:t>molecules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657600"/>
            <a:ext cx="7658100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301126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squiggly symbol means a partial charge.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Analogy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Dipole-dipole attraction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- - - - - - -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two couples are very happy with each other, but the guy is attracted to the other girl.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2743200"/>
            <a:ext cx="203200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203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8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4876800" cy="4602163"/>
          </a:xfrm>
        </p:spPr>
        <p:txBody>
          <a:bodyPr/>
          <a:lstStyle/>
          <a:p>
            <a:pPr>
              <a:buClr>
                <a:schemeClr val="tx1"/>
              </a:buClr>
              <a:buFont typeface="Courier New" pitchFamily="49" charset="0"/>
              <a:buChar char="o"/>
            </a:pPr>
            <a:r>
              <a:rPr lang="en-US" u="sng" dirty="0" smtClean="0"/>
              <a:t>Hydrogen </a:t>
            </a:r>
            <a:r>
              <a:rPr lang="en-US" u="sng" dirty="0"/>
              <a:t>Bonding: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r>
              <a:rPr lang="en-US" u="sng" dirty="0" smtClean="0"/>
              <a:t>Stronger </a:t>
            </a:r>
            <a:r>
              <a:rPr lang="en-US" u="sng" dirty="0"/>
              <a:t>type of dipole-dipole </a:t>
            </a:r>
            <a:r>
              <a:rPr lang="en-US" dirty="0"/>
              <a:t>interaction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/>
              <a:t>Occurs only between molecules with </a:t>
            </a:r>
            <a:r>
              <a:rPr lang="en-US" u="sng" dirty="0"/>
              <a:t>lone pairs on center atom AND hydrogen bonded to F, O, or </a:t>
            </a:r>
            <a:r>
              <a:rPr lang="en-US" u="sng" dirty="0" smtClean="0"/>
              <a:t>N</a:t>
            </a:r>
          </a:p>
          <a:p>
            <a:pPr lvl="2">
              <a:buClr>
                <a:schemeClr val="tx1"/>
              </a:buClr>
              <a:buFont typeface="Courier New" pitchFamily="49" charset="0"/>
              <a:buChar char="o"/>
            </a:pPr>
            <a:r>
              <a:rPr lang="en-US" dirty="0" smtClean="0"/>
              <a:t>Hydrogen bonding is </a:t>
            </a:r>
            <a:r>
              <a:rPr lang="en-US" u="sng" dirty="0" smtClean="0"/>
              <a:t>FON</a:t>
            </a:r>
            <a:r>
              <a:rPr lang="en-US" dirty="0" smtClean="0"/>
              <a:t>!</a:t>
            </a:r>
          </a:p>
          <a:p>
            <a:pPr lvl="1">
              <a:buClr>
                <a:schemeClr val="tx1"/>
              </a:buClr>
              <a:buFont typeface="Courier New" pitchFamily="49" charset="0"/>
              <a:buChar char="o"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users.rcn.com/jkimball.ma.ultranet/BiologyPages/H/Hbonds_wa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54359"/>
            <a:ext cx="3352800" cy="317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62400" y="914400"/>
            <a:ext cx="2370859" cy="8619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Is the molecule polar?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199909" y="1928732"/>
            <a:ext cx="1115291" cy="1127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No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124200" y="1975262"/>
            <a:ext cx="1132646" cy="1127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Yes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5000" y="3225140"/>
            <a:ext cx="3048000" cy="5086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prstClr val="black"/>
                </a:solidFill>
              </a:rPr>
              <a:t>London Dispersion Forces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0" y="3228109"/>
            <a:ext cx="2630632" cy="1191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Does the molecule have lone pairs on the center atom, with H bonded to F, O, or N?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447800" y="4587834"/>
            <a:ext cx="1085850" cy="1127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Yes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572000" y="4587834"/>
            <a:ext cx="1141268" cy="1127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No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5791200"/>
            <a:ext cx="3276600" cy="990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prstClr val="black"/>
                </a:solidFill>
              </a:rPr>
              <a:t>London Dispersion Forces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Dipole-dipole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Hydrogen bonding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5791200"/>
            <a:ext cx="3048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prstClr val="black"/>
                </a:solidFill>
              </a:rPr>
              <a:t>London Dispersion Forces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Dipole-dipole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4800" y="18197"/>
            <a:ext cx="8229600" cy="1143000"/>
          </a:xfrm>
        </p:spPr>
        <p:txBody>
          <a:bodyPr>
            <a:normAutofit/>
          </a:bodyPr>
          <a:lstStyle/>
          <a:p>
            <a:r>
              <a:rPr lang="en-US" sz="5300" dirty="0" smtClean="0"/>
              <a:t>Intermolecular Forces</a:t>
            </a:r>
            <a:endParaRPr lang="en-US" sz="3100" i="1" dirty="0"/>
          </a:p>
        </p:txBody>
      </p:sp>
    </p:spTree>
    <p:extLst>
      <p:ext uri="{BB962C8B-B14F-4D97-AF65-F5344CB8AC3E}">
        <p14:creationId xmlns:p14="http://schemas.microsoft.com/office/powerpoint/2010/main" val="147370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Intermolecular Forces</a:t>
            </a:r>
            <a:r>
              <a:rPr lang="en-US" sz="4000" i="1" dirty="0" smtClean="0"/>
              <a:t> </a:t>
            </a:r>
            <a:r>
              <a:rPr lang="en-US" sz="4000" dirty="0" smtClean="0"/>
              <a:t>Examples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303838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dirty="0" smtClean="0"/>
              <a:t>Cl</a:t>
            </a:r>
            <a:r>
              <a:rPr lang="en-US" baseline="-25000" dirty="0" smtClean="0"/>
              <a:t>2</a:t>
            </a:r>
          </a:p>
          <a:p>
            <a:pPr marL="0" indent="0">
              <a:buClr>
                <a:schemeClr val="tx1"/>
              </a:buClr>
              <a:buNone/>
            </a:pPr>
            <a:endParaRPr lang="en-US" baseline="-25000" dirty="0" smtClean="0"/>
          </a:p>
          <a:p>
            <a:pPr marL="0" indent="0">
              <a:buClr>
                <a:schemeClr val="tx1"/>
              </a:buClr>
              <a:buNone/>
            </a:pPr>
            <a:endParaRPr lang="en-US" baseline="-25000" dirty="0"/>
          </a:p>
          <a:p>
            <a:pPr marL="0" indent="0">
              <a:buClr>
                <a:schemeClr val="tx1"/>
              </a:buClr>
              <a:buNone/>
            </a:pPr>
            <a:endParaRPr lang="en-US" baseline="-25000" dirty="0" smtClean="0"/>
          </a:p>
          <a:p>
            <a:pPr marL="0" indent="0">
              <a:buClr>
                <a:schemeClr val="tx1"/>
              </a:buClr>
              <a:buNone/>
            </a:pPr>
            <a:endParaRPr lang="en-US" baseline="-25000" dirty="0"/>
          </a:p>
          <a:p>
            <a:pPr marL="0" indent="0">
              <a:buClr>
                <a:schemeClr val="tx1"/>
              </a:buClr>
              <a:buNone/>
            </a:pPr>
            <a:endParaRPr lang="en-US" baseline="-25000" dirty="0" smtClean="0"/>
          </a:p>
          <a:p>
            <a:pPr marL="0" indent="0">
              <a:buClr>
                <a:schemeClr val="tx1"/>
              </a:buClr>
              <a:buNone/>
            </a:pPr>
            <a:endParaRPr lang="en-US" baseline="-25000" dirty="0"/>
          </a:p>
          <a:p>
            <a:pPr>
              <a:buClr>
                <a:schemeClr val="tx1"/>
              </a:buClr>
            </a:pPr>
            <a:r>
              <a:rPr lang="en-US" dirty="0" smtClean="0"/>
              <a:t>The molecule is </a:t>
            </a:r>
            <a:r>
              <a:rPr lang="en-US" b="1" dirty="0" smtClean="0"/>
              <a:t>nonpolar.  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This molecule has </a:t>
            </a:r>
            <a:r>
              <a:rPr lang="en-US" b="1" dirty="0" smtClean="0"/>
              <a:t>London Dispersion Forces</a:t>
            </a:r>
            <a:r>
              <a:rPr lang="en-US" dirty="0" smtClean="0"/>
              <a:t>. </a:t>
            </a:r>
            <a:endParaRPr lang="en-US" dirty="0"/>
          </a:p>
          <a:p>
            <a:pPr marL="0" indent="0">
              <a:buClr>
                <a:schemeClr val="tx1"/>
              </a:buClr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4" name="Picture 3" descr="http://th1203.photobucket.com/albums/bb387/dicksoncs/th_Cl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1" y="1905001"/>
            <a:ext cx="3200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960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Intermolecular Forces</a:t>
            </a:r>
            <a:r>
              <a:rPr lang="en-US" sz="4000" i="1" dirty="0"/>
              <a:t> </a:t>
            </a:r>
            <a:r>
              <a:rPr lang="en-US" sz="4000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CH</a:t>
            </a:r>
            <a:r>
              <a:rPr lang="en-US" baseline="-25000" dirty="0" smtClean="0"/>
              <a:t>3</a:t>
            </a:r>
            <a:r>
              <a:rPr lang="en-US" dirty="0" smtClean="0"/>
              <a:t>I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sz="2400" dirty="0" smtClean="0"/>
              <a:t>The molecule is </a:t>
            </a:r>
            <a:r>
              <a:rPr lang="en-US" sz="2400" b="1" dirty="0" smtClean="0"/>
              <a:t>polar</a:t>
            </a:r>
            <a:r>
              <a:rPr lang="en-US" sz="2400" dirty="0" smtClean="0"/>
              <a:t>. 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The central atom does not have lone pairs, and H is not bonded to F, O, or N.  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The molecule has </a:t>
            </a:r>
            <a:r>
              <a:rPr lang="en-US" sz="2400" b="1" dirty="0" smtClean="0"/>
              <a:t>London and Dipole-dipole forces</a:t>
            </a:r>
            <a:r>
              <a:rPr lang="en-US" sz="2400" dirty="0" smtClean="0"/>
              <a:t>.  </a:t>
            </a:r>
            <a:endParaRPr lang="en-US" sz="2400" dirty="0"/>
          </a:p>
          <a:p>
            <a:endParaRPr lang="en-US" dirty="0"/>
          </a:p>
        </p:txBody>
      </p:sp>
      <p:pic>
        <p:nvPicPr>
          <p:cNvPr id="22" name="Picture 21" descr="Screen Shot 2013-02-08 at 8.33.08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76400"/>
            <a:ext cx="2895600" cy="264160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3733800" y="27432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53000" y="2286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419600" y="32766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00600" y="3429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800600" y="23622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53000" y="32766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886200" y="25908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267200" y="37338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48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Intermolecular Forces</a:t>
            </a:r>
            <a:r>
              <a:rPr lang="en-US" sz="4000" i="1" dirty="0"/>
              <a:t> </a:t>
            </a:r>
            <a:r>
              <a:rPr lang="en-US" sz="4000" dirty="0"/>
              <a:t>Examples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sz="2600" dirty="0" smtClean="0"/>
              <a:t>The </a:t>
            </a:r>
            <a:r>
              <a:rPr lang="en-US" sz="2600" dirty="0"/>
              <a:t>molecule is </a:t>
            </a:r>
            <a:r>
              <a:rPr lang="en-US" sz="2600" b="1" dirty="0" smtClean="0"/>
              <a:t>polar</a:t>
            </a:r>
            <a:r>
              <a:rPr lang="en-US" sz="2600" dirty="0" smtClean="0"/>
              <a:t>.</a:t>
            </a:r>
          </a:p>
          <a:p>
            <a:pPr>
              <a:buClr>
                <a:schemeClr val="tx1"/>
              </a:buClr>
            </a:pPr>
            <a:r>
              <a:rPr lang="en-US" sz="2800" dirty="0"/>
              <a:t>The central atom does not have lone pairs, and H is not bonded to F, O, or N.  </a:t>
            </a:r>
            <a:endParaRPr lang="en-US" sz="2800" dirty="0" smtClean="0"/>
          </a:p>
          <a:p>
            <a:pPr>
              <a:buClr>
                <a:schemeClr val="tx1"/>
              </a:buClr>
            </a:pPr>
            <a:r>
              <a:rPr lang="en-US" sz="2800" dirty="0" smtClean="0"/>
              <a:t>The </a:t>
            </a:r>
            <a:r>
              <a:rPr lang="en-US" sz="2800" dirty="0"/>
              <a:t>molecule has</a:t>
            </a:r>
            <a:r>
              <a:rPr lang="en-US" sz="2800" b="1" dirty="0"/>
              <a:t> </a:t>
            </a:r>
            <a:r>
              <a:rPr lang="en-US" sz="2800" b="1" dirty="0" smtClean="0"/>
              <a:t>London </a:t>
            </a:r>
            <a:r>
              <a:rPr lang="en-US" sz="2800" dirty="0" smtClean="0"/>
              <a:t>and </a:t>
            </a:r>
            <a:r>
              <a:rPr lang="en-US" sz="2800" b="1" dirty="0" smtClean="0"/>
              <a:t>Dipole-dipole </a:t>
            </a:r>
            <a:r>
              <a:rPr lang="en-US" sz="2800" b="1" dirty="0"/>
              <a:t>forces</a:t>
            </a:r>
            <a:r>
              <a:rPr lang="en-US" sz="2800" dirty="0"/>
              <a:t>. 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1600200"/>
            <a:ext cx="2209800" cy="273751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5181600" y="30480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810000" y="31242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495800" y="20574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486400" y="3276600"/>
            <a:ext cx="1524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3810000" y="3276600"/>
            <a:ext cx="1524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43400" y="26670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08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Intermolecular Forces</a:t>
            </a:r>
            <a:r>
              <a:rPr lang="en-US" sz="4000" i="1" dirty="0"/>
              <a:t> </a:t>
            </a:r>
            <a:r>
              <a:rPr lang="en-US" sz="4000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</a:t>
            </a:r>
            <a:r>
              <a:rPr lang="en-US" baseline="-25000" dirty="0" smtClean="0"/>
              <a:t>3</a:t>
            </a:r>
          </a:p>
          <a:p>
            <a:endParaRPr lang="en-US" baseline="-25000" dirty="0"/>
          </a:p>
          <a:p>
            <a:endParaRPr lang="en-US" baseline="-25000" dirty="0" smtClean="0"/>
          </a:p>
          <a:p>
            <a:endParaRPr lang="en-US" baseline="-25000" dirty="0"/>
          </a:p>
          <a:p>
            <a:endParaRPr lang="en-US" baseline="-25000" dirty="0" smtClean="0"/>
          </a:p>
          <a:p>
            <a:endParaRPr lang="en-US" baseline="-25000" dirty="0"/>
          </a:p>
          <a:p>
            <a:endParaRPr lang="en-US" baseline="-25000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The molecule </a:t>
            </a:r>
            <a:r>
              <a:rPr lang="en-US" dirty="0"/>
              <a:t>is </a:t>
            </a:r>
            <a:r>
              <a:rPr lang="en-US" b="1" dirty="0" smtClean="0"/>
              <a:t>polar</a:t>
            </a:r>
            <a:r>
              <a:rPr lang="en-US" b="1" dirty="0"/>
              <a:t>.  </a:t>
            </a:r>
            <a:endParaRPr lang="en-US" b="1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The central atom has a lone pair, but does not have H bonded to F, O, or N.  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The molecule has </a:t>
            </a:r>
            <a:r>
              <a:rPr lang="en-US" b="1" dirty="0" smtClean="0"/>
              <a:t>London </a:t>
            </a:r>
            <a:r>
              <a:rPr lang="en-US" dirty="0" smtClean="0"/>
              <a:t>and </a:t>
            </a:r>
            <a:r>
              <a:rPr lang="en-US" b="1" dirty="0" smtClean="0"/>
              <a:t>Dipole-dipole forces</a:t>
            </a:r>
            <a:r>
              <a:rPr lang="en-US" dirty="0" smtClean="0"/>
              <a:t>. </a:t>
            </a:r>
          </a:p>
          <a:p>
            <a:pPr>
              <a:buClr>
                <a:schemeClr val="tx1"/>
              </a:buClr>
            </a:pPr>
            <a:endParaRPr lang="en-US" b="1" dirty="0"/>
          </a:p>
          <a:p>
            <a:endParaRPr lang="en-US" dirty="0"/>
          </a:p>
        </p:txBody>
      </p:sp>
      <p:pic>
        <p:nvPicPr>
          <p:cNvPr id="4" name="Picture 3" descr="Screen Shot 2013-02-08 at 6.51.35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133600"/>
            <a:ext cx="4643641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0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Intermolecular Forces</a:t>
            </a:r>
            <a:r>
              <a:rPr lang="en-US" sz="4000" i="1" dirty="0"/>
              <a:t> </a:t>
            </a:r>
            <a:r>
              <a:rPr lang="en-US" sz="4000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PF</a:t>
            </a:r>
            <a:r>
              <a:rPr lang="en-US" baseline="-25000" dirty="0" smtClean="0"/>
              <a:t>3</a:t>
            </a:r>
          </a:p>
          <a:p>
            <a:endParaRPr lang="en-US" baseline="-25000" dirty="0"/>
          </a:p>
          <a:p>
            <a:endParaRPr lang="en-US" baseline="-25000" dirty="0" smtClean="0"/>
          </a:p>
          <a:p>
            <a:endParaRPr lang="en-US" baseline="-25000" dirty="0"/>
          </a:p>
          <a:p>
            <a:endParaRPr lang="en-US" baseline="-25000" dirty="0" smtClean="0"/>
          </a:p>
          <a:p>
            <a:endParaRPr lang="en-US" baseline="-25000" dirty="0"/>
          </a:p>
          <a:p>
            <a:endParaRPr lang="en-US" baseline="-25000" dirty="0" smtClean="0"/>
          </a:p>
          <a:p>
            <a:endParaRPr lang="en-US" baseline="-25000" dirty="0"/>
          </a:p>
          <a:p>
            <a:pPr>
              <a:buClr>
                <a:schemeClr val="tx1"/>
              </a:buClr>
            </a:pPr>
            <a:r>
              <a:rPr lang="en-US" dirty="0" smtClean="0"/>
              <a:t>The molecule </a:t>
            </a:r>
            <a:r>
              <a:rPr lang="en-US" dirty="0"/>
              <a:t>is </a:t>
            </a:r>
            <a:r>
              <a:rPr lang="en-US" b="1" dirty="0"/>
              <a:t>polar.  </a:t>
            </a:r>
            <a:endParaRPr lang="en-US" b="1" dirty="0" smtClean="0"/>
          </a:p>
          <a:p>
            <a:pPr>
              <a:buClr>
                <a:schemeClr val="tx1"/>
              </a:buClr>
            </a:pPr>
            <a:r>
              <a:rPr lang="en-US" dirty="0"/>
              <a:t>The central atom has a lone pair, but does not have H bonded to F, O, or N. </a:t>
            </a: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 </a:t>
            </a:r>
            <a:r>
              <a:rPr lang="en-US" dirty="0"/>
              <a:t>The molecule </a:t>
            </a:r>
            <a:r>
              <a:rPr lang="en-US" dirty="0" smtClean="0"/>
              <a:t>has </a:t>
            </a:r>
            <a:r>
              <a:rPr lang="en-US" b="1" dirty="0" smtClean="0"/>
              <a:t>London </a:t>
            </a:r>
            <a:r>
              <a:rPr lang="en-US" dirty="0" smtClean="0"/>
              <a:t>and </a:t>
            </a:r>
            <a:r>
              <a:rPr lang="en-US" b="1" dirty="0"/>
              <a:t>Dipole-dipole forces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1828800"/>
            <a:ext cx="3587376" cy="21336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029200" y="24384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733800" y="37338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105400" y="37338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76800" y="30480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343400" y="35814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257800" y="35814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99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Intermolecular Forces</a:t>
            </a:r>
            <a:r>
              <a:rPr lang="en-US" sz="4000" i="1" dirty="0"/>
              <a:t> </a:t>
            </a:r>
            <a:r>
              <a:rPr lang="en-US" sz="4000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NH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+</a:t>
            </a:r>
          </a:p>
          <a:p>
            <a:endParaRPr lang="en-US" baseline="30000" dirty="0"/>
          </a:p>
          <a:p>
            <a:endParaRPr lang="en-US" baseline="30000" dirty="0" smtClean="0"/>
          </a:p>
          <a:p>
            <a:endParaRPr lang="en-US" baseline="30000" dirty="0"/>
          </a:p>
          <a:p>
            <a:endParaRPr lang="en-US" baseline="30000" dirty="0" smtClean="0"/>
          </a:p>
          <a:p>
            <a:endParaRPr lang="en-US" baseline="30000" dirty="0" smtClean="0"/>
          </a:p>
          <a:p>
            <a:endParaRPr lang="en-US" baseline="30000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The molecule </a:t>
            </a:r>
            <a:r>
              <a:rPr lang="en-US" dirty="0"/>
              <a:t>is </a:t>
            </a:r>
            <a:r>
              <a:rPr lang="en-US" b="1" dirty="0" err="1" smtClean="0"/>
              <a:t>nonpolar</a:t>
            </a:r>
            <a:r>
              <a:rPr lang="en-US" b="1" dirty="0" smtClean="0"/>
              <a:t>…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So even though H is bonded to N…</a:t>
            </a:r>
          </a:p>
          <a:p>
            <a:pPr>
              <a:buClr>
                <a:schemeClr val="tx1"/>
              </a:buClr>
            </a:pPr>
            <a:r>
              <a:rPr lang="en-US" dirty="0"/>
              <a:t>T</a:t>
            </a:r>
            <a:r>
              <a:rPr lang="en-US" dirty="0" smtClean="0"/>
              <a:t>his molecule has only </a:t>
            </a:r>
            <a:r>
              <a:rPr lang="en-US" b="1" dirty="0" smtClean="0"/>
              <a:t>London Dispersion forces.    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1828800"/>
            <a:ext cx="2806700" cy="190131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5410200" y="1986318"/>
            <a:ext cx="0" cy="751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257800" y="30480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922293" y="2834754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305300" y="2554406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57800" y="21336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769893" y="34290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495800" y="23622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91200" y="2895600"/>
            <a:ext cx="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01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Intermolecular Forces</a:t>
            </a:r>
            <a:r>
              <a:rPr lang="en-US" i="1" dirty="0" smtClean="0"/>
              <a:t> </a:t>
            </a:r>
            <a:r>
              <a:rPr lang="en-US" dirty="0" smtClean="0"/>
              <a:t>Examples 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The molecule is </a:t>
            </a:r>
            <a:r>
              <a:rPr lang="en-US" b="1" dirty="0" smtClean="0"/>
              <a:t>polar.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There is a lone pair.  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Hydrogen is bonded to F, O, or N.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This molecule has </a:t>
            </a:r>
            <a:r>
              <a:rPr lang="en-US" b="1" dirty="0" smtClean="0"/>
              <a:t>London, Dipole-Dipole forces AND hydrogen bonding.   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baseline="30000" dirty="0" smtClean="0"/>
          </a:p>
          <a:p>
            <a:pPr marL="0" indent="0">
              <a:buNone/>
            </a:pPr>
            <a:endParaRPr lang="en-US" baseline="300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01421"/>
            <a:ext cx="2727365" cy="2125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3162300" y="1701421"/>
            <a:ext cx="1104900" cy="10625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5497532" y="1616258"/>
            <a:ext cx="1131868" cy="12793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57751" y="2352872"/>
            <a:ext cx="381000" cy="411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248400" y="2438400"/>
            <a:ext cx="381000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837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PresentationFormat>On-screen Show (4:3)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Courier New</vt:lpstr>
      <vt:lpstr>Office Theme</vt:lpstr>
      <vt:lpstr>Intermolecular Forces Notes</vt:lpstr>
      <vt:lpstr>Intermolecular Forces</vt:lpstr>
      <vt:lpstr>Strength of Forces</vt:lpstr>
      <vt:lpstr>London/Van der Waals</vt:lpstr>
      <vt:lpstr>Dipole</vt:lpstr>
      <vt:lpstr>An Analogy  </vt:lpstr>
      <vt:lpstr>Hydrogen</vt:lpstr>
      <vt:lpstr>Intermolecular Forces</vt:lpstr>
      <vt:lpstr>Intermolecular Forces Examples</vt:lpstr>
      <vt:lpstr>Intermolecular Forces Examples</vt:lpstr>
      <vt:lpstr>Intermolecular Forces Examples</vt:lpstr>
      <vt:lpstr>Intermolecular Forces Examples</vt:lpstr>
      <vt:lpstr>Intermolecular Forces Examples</vt:lpstr>
      <vt:lpstr>Intermolecular Forces Examples</vt:lpstr>
      <vt:lpstr>Intermolecular Forces Examples EXTRA</vt:lpstr>
    </vt:vector>
  </TitlesOfParts>
  <Company>Davis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Intermolecular Forces Notes</dc:title>
  <dc:creator>DSD</dc:creator>
  <cp:lastModifiedBy>KIMBERLY MAWHINEY</cp:lastModifiedBy>
  <cp:revision>1</cp:revision>
  <dcterms:created xsi:type="dcterms:W3CDTF">2014-02-05T21:58:47Z</dcterms:created>
  <dcterms:modified xsi:type="dcterms:W3CDTF">2017-04-04T16:19:48Z</dcterms:modified>
</cp:coreProperties>
</file>