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0278A1-767F-4D98-87C8-39F590CEF85C}" type="datetimeFigureOut">
              <a:rPr lang="en-US" smtClean="0"/>
              <a:t>10/6/2017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1020581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0278A1-767F-4D98-87C8-39F590CEF85C}" type="datetimeFigureOut">
              <a:rPr lang="en-US" smtClean="0"/>
              <a:t>10/6/2017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2839050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278A1-767F-4D98-87C8-39F590CEF85C}" type="datetimeFigureOut">
              <a:rPr lang="en-US" smtClean="0"/>
              <a:t>10/6/2017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55231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0278A1-767F-4D98-87C8-39F590CEF85C}" type="datetimeFigureOut">
              <a:rPr lang="en-US" smtClean="0"/>
              <a:t>10/6/2017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3155190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278A1-767F-4D98-87C8-39F590CEF85C}" type="datetimeFigureOut">
              <a:rPr lang="en-US" smtClean="0"/>
              <a:t>10/6/2017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3461142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0278A1-767F-4D98-87C8-39F590CEF85C}" type="datetimeFigureOut">
              <a:rPr lang="en-US" smtClean="0"/>
              <a:t>10/6/2017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1627202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0278A1-767F-4D98-87C8-39F590CEF85C}" type="datetimeFigureOut">
              <a:rPr lang="en-US" smtClean="0"/>
              <a:t>10/6/2017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3065007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0278A1-767F-4D98-87C8-39F590CEF85C}" type="datetimeFigureOut">
              <a:rPr lang="en-US" smtClean="0"/>
              <a:t>10/6/2017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3248400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0278A1-767F-4D98-87C8-39F590CEF85C}" type="datetimeFigureOut">
              <a:rPr lang="en-US" smtClean="0"/>
              <a:t>10/6/2017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324294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0278A1-767F-4D98-87C8-39F590CEF85C}" type="datetimeFigureOut">
              <a:rPr lang="en-US" smtClean="0"/>
              <a:t>10/6/2017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41475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0278A1-767F-4D98-87C8-39F590CEF85C}" type="datetimeFigureOut">
              <a:rPr lang="en-US" smtClean="0"/>
              <a:t>10/6/2017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1445DE-9BCE-4F23-AFCD-84FD845EE4DB}" type="slidenum">
              <a:rPr lang="en-US" smtClean="0"/>
              <a:t>‹#›</a:t>
            </a:fld>
            <a:endParaRPr lang="en-US"/>
          </a:p>
        </p:txBody>
      </p:sp>
    </p:spTree>
    <p:extLst>
      <p:ext uri="{BB962C8B-B14F-4D97-AF65-F5344CB8AC3E}">
        <p14:creationId xmlns:p14="http://schemas.microsoft.com/office/powerpoint/2010/main" val="1852854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0278A1-767F-4D98-87C8-39F590CEF85C}" type="datetimeFigureOut">
              <a:rPr lang="en-US" smtClean="0"/>
              <a:t>10/6/2017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445DE-9BCE-4F23-AFCD-84FD845EE4DB}" type="slidenum">
              <a:rPr lang="en-US" smtClean="0"/>
              <a:t>‹#›</a:t>
            </a:fld>
            <a:endParaRPr lang="en-US"/>
          </a:p>
        </p:txBody>
      </p:sp>
    </p:spTree>
    <p:extLst>
      <p:ext uri="{BB962C8B-B14F-4D97-AF65-F5344CB8AC3E}">
        <p14:creationId xmlns:p14="http://schemas.microsoft.com/office/powerpoint/2010/main" val="3086532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Freshwater and Water Quality Notes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44022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Freshwater</a:t>
            </a:r>
            <a:endParaRPr lang="en-US" dirty="0"/>
          </a:p>
        </p:txBody>
      </p:sp>
      <p:sp>
        <p:nvSpPr>
          <p:cNvPr id="3" name="Content Placeholder 2"/>
          <p:cNvSpPr>
            <a:spLocks noGrp="1"/>
          </p:cNvSpPr>
          <p:nvPr>
            <p:ph idx="1"/>
          </p:nvPr>
        </p:nvSpPr>
        <p:spPr>
          <a:xfrm>
            <a:off x="0" y="1295400"/>
            <a:ext cx="8991600" cy="5562600"/>
          </a:xfrm>
        </p:spPr>
        <p:txBody>
          <a:bodyPr>
            <a:normAutofit lnSpcReduction="10000"/>
          </a:bodyPr>
          <a:lstStyle/>
          <a:p>
            <a:r>
              <a:rPr lang="en-US" dirty="0" smtClean="0"/>
              <a:t>Since </a:t>
            </a:r>
            <a:r>
              <a:rPr lang="en-US" b="1" dirty="0" smtClean="0"/>
              <a:t>70%</a:t>
            </a:r>
            <a:r>
              <a:rPr lang="en-US" dirty="0" smtClean="0"/>
              <a:t> of Earth’s freshwater is frozen in ice, we split the remaining usable freshwater into two categories:  </a:t>
            </a:r>
            <a:r>
              <a:rPr lang="en-US" b="1" dirty="0" smtClean="0"/>
              <a:t>groundwater</a:t>
            </a:r>
            <a:r>
              <a:rPr lang="en-US" dirty="0" smtClean="0"/>
              <a:t> and </a:t>
            </a:r>
            <a:r>
              <a:rPr lang="en-US" b="1" dirty="0" smtClean="0"/>
              <a:t>surface water</a:t>
            </a:r>
            <a:r>
              <a:rPr lang="en-US" dirty="0" smtClean="0"/>
              <a:t>.</a:t>
            </a:r>
          </a:p>
          <a:p>
            <a:r>
              <a:rPr lang="en-US" dirty="0" smtClean="0"/>
              <a:t>Surface water is found in lakes, streams, and rivers, while groundwater is found underground in aquifers.</a:t>
            </a:r>
          </a:p>
          <a:p>
            <a:r>
              <a:rPr lang="en-US" dirty="0" smtClean="0"/>
              <a:t>Both forms are replenished by the water cycle through precipitation, however, </a:t>
            </a:r>
            <a:r>
              <a:rPr lang="en-US" b="1" dirty="0" smtClean="0"/>
              <a:t>runoff</a:t>
            </a:r>
            <a:r>
              <a:rPr lang="en-US" dirty="0" smtClean="0"/>
              <a:t> water will feed lakes, rivers, and their tributaries (streams that flow into rivers) while water that infiltrates and drips through the ground will feed the aquifers there.</a:t>
            </a:r>
            <a:endParaRPr lang="en-US" dirty="0"/>
          </a:p>
        </p:txBody>
      </p:sp>
    </p:spTree>
    <p:extLst>
      <p:ext uri="{BB962C8B-B14F-4D97-AF65-F5344CB8AC3E}">
        <p14:creationId xmlns:p14="http://schemas.microsoft.com/office/powerpoint/2010/main" val="353452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Freshwater continued…..</a:t>
            </a:r>
            <a:endParaRPr lang="en-US" dirty="0"/>
          </a:p>
        </p:txBody>
      </p:sp>
      <p:sp>
        <p:nvSpPr>
          <p:cNvPr id="3" name="Content Placeholder 2"/>
          <p:cNvSpPr>
            <a:spLocks noGrp="1"/>
          </p:cNvSpPr>
          <p:nvPr>
            <p:ph idx="1"/>
          </p:nvPr>
        </p:nvSpPr>
        <p:spPr/>
        <p:txBody>
          <a:bodyPr/>
          <a:lstStyle/>
          <a:p>
            <a:r>
              <a:rPr lang="en-US" dirty="0" smtClean="0"/>
              <a:t>As the runoff flows over land it can pick up </a:t>
            </a:r>
            <a:r>
              <a:rPr lang="en-US" b="1" dirty="0" smtClean="0"/>
              <a:t>pollutants</a:t>
            </a:r>
            <a:r>
              <a:rPr lang="en-US" dirty="0" smtClean="0"/>
              <a:t> and other materials that negatively affect its quality.</a:t>
            </a:r>
          </a:p>
          <a:p>
            <a:r>
              <a:rPr lang="en-US" dirty="0" smtClean="0"/>
              <a:t>Groundwater on the other hand, is filtered as it drips through the many layers of rock that lead to the aquifer.</a:t>
            </a:r>
            <a:endParaRPr lang="en-US" dirty="0"/>
          </a:p>
        </p:txBody>
      </p:sp>
    </p:spTree>
    <p:extLst>
      <p:ext uri="{BB962C8B-B14F-4D97-AF65-F5344CB8AC3E}">
        <p14:creationId xmlns:p14="http://schemas.microsoft.com/office/powerpoint/2010/main" val="527611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a:t>
            </a:r>
            <a:endParaRPr lang="en-US" dirty="0"/>
          </a:p>
        </p:txBody>
      </p:sp>
      <p:sp>
        <p:nvSpPr>
          <p:cNvPr id="3" name="Content Placeholder 2"/>
          <p:cNvSpPr>
            <a:spLocks noGrp="1"/>
          </p:cNvSpPr>
          <p:nvPr>
            <p:ph idx="1"/>
          </p:nvPr>
        </p:nvSpPr>
        <p:spPr>
          <a:xfrm>
            <a:off x="0" y="1143000"/>
            <a:ext cx="9144000" cy="5715000"/>
          </a:xfrm>
        </p:spPr>
        <p:txBody>
          <a:bodyPr/>
          <a:lstStyle/>
          <a:p>
            <a:r>
              <a:rPr lang="en-US" dirty="0" smtClean="0"/>
              <a:t>Because both </a:t>
            </a:r>
            <a:r>
              <a:rPr lang="en-US" b="1" dirty="0" smtClean="0"/>
              <a:t>freshwater</a:t>
            </a:r>
            <a:r>
              <a:rPr lang="en-US" dirty="0" smtClean="0"/>
              <a:t> and </a:t>
            </a:r>
            <a:r>
              <a:rPr lang="en-US" b="1" dirty="0" smtClean="0"/>
              <a:t>saltwater</a:t>
            </a:r>
            <a:r>
              <a:rPr lang="en-US" dirty="0" smtClean="0"/>
              <a:t> resources are so vital to living things on Earth, it is important that we maintain their quality by keeping them clean.</a:t>
            </a:r>
          </a:p>
          <a:p>
            <a:r>
              <a:rPr lang="en-US" dirty="0" smtClean="0"/>
              <a:t>In general, </a:t>
            </a:r>
            <a:r>
              <a:rPr lang="en-US" b="1" dirty="0" smtClean="0"/>
              <a:t>water</a:t>
            </a:r>
            <a:r>
              <a:rPr lang="en-US" dirty="0" smtClean="0"/>
              <a:t> </a:t>
            </a:r>
            <a:r>
              <a:rPr lang="en-US" b="1" dirty="0" smtClean="0"/>
              <a:t>quality</a:t>
            </a:r>
            <a:r>
              <a:rPr lang="en-US" dirty="0" smtClean="0"/>
              <a:t> refers to the cleanliness of water and is determine by looking at a variety of </a:t>
            </a:r>
            <a:r>
              <a:rPr lang="en-US" b="1" dirty="0" smtClean="0"/>
              <a:t>physical</a:t>
            </a:r>
            <a:r>
              <a:rPr lang="en-US" dirty="0" smtClean="0"/>
              <a:t> and </a:t>
            </a:r>
            <a:r>
              <a:rPr lang="en-US" b="1" dirty="0" smtClean="0"/>
              <a:t>chemical</a:t>
            </a:r>
            <a:r>
              <a:rPr lang="en-US" dirty="0" smtClean="0"/>
              <a:t> factors.</a:t>
            </a:r>
          </a:p>
          <a:p>
            <a:r>
              <a:rPr lang="en-US" dirty="0" smtClean="0"/>
              <a:t>For example, the health of a river system is best judged by nitrate levels and </a:t>
            </a:r>
            <a:r>
              <a:rPr lang="en-US" b="1" dirty="0" smtClean="0"/>
              <a:t>turbidity</a:t>
            </a:r>
            <a:r>
              <a:rPr lang="en-US" dirty="0" smtClean="0"/>
              <a:t> while a lake used for freshwater, is assessed by </a:t>
            </a:r>
            <a:r>
              <a:rPr lang="en-US" b="1" dirty="0" smtClean="0"/>
              <a:t>temperature</a:t>
            </a:r>
            <a:r>
              <a:rPr lang="en-US" dirty="0" smtClean="0"/>
              <a:t> and </a:t>
            </a:r>
            <a:r>
              <a:rPr lang="en-US" dirty="0" err="1" smtClean="0"/>
              <a:t>pH.</a:t>
            </a:r>
            <a:endParaRPr lang="en-US" dirty="0"/>
          </a:p>
        </p:txBody>
      </p:sp>
    </p:spTree>
    <p:extLst>
      <p:ext uri="{BB962C8B-B14F-4D97-AF65-F5344CB8AC3E}">
        <p14:creationId xmlns:p14="http://schemas.microsoft.com/office/powerpoint/2010/main" val="351466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295400"/>
            <a:ext cx="9144000" cy="5562600"/>
          </a:xfrm>
        </p:spPr>
        <p:txBody>
          <a:bodyPr>
            <a:normAutofit fontScale="92500" lnSpcReduction="20000"/>
          </a:bodyPr>
          <a:lstStyle/>
          <a:p>
            <a:r>
              <a:rPr lang="en-US" dirty="0" smtClean="0"/>
              <a:t>In the United States, the </a:t>
            </a:r>
            <a:r>
              <a:rPr lang="en-US" b="1" dirty="0" smtClean="0"/>
              <a:t>Environmental Protection Agency </a:t>
            </a:r>
            <a:r>
              <a:rPr lang="en-US" dirty="0" smtClean="0"/>
              <a:t>(EPA) is responsible for regulating the quality of natural resources such as air and water by setting limits on the 90 most common pollutants and contaminants since excessive amounts of tem are considered dangerous to our health.</a:t>
            </a:r>
          </a:p>
          <a:p>
            <a:r>
              <a:rPr lang="en-US" dirty="0"/>
              <a:t>P</a:t>
            </a:r>
            <a:r>
              <a:rPr lang="en-US" dirty="0" smtClean="0"/>
              <a:t>hysical aspects of water quality include its </a:t>
            </a:r>
            <a:r>
              <a:rPr lang="en-US" b="1" dirty="0" smtClean="0"/>
              <a:t>temperature</a:t>
            </a:r>
            <a:r>
              <a:rPr lang="en-US" dirty="0" smtClean="0"/>
              <a:t>, </a:t>
            </a:r>
            <a:r>
              <a:rPr lang="en-US" b="1" dirty="0" smtClean="0"/>
              <a:t>turbidity</a:t>
            </a:r>
            <a:r>
              <a:rPr lang="en-US" dirty="0" smtClean="0"/>
              <a:t> (how cloudy the water is), and rate of water movement. </a:t>
            </a:r>
          </a:p>
          <a:p>
            <a:r>
              <a:rPr lang="en-US" dirty="0" smtClean="0"/>
              <a:t>Even though living things can survive in a range of temperatures, aquatic animals generally need to be in </a:t>
            </a:r>
            <a:r>
              <a:rPr lang="en-US" b="1" dirty="0" smtClean="0"/>
              <a:t>cooler</a:t>
            </a:r>
            <a:r>
              <a:rPr lang="en-US" dirty="0" smtClean="0"/>
              <a:t> water because at </a:t>
            </a:r>
            <a:r>
              <a:rPr lang="en-US" b="1" dirty="0" smtClean="0"/>
              <a:t>warmer</a:t>
            </a:r>
            <a:r>
              <a:rPr lang="en-US" dirty="0" smtClean="0"/>
              <a:t> temperatures, the water contains less </a:t>
            </a:r>
            <a:r>
              <a:rPr lang="en-US" b="1" dirty="0" smtClean="0"/>
              <a:t>dissolved</a:t>
            </a:r>
            <a:r>
              <a:rPr lang="en-US" dirty="0" smtClean="0"/>
              <a:t> </a:t>
            </a:r>
            <a:r>
              <a:rPr lang="en-US" b="1" dirty="0" smtClean="0"/>
              <a:t>oxygen</a:t>
            </a:r>
            <a:r>
              <a:rPr lang="en-US" dirty="0" smtClean="0"/>
              <a:t> and other nutrients which are needed to support them.</a:t>
            </a:r>
            <a:endParaRPr lang="en-US" dirty="0"/>
          </a:p>
        </p:txBody>
      </p:sp>
    </p:spTree>
    <p:extLst>
      <p:ext uri="{BB962C8B-B14F-4D97-AF65-F5344CB8AC3E}">
        <p14:creationId xmlns:p14="http://schemas.microsoft.com/office/powerpoint/2010/main" val="3655970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295400"/>
            <a:ext cx="9144000" cy="5562600"/>
          </a:xfrm>
        </p:spPr>
        <p:txBody>
          <a:bodyPr>
            <a:normAutofit fontScale="92500"/>
          </a:bodyPr>
          <a:lstStyle/>
          <a:p>
            <a:r>
              <a:rPr lang="en-US" dirty="0" smtClean="0"/>
              <a:t>Because the increased temperature can kill off or force the migration of a species away from the area, the entire ecosystem can easily become unstable or collapse. </a:t>
            </a:r>
          </a:p>
          <a:p>
            <a:r>
              <a:rPr lang="en-US" dirty="0" smtClean="0"/>
              <a:t>Water with higher </a:t>
            </a:r>
            <a:r>
              <a:rPr lang="en-US" b="1" dirty="0" smtClean="0"/>
              <a:t>turbidity</a:t>
            </a:r>
            <a:r>
              <a:rPr lang="en-US" dirty="0" smtClean="0"/>
              <a:t> is cloudier because there are more solids and </a:t>
            </a:r>
            <a:r>
              <a:rPr lang="en-US" b="1" dirty="0" smtClean="0"/>
              <a:t>sediments</a:t>
            </a:r>
            <a:r>
              <a:rPr lang="en-US" dirty="0" smtClean="0"/>
              <a:t> suspended in it.</a:t>
            </a:r>
          </a:p>
          <a:p>
            <a:r>
              <a:rPr lang="en-US" dirty="0" smtClean="0"/>
              <a:t>Since many of these solids come from pollutants, </a:t>
            </a:r>
            <a:r>
              <a:rPr lang="en-US" b="1" dirty="0" smtClean="0"/>
              <a:t>lower</a:t>
            </a:r>
            <a:r>
              <a:rPr lang="en-US" dirty="0" smtClean="0"/>
              <a:t> turbidity is better for most living things.</a:t>
            </a:r>
          </a:p>
          <a:p>
            <a:r>
              <a:rPr lang="en-US" dirty="0" smtClean="0"/>
              <a:t>This cloudiness can also prevent sunlight from getting into the water reducing the amount of photosynthesis present.</a:t>
            </a:r>
            <a:endParaRPr lang="en-US" dirty="0"/>
          </a:p>
        </p:txBody>
      </p:sp>
    </p:spTree>
    <p:extLst>
      <p:ext uri="{BB962C8B-B14F-4D97-AF65-F5344CB8AC3E}">
        <p14:creationId xmlns:p14="http://schemas.microsoft.com/office/powerpoint/2010/main" val="3203414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143000"/>
            <a:ext cx="9144000" cy="5715000"/>
          </a:xfrm>
        </p:spPr>
        <p:txBody>
          <a:bodyPr>
            <a:normAutofit fontScale="92500" lnSpcReduction="10000"/>
          </a:bodyPr>
          <a:lstStyle/>
          <a:p>
            <a:r>
              <a:rPr lang="en-US" dirty="0" smtClean="0"/>
              <a:t>Scientists also look at various chemical aspects when assessing water quality which must remain in balance.</a:t>
            </a:r>
          </a:p>
          <a:p>
            <a:r>
              <a:rPr lang="en-US" dirty="0" smtClean="0"/>
              <a:t>For example, aquatic plants need </a:t>
            </a:r>
            <a:r>
              <a:rPr lang="en-US" b="1" dirty="0" smtClean="0"/>
              <a:t>phosphates</a:t>
            </a:r>
            <a:r>
              <a:rPr lang="en-US" dirty="0" smtClean="0"/>
              <a:t> </a:t>
            </a:r>
            <a:r>
              <a:rPr lang="en-US" b="1" dirty="0" smtClean="0"/>
              <a:t>and</a:t>
            </a:r>
            <a:r>
              <a:rPr lang="en-US" dirty="0" smtClean="0"/>
              <a:t> </a:t>
            </a:r>
            <a:r>
              <a:rPr lang="en-US" b="1" dirty="0" smtClean="0"/>
              <a:t>nitrates</a:t>
            </a:r>
            <a:r>
              <a:rPr lang="en-US" dirty="0" smtClean="0"/>
              <a:t> in order to survive and remember that </a:t>
            </a:r>
            <a:r>
              <a:rPr lang="en-US" b="1" dirty="0" smtClean="0"/>
              <a:t>dissolved</a:t>
            </a:r>
            <a:r>
              <a:rPr lang="en-US" dirty="0" smtClean="0"/>
              <a:t> </a:t>
            </a:r>
            <a:r>
              <a:rPr lang="en-US" b="1" dirty="0" smtClean="0"/>
              <a:t>oxygen</a:t>
            </a:r>
            <a:r>
              <a:rPr lang="en-US" dirty="0" smtClean="0"/>
              <a:t> is important for animals to survive and should ideally remain high.</a:t>
            </a:r>
          </a:p>
          <a:p>
            <a:r>
              <a:rPr lang="en-US" dirty="0" smtClean="0"/>
              <a:t>Dissolved oxygen comes from aquatic </a:t>
            </a:r>
            <a:r>
              <a:rPr lang="en-US" b="1" dirty="0" smtClean="0"/>
              <a:t>plants</a:t>
            </a:r>
            <a:r>
              <a:rPr lang="en-US" dirty="0" smtClean="0"/>
              <a:t> releasing it during </a:t>
            </a:r>
            <a:r>
              <a:rPr lang="en-US" b="1" dirty="0" smtClean="0"/>
              <a:t>photosynthesis</a:t>
            </a:r>
            <a:r>
              <a:rPr lang="en-US" dirty="0" smtClean="0"/>
              <a:t>.</a:t>
            </a:r>
          </a:p>
          <a:p>
            <a:r>
              <a:rPr lang="en-US" dirty="0" smtClean="0"/>
              <a:t>So, if phosphate and nitrate levels get too low and plant life decreases, so will dissolved oxygen and </a:t>
            </a:r>
            <a:r>
              <a:rPr lang="en-US" b="1" dirty="0" smtClean="0"/>
              <a:t>animal</a:t>
            </a:r>
            <a:r>
              <a:rPr lang="en-US" dirty="0" smtClean="0"/>
              <a:t> </a:t>
            </a:r>
            <a:r>
              <a:rPr lang="en-US" b="1" dirty="0" smtClean="0"/>
              <a:t>life</a:t>
            </a:r>
            <a:r>
              <a:rPr lang="en-US" dirty="0" smtClean="0"/>
              <a:t>.  </a:t>
            </a:r>
          </a:p>
          <a:p>
            <a:r>
              <a:rPr lang="en-US" dirty="0" smtClean="0"/>
              <a:t>Similarly, if phosphate and nitrate levels get too high, events called </a:t>
            </a:r>
            <a:r>
              <a:rPr lang="en-US" b="1" dirty="0" smtClean="0"/>
              <a:t>algae</a:t>
            </a:r>
            <a:r>
              <a:rPr lang="en-US" dirty="0" smtClean="0"/>
              <a:t> </a:t>
            </a:r>
            <a:r>
              <a:rPr lang="en-US" b="1" dirty="0" smtClean="0"/>
              <a:t>blooms</a:t>
            </a:r>
            <a:r>
              <a:rPr lang="en-US" dirty="0" smtClean="0"/>
              <a:t> can occur.</a:t>
            </a:r>
            <a:endParaRPr lang="en-US" dirty="0"/>
          </a:p>
        </p:txBody>
      </p:sp>
    </p:spTree>
    <p:extLst>
      <p:ext uri="{BB962C8B-B14F-4D97-AF65-F5344CB8AC3E}">
        <p14:creationId xmlns:p14="http://schemas.microsoft.com/office/powerpoint/2010/main" val="3821625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219200"/>
            <a:ext cx="9144000" cy="5638800"/>
          </a:xfrm>
        </p:spPr>
        <p:txBody>
          <a:bodyPr>
            <a:normAutofit fontScale="77500" lnSpcReduction="20000"/>
          </a:bodyPr>
          <a:lstStyle/>
          <a:p>
            <a:r>
              <a:rPr lang="en-US" dirty="0" smtClean="0"/>
              <a:t>Algae blooms are rapid growths of algae, and when they die, are quickly decomposed by bacteria in the water which uses up all of the </a:t>
            </a:r>
            <a:r>
              <a:rPr lang="en-US" b="1" dirty="0" smtClean="0"/>
              <a:t>dissolved</a:t>
            </a:r>
            <a:r>
              <a:rPr lang="en-US" dirty="0" smtClean="0"/>
              <a:t> </a:t>
            </a:r>
            <a:r>
              <a:rPr lang="en-US" b="1" dirty="0" smtClean="0"/>
              <a:t>oxygen</a:t>
            </a:r>
            <a:r>
              <a:rPr lang="en-US" dirty="0" smtClean="0"/>
              <a:t> making it unlivable.</a:t>
            </a:r>
          </a:p>
          <a:p>
            <a:r>
              <a:rPr lang="en-US" dirty="0" smtClean="0"/>
              <a:t>Algae blooms can also release toxic chemicals into the water depending on which types of algae are present.</a:t>
            </a:r>
          </a:p>
          <a:p>
            <a:r>
              <a:rPr lang="en-US" dirty="0" smtClean="0"/>
              <a:t>Scientists also monitor the </a:t>
            </a:r>
            <a:r>
              <a:rPr lang="en-US" b="1" dirty="0" smtClean="0"/>
              <a:t>pH</a:t>
            </a:r>
            <a:r>
              <a:rPr lang="en-US" dirty="0" smtClean="0"/>
              <a:t> of water.</a:t>
            </a:r>
          </a:p>
          <a:p>
            <a:r>
              <a:rPr lang="en-US" dirty="0" smtClean="0"/>
              <a:t>The pH scale measures how acidic or basic a substance is.</a:t>
            </a:r>
          </a:p>
          <a:p>
            <a:r>
              <a:rPr lang="en-US" dirty="0" smtClean="0"/>
              <a:t>This scale goes from </a:t>
            </a:r>
            <a:r>
              <a:rPr lang="en-US" b="1" dirty="0" smtClean="0"/>
              <a:t>0</a:t>
            </a:r>
            <a:r>
              <a:rPr lang="en-US" dirty="0" smtClean="0"/>
              <a:t> </a:t>
            </a:r>
            <a:r>
              <a:rPr lang="en-US" b="1" dirty="0" smtClean="0"/>
              <a:t>to</a:t>
            </a:r>
            <a:r>
              <a:rPr lang="en-US" dirty="0" smtClean="0"/>
              <a:t> </a:t>
            </a:r>
            <a:r>
              <a:rPr lang="en-US" b="1" dirty="0" smtClean="0"/>
              <a:t>14</a:t>
            </a:r>
            <a:r>
              <a:rPr lang="en-US" dirty="0" smtClean="0"/>
              <a:t>, with pure water having what is called a </a:t>
            </a:r>
            <a:r>
              <a:rPr lang="en-US" b="1" dirty="0" smtClean="0"/>
              <a:t>neutral</a:t>
            </a:r>
            <a:r>
              <a:rPr lang="en-US" dirty="0" smtClean="0"/>
              <a:t> pH of 7, making it neither </a:t>
            </a:r>
            <a:r>
              <a:rPr lang="en-US" b="1" dirty="0" smtClean="0"/>
              <a:t>acidic</a:t>
            </a:r>
            <a:r>
              <a:rPr lang="en-US" dirty="0" smtClean="0"/>
              <a:t> (lower than 7) nor </a:t>
            </a:r>
            <a:r>
              <a:rPr lang="en-US" b="1" dirty="0" smtClean="0"/>
              <a:t>basic</a:t>
            </a:r>
            <a:r>
              <a:rPr lang="en-US" dirty="0" smtClean="0"/>
              <a:t> (above 7).  </a:t>
            </a:r>
          </a:p>
          <a:p>
            <a:r>
              <a:rPr lang="en-US" dirty="0" smtClean="0"/>
              <a:t>This can be bad for both people and other living things.</a:t>
            </a:r>
          </a:p>
          <a:p>
            <a:r>
              <a:rPr lang="en-US" dirty="0" smtClean="0"/>
              <a:t>If drinking water is high in acidity or </a:t>
            </a:r>
            <a:r>
              <a:rPr lang="en-US" b="1" dirty="0" smtClean="0"/>
              <a:t>alkalinity</a:t>
            </a:r>
            <a:r>
              <a:rPr lang="en-US" dirty="0" smtClean="0"/>
              <a:t> (another word for how basic a substance is), it can dissolve the metals such as lead in pipes making it toxic and while different living things can tolerate a range of different pH levels, if the pH of a water sample is above 9 or below 4, no fish can survive.</a:t>
            </a:r>
            <a:endParaRPr lang="en-US" dirty="0"/>
          </a:p>
        </p:txBody>
      </p:sp>
    </p:spTree>
    <p:extLst>
      <p:ext uri="{BB962C8B-B14F-4D97-AF65-F5344CB8AC3E}">
        <p14:creationId xmlns:p14="http://schemas.microsoft.com/office/powerpoint/2010/main" val="719880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143000"/>
            <a:ext cx="9144000" cy="5715000"/>
          </a:xfrm>
        </p:spPr>
        <p:txBody>
          <a:bodyPr>
            <a:normAutofit fontScale="85000" lnSpcReduction="20000"/>
          </a:bodyPr>
          <a:lstStyle/>
          <a:p>
            <a:r>
              <a:rPr lang="en-US" dirty="0" smtClean="0"/>
              <a:t>The pH level of water can also alter the effects of different chemicals such as ammonia or mercury making it more dangerous. </a:t>
            </a:r>
          </a:p>
          <a:p>
            <a:r>
              <a:rPr lang="en-US" dirty="0" smtClean="0"/>
              <a:t>In general, the farther a pH rating is from 7, the worse it is.</a:t>
            </a:r>
          </a:p>
          <a:p>
            <a:r>
              <a:rPr lang="en-US" dirty="0" smtClean="0"/>
              <a:t>Sometimes scientists can chemically test to find exact concentrations (amounts present I a certain amount of water) of pollutants.  </a:t>
            </a:r>
          </a:p>
          <a:p>
            <a:r>
              <a:rPr lang="en-US" dirty="0" smtClean="0"/>
              <a:t>When they cannot, </a:t>
            </a:r>
            <a:r>
              <a:rPr lang="en-US" b="1" dirty="0" smtClean="0"/>
              <a:t>indicator</a:t>
            </a:r>
            <a:r>
              <a:rPr lang="en-US" dirty="0" smtClean="0"/>
              <a:t> </a:t>
            </a:r>
            <a:r>
              <a:rPr lang="en-US" b="1" dirty="0" smtClean="0"/>
              <a:t>species</a:t>
            </a:r>
            <a:r>
              <a:rPr lang="en-US" dirty="0" smtClean="0"/>
              <a:t> (also known as </a:t>
            </a:r>
            <a:r>
              <a:rPr lang="en-US" dirty="0" err="1" smtClean="0"/>
              <a:t>bioindicators</a:t>
            </a:r>
            <a:r>
              <a:rPr lang="en-US" dirty="0" smtClean="0"/>
              <a:t>), are used.</a:t>
            </a:r>
          </a:p>
          <a:p>
            <a:r>
              <a:rPr lang="en-US" dirty="0" smtClean="0"/>
              <a:t>These are species with a known tolerance for pollutants whose presence in the water helps to indicate its cleanliness. </a:t>
            </a:r>
          </a:p>
          <a:p>
            <a:r>
              <a:rPr lang="en-US" dirty="0" smtClean="0"/>
              <a:t>For example, if a large number of different </a:t>
            </a:r>
            <a:r>
              <a:rPr lang="en-US" dirty="0" err="1" smtClean="0"/>
              <a:t>bioindicators</a:t>
            </a:r>
            <a:r>
              <a:rPr lang="en-US" dirty="0" smtClean="0"/>
              <a:t> including some that are sensitive to pollution are found in a stream, the level of pollution present is very </a:t>
            </a:r>
            <a:r>
              <a:rPr lang="en-US" b="1" dirty="0" smtClean="0"/>
              <a:t>low</a:t>
            </a:r>
            <a:r>
              <a:rPr lang="en-US" dirty="0" smtClean="0"/>
              <a:t> because if it were </a:t>
            </a:r>
            <a:r>
              <a:rPr lang="en-US" b="1" dirty="0" smtClean="0"/>
              <a:t>higher</a:t>
            </a:r>
            <a:r>
              <a:rPr lang="en-US" dirty="0" smtClean="0"/>
              <a:t>, the sensitive organisms would have been killed.</a:t>
            </a:r>
            <a:endParaRPr lang="en-US" dirty="0"/>
          </a:p>
        </p:txBody>
      </p:sp>
    </p:spTree>
    <p:extLst>
      <p:ext uri="{BB962C8B-B14F-4D97-AF65-F5344CB8AC3E}">
        <p14:creationId xmlns:p14="http://schemas.microsoft.com/office/powerpoint/2010/main" val="1938091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219200"/>
            <a:ext cx="9144000" cy="5486400"/>
          </a:xfrm>
        </p:spPr>
        <p:txBody>
          <a:bodyPr>
            <a:normAutofit fontScale="85000" lnSpcReduction="10000"/>
          </a:bodyPr>
          <a:lstStyle/>
          <a:p>
            <a:r>
              <a:rPr lang="en-US" dirty="0" smtClean="0"/>
              <a:t>Similarly, in a </a:t>
            </a:r>
            <a:r>
              <a:rPr lang="en-US" b="1" dirty="0" smtClean="0"/>
              <a:t>heavily</a:t>
            </a:r>
            <a:r>
              <a:rPr lang="en-US" dirty="0" smtClean="0"/>
              <a:t> polluted stream or pond, the few indicator species found will be organisms with a very high tolerance for pollutants, such as leeches or worms.</a:t>
            </a:r>
          </a:p>
          <a:p>
            <a:r>
              <a:rPr lang="en-US" dirty="0" smtClean="0"/>
              <a:t>People negatively change the quality of water all the time.</a:t>
            </a:r>
          </a:p>
          <a:p>
            <a:r>
              <a:rPr lang="en-US" dirty="0" smtClean="0"/>
              <a:t>This called </a:t>
            </a:r>
            <a:r>
              <a:rPr lang="en-US" b="1" dirty="0" smtClean="0"/>
              <a:t>pollution</a:t>
            </a:r>
            <a:r>
              <a:rPr lang="en-US" dirty="0" smtClean="0"/>
              <a:t>.</a:t>
            </a:r>
          </a:p>
          <a:p>
            <a:r>
              <a:rPr lang="en-US" dirty="0" smtClean="0"/>
              <a:t>There are two main forms of pollution that people introduce to the water: thermal and </a:t>
            </a:r>
            <a:r>
              <a:rPr lang="en-US" b="1" dirty="0" smtClean="0"/>
              <a:t>chemical</a:t>
            </a:r>
            <a:r>
              <a:rPr lang="en-US" dirty="0" smtClean="0"/>
              <a:t>.</a:t>
            </a:r>
          </a:p>
          <a:p>
            <a:r>
              <a:rPr lang="en-US" b="1" dirty="0" smtClean="0"/>
              <a:t>Thermal</a:t>
            </a:r>
            <a:r>
              <a:rPr lang="en-US" dirty="0" smtClean="0"/>
              <a:t> pollution happens when people pull water from a river or lake, </a:t>
            </a:r>
            <a:r>
              <a:rPr lang="en-US" b="1" dirty="0" smtClean="0"/>
              <a:t>heat</a:t>
            </a:r>
            <a:r>
              <a:rPr lang="en-US" dirty="0" smtClean="0"/>
              <a:t> it through </a:t>
            </a:r>
            <a:r>
              <a:rPr lang="en-US" dirty="0"/>
              <a:t>u</a:t>
            </a:r>
            <a:r>
              <a:rPr lang="en-US" dirty="0" smtClean="0"/>
              <a:t>se in power generation or other industries, and return it to its source.</a:t>
            </a:r>
          </a:p>
          <a:p>
            <a:r>
              <a:rPr lang="en-US" dirty="0" smtClean="0"/>
              <a:t>As a result, the overall </a:t>
            </a:r>
            <a:r>
              <a:rPr lang="en-US" b="1" dirty="0" smtClean="0"/>
              <a:t>temperature</a:t>
            </a:r>
            <a:r>
              <a:rPr lang="en-US" dirty="0" smtClean="0"/>
              <a:t> of the water is raised having negative effects o n the wildlife in it.</a:t>
            </a:r>
            <a:endParaRPr lang="en-US" dirty="0"/>
          </a:p>
        </p:txBody>
      </p:sp>
    </p:spTree>
    <p:extLst>
      <p:ext uri="{BB962C8B-B14F-4D97-AF65-F5344CB8AC3E}">
        <p14:creationId xmlns:p14="http://schemas.microsoft.com/office/powerpoint/2010/main" val="1082032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29094" y="1219200"/>
            <a:ext cx="9114905" cy="5638800"/>
          </a:xfrm>
        </p:spPr>
        <p:txBody>
          <a:bodyPr>
            <a:normAutofit fontScale="85000" lnSpcReduction="20000"/>
          </a:bodyPr>
          <a:lstStyle/>
          <a:p>
            <a:r>
              <a:rPr lang="en-US" b="1" dirty="0" smtClean="0"/>
              <a:t>Chemical</a:t>
            </a:r>
            <a:r>
              <a:rPr lang="en-US" dirty="0" smtClean="0"/>
              <a:t> pollution occurs when waste material, rather than heat energy, is added to the water.</a:t>
            </a:r>
          </a:p>
          <a:p>
            <a:r>
              <a:rPr lang="en-US" dirty="0" smtClean="0"/>
              <a:t>Chemical pollution can be either </a:t>
            </a:r>
            <a:r>
              <a:rPr lang="en-US" b="1" dirty="0" smtClean="0"/>
              <a:t>point</a:t>
            </a:r>
            <a:r>
              <a:rPr lang="en-US" dirty="0" smtClean="0"/>
              <a:t> or </a:t>
            </a:r>
            <a:r>
              <a:rPr lang="en-US" b="1" dirty="0" smtClean="0"/>
              <a:t>non-point</a:t>
            </a:r>
            <a:r>
              <a:rPr lang="en-US" dirty="0" smtClean="0"/>
              <a:t> depending on where it cam from.  </a:t>
            </a:r>
          </a:p>
          <a:p>
            <a:r>
              <a:rPr lang="en-US" b="1" dirty="0" smtClean="0"/>
              <a:t>Point</a:t>
            </a:r>
            <a:r>
              <a:rPr lang="en-US" dirty="0" smtClean="0"/>
              <a:t> </a:t>
            </a:r>
            <a:r>
              <a:rPr lang="en-US" b="1" dirty="0" smtClean="0"/>
              <a:t>sources</a:t>
            </a:r>
            <a:r>
              <a:rPr lang="en-US" dirty="0" smtClean="0"/>
              <a:t> pollutants, such as chemical wastes from factories and other industrial facilities, can be easily traced back to where they cam from.</a:t>
            </a:r>
          </a:p>
          <a:p>
            <a:r>
              <a:rPr lang="en-US" b="1" dirty="0" smtClean="0"/>
              <a:t>Non-point</a:t>
            </a:r>
            <a:r>
              <a:rPr lang="en-US" dirty="0" smtClean="0"/>
              <a:t> pollution, however, is less specific and it source cannot be easily identified.</a:t>
            </a:r>
          </a:p>
          <a:p>
            <a:r>
              <a:rPr lang="en-US" dirty="0" smtClean="0"/>
              <a:t>Examples of non-point sources of pollution include </a:t>
            </a:r>
            <a:r>
              <a:rPr lang="en-US" b="1" dirty="0" smtClean="0"/>
              <a:t>run-off</a:t>
            </a:r>
            <a:r>
              <a:rPr lang="en-US" dirty="0" smtClean="0"/>
              <a:t> </a:t>
            </a:r>
            <a:r>
              <a:rPr lang="en-US" b="1" dirty="0" smtClean="0"/>
              <a:t>from</a:t>
            </a:r>
            <a:r>
              <a:rPr lang="en-US" dirty="0" smtClean="0"/>
              <a:t> </a:t>
            </a:r>
            <a:r>
              <a:rPr lang="en-US" b="1" dirty="0" smtClean="0"/>
              <a:t>farms</a:t>
            </a:r>
            <a:r>
              <a:rPr lang="en-US" dirty="0" smtClean="0"/>
              <a:t>, wastes from sewer and septic systems, and </a:t>
            </a:r>
            <a:r>
              <a:rPr lang="en-US" b="1" dirty="0" smtClean="0"/>
              <a:t>animal</a:t>
            </a:r>
            <a:r>
              <a:rPr lang="en-US" dirty="0" smtClean="0"/>
              <a:t> </a:t>
            </a:r>
            <a:r>
              <a:rPr lang="en-US" b="1" dirty="0" smtClean="0"/>
              <a:t>wastes</a:t>
            </a:r>
            <a:r>
              <a:rPr lang="en-US" dirty="0" smtClean="0"/>
              <a:t>.</a:t>
            </a:r>
          </a:p>
          <a:p>
            <a:r>
              <a:rPr lang="en-US" dirty="0" smtClean="0"/>
              <a:t>Non-point pollution is a major source of the phosphates and nitrates being added to our water supplies.</a:t>
            </a:r>
            <a:endParaRPr lang="en-US" dirty="0"/>
          </a:p>
        </p:txBody>
      </p:sp>
    </p:spTree>
    <p:extLst>
      <p:ext uri="{BB962C8B-B14F-4D97-AF65-F5344CB8AC3E}">
        <p14:creationId xmlns:p14="http://schemas.microsoft.com/office/powerpoint/2010/main" val="2263602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295400"/>
            <a:ext cx="9144000" cy="5562600"/>
          </a:xfrm>
        </p:spPr>
        <p:txBody>
          <a:bodyPr>
            <a:normAutofit fontScale="85000" lnSpcReduction="10000"/>
          </a:bodyPr>
          <a:lstStyle/>
          <a:p>
            <a:r>
              <a:rPr lang="en-US" dirty="0" smtClean="0"/>
              <a:t>Given the constantly changing quality of our water supplies, stewardship and </a:t>
            </a:r>
            <a:r>
              <a:rPr lang="en-US" b="1" dirty="0" smtClean="0"/>
              <a:t>treatment</a:t>
            </a:r>
            <a:r>
              <a:rPr lang="en-US" dirty="0" smtClean="0"/>
              <a:t> are very important.</a:t>
            </a:r>
          </a:p>
          <a:p>
            <a:r>
              <a:rPr lang="en-US" b="1" dirty="0" smtClean="0"/>
              <a:t>Stewardship</a:t>
            </a:r>
            <a:r>
              <a:rPr lang="en-US" dirty="0" smtClean="0"/>
              <a:t> refers to the ways in which we manage a resource such as reducing usage and consumption and recycling.</a:t>
            </a:r>
          </a:p>
          <a:p>
            <a:r>
              <a:rPr lang="en-US" dirty="0" smtClean="0"/>
              <a:t>Through proper stewardship, availability of clean freshwater can increase but used water still needs to be treated before it is returned to the lakes and rivers it came from.</a:t>
            </a:r>
          </a:p>
          <a:p>
            <a:r>
              <a:rPr lang="en-US" dirty="0" smtClean="0"/>
              <a:t>First, the water is </a:t>
            </a:r>
            <a:r>
              <a:rPr lang="en-US" b="1" dirty="0" smtClean="0"/>
              <a:t>collected</a:t>
            </a:r>
            <a:r>
              <a:rPr lang="en-US" dirty="0" smtClean="0"/>
              <a:t> in large basins.</a:t>
            </a:r>
          </a:p>
          <a:p>
            <a:r>
              <a:rPr lang="en-US" dirty="0" smtClean="0"/>
              <a:t>In the second step, chemicals like lime and </a:t>
            </a:r>
            <a:r>
              <a:rPr lang="en-US" b="1" dirty="0" smtClean="0"/>
              <a:t>alum</a:t>
            </a:r>
            <a:r>
              <a:rPr lang="en-US" dirty="0" smtClean="0"/>
              <a:t> are used to get particles in the water to clump together.</a:t>
            </a:r>
          </a:p>
          <a:p>
            <a:r>
              <a:rPr lang="en-US" dirty="0" smtClean="0"/>
              <a:t>This process is called </a:t>
            </a:r>
            <a:r>
              <a:rPr lang="en-US" b="1" dirty="0" smtClean="0"/>
              <a:t>coagulation</a:t>
            </a:r>
            <a:r>
              <a:rPr lang="en-US" dirty="0" smtClean="0"/>
              <a:t>.</a:t>
            </a:r>
            <a:endParaRPr lang="en-US" dirty="0"/>
          </a:p>
        </p:txBody>
      </p:sp>
    </p:spTree>
    <p:extLst>
      <p:ext uri="{BB962C8B-B14F-4D97-AF65-F5344CB8AC3E}">
        <p14:creationId xmlns:p14="http://schemas.microsoft.com/office/powerpoint/2010/main" val="2839323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 Continued…….</a:t>
            </a:r>
            <a:endParaRPr lang="en-US" dirty="0"/>
          </a:p>
        </p:txBody>
      </p:sp>
      <p:sp>
        <p:nvSpPr>
          <p:cNvPr id="3" name="Content Placeholder 2"/>
          <p:cNvSpPr>
            <a:spLocks noGrp="1"/>
          </p:cNvSpPr>
          <p:nvPr>
            <p:ph idx="1"/>
          </p:nvPr>
        </p:nvSpPr>
        <p:spPr>
          <a:xfrm>
            <a:off x="0" y="1600200"/>
            <a:ext cx="9144000" cy="5105400"/>
          </a:xfrm>
        </p:spPr>
        <p:txBody>
          <a:bodyPr/>
          <a:lstStyle/>
          <a:p>
            <a:r>
              <a:rPr lang="en-US" dirty="0" smtClean="0"/>
              <a:t>The water is shaken to get these pieces to stick to together into larger clumps called </a:t>
            </a:r>
            <a:r>
              <a:rPr lang="en-US" b="1" dirty="0" err="1" smtClean="0"/>
              <a:t>flocs</a:t>
            </a:r>
            <a:r>
              <a:rPr lang="en-US" dirty="0" smtClean="0"/>
              <a:t>.</a:t>
            </a:r>
          </a:p>
          <a:p>
            <a:r>
              <a:rPr lang="en-US" dirty="0" smtClean="0"/>
              <a:t>The third step, </a:t>
            </a:r>
            <a:r>
              <a:rPr lang="en-US" b="1" dirty="0" smtClean="0"/>
              <a:t>sedimentation</a:t>
            </a:r>
            <a:r>
              <a:rPr lang="en-US" dirty="0" smtClean="0"/>
              <a:t>, allows the </a:t>
            </a:r>
            <a:r>
              <a:rPr lang="en-US" dirty="0" err="1" smtClean="0"/>
              <a:t>flocs</a:t>
            </a:r>
            <a:r>
              <a:rPr lang="en-US" dirty="0" smtClean="0"/>
              <a:t> to settle to the bottom and the fourth step, </a:t>
            </a:r>
            <a:r>
              <a:rPr lang="en-US" b="1" dirty="0" smtClean="0"/>
              <a:t>filtration</a:t>
            </a:r>
            <a:r>
              <a:rPr lang="en-US" dirty="0" smtClean="0"/>
              <a:t>, pumps the water through a filter leaving the </a:t>
            </a:r>
            <a:r>
              <a:rPr lang="en-US" dirty="0" err="1" smtClean="0"/>
              <a:t>flocs</a:t>
            </a:r>
            <a:r>
              <a:rPr lang="en-US" dirty="0" smtClean="0"/>
              <a:t> behind.</a:t>
            </a:r>
          </a:p>
          <a:p>
            <a:r>
              <a:rPr lang="en-US" dirty="0" smtClean="0"/>
              <a:t>In the final step, </a:t>
            </a:r>
            <a:r>
              <a:rPr lang="en-US" b="1" dirty="0" smtClean="0"/>
              <a:t>disinfection</a:t>
            </a:r>
            <a:r>
              <a:rPr lang="en-US" dirty="0" smtClean="0"/>
              <a:t>, things like </a:t>
            </a:r>
            <a:r>
              <a:rPr lang="en-US" b="1" dirty="0" smtClean="0"/>
              <a:t>chlorine</a:t>
            </a:r>
            <a:r>
              <a:rPr lang="en-US" dirty="0" smtClean="0"/>
              <a:t>, or UV rays are used to kill off harmful bacteria.</a:t>
            </a:r>
          </a:p>
          <a:p>
            <a:r>
              <a:rPr lang="en-US" dirty="0" smtClean="0"/>
              <a:t>This make the water </a:t>
            </a:r>
            <a:r>
              <a:rPr lang="en-US" b="1" dirty="0" smtClean="0"/>
              <a:t>potable</a:t>
            </a:r>
            <a:r>
              <a:rPr lang="en-US" dirty="0" smtClean="0"/>
              <a:t>, or safe to drink.</a:t>
            </a:r>
            <a:endParaRPr lang="en-US" dirty="0"/>
          </a:p>
        </p:txBody>
      </p:sp>
    </p:spTree>
    <p:extLst>
      <p:ext uri="{BB962C8B-B14F-4D97-AF65-F5344CB8AC3E}">
        <p14:creationId xmlns:p14="http://schemas.microsoft.com/office/powerpoint/2010/main" val="84406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1310</Words>
  <Application>Microsoft Office PowerPoint</Application>
  <PresentationFormat>On-screen Show (4:3)</PresentationFormat>
  <Paragraphs>68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Freshwater and Water Quality Notes</vt:lpstr>
      <vt:lpstr>Freshwater</vt:lpstr>
      <vt:lpstr>Freshwater continued…..</vt:lpstr>
      <vt:lpstr>Water Quality</vt:lpstr>
      <vt:lpstr>Water Quality continued…..</vt:lpstr>
      <vt:lpstr>Water Quality continued……</vt:lpstr>
      <vt:lpstr>Water Quality Continued……</vt:lpstr>
      <vt:lpstr>Water Quality Continued…..</vt:lpstr>
      <vt:lpstr>Water Quality Continued……</vt:lpstr>
      <vt:lpstr>Water Quality Continued……</vt:lpstr>
      <vt:lpstr>Water Quality Continued……</vt:lpstr>
      <vt:lpstr>Water Quality Continued……..</vt:lpstr>
      <vt:lpstr>Water Quality Continued…….</vt:lpstr>
    </vt:vector>
  </TitlesOfParts>
  <Company>Johnston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Freshwater and Water Quality Notes</dc:title>
  <dc:creator>Kelly N. Underwood</dc:creator>
  <cp:lastModifiedBy>Kelly N. Underwood</cp:lastModifiedBy>
  <cp:revision>7</cp:revision>
  <dcterms:created xsi:type="dcterms:W3CDTF">2017-10-06T17:32:00Z</dcterms:created>
  <dcterms:modified xsi:type="dcterms:W3CDTF">2017-10-06T19:03:29Z</dcterms:modified>
</cp:coreProperties>
</file>