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Architects Daughter" panose="020B0604020202020204" charset="0"/>
      <p:regular r:id="rId9"/>
    </p:embeddedFont>
    <p:embeddedFont>
      <p:font typeface="Permanent Marker" panose="020B0604020202020204" charset="0"/>
      <p:regular r:id="rId10"/>
    </p:embeddedFont>
    <p:embeddedFont>
      <p:font typeface="Indie Flower" panose="020B0604020202020204" charset="0"/>
      <p:regular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0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Char char="●"/>
              <a:defRPr sz="18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○"/>
              <a:defRPr>
                <a:solidFill>
                  <a:schemeClr val="lt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■"/>
              <a:defRPr>
                <a:solidFill>
                  <a:schemeClr val="lt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●"/>
              <a:defRPr>
                <a:solidFill>
                  <a:schemeClr val="lt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○"/>
              <a:defRPr>
                <a:solidFill>
                  <a:schemeClr val="lt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■"/>
              <a:defRPr>
                <a:solidFill>
                  <a:schemeClr val="lt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●"/>
              <a:defRPr>
                <a:solidFill>
                  <a:schemeClr val="lt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○"/>
              <a:defRPr>
                <a:solidFill>
                  <a:schemeClr val="lt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2"/>
                </a:solidFill>
              </a:rPr>
              <a:t>‹#›</a:t>
            </a:fld>
            <a:endParaRPr lang="en" sz="1000">
              <a:solidFill>
                <a:schemeClr val="lt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studyspanish.com/grammar/test/pret1" TargetMode="External"/><Relationship Id="rId13" Type="http://schemas.openxmlformats.org/officeDocument/2006/relationships/hyperlink" Target="https://youtu.be/WRlaSEy8UF0" TargetMode="External"/><Relationship Id="rId3" Type="http://schemas.openxmlformats.org/officeDocument/2006/relationships/hyperlink" Target="https://quizlet.com/subject/spanish-vocabulary-vistas-lesson-6/" TargetMode="External"/><Relationship Id="rId7" Type="http://schemas.openxmlformats.org/officeDocument/2006/relationships/hyperlink" Target="https://studyspanish.com/grammar/lessons/pret1" TargetMode="External"/><Relationship Id="rId12" Type="http://schemas.openxmlformats.org/officeDocument/2006/relationships/hyperlink" Target="https://youtu.be/hQF7a_-QUx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youtu.be/v04UdUTliws" TargetMode="External"/><Relationship Id="rId11" Type="http://schemas.openxmlformats.org/officeDocument/2006/relationships/hyperlink" Target="https://quizlet.com/9557384/oir-leer-creer-and-destruir-preterite-conjugations-flash-cards/" TargetMode="External"/><Relationship Id="rId5" Type="http://schemas.openxmlformats.org/officeDocument/2006/relationships/hyperlink" Target="https://www.spanishdict.com/quizzes/17/indirect-object-pronouns" TargetMode="External"/><Relationship Id="rId15" Type="http://schemas.openxmlformats.org/officeDocument/2006/relationships/hyperlink" Target="https://studyspanish.com/grammar/test/demonstratives" TargetMode="External"/><Relationship Id="rId10" Type="http://schemas.openxmlformats.org/officeDocument/2006/relationships/hyperlink" Target="https://studyspanish.com/grammar/test/pret4" TargetMode="External"/><Relationship Id="rId4" Type="http://schemas.openxmlformats.org/officeDocument/2006/relationships/hyperlink" Target="https://www.spanishdict.com/guide/saber-vs-conocer" TargetMode="External"/><Relationship Id="rId9" Type="http://schemas.openxmlformats.org/officeDocument/2006/relationships/hyperlink" Target="https://studyspanish.com/grammar/lessons/pret4" TargetMode="External"/><Relationship Id="rId14" Type="http://schemas.openxmlformats.org/officeDocument/2006/relationships/hyperlink" Target="https://studyspanish.com/grammar/lessons/demonstratives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a5SacyamsR0" TargetMode="External"/><Relationship Id="rId3" Type="http://schemas.openxmlformats.org/officeDocument/2006/relationships/hyperlink" Target="https://quizlet.com/subject/spanish-vocabulary-vistas-lesson-7/" TargetMode="External"/><Relationship Id="rId7" Type="http://schemas.openxmlformats.org/officeDocument/2006/relationships/hyperlink" Target="https://youtu.be/eO7RbPjHUFY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tudyspanish.com/verbs/lessons/pretserirdar" TargetMode="External"/><Relationship Id="rId11" Type="http://schemas.openxmlformats.org/officeDocument/2006/relationships/hyperlink" Target="https://studyspanish.com/grammar/test/gustar" TargetMode="External"/><Relationship Id="rId5" Type="http://schemas.openxmlformats.org/officeDocument/2006/relationships/hyperlink" Target="https://studyspanish.com/grammar/test/reflexive1" TargetMode="External"/><Relationship Id="rId10" Type="http://schemas.openxmlformats.org/officeDocument/2006/relationships/hyperlink" Target="https://studyspanish.com/grammar/lessons/gustar" TargetMode="External"/><Relationship Id="rId4" Type="http://schemas.openxmlformats.org/officeDocument/2006/relationships/hyperlink" Target="https://studyspanish.com/grammar/lessons/reflexive1" TargetMode="External"/><Relationship Id="rId9" Type="http://schemas.openxmlformats.org/officeDocument/2006/relationships/hyperlink" Target="https://youtu.be/YEvWgn6rRno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Spanish 2A 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FF00"/>
                </a:solidFill>
              </a:rPr>
              <a:t>Review for the final exam trimester 1 2017-2018</a:t>
            </a:r>
            <a:r>
              <a:rPr lang="en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following is the format of the 2A final exam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500" u="sng">
                <a:solidFill>
                  <a:srgbClr val="F6B26B"/>
                </a:solidFill>
                <a:latin typeface="Indie Flower"/>
                <a:ea typeface="Indie Flower"/>
                <a:cs typeface="Indie Flower"/>
                <a:sym typeface="Indie Flower"/>
              </a:rPr>
              <a:t>Oral Final Exam:</a:t>
            </a:r>
            <a:r>
              <a:rPr lang="en" sz="2500">
                <a:solidFill>
                  <a:srgbClr val="F6B26B"/>
                </a:solidFill>
                <a:latin typeface="Indie Flower"/>
                <a:ea typeface="Indie Flower"/>
                <a:cs typeface="Indie Flower"/>
                <a:sym typeface="Indie Flower"/>
              </a:rPr>
              <a:t> Each teacher will provide class specific details for the oral</a:t>
            </a:r>
          </a:p>
          <a:p>
            <a:pPr lvl="0">
              <a:spcBef>
                <a:spcPts val="0"/>
              </a:spcBef>
              <a:buNone/>
            </a:pPr>
            <a:r>
              <a:rPr lang="en" sz="2500" u="sng">
                <a:solidFill>
                  <a:srgbClr val="F6B26B"/>
                </a:solidFill>
                <a:latin typeface="Indie Flower"/>
                <a:ea typeface="Indie Flower"/>
                <a:cs typeface="Indie Flower"/>
                <a:sym typeface="Indie Flower"/>
              </a:rPr>
              <a:t>Essay Final Exam:</a:t>
            </a:r>
            <a:r>
              <a:rPr lang="en" sz="2500">
                <a:solidFill>
                  <a:srgbClr val="F6B26B"/>
                </a:solidFill>
                <a:latin typeface="Indie Flower"/>
                <a:ea typeface="Indie Flower"/>
                <a:cs typeface="Indie Flower"/>
                <a:sym typeface="Indie Flower"/>
              </a:rPr>
              <a:t>  Each teacher will provide class specific details for the essay</a:t>
            </a:r>
          </a:p>
          <a:p>
            <a:pPr lvl="0">
              <a:spcBef>
                <a:spcPts val="0"/>
              </a:spcBef>
              <a:buNone/>
            </a:pPr>
            <a:r>
              <a:rPr lang="en" sz="2500" u="sng">
                <a:solidFill>
                  <a:srgbClr val="F6B26B"/>
                </a:solidFill>
                <a:latin typeface="Indie Flower"/>
                <a:ea typeface="Indie Flower"/>
                <a:cs typeface="Indie Flower"/>
                <a:sym typeface="Indie Flower"/>
              </a:rPr>
              <a:t>Multiple Choice</a:t>
            </a:r>
            <a:r>
              <a:rPr lang="en" sz="2500">
                <a:solidFill>
                  <a:srgbClr val="F6B26B"/>
                </a:solidFill>
                <a:latin typeface="Indie Flower"/>
                <a:ea typeface="Indie Flower"/>
                <a:cs typeface="Indie Flower"/>
                <a:sym typeface="Indie Flower"/>
              </a:rPr>
              <a:t>: 100 questions. Listening, reading, vocabulary, grammar, and culture.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Tips: 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68300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ct val="100000"/>
              <a:buFont typeface="Indie Flower"/>
              <a:buAutoNum type="arabicPeriod"/>
            </a:pPr>
            <a:r>
              <a:rPr lang="en" sz="2200">
                <a:solidFill>
                  <a:srgbClr val="E06666"/>
                </a:solidFill>
                <a:latin typeface="Indie Flower"/>
                <a:ea typeface="Indie Flower"/>
                <a:cs typeface="Indie Flower"/>
                <a:sym typeface="Indie Flower"/>
              </a:rPr>
              <a:t>Review old tests and quizzes</a:t>
            </a:r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ct val="100000"/>
              <a:buFont typeface="Indie Flower"/>
              <a:buAutoNum type="arabicPeriod"/>
            </a:pPr>
            <a:r>
              <a:rPr lang="en" sz="2200">
                <a:solidFill>
                  <a:srgbClr val="E06666"/>
                </a:solidFill>
                <a:latin typeface="Indie Flower"/>
                <a:ea typeface="Indie Flower"/>
                <a:cs typeface="Indie Flower"/>
                <a:sym typeface="Indie Flower"/>
              </a:rPr>
              <a:t>Look back at handouts from the trimester</a:t>
            </a:r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ct val="100000"/>
              <a:buFont typeface="Indie Flower"/>
              <a:buAutoNum type="arabicPeriod"/>
            </a:pPr>
            <a:r>
              <a:rPr lang="en" sz="2200">
                <a:solidFill>
                  <a:srgbClr val="E06666"/>
                </a:solidFill>
                <a:latin typeface="Indie Flower"/>
                <a:ea typeface="Indie Flower"/>
                <a:cs typeface="Indie Flower"/>
                <a:sym typeface="Indie Flower"/>
              </a:rPr>
              <a:t>Look back at your Vistas work</a:t>
            </a:r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ct val="100000"/>
              <a:buFont typeface="Indie Flower"/>
              <a:buAutoNum type="arabicPeriod"/>
            </a:pPr>
            <a:r>
              <a:rPr lang="en" sz="2200">
                <a:solidFill>
                  <a:srgbClr val="E06666"/>
                </a:solidFill>
                <a:latin typeface="Indie Flower"/>
                <a:ea typeface="Indie Flower"/>
                <a:cs typeface="Indie Flower"/>
                <a:sym typeface="Indie Flower"/>
              </a:rPr>
              <a:t>Google a topic for more information (for example: Google- Preterite verb conjugations for extra practice) </a:t>
            </a:r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ct val="100000"/>
              <a:buFont typeface="Indie Flower"/>
              <a:buAutoNum type="arabicPeriod"/>
            </a:pPr>
            <a:r>
              <a:rPr lang="en" sz="2200">
                <a:solidFill>
                  <a:srgbClr val="E06666"/>
                </a:solidFill>
                <a:latin typeface="Indie Flower"/>
                <a:ea typeface="Indie Flower"/>
                <a:cs typeface="Indie Flower"/>
                <a:sym typeface="Indie Flower"/>
              </a:rPr>
              <a:t>Color code your notes</a:t>
            </a:r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ct val="100000"/>
              <a:buFont typeface="Indie Flower"/>
              <a:buAutoNum type="arabicPeriod"/>
            </a:pPr>
            <a:r>
              <a:rPr lang="en" sz="2200">
                <a:solidFill>
                  <a:srgbClr val="E06666"/>
                </a:solidFill>
                <a:latin typeface="Indie Flower"/>
                <a:ea typeface="Indie Flower"/>
                <a:cs typeface="Indie Flower"/>
                <a:sym typeface="Indie Flower"/>
              </a:rPr>
              <a:t>Study individually sometimes</a:t>
            </a:r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ct val="100000"/>
              <a:buFont typeface="Indie Flower"/>
              <a:buAutoNum type="arabicPeriod"/>
            </a:pPr>
            <a:r>
              <a:rPr lang="en" sz="2200">
                <a:solidFill>
                  <a:srgbClr val="E06666"/>
                </a:solidFill>
                <a:latin typeface="Indie Flower"/>
                <a:ea typeface="Indie Flower"/>
                <a:cs typeface="Indie Flower"/>
                <a:sym typeface="Indie Flower"/>
              </a:rPr>
              <a:t>Study with a partner or group sometimes</a:t>
            </a:r>
          </a:p>
          <a:p>
            <a:pPr marL="457200" lvl="0" indent="-368300">
              <a:spcBef>
                <a:spcPts val="0"/>
              </a:spcBef>
              <a:buClr>
                <a:srgbClr val="E06666"/>
              </a:buClr>
              <a:buSzPct val="100000"/>
              <a:buFont typeface="Indie Flower"/>
              <a:buAutoNum type="arabicPeriod"/>
            </a:pPr>
            <a:r>
              <a:rPr lang="en" sz="2200">
                <a:solidFill>
                  <a:srgbClr val="E06666"/>
                </a:solidFill>
                <a:latin typeface="Indie Flower"/>
                <a:ea typeface="Indie Flower"/>
                <a:cs typeface="Indie Flower"/>
                <a:sym typeface="Indie Flower"/>
              </a:rPr>
              <a:t>Relax</a:t>
            </a:r>
          </a:p>
        </p:txBody>
      </p:sp>
      <p:pic>
        <p:nvPicPr>
          <p:cNvPr id="68" name="Shape 68" descr="Cómo estudiar | CeDeC | Flick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6000" y="54375"/>
            <a:ext cx="2073525" cy="1674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Lesson 6 topics: Click on the topic for a review. 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551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600">
                <a:solidFill>
                  <a:srgbClr val="F6B26B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Vocabulary:</a:t>
            </a: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 Page 224; clothing, shopping, adjectives, colors, words associated with the preterite tense. 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3"/>
              </a:rPr>
              <a:t>Práctica</a:t>
            </a:r>
          </a:p>
          <a:p>
            <a:pPr lvl="0">
              <a:spcBef>
                <a:spcPts val="0"/>
              </a:spcBef>
              <a:buNone/>
            </a:pPr>
            <a:r>
              <a:rPr lang="en" sz="1600">
                <a:solidFill>
                  <a:srgbClr val="F6B26B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Saber y Conocer:</a:t>
            </a: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 Pages 200-201; 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4"/>
              </a:rPr>
              <a:t>Práctica</a:t>
            </a:r>
          </a:p>
          <a:p>
            <a:pPr lvl="0">
              <a:spcBef>
                <a:spcPts val="0"/>
              </a:spcBef>
              <a:buNone/>
            </a:pPr>
            <a:r>
              <a:rPr lang="en" sz="1600">
                <a:solidFill>
                  <a:srgbClr val="F6B26B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Indirect Object Pronouns:</a:t>
            </a: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 Pages 202-203; 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5"/>
              </a:rPr>
              <a:t>práctica</a:t>
            </a:r>
          </a:p>
          <a:p>
            <a:pPr lvl="0">
              <a:spcBef>
                <a:spcPts val="0"/>
              </a:spcBef>
              <a:buNone/>
            </a:pPr>
            <a:r>
              <a:rPr lang="en" sz="1600">
                <a:solidFill>
                  <a:srgbClr val="F6B26B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Preterite Tense of regular verbs: </a:t>
            </a: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Pages 206-207; 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6"/>
              </a:rPr>
              <a:t>Video</a:t>
            </a: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, 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7"/>
              </a:rPr>
              <a:t>Notes;</a:t>
            </a: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8"/>
              </a:rPr>
              <a:t>Practice</a:t>
            </a:r>
          </a:p>
          <a:p>
            <a:pPr marL="914400" lvl="0" indent="-330200" rtl="0">
              <a:spcBef>
                <a:spcPts val="0"/>
              </a:spcBef>
              <a:spcAft>
                <a:spcPts val="0"/>
              </a:spcAft>
              <a:buSzPct val="100000"/>
              <a:buFont typeface="Architects Daughter"/>
            </a:pP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-Car, -Gar, Zar verbs;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9"/>
              </a:rPr>
              <a:t> Notes</a:t>
            </a: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; 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10"/>
              </a:rPr>
              <a:t>práctica</a:t>
            </a:r>
          </a:p>
          <a:p>
            <a:pPr marL="914400" lvl="0" indent="-330200" rtl="0">
              <a:spcBef>
                <a:spcPts val="0"/>
              </a:spcBef>
              <a:buSzPct val="100000"/>
              <a:buFont typeface="Architects Daughter"/>
            </a:pP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Spell changes of  Leer, creer, oír in preterite  (ACCENTS AND Y in 3rd PERSON); 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11"/>
              </a:rPr>
              <a:t>práctica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600">
                <a:solidFill>
                  <a:srgbClr val="F6B26B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Demonstrative adjectives and pronouns</a:t>
            </a: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: Pages 210-211: 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12"/>
              </a:rPr>
              <a:t>Video</a:t>
            </a: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, 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13"/>
              </a:rPr>
              <a:t>Video 2</a:t>
            </a: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;  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14"/>
              </a:rPr>
              <a:t>Notes;</a:t>
            </a:r>
            <a:r>
              <a:rPr lang="en" sz="1600"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r>
              <a:rPr lang="en" sz="1600" u="sng">
                <a:solidFill>
                  <a:schemeClr val="hlink"/>
                </a:solidFill>
                <a:latin typeface="Architects Daughter"/>
                <a:ea typeface="Architects Daughter"/>
                <a:cs typeface="Architects Daughter"/>
                <a:sym typeface="Architects Daughter"/>
                <a:hlinkClick r:id="rId15"/>
              </a:rPr>
              <a:t>practice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Lesson 7 topics: Click on the topic for a review. 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00FF"/>
                </a:solidFill>
              </a:rPr>
              <a:t>Vocabulary:</a:t>
            </a:r>
            <a:r>
              <a:rPr lang="en"/>
              <a:t> Page 260; Reflexive verbs, sequence words, affirmative and negative words, verbs like gustar, bathroom and daily routine vocabulary. </a:t>
            </a:r>
            <a:r>
              <a:rPr lang="en" u="sng">
                <a:solidFill>
                  <a:schemeClr val="hlink"/>
                </a:solidFill>
                <a:hlinkClick r:id="rId3"/>
              </a:rPr>
              <a:t>Práctica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00FF"/>
                </a:solidFill>
              </a:rPr>
              <a:t>Reflexive Verbs: </a:t>
            </a:r>
            <a:r>
              <a:rPr lang="en"/>
              <a:t>Pages 236-237. </a:t>
            </a:r>
            <a:r>
              <a:rPr lang="en" u="sng">
                <a:solidFill>
                  <a:schemeClr val="hlink"/>
                </a:solidFill>
                <a:hlinkClick r:id="rId4"/>
              </a:rPr>
              <a:t>Notes</a:t>
            </a:r>
            <a:r>
              <a:rPr lang="en"/>
              <a:t>; </a:t>
            </a:r>
            <a:r>
              <a:rPr lang="en" u="sng">
                <a:solidFill>
                  <a:schemeClr val="hlink"/>
                </a:solidFill>
                <a:hlinkClick r:id="rId5"/>
              </a:rPr>
              <a:t>Práctica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00FF"/>
                </a:solidFill>
              </a:rPr>
              <a:t>Indefinite (affirmative) and Negative Words: </a:t>
            </a:r>
            <a:r>
              <a:rPr lang="en"/>
              <a:t>Pages 240-241. Know meanings and opposites. 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00FF"/>
                </a:solidFill>
              </a:rPr>
              <a:t>Preterite of SER and IR:</a:t>
            </a:r>
            <a:r>
              <a:rPr lang="en"/>
              <a:t> Pages 244-245. </a:t>
            </a:r>
            <a:r>
              <a:rPr lang="en" u="sng">
                <a:solidFill>
                  <a:schemeClr val="hlink"/>
                </a:solidFill>
                <a:hlinkClick r:id="rId6"/>
              </a:rPr>
              <a:t>Práctica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00FF"/>
                </a:solidFill>
              </a:rPr>
              <a:t>Verbs like gustar:</a:t>
            </a:r>
            <a:r>
              <a:rPr lang="en"/>
              <a:t> Pages 246-247. </a:t>
            </a:r>
            <a:r>
              <a:rPr lang="en" u="sng">
                <a:solidFill>
                  <a:schemeClr val="hlink"/>
                </a:solidFill>
                <a:hlinkClick r:id="rId7"/>
              </a:rPr>
              <a:t>Video</a:t>
            </a:r>
            <a:r>
              <a:rPr lang="en"/>
              <a:t>, </a:t>
            </a:r>
            <a:r>
              <a:rPr lang="en" u="sng">
                <a:solidFill>
                  <a:schemeClr val="hlink"/>
                </a:solidFill>
                <a:hlinkClick r:id="rId8"/>
              </a:rPr>
              <a:t>Video 2</a:t>
            </a:r>
            <a:r>
              <a:rPr lang="en"/>
              <a:t>; </a:t>
            </a:r>
            <a:r>
              <a:rPr lang="en" u="sng">
                <a:solidFill>
                  <a:schemeClr val="hlink"/>
                </a:solidFill>
                <a:hlinkClick r:id="rId9"/>
              </a:rPr>
              <a:t>Video 3</a:t>
            </a:r>
            <a:r>
              <a:rPr lang="en"/>
              <a:t>  </a:t>
            </a:r>
            <a:r>
              <a:rPr lang="en" u="sng">
                <a:solidFill>
                  <a:schemeClr val="hlink"/>
                </a:solidFill>
                <a:hlinkClick r:id="rId10"/>
              </a:rPr>
              <a:t>Notes</a:t>
            </a:r>
            <a:r>
              <a:rPr lang="en"/>
              <a:t>; </a:t>
            </a:r>
            <a:r>
              <a:rPr lang="en" u="sng">
                <a:solidFill>
                  <a:schemeClr val="hlink"/>
                </a:solidFill>
                <a:hlinkClick r:id="rId11"/>
              </a:rPr>
              <a:t>Práctica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Cultura...Do you know? 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Font typeface="Permanent Marker"/>
              <a:buAutoNum type="arabicPeriod"/>
            </a:pPr>
            <a:r>
              <a:rPr lang="en">
                <a:solidFill>
                  <a:srgbClr val="6AA84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¿Dónde puedes regatear en países hispanos?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Font typeface="Permanent Marker"/>
              <a:buAutoNum type="arabicPeriod"/>
            </a:pPr>
            <a:r>
              <a:rPr lang="en">
                <a:solidFill>
                  <a:srgbClr val="6AA84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¿Quién es una diseñadora famosa de Venezuela? 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Font typeface="Permanent Marker"/>
              <a:buAutoNum type="arabicPeriod"/>
            </a:pPr>
            <a:r>
              <a:rPr lang="en">
                <a:solidFill>
                  <a:srgbClr val="6AA84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¿Qué es la capital de Cuba? 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Font typeface="Permanent Marker"/>
              <a:buAutoNum type="arabicPeriod"/>
            </a:pPr>
            <a:r>
              <a:rPr lang="en">
                <a:solidFill>
                  <a:srgbClr val="6AA84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La exportación de ______ es muy importante a Cuba.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Font typeface="Permanent Marker"/>
              <a:buAutoNum type="arabicPeriod"/>
            </a:pPr>
            <a:r>
              <a:rPr lang="en">
                <a:solidFill>
                  <a:srgbClr val="6AA84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El descanso entre 1:00-3:00por la tarde en países hispanos es ________ 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Font typeface="Permanent Marker"/>
              <a:buAutoNum type="arabicPeriod"/>
            </a:pPr>
            <a:r>
              <a:rPr lang="en">
                <a:solidFill>
                  <a:srgbClr val="6AA84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Una bebida tradicional en Argentina, Uruguay y Paraguay es ______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Font typeface="Permanent Marker"/>
              <a:buAutoNum type="arabicPeriod"/>
            </a:pPr>
            <a:r>
              <a:rPr lang="en">
                <a:solidFill>
                  <a:srgbClr val="6AA84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La capital de Perú es _______________</a:t>
            </a:r>
          </a:p>
          <a:p>
            <a:pPr marL="457200" lvl="0" indent="-342900" rtl="0">
              <a:spcBef>
                <a:spcPts val="0"/>
              </a:spcBef>
              <a:buClr>
                <a:srgbClr val="6AA84F"/>
              </a:buClr>
              <a:buFont typeface="Permanent Marker"/>
              <a:buAutoNum type="arabicPeriod"/>
            </a:pPr>
            <a:r>
              <a:rPr lang="en">
                <a:solidFill>
                  <a:srgbClr val="6AA84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_______ son los animales más importantes en Perú.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</Words>
  <Application>Microsoft Office PowerPoint</Application>
  <PresentationFormat>On-screen Show (16:9)</PresentationFormat>
  <Paragraphs>38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Architects Daughter</vt:lpstr>
      <vt:lpstr>Permanent Marker</vt:lpstr>
      <vt:lpstr>Indie Flower</vt:lpstr>
      <vt:lpstr>Simple Dark</vt:lpstr>
      <vt:lpstr>Spanish 2A </vt:lpstr>
      <vt:lpstr>The following is the format of the 2A final exam</vt:lpstr>
      <vt:lpstr>Tips: </vt:lpstr>
      <vt:lpstr>Lesson 6 topics: Click on the topic for a review. </vt:lpstr>
      <vt:lpstr>Lesson 7 topics: Click on the topic for a review. </vt:lpstr>
      <vt:lpstr>Cultura...Do you know?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Spanish 2A </dc:title>
  <dc:creator>Rebecca Schrauwen</dc:creator>
  <cp:lastModifiedBy>Rebecca Schrauwen</cp:lastModifiedBy>
  <cp:revision>1</cp:revision>
  <dcterms:modified xsi:type="dcterms:W3CDTF">2017-11-08T16:33:17Z</dcterms:modified>
</cp:coreProperties>
</file>