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2" autoAdjust="0"/>
    <p:restoredTop sz="94660"/>
  </p:normalViewPr>
  <p:slideViewPr>
    <p:cSldViewPr snapToGrid="0">
      <p:cViewPr varScale="1">
        <p:scale>
          <a:sx n="61" d="100"/>
          <a:sy n="61" d="100"/>
        </p:scale>
        <p:origin x="12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AE91C-2654-41F7-AAFE-E8131687904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47B57-234B-4630-9198-570F10848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90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2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3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44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99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9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1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2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6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2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3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E3924-A15D-4378-9A0C-6BDF12C9FE06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8EA52-A165-432D-BAB3-5C92CDE2E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6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Energy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Foldables</a:t>
            </a:r>
            <a:r>
              <a:rPr lang="en-US" dirty="0" smtClean="0"/>
              <a:t>/notes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74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95550"/>
          </a:xfrm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sz="3600" dirty="0" smtClean="0"/>
              <a:t>Major Sources of Energy (triangle foldable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38869"/>
            <a:ext cx="10817817" cy="5714301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en-US" sz="4000" u="sng" dirty="0" smtClean="0">
                <a:solidFill>
                  <a:srgbClr val="FF0000"/>
                </a:solidFill>
              </a:rPr>
              <a:t>*Sun: </a:t>
            </a:r>
            <a:endParaRPr lang="en-US" sz="4000" dirty="0" smtClean="0"/>
          </a:p>
          <a:p>
            <a:pPr lvl="1"/>
            <a:r>
              <a:rPr lang="en-US" sz="3200" dirty="0" smtClean="0"/>
              <a:t>MAJOR</a:t>
            </a:r>
            <a:r>
              <a:rPr lang="en-US" sz="3200" dirty="0" smtClean="0"/>
              <a:t> source of energy for life on EARTH</a:t>
            </a:r>
          </a:p>
          <a:p>
            <a:pPr lvl="1"/>
            <a:r>
              <a:rPr lang="en-US" sz="3200" dirty="0" smtClean="0"/>
              <a:t>Light and heat energy</a:t>
            </a:r>
          </a:p>
          <a:p>
            <a:pPr lvl="1"/>
            <a:r>
              <a:rPr lang="en-US" sz="3200" dirty="0" smtClean="0"/>
              <a:t>Warms earth</a:t>
            </a:r>
            <a:endParaRPr lang="en-US" sz="800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000" u="sng" dirty="0" smtClean="0">
                <a:solidFill>
                  <a:srgbClr val="FF0000"/>
                </a:solidFill>
              </a:rPr>
              <a:t>*Geothermal:</a:t>
            </a:r>
          </a:p>
          <a:p>
            <a:pPr lvl="1"/>
            <a:r>
              <a:rPr lang="en-US" sz="3200" dirty="0" smtClean="0"/>
              <a:t>Energy within Earth</a:t>
            </a:r>
          </a:p>
          <a:p>
            <a:pPr lvl="1"/>
            <a:r>
              <a:rPr lang="en-US" sz="3200" dirty="0" smtClean="0"/>
              <a:t>Produces heat</a:t>
            </a:r>
          </a:p>
          <a:p>
            <a:pPr lvl="1"/>
            <a:r>
              <a:rPr lang="en-US" sz="3200" dirty="0" smtClean="0"/>
              <a:t>Can be used for human energy needs</a:t>
            </a:r>
          </a:p>
          <a:p>
            <a:pPr marL="0" indent="0">
              <a:buNone/>
            </a:pPr>
            <a:r>
              <a:rPr lang="en-US" sz="4000" u="sng" dirty="0" smtClean="0">
                <a:solidFill>
                  <a:srgbClr val="FF0000"/>
                </a:solidFill>
              </a:rPr>
              <a:t>*Nuclear:</a:t>
            </a:r>
          </a:p>
          <a:p>
            <a:pPr lvl="1"/>
            <a:r>
              <a:rPr lang="en-US" sz="3600" dirty="0" smtClean="0"/>
              <a:t>Particles inside atoms have stored energy</a:t>
            </a:r>
          </a:p>
          <a:p>
            <a:pPr lvl="1"/>
            <a:r>
              <a:rPr lang="en-US" sz="3600" dirty="0" smtClean="0"/>
              <a:t>Energy can be released during radioactive decay, fusion, </a:t>
            </a:r>
            <a:r>
              <a:rPr lang="en-US" sz="3600" dirty="0" err="1" smtClean="0"/>
              <a:t>fisson</a:t>
            </a:r>
            <a:r>
              <a:rPr lang="en-US" sz="3600" dirty="0" smtClean="0"/>
              <a:t>.</a:t>
            </a:r>
          </a:p>
          <a:p>
            <a:pPr lvl="1"/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74610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057680" cy="1325563"/>
          </a:xfrm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Conservation of Energy </a:t>
            </a:r>
            <a:r>
              <a:rPr lang="en-US" sz="2800" dirty="0" smtClean="0">
                <a:solidFill>
                  <a:srgbClr val="00B050"/>
                </a:solidFill>
              </a:rPr>
              <a:t>(conservation of energy foldable)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546656"/>
            <a:ext cx="12057681" cy="5311344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3600" b="1" u="sng" dirty="0" smtClean="0">
                <a:solidFill>
                  <a:srgbClr val="FF0000"/>
                </a:solidFill>
              </a:rPr>
              <a:t>The Law:</a:t>
            </a:r>
          </a:p>
          <a:p>
            <a:pPr lvl="1"/>
            <a:r>
              <a:rPr lang="en-US" sz="3200" dirty="0" smtClean="0"/>
              <a:t>Energy cannot be created or destroyed</a:t>
            </a:r>
            <a:endParaRPr lang="en-US" sz="3200" dirty="0"/>
          </a:p>
          <a:p>
            <a:pPr marL="457200" lvl="1" indent="0">
              <a:buNone/>
            </a:pPr>
            <a:endParaRPr lang="en-US" sz="800" b="1" u="sng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sz="3200" b="1" u="sng" dirty="0" smtClean="0">
                <a:solidFill>
                  <a:srgbClr val="FF0000"/>
                </a:solidFill>
              </a:rPr>
              <a:t>What it means?</a:t>
            </a:r>
          </a:p>
          <a:p>
            <a:pPr lvl="1"/>
            <a:r>
              <a:rPr lang="en-US" sz="3200" dirty="0" smtClean="0"/>
              <a:t>Energy </a:t>
            </a:r>
            <a:r>
              <a:rPr lang="en-US" sz="3200" b="1" u="sng" dirty="0" smtClean="0"/>
              <a:t>CAN NOT </a:t>
            </a:r>
            <a:r>
              <a:rPr lang="en-US" sz="3200" dirty="0" smtClean="0"/>
              <a:t>be made or destroyed</a:t>
            </a:r>
          </a:p>
          <a:p>
            <a:pPr lvl="1"/>
            <a:r>
              <a:rPr lang="en-US" sz="3200" dirty="0" smtClean="0"/>
              <a:t>Energy </a:t>
            </a:r>
            <a:r>
              <a:rPr lang="en-US" sz="3200" b="1" u="sng" dirty="0" smtClean="0"/>
              <a:t>can be </a:t>
            </a:r>
            <a:r>
              <a:rPr lang="en-US" sz="3200" dirty="0" smtClean="0"/>
              <a:t>Transferred or transformed </a:t>
            </a:r>
          </a:p>
          <a:p>
            <a:pPr lvl="1"/>
            <a:endParaRPr lang="en-US" sz="800" dirty="0" smtClean="0"/>
          </a:p>
          <a:p>
            <a:pPr lvl="1"/>
            <a:endParaRPr lang="en-US" sz="800" dirty="0"/>
          </a:p>
          <a:p>
            <a:pPr marL="457200" lvl="1" indent="0">
              <a:buNone/>
            </a:pPr>
            <a:r>
              <a:rPr lang="en-US" sz="3200" b="1" u="sng" dirty="0" smtClean="0">
                <a:solidFill>
                  <a:srgbClr val="FF0000"/>
                </a:solidFill>
              </a:rPr>
              <a:t>Example:</a:t>
            </a:r>
          </a:p>
          <a:p>
            <a:pPr lvl="1"/>
            <a:r>
              <a:rPr lang="en-US" sz="3200" dirty="0" smtClean="0"/>
              <a:t>Energy released by food molecules during digestion converted to other forms of chemical energy, heat, and mechanical energy.</a:t>
            </a:r>
          </a:p>
        </p:txBody>
      </p:sp>
    </p:spTree>
    <p:extLst>
      <p:ext uri="{BB962C8B-B14F-4D97-AF65-F5344CB8AC3E}">
        <p14:creationId xmlns:p14="http://schemas.microsoft.com/office/powerpoint/2010/main" val="3263830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Energy Transformation: (foldable)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>
                <a:solidFill>
                  <a:srgbClr val="FF0000"/>
                </a:solidFill>
              </a:rPr>
              <a:t>*the sun is major source for ALL living things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9164"/>
            <a:ext cx="12073180" cy="5388836"/>
          </a:xfrm>
        </p:spPr>
        <p:txBody>
          <a:bodyPr/>
          <a:lstStyle/>
          <a:p>
            <a:r>
              <a:rPr lang="en-US" dirty="0" smtClean="0"/>
              <a:t>Label the following info above each picture on the foldable.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u="sng" dirty="0" smtClean="0"/>
              <a:t>Above						    Write:</a:t>
            </a:r>
          </a:p>
          <a:p>
            <a:r>
              <a:rPr lang="en-US" sz="3200" dirty="0" smtClean="0"/>
              <a:t>Sun image: 				</a:t>
            </a:r>
            <a:r>
              <a:rPr lang="en-US" sz="3200" dirty="0" smtClean="0">
                <a:solidFill>
                  <a:srgbClr val="FF0000"/>
                </a:solidFill>
              </a:rPr>
              <a:t>Light Energy</a:t>
            </a:r>
          </a:p>
          <a:p>
            <a:r>
              <a:rPr lang="en-US" sz="3200" dirty="0" smtClean="0"/>
              <a:t>Tree/Dinosaur image		</a:t>
            </a:r>
            <a:r>
              <a:rPr lang="en-US" sz="3200" dirty="0" smtClean="0">
                <a:solidFill>
                  <a:srgbClr val="FF0000"/>
                </a:solidFill>
              </a:rPr>
              <a:t>Chemical Energy</a:t>
            </a:r>
          </a:p>
          <a:p>
            <a:r>
              <a:rPr lang="en-US" sz="3200" dirty="0" smtClean="0"/>
              <a:t>Fossil Fuel gas pump</a:t>
            </a:r>
            <a:r>
              <a:rPr lang="en-US" sz="3200" dirty="0" smtClean="0">
                <a:solidFill>
                  <a:srgbClr val="FF0000"/>
                </a:solidFill>
              </a:rPr>
              <a:t>			Chemical energy</a:t>
            </a:r>
          </a:p>
          <a:p>
            <a:r>
              <a:rPr lang="en-US" sz="3200" dirty="0" smtClean="0"/>
              <a:t>Automobile (truck)			</a:t>
            </a:r>
            <a:r>
              <a:rPr lang="en-US" sz="3200" dirty="0" smtClean="0">
                <a:solidFill>
                  <a:srgbClr val="FF0000"/>
                </a:solidFill>
              </a:rPr>
              <a:t>Electrical energy</a:t>
            </a:r>
          </a:p>
          <a:p>
            <a:r>
              <a:rPr lang="en-US" sz="3200" dirty="0" smtClean="0"/>
              <a:t>Music /bulb/speedometer		</a:t>
            </a:r>
            <a:r>
              <a:rPr lang="en-US" sz="3200" dirty="0" smtClean="0">
                <a:solidFill>
                  <a:srgbClr val="FF0000"/>
                </a:solidFill>
              </a:rPr>
              <a:t>Sound/Light/Mechanical/Heat energy</a:t>
            </a:r>
          </a:p>
          <a:p>
            <a:pPr marL="3657600" lvl="8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	</a:t>
            </a:r>
            <a:r>
              <a:rPr lang="en-US" sz="3200" dirty="0" smtClean="0">
                <a:solidFill>
                  <a:srgbClr val="FF0000"/>
                </a:solidFill>
              </a:rPr>
              <a:t>	(from radio, heater, </a:t>
            </a:r>
            <a:r>
              <a:rPr lang="en-US" sz="3200" dirty="0" err="1" smtClean="0">
                <a:solidFill>
                  <a:srgbClr val="FF0000"/>
                </a:solidFill>
              </a:rPr>
              <a:t>headlights,engine</a:t>
            </a:r>
            <a:r>
              <a:rPr lang="en-US" sz="3200" dirty="0" smtClean="0">
                <a:solidFill>
                  <a:srgbClr val="FF0000"/>
                </a:solidFill>
              </a:rPr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02896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066209"/>
          </a:xfrm>
        </p:spPr>
        <p:txBody>
          <a:bodyPr/>
          <a:lstStyle/>
          <a:p>
            <a:r>
              <a:rPr lang="en-US" dirty="0" smtClean="0"/>
              <a:t>Forms of Energy Foldable: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209"/>
            <a:ext cx="10515600" cy="5567066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Thermal Energy:</a:t>
            </a:r>
          </a:p>
          <a:p>
            <a:pPr lvl="1"/>
            <a:r>
              <a:rPr lang="en-US" sz="5400" dirty="0" smtClean="0">
                <a:solidFill>
                  <a:srgbClr val="FF0000"/>
                </a:solidFill>
              </a:rPr>
              <a:t>Energy associated with temperature</a:t>
            </a:r>
          </a:p>
          <a:p>
            <a:pPr lvl="1"/>
            <a:r>
              <a:rPr lang="en-US" sz="5400" dirty="0" smtClean="0">
                <a:solidFill>
                  <a:srgbClr val="FF0000"/>
                </a:solidFill>
              </a:rPr>
              <a:t>Hot objects have greater energy than colder objects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572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80" y="148149"/>
            <a:ext cx="10515600" cy="1325563"/>
          </a:xfrm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dirty="0" smtClean="0"/>
              <a:t>Light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79" y="1717137"/>
            <a:ext cx="11839413" cy="4351338"/>
          </a:xfrm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Radiant Energy by electromagnetic radiation</a:t>
            </a:r>
          </a:p>
          <a:p>
            <a:r>
              <a:rPr lang="en-US" sz="4800" dirty="0" smtClean="0">
                <a:solidFill>
                  <a:srgbClr val="FF0000"/>
                </a:solidFill>
              </a:rPr>
              <a:t>Not just visible light</a:t>
            </a:r>
          </a:p>
          <a:p>
            <a:r>
              <a:rPr lang="en-US" sz="4800" dirty="0" smtClean="0">
                <a:solidFill>
                  <a:srgbClr val="FF0000"/>
                </a:solidFill>
              </a:rPr>
              <a:t>EM radiation caddied by radio, infrared, UV</a:t>
            </a:r>
          </a:p>
          <a:p>
            <a:pPr marL="457200" lvl="1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waves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32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6000" dirty="0" smtClean="0"/>
              <a:t>Electrical Energy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3384"/>
            <a:ext cx="12192000" cy="5504615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5400" u="sng" dirty="0" smtClean="0">
                <a:solidFill>
                  <a:srgbClr val="FF0000"/>
                </a:solidFill>
              </a:rPr>
              <a:t>Electricity: </a:t>
            </a:r>
            <a:r>
              <a:rPr lang="en-US" sz="5400" dirty="0" smtClean="0">
                <a:solidFill>
                  <a:srgbClr val="FF0000"/>
                </a:solidFill>
              </a:rPr>
              <a:t>Energy carried by charged 	particles</a:t>
            </a:r>
          </a:p>
          <a:p>
            <a:endParaRPr lang="en-US" sz="5400" dirty="0">
              <a:solidFill>
                <a:srgbClr val="FF0000"/>
              </a:solidFill>
            </a:endParaRPr>
          </a:p>
          <a:p>
            <a:r>
              <a:rPr lang="en-US" sz="5400" u="sng" dirty="0" smtClean="0">
                <a:solidFill>
                  <a:srgbClr val="FF0000"/>
                </a:solidFill>
              </a:rPr>
              <a:t>Current: </a:t>
            </a:r>
            <a:r>
              <a:rPr lang="en-US" sz="5400" dirty="0" smtClean="0">
                <a:solidFill>
                  <a:srgbClr val="FF0000"/>
                </a:solidFill>
              </a:rPr>
              <a:t>Charged particles that build up 	and move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0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Mechanical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9880"/>
            <a:ext cx="12192000" cy="5458120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Energy due to motion or 	position</a:t>
            </a:r>
          </a:p>
          <a:p>
            <a:r>
              <a:rPr lang="en-US" sz="7200" dirty="0" smtClean="0">
                <a:solidFill>
                  <a:srgbClr val="FF0000"/>
                </a:solidFill>
              </a:rPr>
              <a:t>2 kinds= Potential and Kinetic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55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dirty="0" smtClean="0"/>
              <a:t>Sound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3384"/>
            <a:ext cx="12192000" cy="5504615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Energy associated with NOISE</a:t>
            </a:r>
          </a:p>
          <a:p>
            <a:r>
              <a:rPr lang="en-US" sz="7200" dirty="0" smtClean="0">
                <a:solidFill>
                  <a:srgbClr val="FF0000"/>
                </a:solidFill>
              </a:rPr>
              <a:t>Carried by sound waves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31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dirty="0" smtClean="0"/>
              <a:t>Nuclear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12192000" cy="5532437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Energy stored in atoms</a:t>
            </a:r>
          </a:p>
          <a:p>
            <a:pPr marL="457200" lvl="1" indent="0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(the nucleus specifically)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929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dirty="0" smtClean="0"/>
              <a:t>Chemical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12192000" cy="5532437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Energy stored in chemical bonds between atoms of a substance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150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6600" dirty="0" smtClean="0"/>
              <a:t>Green Energy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12192000" cy="5532437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Energy produced by solar, wind, geothermal </a:t>
            </a:r>
          </a:p>
          <a:p>
            <a:r>
              <a:rPr lang="en-US" sz="7200" dirty="0" smtClean="0">
                <a:solidFill>
                  <a:srgbClr val="FF0000"/>
                </a:solidFill>
              </a:rPr>
              <a:t>From natural sources that are renewable.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428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b="1" u="sng" dirty="0" smtClean="0">
                <a:solidFill>
                  <a:srgbClr val="7030A0"/>
                </a:solidFill>
              </a:rPr>
              <a:t>Insert these two terms UNDER your foldable</a:t>
            </a:r>
            <a:endParaRPr lang="en-US" b="1" u="sng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12192000" cy="5532437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u="sng" dirty="0" smtClean="0">
                <a:solidFill>
                  <a:srgbClr val="FF0000"/>
                </a:solidFill>
              </a:rPr>
              <a:t>Primary Energy Source:</a:t>
            </a:r>
          </a:p>
          <a:p>
            <a:pPr lvl="1"/>
            <a:r>
              <a:rPr lang="en-US" sz="4000" dirty="0" smtClean="0">
                <a:solidFill>
                  <a:srgbClr val="FF0000"/>
                </a:solidFill>
              </a:rPr>
              <a:t>Can be used directly as appear in natural environment</a:t>
            </a:r>
          </a:p>
          <a:p>
            <a:pPr lvl="3"/>
            <a:r>
              <a:rPr lang="en-US" sz="4000" dirty="0" err="1" smtClean="0">
                <a:solidFill>
                  <a:srgbClr val="FF0000"/>
                </a:solidFill>
              </a:rPr>
              <a:t>Ex:coal</a:t>
            </a:r>
            <a:r>
              <a:rPr lang="en-US" sz="4000" dirty="0" smtClean="0">
                <a:solidFill>
                  <a:srgbClr val="FF0000"/>
                </a:solidFill>
              </a:rPr>
              <a:t>, oil, natural gas, wood, sun, wind</a:t>
            </a:r>
            <a:endParaRPr lang="en-US" sz="4000" i="1" dirty="0" smtClean="0"/>
          </a:p>
          <a:p>
            <a:pPr lvl="3"/>
            <a:endParaRPr lang="en-US" sz="800" b="1" i="1" u="sng" dirty="0">
              <a:solidFill>
                <a:srgbClr val="FF0000"/>
              </a:solidFill>
            </a:endParaRPr>
          </a:p>
          <a:p>
            <a:pPr marL="1371600" lvl="3" indent="0">
              <a:buNone/>
            </a:pPr>
            <a:r>
              <a:rPr lang="en-US" sz="5400" b="1" u="sng" dirty="0" smtClean="0">
                <a:solidFill>
                  <a:srgbClr val="FF0000"/>
                </a:solidFill>
              </a:rPr>
              <a:t>Secondary Source of Energy:</a:t>
            </a:r>
          </a:p>
          <a:p>
            <a:pPr lvl="4"/>
            <a:r>
              <a:rPr lang="en-US" sz="5400" dirty="0" smtClean="0">
                <a:solidFill>
                  <a:srgbClr val="FF0000"/>
                </a:solidFill>
              </a:rPr>
              <a:t>From transformation of energy</a:t>
            </a:r>
          </a:p>
          <a:p>
            <a:pPr lvl="5"/>
            <a:r>
              <a:rPr lang="en-US" sz="5400" dirty="0" smtClean="0">
                <a:solidFill>
                  <a:srgbClr val="FF0000"/>
                </a:solidFill>
              </a:rPr>
              <a:t>Ex: petrol, electric, nuclear</a:t>
            </a:r>
          </a:p>
          <a:p>
            <a:pPr lvl="3"/>
            <a:endParaRPr lang="en-US" sz="5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775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293</Words>
  <Application>Microsoft Office PowerPoint</Application>
  <PresentationFormat>Widescreen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Energy Notes</vt:lpstr>
      <vt:lpstr>Major Sources of Energy (triangle foldable)</vt:lpstr>
      <vt:lpstr>Conservation of Energy (conservation of energy foldable)</vt:lpstr>
      <vt:lpstr>Energy Transformation: (foldable)  *the sun is major source for ALL living things</vt:lpstr>
      <vt:lpstr>Forms of Energy Foldable:</vt:lpstr>
      <vt:lpstr>Light Energy</vt:lpstr>
      <vt:lpstr>Electrical Energy</vt:lpstr>
      <vt:lpstr>Mechanical Energy</vt:lpstr>
      <vt:lpstr>Sound Energy</vt:lpstr>
      <vt:lpstr>Nuclear Energy</vt:lpstr>
      <vt:lpstr>Chemical Energy</vt:lpstr>
      <vt:lpstr>Green Energy</vt:lpstr>
      <vt:lpstr>Insert these two terms UNDER your foldable</vt:lpstr>
    </vt:vector>
  </TitlesOfParts>
  <Company>WSFCS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Notes</dc:title>
  <dc:creator>Lemay, Laura S</dc:creator>
  <cp:lastModifiedBy>Lemay, Laura S</cp:lastModifiedBy>
  <cp:revision>9</cp:revision>
  <cp:lastPrinted>2015-04-20T18:57:11Z</cp:lastPrinted>
  <dcterms:created xsi:type="dcterms:W3CDTF">2015-04-20T12:58:38Z</dcterms:created>
  <dcterms:modified xsi:type="dcterms:W3CDTF">2015-04-20T19:29:47Z</dcterms:modified>
</cp:coreProperties>
</file>