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7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33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3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5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3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52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6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3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77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2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E3A00-829B-354E-ADE5-A624AB10FC67}" type="datetimeFigureOut">
              <a:rPr lang="en-US" smtClean="0"/>
              <a:t>11/16/14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AC80D-E1CC-2A4D-800D-36E97DEFF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8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0721"/>
            <a:ext cx="7772400" cy="2589729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Unit 4 Solar System</a:t>
            </a:r>
            <a:br>
              <a:rPr lang="en-US" sz="5400" b="1" dirty="0" smtClean="0"/>
            </a:br>
            <a:r>
              <a:rPr lang="en-US" sz="2000" b="1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4800" dirty="0" smtClean="0"/>
              <a:t>Chapter 7 Notes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2229957"/>
          </a:xfrm>
        </p:spPr>
        <p:txBody>
          <a:bodyPr>
            <a:normAutofit/>
          </a:bodyPr>
          <a:lstStyle/>
          <a:p>
            <a:r>
              <a:rPr lang="en-US" dirty="0" smtClean="0"/>
              <a:t>These notes are outlined from the 8</a:t>
            </a:r>
            <a:r>
              <a:rPr lang="en-US" baseline="30000" dirty="0" smtClean="0"/>
              <a:t>th</a:t>
            </a:r>
            <a:r>
              <a:rPr lang="en-US" dirty="0" smtClean="0"/>
              <a:t> grade integrated science book chapter 7. Refer to the book for support.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47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u="sng" dirty="0" smtClean="0"/>
              <a:t>Objectives</a:t>
            </a:r>
            <a:r>
              <a:rPr lang="en-US" sz="4800" b="1" u="sng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Be </a:t>
            </a:r>
            <a:r>
              <a:rPr lang="en-US" dirty="0"/>
              <a:t>able to describe the role of gravity in the formation of our solar system</a:t>
            </a:r>
            <a:endParaRPr lang="en-US" sz="2800" dirty="0"/>
          </a:p>
          <a:p>
            <a:pPr lvl="0"/>
            <a:r>
              <a:rPr lang="en-US" dirty="0"/>
              <a:t>Be able to differentiate between the Heliocentric and Geocentric models of the solar system.</a:t>
            </a:r>
            <a:endParaRPr lang="en-US" sz="2800" dirty="0"/>
          </a:p>
          <a:p>
            <a:pPr lvl="1"/>
            <a:r>
              <a:rPr lang="en-US" dirty="0"/>
              <a:t>Be able to describe the contributions of Copernicus, Galileo and Kepler to the acceptance of the heliocentric model.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43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111"/>
            <a:ext cx="8229600" cy="1143000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b="1" u="sng" dirty="0" smtClean="0"/>
              <a:t>1. The </a:t>
            </a:r>
            <a:r>
              <a:rPr lang="en-US" b="1" u="sng" dirty="0"/>
              <a:t>Formation of the Solar </a:t>
            </a:r>
            <a:r>
              <a:rPr lang="en-US" b="1" u="sng" dirty="0" smtClean="0"/>
              <a:t>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lphaLcPeriod"/>
            </a:pPr>
            <a:r>
              <a:rPr lang="en-US" b="1" dirty="0"/>
              <a:t>Gravity</a:t>
            </a:r>
            <a:r>
              <a:rPr lang="en-US" dirty="0"/>
              <a:t> is the force responsible for forming the solar system. </a:t>
            </a:r>
            <a:endParaRPr lang="en-US" sz="2400" dirty="0" smtClean="0"/>
          </a:p>
          <a:p>
            <a:pPr marL="971550" lvl="1" indent="-514350">
              <a:buFont typeface="+mj-lt"/>
              <a:buAutoNum type="alphaLcPeriod"/>
            </a:pPr>
            <a:r>
              <a:rPr lang="en-US" dirty="0" smtClean="0"/>
              <a:t>About </a:t>
            </a:r>
            <a:r>
              <a:rPr lang="en-US" dirty="0"/>
              <a:t>five billion years ago a </a:t>
            </a:r>
            <a:r>
              <a:rPr lang="en-US" b="1" dirty="0"/>
              <a:t>solar nebula</a:t>
            </a:r>
            <a:r>
              <a:rPr lang="en-US" dirty="0"/>
              <a:t> condensed to form our star, the </a:t>
            </a:r>
            <a:r>
              <a:rPr lang="en-US" dirty="0" smtClean="0"/>
              <a:t>sun.</a:t>
            </a:r>
            <a:endParaRPr lang="en-US" sz="2400" dirty="0" smtClean="0"/>
          </a:p>
          <a:p>
            <a:pPr marL="971550" lvl="1" indent="-514350">
              <a:buFont typeface="+mj-lt"/>
              <a:buAutoNum type="alphaLcPeriod"/>
            </a:pPr>
            <a:r>
              <a:rPr lang="en-US" dirty="0" smtClean="0"/>
              <a:t>Next</a:t>
            </a:r>
            <a:r>
              <a:rPr lang="en-US" dirty="0"/>
              <a:t>, chunks of rock, dust and ice called </a:t>
            </a:r>
            <a:r>
              <a:rPr lang="en-US" b="1" dirty="0"/>
              <a:t>planetesimals</a:t>
            </a:r>
            <a:r>
              <a:rPr lang="en-US" dirty="0"/>
              <a:t> began to form in the outer nebula</a:t>
            </a:r>
            <a:r>
              <a:rPr lang="en-US" dirty="0" smtClean="0"/>
              <a:t>.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/>
              <a:t>Planetesimals collided and began to form the planets.</a:t>
            </a:r>
            <a:r>
              <a:rPr lang="en-US" dirty="0" smtClean="0">
                <a:effectLst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8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949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u="sng" dirty="0" smtClean="0"/>
              <a:t>1. The Formation of the Solar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525" y="843641"/>
            <a:ext cx="8229600" cy="4525963"/>
          </a:xfrm>
        </p:spPr>
        <p:txBody>
          <a:bodyPr/>
          <a:lstStyle/>
          <a:p>
            <a:pPr marL="1428750" lvl="2" indent="-514350">
              <a:buFont typeface="+mj-lt"/>
              <a:buAutoNum type="romanLcPeriod"/>
            </a:pPr>
            <a:r>
              <a:rPr lang="en-US" dirty="0"/>
              <a:t>FIRST – The </a:t>
            </a:r>
            <a:r>
              <a:rPr lang="en-US" b="1" dirty="0"/>
              <a:t>terrestrial</a:t>
            </a:r>
            <a:r>
              <a:rPr lang="en-US" dirty="0"/>
              <a:t> </a:t>
            </a:r>
            <a:r>
              <a:rPr lang="en-US" b="1" dirty="0"/>
              <a:t>planets</a:t>
            </a:r>
            <a:r>
              <a:rPr lang="en-US" dirty="0"/>
              <a:t> (Mercury, Venus, Earth, Mars) formed from the heavier material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sz="2000" dirty="0"/>
          </a:p>
          <a:p>
            <a:pPr marL="1428750" lvl="2" indent="-514350">
              <a:buFont typeface="+mj-lt"/>
              <a:buAutoNum type="romanLcPeriod"/>
            </a:pPr>
            <a:r>
              <a:rPr lang="en-US" dirty="0"/>
              <a:t>NEXT – the </a:t>
            </a:r>
            <a:r>
              <a:rPr lang="en-US" b="1" dirty="0"/>
              <a:t>gas giants</a:t>
            </a:r>
            <a:r>
              <a:rPr lang="en-US" dirty="0"/>
              <a:t> (Jupiter, Saturn, Uranus, Neptune) formed with most of the escaped </a:t>
            </a:r>
            <a:r>
              <a:rPr lang="en-US" dirty="0" smtClean="0"/>
              <a:t>gases.</a:t>
            </a:r>
            <a:br>
              <a:rPr lang="en-US" dirty="0" smtClean="0"/>
            </a:br>
            <a:endParaRPr lang="en-US" sz="2000" dirty="0" smtClean="0"/>
          </a:p>
          <a:p>
            <a:pPr marL="1428750" lvl="2" indent="-514350">
              <a:buFont typeface="+mj-lt"/>
              <a:buAutoNum type="romanLcPeriod"/>
            </a:pPr>
            <a:r>
              <a:rPr lang="en-US" dirty="0" smtClean="0"/>
              <a:t>Beyond </a:t>
            </a:r>
            <a:r>
              <a:rPr lang="en-US" dirty="0"/>
              <a:t>the planets, a huge disk of ice and other substances formed. Pluto also formed in this region.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pic>
        <p:nvPicPr>
          <p:cNvPr id="4" name="Picture 3" descr="Unknown-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9" y="4431760"/>
            <a:ext cx="7992398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30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2-25 at 10.47.26 AM.png"/>
          <p:cNvPicPr>
            <a:picLocks noChangeAspect="1"/>
          </p:cNvPicPr>
          <p:nvPr/>
        </p:nvPicPr>
        <p:blipFill>
          <a:blip r:embed="rId2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255" y="2190271"/>
            <a:ext cx="3626757" cy="33201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en-US" b="1" u="sng" dirty="0" smtClean="0"/>
              <a:t>2. Models </a:t>
            </a:r>
            <a:r>
              <a:rPr lang="en-US" b="1" u="sng" dirty="0"/>
              <a:t>of the Solar System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698" y="1364508"/>
            <a:ext cx="6147794" cy="5295910"/>
          </a:xfrm>
        </p:spPr>
        <p:txBody>
          <a:bodyPr>
            <a:normAutofit/>
          </a:bodyPr>
          <a:lstStyle/>
          <a:p>
            <a:pPr marL="514350" lvl="1" indent="-514350">
              <a:buFont typeface="+mj-lt"/>
              <a:buAutoNum type="alphaLcPeriod"/>
            </a:pPr>
            <a:r>
              <a:rPr lang="en-US" b="1" dirty="0"/>
              <a:t>Geocentric model</a:t>
            </a:r>
            <a:r>
              <a:rPr lang="en-US" dirty="0"/>
              <a:t> – </a:t>
            </a:r>
            <a:r>
              <a:rPr lang="en-US" i="1" dirty="0"/>
              <a:t>Geo</a:t>
            </a:r>
            <a:r>
              <a:rPr lang="en-US" dirty="0"/>
              <a:t> meaning ‘Earth’. </a:t>
            </a:r>
            <a:r>
              <a:rPr lang="en-US" dirty="0" smtClean="0"/>
              <a:t>In </a:t>
            </a:r>
            <a:r>
              <a:rPr lang="en-US" dirty="0"/>
              <a:t>this model, Earth is at the center and planets and stars revolve around it</a:t>
            </a:r>
            <a:r>
              <a:rPr lang="en-US" dirty="0" smtClean="0"/>
              <a:t>.</a:t>
            </a:r>
          </a:p>
          <a:p>
            <a:pPr marL="0" lvl="1" indent="0">
              <a:buNone/>
            </a:pPr>
            <a:endParaRPr lang="en-US" sz="1050" dirty="0" smtClean="0"/>
          </a:p>
          <a:p>
            <a:pPr marL="628650" indent="-514350">
              <a:buFont typeface="+mj-lt"/>
              <a:buAutoNum type="romanLcPeriod"/>
            </a:pPr>
            <a:r>
              <a:rPr lang="en-US" sz="2600" dirty="0"/>
              <a:t>Most early Greek astronomers believed in a geocentric </a:t>
            </a:r>
            <a:r>
              <a:rPr lang="en-US" sz="2600" dirty="0" smtClean="0"/>
              <a:t>model.</a:t>
            </a:r>
          </a:p>
          <a:p>
            <a:pPr marL="628650" indent="-514350">
              <a:buFont typeface="+mj-lt"/>
              <a:buAutoNum type="romanLcPeriod"/>
            </a:pPr>
            <a:r>
              <a:rPr lang="en-US" sz="2600" dirty="0" smtClean="0"/>
              <a:t> </a:t>
            </a:r>
            <a:r>
              <a:rPr lang="en-US" sz="2600" b="1" dirty="0" smtClean="0"/>
              <a:t>Ptolemy</a:t>
            </a:r>
            <a:r>
              <a:rPr lang="en-US" sz="2600" dirty="0" smtClean="0"/>
              <a:t> </a:t>
            </a:r>
            <a:r>
              <a:rPr lang="en-US" sz="2600" dirty="0"/>
              <a:t>was an ancient Greek astronomer who created a model that explained this and most people believed him until the 1500s.</a:t>
            </a:r>
            <a:endParaRPr lang="en-US" sz="1700" dirty="0"/>
          </a:p>
          <a:p>
            <a:pPr marL="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6210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509"/>
            <a:ext cx="8229600" cy="836709"/>
          </a:xfrm>
        </p:spPr>
        <p:txBody>
          <a:bodyPr/>
          <a:lstStyle/>
          <a:p>
            <a:pPr algn="l"/>
            <a:r>
              <a:rPr lang="en-US" b="1" u="sng" dirty="0" smtClean="0"/>
              <a:t>2. Models of the Solar System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2429" y="850218"/>
            <a:ext cx="5761205" cy="5823709"/>
          </a:xfrm>
        </p:spPr>
        <p:txBody>
          <a:bodyPr>
            <a:normAutofit lnSpcReduction="10000"/>
          </a:bodyPr>
          <a:lstStyle/>
          <a:p>
            <a:pPr marL="0" lvl="1" indent="0">
              <a:buNone/>
            </a:pPr>
            <a:r>
              <a:rPr lang="en-US" b="1" dirty="0" smtClean="0"/>
              <a:t>b.	Heliocentric </a:t>
            </a:r>
            <a:r>
              <a:rPr lang="en-US" b="1" dirty="0"/>
              <a:t>model </a:t>
            </a:r>
            <a:r>
              <a:rPr lang="en-US" dirty="0"/>
              <a:t>– </a:t>
            </a:r>
            <a:r>
              <a:rPr lang="en-US" i="1" dirty="0"/>
              <a:t>Helios </a:t>
            </a:r>
            <a:r>
              <a:rPr lang="en-US" dirty="0"/>
              <a:t>meaning ‘Sun’. In </a:t>
            </a:r>
            <a:r>
              <a:rPr lang="en-US" dirty="0" smtClean="0"/>
              <a:t>	this </a:t>
            </a:r>
            <a:r>
              <a:rPr lang="en-US" dirty="0"/>
              <a:t>model, Earth and the other planets revolve </a:t>
            </a:r>
            <a:r>
              <a:rPr lang="en-US" dirty="0" smtClean="0"/>
              <a:t>	around </a:t>
            </a:r>
            <a:r>
              <a:rPr lang="en-US" dirty="0"/>
              <a:t>the sun</a:t>
            </a:r>
            <a:r>
              <a:rPr lang="en-US" dirty="0" smtClean="0"/>
              <a:t>.</a:t>
            </a:r>
            <a:endParaRPr lang="en-US" sz="2400" dirty="0"/>
          </a:p>
          <a:p>
            <a:pPr marL="971550" lvl="3" indent="-514350">
              <a:buFont typeface="+mj-lt"/>
              <a:buAutoNum type="romanLcPeriod"/>
            </a:pPr>
            <a:r>
              <a:rPr lang="en-US" sz="2400" dirty="0"/>
              <a:t>This model was developed by Nicolaus Copernicus, and was not well received. Over time, the following contributors helped people to accept this model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endParaRPr lang="en-US" sz="2400" dirty="0" smtClean="0"/>
          </a:p>
          <a:p>
            <a:pPr marL="1257300" lvl="4" indent="-342900">
              <a:buFont typeface="+mj-lt"/>
              <a:buAutoNum type="arabicPeriod"/>
            </a:pPr>
            <a:r>
              <a:rPr lang="en-US" sz="2400" b="1" dirty="0"/>
              <a:t>Nicolaus Copernicus</a:t>
            </a:r>
            <a:r>
              <a:rPr lang="en-US" sz="2400" dirty="0"/>
              <a:t> (1543) created a heliocentric model with proper placement of planets moving around the sun, but flawed since orbits were circles.</a:t>
            </a:r>
          </a:p>
          <a:p>
            <a:pPr marL="971550" lvl="3" indent="-514350">
              <a:buFont typeface="+mj-lt"/>
              <a:buAutoNum type="romanLcPeriod"/>
            </a:pPr>
            <a:endParaRPr lang="en-US" sz="1800" dirty="0"/>
          </a:p>
        </p:txBody>
      </p:sp>
      <p:pic>
        <p:nvPicPr>
          <p:cNvPr id="4" name="Picture 3" descr="Screen Shot 2014-02-25 at 10.51.07 A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8419"/>
            <a:ext cx="3102429" cy="357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49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479" y="0"/>
            <a:ext cx="8229600" cy="1143000"/>
          </a:xfrm>
        </p:spPr>
        <p:txBody>
          <a:bodyPr/>
          <a:lstStyle/>
          <a:p>
            <a:pPr algn="l"/>
            <a:r>
              <a:rPr lang="en-US" b="1" u="sng" dirty="0" smtClean="0"/>
              <a:t>2. Models of the Solar System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3" indent="0">
              <a:buNone/>
            </a:pPr>
            <a:r>
              <a:rPr lang="en-US" sz="2800" dirty="0" smtClean="0"/>
              <a:t>2. 	</a:t>
            </a:r>
            <a:r>
              <a:rPr lang="en-US" sz="2800" b="1" dirty="0" smtClean="0"/>
              <a:t>Galileo</a:t>
            </a:r>
            <a:r>
              <a:rPr lang="en-US" sz="2800" dirty="0" smtClean="0"/>
              <a:t>  </a:t>
            </a:r>
            <a:r>
              <a:rPr lang="en-US" sz="2800" dirty="0"/>
              <a:t>(1600s) used the newly invented </a:t>
            </a:r>
            <a:r>
              <a:rPr lang="en-US" sz="2800" dirty="0" smtClean="0"/>
              <a:t>	</a:t>
            </a:r>
            <a:r>
              <a:rPr lang="en-US" sz="2800" b="1" dirty="0" smtClean="0"/>
              <a:t>telescope</a:t>
            </a:r>
            <a:r>
              <a:rPr lang="en-US" sz="2800" dirty="0" smtClean="0"/>
              <a:t> </a:t>
            </a:r>
            <a:r>
              <a:rPr lang="en-US" sz="2800" dirty="0"/>
              <a:t>to make </a:t>
            </a:r>
            <a:r>
              <a:rPr lang="en-US" sz="2800" dirty="0" smtClean="0"/>
              <a:t>discoveries </a:t>
            </a:r>
            <a:r>
              <a:rPr lang="en-US" sz="2800" dirty="0"/>
              <a:t>that supported </a:t>
            </a:r>
            <a:r>
              <a:rPr lang="en-US" sz="2800" dirty="0" smtClean="0"/>
              <a:t>	Copernicus’s </a:t>
            </a:r>
            <a:r>
              <a:rPr lang="en-US" sz="2800" dirty="0"/>
              <a:t>heliocentric model, </a:t>
            </a:r>
            <a:r>
              <a:rPr lang="en-US" sz="2800" dirty="0" smtClean="0"/>
              <a:t>	including:</a:t>
            </a:r>
          </a:p>
          <a:p>
            <a:pPr marL="1828800" lvl="4" indent="0">
              <a:buNone/>
            </a:pPr>
            <a:endParaRPr lang="en-US" sz="2400" b="1" dirty="0" smtClean="0"/>
          </a:p>
          <a:p>
            <a:pPr marL="3200400" lvl="6" indent="-457200">
              <a:buFont typeface="+mj-lt"/>
              <a:buAutoNum type="alphaLcPeriod"/>
            </a:pPr>
            <a:r>
              <a:rPr lang="en-US" sz="2400" b="1" dirty="0" smtClean="0"/>
              <a:t>Jupiter</a:t>
            </a:r>
            <a:r>
              <a:rPr lang="en-US" sz="2400" dirty="0" smtClean="0"/>
              <a:t> </a:t>
            </a:r>
            <a:r>
              <a:rPr lang="en-US" sz="2400" dirty="0"/>
              <a:t>had four moons that revolved around </a:t>
            </a:r>
            <a:r>
              <a:rPr lang="en-US" sz="2400" dirty="0" smtClean="0"/>
              <a:t>it.</a:t>
            </a:r>
            <a:br>
              <a:rPr lang="en-US" sz="2400" dirty="0" smtClean="0"/>
            </a:br>
            <a:endParaRPr lang="en-US" dirty="0" smtClean="0"/>
          </a:p>
          <a:p>
            <a:pPr marL="3200400" lvl="6" indent="-457200">
              <a:buFont typeface="+mj-lt"/>
              <a:buAutoNum type="alphaLcPeriod"/>
            </a:pPr>
            <a:r>
              <a:rPr lang="en-US" sz="2400" dirty="0" smtClean="0"/>
              <a:t>Venus </a:t>
            </a:r>
            <a:r>
              <a:rPr lang="en-US" sz="2400" dirty="0"/>
              <a:t>has similar </a:t>
            </a:r>
            <a:r>
              <a:rPr lang="en-US" sz="2400" b="1" dirty="0"/>
              <a:t>phases</a:t>
            </a:r>
            <a:r>
              <a:rPr lang="en-US" sz="2400" dirty="0"/>
              <a:t> to Earth’s moon, proving that it must circle something other than Earth.</a:t>
            </a:r>
            <a:endParaRPr lang="en-US" dirty="0"/>
          </a:p>
          <a:p>
            <a:pPr marL="0" lvl="3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4000" dirty="0"/>
          </a:p>
        </p:txBody>
      </p:sp>
      <p:pic>
        <p:nvPicPr>
          <p:cNvPr id="4" name="Picture 3" descr="th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3843"/>
            <a:ext cx="2857500" cy="2847975"/>
          </a:xfrm>
          <a:prstGeom prst="rect">
            <a:avLst/>
          </a:prstGeom>
        </p:spPr>
      </p:pic>
      <p:pic>
        <p:nvPicPr>
          <p:cNvPr id="5" name="Picture 4" descr="Unknown-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188" y="5809288"/>
            <a:ext cx="4089400" cy="104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3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020"/>
            <a:ext cx="8229600" cy="941260"/>
          </a:xfrm>
        </p:spPr>
        <p:txBody>
          <a:bodyPr/>
          <a:lstStyle/>
          <a:p>
            <a:pPr algn="l"/>
            <a:r>
              <a:rPr lang="en-US" b="1" u="sng" dirty="0" smtClean="0"/>
              <a:t>2. Models of the Solar System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37488"/>
            <a:ext cx="8338875" cy="478867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b="1" dirty="0" smtClean="0"/>
              <a:t>Johannes </a:t>
            </a:r>
            <a:r>
              <a:rPr lang="en-US" sz="2800" b="1" dirty="0"/>
              <a:t>Kepler</a:t>
            </a:r>
            <a:r>
              <a:rPr lang="en-US" sz="2800" dirty="0"/>
              <a:t> (1600s) found that the </a:t>
            </a:r>
            <a:r>
              <a:rPr lang="en-US" sz="2800" b="1" dirty="0" smtClean="0"/>
              <a:t>orbit</a:t>
            </a:r>
            <a:r>
              <a:rPr lang="en-US" sz="2800" dirty="0"/>
              <a:t>, or path of each planet, is an ellipse. </a:t>
            </a:r>
            <a:r>
              <a:rPr lang="en-US" sz="2800" dirty="0" smtClean="0"/>
              <a:t>An </a:t>
            </a:r>
            <a:r>
              <a:rPr lang="en-US" sz="2800" b="1" dirty="0"/>
              <a:t>ellipse</a:t>
            </a:r>
            <a:r>
              <a:rPr lang="en-US" sz="2800" dirty="0"/>
              <a:t> is an oval shape, which may be </a:t>
            </a:r>
            <a:r>
              <a:rPr lang="en-US" sz="2800" dirty="0" smtClean="0"/>
              <a:t>elongated </a:t>
            </a:r>
            <a:r>
              <a:rPr lang="en-US" sz="2800" dirty="0"/>
              <a:t>or nearly circular.</a:t>
            </a:r>
            <a:r>
              <a:rPr lang="en-US" sz="2800" dirty="0" smtClean="0">
                <a:effectLst/>
              </a:rPr>
              <a:t> 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 sz="2800" dirty="0"/>
              <a:t>Kepler used evidence gathered by </a:t>
            </a:r>
            <a:r>
              <a:rPr lang="en-US" sz="2800" b="1" dirty="0"/>
              <a:t>Tycho</a:t>
            </a:r>
            <a:r>
              <a:rPr lang="en-US" sz="2800" dirty="0"/>
              <a:t> </a:t>
            </a:r>
            <a:r>
              <a:rPr lang="en-US" sz="2800" b="1" dirty="0"/>
              <a:t>Brahe</a:t>
            </a:r>
            <a:r>
              <a:rPr lang="en-US" sz="2800" dirty="0"/>
              <a:t>, who he was an apprentice for. Their mathematical evidence disproved that planets moved in perfect </a:t>
            </a:r>
            <a:r>
              <a:rPr lang="en-US" sz="2800" b="1" dirty="0"/>
              <a:t>circles</a:t>
            </a:r>
            <a:r>
              <a:rPr lang="en-US" sz="2800" dirty="0"/>
              <a:t>.</a:t>
            </a:r>
            <a:r>
              <a:rPr lang="en-US" sz="2800" dirty="0" smtClean="0">
                <a:effectLst/>
              </a:rPr>
              <a:t> </a:t>
            </a:r>
          </a:p>
          <a:p>
            <a:pPr marL="0" indent="0">
              <a:buNone/>
            </a:pPr>
            <a:endParaRPr lang="en-US" dirty="0" smtClean="0">
              <a:effectLst/>
            </a:endParaRPr>
          </a:p>
        </p:txBody>
      </p:sp>
      <p:pic>
        <p:nvPicPr>
          <p:cNvPr id="4" name="Picture 3" descr="keple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73" y="5025710"/>
            <a:ext cx="2573002" cy="183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11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530"/>
            <a:ext cx="8229600" cy="860200"/>
          </a:xfrm>
        </p:spPr>
        <p:txBody>
          <a:bodyPr>
            <a:normAutofit/>
          </a:bodyPr>
          <a:lstStyle/>
          <a:p>
            <a:pPr lvl="0" algn="l"/>
            <a:r>
              <a:rPr lang="en-US" b="1" u="sng" dirty="0" smtClean="0"/>
              <a:t>3. Modern Astronomy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838"/>
            <a:ext cx="8229600" cy="5552599"/>
          </a:xfrm>
        </p:spPr>
        <p:txBody>
          <a:bodyPr>
            <a:normAutofit lnSpcReduction="10000"/>
          </a:bodyPr>
          <a:lstStyle/>
          <a:p>
            <a:pPr marL="971550" lvl="1" indent="-514350">
              <a:buFont typeface="+mj-lt"/>
              <a:buAutoNum type="alphaLcPeriod"/>
            </a:pPr>
            <a:r>
              <a:rPr lang="en-US" dirty="0"/>
              <a:t>Astronomers have since discovered much more about our solar system and the universe its part </a:t>
            </a:r>
            <a:r>
              <a:rPr lang="en-US" dirty="0" smtClean="0"/>
              <a:t>of.</a:t>
            </a:r>
            <a:endParaRPr lang="en-US" sz="2400" dirty="0" smtClean="0"/>
          </a:p>
          <a:p>
            <a:pPr marL="971550" lvl="1" indent="-514350">
              <a:buFont typeface="+mj-lt"/>
              <a:buAutoNum type="alphaLcPeriod"/>
            </a:pPr>
            <a:r>
              <a:rPr lang="en-US" dirty="0" smtClean="0"/>
              <a:t>We </a:t>
            </a:r>
            <a:r>
              <a:rPr lang="en-US" dirty="0"/>
              <a:t>now know that the solar system consists of the following:</a:t>
            </a:r>
            <a:endParaRPr lang="en-US" sz="2400" dirty="0"/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Eight planets</a:t>
            </a:r>
            <a:endParaRPr lang="en-US" dirty="0"/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Asteroids found in the </a:t>
            </a:r>
            <a:r>
              <a:rPr lang="en-US" sz="2400" b="1" dirty="0"/>
              <a:t>Asteroid Belt</a:t>
            </a:r>
            <a:r>
              <a:rPr lang="en-US" sz="2400" dirty="0"/>
              <a:t> between Mars and Jupiter </a:t>
            </a:r>
            <a:endParaRPr lang="en-US" dirty="0"/>
          </a:p>
          <a:p>
            <a:pPr marL="1828800" lvl="3" indent="-457200">
              <a:buFont typeface="+mj-lt"/>
              <a:buAutoNum type="arabicPeriod"/>
            </a:pPr>
            <a:r>
              <a:rPr lang="en-US" sz="2400" b="1" dirty="0"/>
              <a:t>Comets</a:t>
            </a:r>
            <a:r>
              <a:rPr lang="en-US" sz="2400" dirty="0"/>
              <a:t> found beyond the gas giants in the Kuiper Belt and Oort Cloud </a:t>
            </a:r>
            <a:endParaRPr lang="en-US" dirty="0"/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Meteors</a:t>
            </a:r>
            <a:endParaRPr lang="en-US" dirty="0"/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Dwarf planets, and </a:t>
            </a:r>
            <a:endParaRPr lang="en-US" dirty="0"/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Satellites (</a:t>
            </a:r>
            <a:r>
              <a:rPr lang="en-US" sz="2400" b="1" dirty="0"/>
              <a:t>moons</a:t>
            </a:r>
            <a:r>
              <a:rPr lang="en-US" sz="24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765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251D6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388</Words>
  <Application>Microsoft Macintosh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Unit 4 Solar System   Chapter 7 Notes</vt:lpstr>
      <vt:lpstr>Objectives:</vt:lpstr>
      <vt:lpstr>1. The Formation of the Solar System</vt:lpstr>
      <vt:lpstr>1. The Formation of the Solar System</vt:lpstr>
      <vt:lpstr>2. Models of the Solar System </vt:lpstr>
      <vt:lpstr>2. Models of the Solar System </vt:lpstr>
      <vt:lpstr>2. Models of the Solar System </vt:lpstr>
      <vt:lpstr>2. Models of the Solar System </vt:lpstr>
      <vt:lpstr>3. Modern Astronomy</vt:lpstr>
    </vt:vector>
  </TitlesOfParts>
  <Company>Duxbury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4 Solar System   Chapter 7 Notes</dc:title>
  <dc:creator>Duxbury Public Schools</dc:creator>
  <cp:lastModifiedBy>Duxbury Public Schools</cp:lastModifiedBy>
  <cp:revision>32</cp:revision>
  <dcterms:created xsi:type="dcterms:W3CDTF">2014-11-16T23:36:54Z</dcterms:created>
  <dcterms:modified xsi:type="dcterms:W3CDTF">2014-11-17T04:51:40Z</dcterms:modified>
</cp:coreProperties>
</file>