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9" r:id="rId2"/>
    <p:sldId id="261" r:id="rId3"/>
    <p:sldId id="262" r:id="rId4"/>
    <p:sldId id="263" r:id="rId5"/>
    <p:sldId id="264" r:id="rId6"/>
    <p:sldId id="271" r:id="rId7"/>
    <p:sldId id="265" r:id="rId8"/>
    <p:sldId id="266" r:id="rId9"/>
    <p:sldId id="267" r:id="rId10"/>
    <p:sldId id="268" r:id="rId11"/>
    <p:sldId id="269" r:id="rId12"/>
    <p:sldId id="270" r:id="rId13"/>
  </p:sldIdLst>
  <p:sldSz cx="6858000" cy="9144000" type="screen4x3"/>
  <p:notesSz cx="6985000" cy="9283700"/>
  <p:embeddedFontLst>
    <p:embeddedFont>
      <p:font typeface="Georgia" panose="02040502050405020303" pitchFamily="18" charset="0"/>
      <p:regular r:id="rId15"/>
      <p:bold r:id="rId16"/>
      <p:italic r:id="rId17"/>
      <p:boldItalic r:id="rId18"/>
    </p:embeddedFont>
    <p:embeddedFont>
      <p:font typeface="Bradley Hand ITC" panose="03070402050302030203" pitchFamily="66" charset="0"/>
      <p:regular r:id="rId19"/>
    </p:embeddedFont>
    <p:embeddedFont>
      <p:font typeface="Architects Daughter" panose="020B0604020202020204" charset="0"/>
      <p:regular r:id="rId20"/>
    </p:embeddedFont>
    <p:embeddedFont>
      <p:font typeface="Quicksand" panose="020B0604020202020204"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645C57A-CE8B-4F9C-9950-413A2BD25757}">
  <a:tblStyle styleId="{9645C57A-CE8B-4F9C-9950-413A2BD2575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229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98500" y="4409758"/>
            <a:ext cx="5588000" cy="4177665"/>
          </a:xfrm>
          <a:prstGeom prst="rect">
            <a:avLst/>
          </a:prstGeom>
          <a:noFill/>
          <a:ln>
            <a:noFill/>
          </a:ln>
        </p:spPr>
        <p:txBody>
          <a:bodyPr spcFirstLastPara="1" wrap="square" lIns="92943" tIns="92943" rIns="92943" bIns="92943"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 name="Shape 172"/>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2187575" y="696913"/>
            <a:ext cx="2609850"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98500" y="4409758"/>
            <a:ext cx="5588000" cy="4177665"/>
          </a:xfrm>
          <a:prstGeom prst="rect">
            <a:avLst/>
          </a:prstGeom>
        </p:spPr>
        <p:txBody>
          <a:bodyPr spcFirstLastPara="1" wrap="square" lIns="92943" tIns="92943" rIns="92943" bIns="9294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233775" y="3823733"/>
            <a:ext cx="6390300" cy="14964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33775" y="791156"/>
            <a:ext cx="6390300" cy="10179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233775" y="2048844"/>
            <a:ext cx="6390300" cy="60735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233775" y="791156"/>
            <a:ext cx="6390300" cy="10179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233775" y="2048844"/>
            <a:ext cx="3000000" cy="60735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3624300" y="2048844"/>
            <a:ext cx="3000000" cy="60735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233775" y="791156"/>
            <a:ext cx="6390300" cy="10179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233775" y="987733"/>
            <a:ext cx="2106000" cy="1343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233775" y="2470400"/>
            <a:ext cx="2106000" cy="56523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67688" y="800267"/>
            <a:ext cx="4775700" cy="72723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Shape 36"/>
          <p:cNvSpPr/>
          <p:nvPr/>
        </p:nvSpPr>
        <p:spPr>
          <a:xfrm>
            <a:off x="3429000" y="-222"/>
            <a:ext cx="34290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199125" y="2192311"/>
            <a:ext cx="3033900" cy="26352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199125" y="4983244"/>
            <a:ext cx="3033900" cy="21957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3704625" y="1287244"/>
            <a:ext cx="2877600" cy="6569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233775" y="7521022"/>
            <a:ext cx="4499100" cy="1075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233775" y="1966444"/>
            <a:ext cx="6390300" cy="34908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233775" y="5603956"/>
            <a:ext cx="6390300" cy="23124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6354343" y="8290163"/>
            <a:ext cx="411600" cy="69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33775" y="791156"/>
            <a:ext cx="6390300" cy="10179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233775" y="2048844"/>
            <a:ext cx="6390300" cy="60735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
        <p:cNvGrpSpPr/>
        <p:nvPr/>
      </p:nvGrpSpPr>
      <p:grpSpPr>
        <a:xfrm>
          <a:off x="0" y="0"/>
          <a:ext cx="0" cy="0"/>
          <a:chOff x="0" y="0"/>
          <a:chExt cx="0" cy="0"/>
        </a:xfrm>
      </p:grpSpPr>
      <p:pic>
        <p:nvPicPr>
          <p:cNvPr id="73" name="Shape 73" descr="Slide03.jpg"/>
          <p:cNvPicPr preferRelativeResize="0"/>
          <p:nvPr/>
        </p:nvPicPr>
        <p:blipFill>
          <a:blip r:embed="rId3">
            <a:alphaModFix/>
          </a:blip>
          <a:stretch>
            <a:fillRect/>
          </a:stretch>
        </p:blipFill>
        <p:spPr>
          <a:xfrm>
            <a:off x="0" y="0"/>
            <a:ext cx="6858000" cy="9143999"/>
          </a:xfrm>
          <a:prstGeom prst="rect">
            <a:avLst/>
          </a:prstGeom>
          <a:noFill/>
          <a:ln>
            <a:noFill/>
          </a:ln>
        </p:spPr>
      </p:pic>
      <p:sp>
        <p:nvSpPr>
          <p:cNvPr id="74" name="Shape 74"/>
          <p:cNvSpPr txBox="1"/>
          <p:nvPr/>
        </p:nvSpPr>
        <p:spPr>
          <a:xfrm>
            <a:off x="758125" y="3717700"/>
            <a:ext cx="5247900" cy="110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800">
              <a:solidFill>
                <a:srgbClr val="FFFFFF"/>
              </a:solidFill>
              <a:latin typeface="Architects Daughter"/>
              <a:ea typeface="Architects Daughter"/>
              <a:cs typeface="Architects Daughter"/>
              <a:sym typeface="Architects Daughter"/>
            </a:endParaRPr>
          </a:p>
        </p:txBody>
      </p:sp>
      <p:pic>
        <p:nvPicPr>
          <p:cNvPr id="75" name="Shape 75"/>
          <p:cNvPicPr preferRelativeResize="0"/>
          <p:nvPr/>
        </p:nvPicPr>
        <p:blipFill>
          <a:blip r:embed="rId4">
            <a:alphaModFix/>
          </a:blip>
          <a:stretch>
            <a:fillRect/>
          </a:stretch>
        </p:blipFill>
        <p:spPr>
          <a:xfrm>
            <a:off x="1370677" y="3637875"/>
            <a:ext cx="4251525" cy="2438625"/>
          </a:xfrm>
          <a:prstGeom prst="rect">
            <a:avLst/>
          </a:prstGeom>
          <a:noFill/>
          <a:ln>
            <a:noFill/>
          </a:ln>
        </p:spPr>
      </p:pic>
      <p:sp>
        <p:nvSpPr>
          <p:cNvPr id="76" name="Shape 76"/>
          <p:cNvSpPr txBox="1"/>
          <p:nvPr/>
        </p:nvSpPr>
        <p:spPr>
          <a:xfrm>
            <a:off x="1607189" y="3657250"/>
            <a:ext cx="3778500" cy="6144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en" sz="2800" b="1" dirty="0" smtClean="0">
                <a:solidFill>
                  <a:srgbClr val="FFFFFF"/>
                </a:solidFill>
                <a:latin typeface="Bradley Hand ITC" panose="03070402050302030203" pitchFamily="66" charset="0"/>
              </a:rPr>
              <a:t>Lindsay Kiely</a:t>
            </a:r>
            <a:endParaRPr sz="2800" b="1" dirty="0">
              <a:solidFill>
                <a:srgbClr val="FFFFFF"/>
              </a:solidFill>
              <a:latin typeface="Bradley Hand ITC" panose="03070402050302030203"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aphicFrame>
        <p:nvGraphicFramePr>
          <p:cNvPr id="87" name="Shape 87"/>
          <p:cNvGraphicFramePr/>
          <p:nvPr>
            <p:extLst>
              <p:ext uri="{D42A27DB-BD31-4B8C-83A1-F6EECF244321}">
                <p14:modId xmlns:p14="http://schemas.microsoft.com/office/powerpoint/2010/main" val="2010165054"/>
              </p:ext>
            </p:extLst>
          </p:nvPr>
        </p:nvGraphicFramePr>
        <p:xfrm>
          <a:off x="192075" y="1916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Listening Tour- Identify values, beliefs and conceptions/misconceptions of the school.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88" name="Shape 88"/>
          <p:cNvGraphicFramePr/>
          <p:nvPr/>
        </p:nvGraphicFramePr>
        <p:xfrm>
          <a:off x="192075" y="14049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Team building summer event- have fun!  Build relationships!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a:latin typeface="Georgia"/>
                          <a:ea typeface="Georgia"/>
                          <a:cs typeface="Georgia"/>
                          <a:sym typeface="Georgia"/>
                        </a:rPr>
                        <a:t>Notes/Actions:  </a:t>
                      </a:r>
                      <a:r>
                        <a:rPr lang="en" sz="1000" b="1">
                          <a:latin typeface="Georgia"/>
                          <a:ea typeface="Georgia"/>
                          <a:cs typeface="Georgia"/>
                          <a:sym typeface="Georgia"/>
                        </a:rPr>
                        <a:t>Meet and Greet</a:t>
                      </a:r>
                      <a:endParaRPr sz="1000" b="1">
                        <a:latin typeface="Georgia"/>
                        <a:ea typeface="Georgia"/>
                        <a:cs typeface="Georgia"/>
                        <a:sym typeface="Georgia"/>
                      </a:endParaRPr>
                    </a:p>
                    <a:p>
                      <a:pPr marL="0" lvl="0" indent="0" rtl="0">
                        <a:spcBef>
                          <a:spcPts val="0"/>
                        </a:spcBef>
                        <a:spcAft>
                          <a:spcPts val="0"/>
                        </a:spcAft>
                        <a:buNone/>
                      </a:pPr>
                      <a:r>
                        <a:rPr lang="en" sz="1000" b="1">
                          <a:latin typeface="Georgia"/>
                          <a:ea typeface="Georgia"/>
                          <a:cs typeface="Georgia"/>
                          <a:sym typeface="Georgia"/>
                        </a:rPr>
                        <a:t>What is the type of school we want?  Staff meetings will value professional learning.</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89" name="Shape 89"/>
          <p:cNvGraphicFramePr/>
          <p:nvPr/>
        </p:nvGraphicFramePr>
        <p:xfrm>
          <a:off x="192075" y="2618175"/>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Introduce myself to the staff via video welcome message, letter to staff, and invitation to meet me in person.</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Share information about self (bio, contact information, educational philosophy)</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90" name="Shape 90"/>
          <p:cNvGraphicFramePr/>
          <p:nvPr/>
        </p:nvGraphicFramePr>
        <p:xfrm>
          <a:off x="192075" y="3831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meeting schedule for all grade levels, departments, and campus committees.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91" name="Shape 91"/>
          <p:cNvGraphicFramePr/>
          <p:nvPr>
            <p:extLst>
              <p:ext uri="{D42A27DB-BD31-4B8C-83A1-F6EECF244321}">
                <p14:modId xmlns:p14="http://schemas.microsoft.com/office/powerpoint/2010/main" val="501127076"/>
              </p:ext>
            </p:extLst>
          </p:nvPr>
        </p:nvGraphicFramePr>
        <p:xfrm>
          <a:off x="192075" y="5044675"/>
          <a:ext cx="6544275" cy="14325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Meet with families and community members.  Invite them to a Meet and Greet.  Share ideas on activities for the school year and welcome their input.  Work with local businesses, churches, etc...</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Coffee with the Principal, Contact </a:t>
                      </a:r>
                      <a:r>
                        <a:rPr lang="en" sz="1000" b="1" dirty="0" smtClean="0">
                          <a:latin typeface="Georgia"/>
                          <a:ea typeface="Georgia"/>
                          <a:cs typeface="Georgia"/>
                          <a:sym typeface="Georgia"/>
                        </a:rPr>
                        <a:t>PTO/Booster </a:t>
                      </a:r>
                      <a:r>
                        <a:rPr lang="en" sz="1000" b="1" dirty="0">
                          <a:latin typeface="Georgia"/>
                          <a:ea typeface="Georgia"/>
                          <a:cs typeface="Georgia"/>
                          <a:sym typeface="Georgia"/>
                        </a:rPr>
                        <a:t>President</a:t>
                      </a:r>
                      <a:endParaRPr sz="1000" b="1" dirty="0">
                        <a:latin typeface="Georgia"/>
                        <a:ea typeface="Georgia"/>
                        <a:cs typeface="Georgia"/>
                        <a:sym typeface="Georgia"/>
                      </a:endParaRPr>
                    </a:p>
                    <a:p>
                      <a:pPr marL="0" lvl="0" indent="0">
                        <a:spcBef>
                          <a:spcPts val="0"/>
                        </a:spcBef>
                        <a:spcAft>
                          <a:spcPts val="0"/>
                        </a:spcAft>
                        <a:buNone/>
                      </a:pPr>
                      <a:endParaRPr sz="1000" b="1" dirty="0">
                        <a:latin typeface="Georgia"/>
                        <a:ea typeface="Georgia"/>
                        <a:cs typeface="Georgia"/>
                        <a:sym typeface="Georgia"/>
                      </a:endParaRPr>
                    </a:p>
                    <a:p>
                      <a:pPr marL="0" lvl="0" indent="0" rtl="0">
                        <a:spcBef>
                          <a:spcPts val="0"/>
                        </a:spcBef>
                        <a:spcAft>
                          <a:spcPts val="0"/>
                        </a:spcAft>
                        <a:buNone/>
                      </a:pPr>
                      <a:r>
                        <a:rPr lang="en" sz="1000" b="1" dirty="0">
                          <a:latin typeface="Georgia"/>
                          <a:ea typeface="Georgia"/>
                          <a:cs typeface="Georgia"/>
                          <a:sym typeface="Georgia"/>
                        </a:rPr>
                        <a:t>Create a system for parents to give </a:t>
                      </a:r>
                      <a:r>
                        <a:rPr lang="en" sz="1000" b="1" dirty="0" smtClean="0">
                          <a:latin typeface="Georgia"/>
                          <a:ea typeface="Georgia"/>
                          <a:cs typeface="Georgia"/>
                          <a:sym typeface="Georgia"/>
                        </a:rPr>
                        <a:t>feedback-Form, </a:t>
                      </a:r>
                      <a:r>
                        <a:rPr lang="en" sz="1000" b="1" dirty="0">
                          <a:latin typeface="Georgia"/>
                          <a:ea typeface="Georgia"/>
                          <a:cs typeface="Georgia"/>
                          <a:sym typeface="Georgia"/>
                        </a:rPr>
                        <a:t>Online submission system; School Newspaper</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92" name="Shape 92"/>
          <p:cNvGraphicFramePr/>
          <p:nvPr/>
        </p:nvGraphicFramePr>
        <p:xfrm>
          <a:off x="192075" y="63874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Host a meeting specifically for students.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Pizza with the Principal, Popsicles with the Principal; What are the rules of the school?  What is the homework policy?</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93" name="Shape 93"/>
          <p:cNvGraphicFramePr/>
          <p:nvPr/>
        </p:nvGraphicFramePr>
        <p:xfrm>
          <a:off x="192075" y="7623575"/>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Review campus data.  Begin with individual and student group academic data.  Review student discipline referrals, suspensions, and campus discipline procedures.  Review any current parent and/or teacher surveys.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graphicFrame>
        <p:nvGraphicFramePr>
          <p:cNvPr id="98" name="Shape 98"/>
          <p:cNvGraphicFramePr/>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Review the campus improvement plan and update if needed.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99" name="Shape 99"/>
          <p:cNvGraphicFramePr/>
          <p:nvPr>
            <p:extLst>
              <p:ext uri="{D42A27DB-BD31-4B8C-83A1-F6EECF244321}">
                <p14:modId xmlns:p14="http://schemas.microsoft.com/office/powerpoint/2010/main" val="1137698626"/>
              </p:ext>
            </p:extLst>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Implement a strong morale boosting plan to kick off the year.</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00" name="Shape 100"/>
          <p:cNvGraphicFramePr/>
          <p:nvPr>
            <p:extLst>
              <p:ext uri="{D42A27DB-BD31-4B8C-83A1-F6EECF244321}">
                <p14:modId xmlns:p14="http://schemas.microsoft.com/office/powerpoint/2010/main" val="529734219"/>
              </p:ext>
            </p:extLst>
          </p:nvPr>
        </p:nvGraphicFramePr>
        <p:xfrm>
          <a:off x="192075" y="258300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Make a strong first impression the first 30 days.  Plan a big event to kick off the first day of school and meet the teacher night.  Keep the vision of the school always in mind.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 Could do an ice cream social at open house?</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01" name="Shape 101"/>
          <p:cNvGraphicFramePr/>
          <p:nvPr/>
        </p:nvGraphicFramePr>
        <p:xfrm>
          <a:off x="192075" y="3913475"/>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Instill a culture of learning instead of a culture of just teaching.  All students can learn given a positive learning environment.</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Be visible in the classrooms and in common areas of the school.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02" name="Shape 102"/>
          <p:cNvGraphicFramePr/>
          <p:nvPr/>
        </p:nvGraphicFramePr>
        <p:xfrm>
          <a:off x="192075" y="524395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Set goals to improve student learning.  Have the staff help in identifying areas that are working best and areas that need attention.</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03" name="Shape 103"/>
          <p:cNvGraphicFramePr/>
          <p:nvPr>
            <p:extLst>
              <p:ext uri="{D42A27DB-BD31-4B8C-83A1-F6EECF244321}">
                <p14:modId xmlns:p14="http://schemas.microsoft.com/office/powerpoint/2010/main" val="3636859497"/>
              </p:ext>
            </p:extLst>
          </p:nvPr>
        </p:nvGraphicFramePr>
        <p:xfrm>
          <a:off x="192075" y="6574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Take pride in the school.  Display positive messages.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Staff Shout-Outs, Positive Pride, School Values, Student Boards, etc</a:t>
                      </a:r>
                      <a:r>
                        <a:rPr lang="en" sz="1000" b="1" dirty="0" smtClean="0">
                          <a:latin typeface="Georgia"/>
                          <a:ea typeface="Georgia"/>
                          <a:cs typeface="Georgia"/>
                          <a:sym typeface="Georgia"/>
                        </a:rPr>
                        <a:t>.</a:t>
                      </a:r>
                      <a:endParaRPr sz="1000" b="1" dirty="0">
                        <a:latin typeface="Georgia"/>
                        <a:ea typeface="Georgia"/>
                        <a:cs typeface="Georgia"/>
                        <a:sym typeface="Georgia"/>
                      </a:endParaRPr>
                    </a:p>
                    <a:p>
                      <a:pPr marL="0" lvl="0" indent="0">
                        <a:spcBef>
                          <a:spcPts val="0"/>
                        </a:spcBef>
                        <a:spcAft>
                          <a:spcPts val="0"/>
                        </a:spcAft>
                        <a:buNone/>
                      </a:pPr>
                      <a:endParaRPr sz="1000" b="1" dirty="0">
                        <a:latin typeface="Georgia"/>
                        <a:ea typeface="Georgia"/>
                        <a:cs typeface="Georgia"/>
                        <a:sym typeface="Georgia"/>
                      </a:endParaRPr>
                    </a:p>
                    <a:p>
                      <a:pPr marL="0" lvl="0" indent="0" rtl="0">
                        <a:spcBef>
                          <a:spcPts val="0"/>
                        </a:spcBef>
                        <a:spcAft>
                          <a:spcPts val="0"/>
                        </a:spcAft>
                        <a:buNone/>
                      </a:pP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04" name="Shape 104"/>
          <p:cNvGraphicFramePr/>
          <p:nvPr/>
        </p:nvGraphicFramePr>
        <p:xfrm>
          <a:off x="192075" y="779825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Home-Away-From-Home experience.  Staff, students, and parents need to feel welcomed and part of a team.</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aphicFrame>
        <p:nvGraphicFramePr>
          <p:cNvPr id="109" name="Shape 109"/>
          <p:cNvGraphicFramePr/>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Update the school website, indoor/outdoor signage, and calendars.  Reflect the energy of the school.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0" name="Shape 110"/>
          <p:cNvGraphicFramePr/>
          <p:nvPr>
            <p:extLst>
              <p:ext uri="{D42A27DB-BD31-4B8C-83A1-F6EECF244321}">
                <p14:modId xmlns:p14="http://schemas.microsoft.com/office/powerpoint/2010/main" val="3090963309"/>
              </p:ext>
            </p:extLst>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Monday Motivational Memo to keep staff motivated and inspired.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a:t>
                      </a:r>
                      <a:r>
                        <a:rPr lang="en" sz="1000" dirty="0" smtClean="0">
                          <a:latin typeface="Georgia"/>
                          <a:ea typeface="Georgia"/>
                          <a:cs typeface="Georgia"/>
                          <a:sym typeface="Georgia"/>
                        </a:rPr>
                        <a:t>(Like Keri</a:t>
                      </a:r>
                      <a:r>
                        <a:rPr lang="en" sz="1000" baseline="0" dirty="0" smtClean="0">
                          <a:latin typeface="Georgia"/>
                          <a:ea typeface="Georgia"/>
                          <a:cs typeface="Georgia"/>
                          <a:sym typeface="Georgia"/>
                        </a:rPr>
                        <a:t> Skeeters email)</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1" name="Shape 111"/>
          <p:cNvGraphicFramePr/>
          <p:nvPr>
            <p:extLst>
              <p:ext uri="{D42A27DB-BD31-4B8C-83A1-F6EECF244321}">
                <p14:modId xmlns:p14="http://schemas.microsoft.com/office/powerpoint/2010/main" val="3358988071"/>
              </p:ext>
            </p:extLst>
          </p:nvPr>
        </p:nvGraphicFramePr>
        <p:xfrm>
          <a:off x="192075" y="258300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Send out a weekly/daily email to keep everyone “in the know.”</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 (“Peek of the Week”)</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2" name="Shape 112"/>
          <p:cNvGraphicFramePr/>
          <p:nvPr>
            <p:extLst>
              <p:ext uri="{D42A27DB-BD31-4B8C-83A1-F6EECF244321}">
                <p14:modId xmlns:p14="http://schemas.microsoft.com/office/powerpoint/2010/main" val="1374121400"/>
              </p:ext>
            </p:extLst>
          </p:nvPr>
        </p:nvGraphicFramePr>
        <p:xfrm>
          <a:off x="192075" y="39134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Recognize students and staff for their dedication.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dirty="0">
                        <a:latin typeface="Georgia"/>
                        <a:ea typeface="Georgia"/>
                        <a:cs typeface="Georgia"/>
                        <a:sym typeface="Georgia"/>
                      </a:endParaRPr>
                    </a:p>
                    <a:p>
                      <a:pPr marL="0" lvl="0" indent="0" rtl="0">
                        <a:spcBef>
                          <a:spcPts val="0"/>
                        </a:spcBef>
                        <a:spcAft>
                          <a:spcPts val="0"/>
                        </a:spcAft>
                        <a:buNone/>
                      </a:pPr>
                      <a:r>
                        <a:rPr lang="en" sz="1000" dirty="0">
                          <a:latin typeface="Georgia"/>
                          <a:ea typeface="Georgia"/>
                          <a:cs typeface="Georgia"/>
                          <a:sym typeface="Georgia"/>
                        </a:rPr>
                        <a:t>Student Honor Roll, Attendance, and Behavior Awards</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3" name="Shape 113"/>
          <p:cNvGraphicFramePr/>
          <p:nvPr/>
        </p:nvGraphicFramePr>
        <p:xfrm>
          <a:off x="192075" y="52439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strong leadership team.</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List 3 or 4 priorities for the team to accomplish.</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4" name="Shape 114"/>
          <p:cNvGraphicFramePr/>
          <p:nvPr/>
        </p:nvGraphicFramePr>
        <p:xfrm>
          <a:off x="192075" y="6574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Interview the former principal to gain insight.</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15" name="Shape 115"/>
          <p:cNvGraphicFramePr/>
          <p:nvPr>
            <p:extLst>
              <p:ext uri="{D42A27DB-BD31-4B8C-83A1-F6EECF244321}">
                <p14:modId xmlns:p14="http://schemas.microsoft.com/office/powerpoint/2010/main" val="424494622"/>
              </p:ext>
            </p:extLst>
          </p:nvPr>
        </p:nvGraphicFramePr>
        <p:xfrm>
          <a:off x="192075" y="77982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Get to know the secretary really well.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What are their duties/responsibilities?  Payroll, Attendance, Scheduling, Enrollment, etc</a:t>
                      </a:r>
                      <a:r>
                        <a:rPr lang="en" sz="1000" b="1" dirty="0" smtClean="0">
                          <a:latin typeface="Georgia"/>
                          <a:ea typeface="Georgia"/>
                          <a:cs typeface="Georgia"/>
                          <a:sym typeface="Georgia"/>
                        </a:rPr>
                        <a:t>.</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aphicFrame>
        <p:nvGraphicFramePr>
          <p:cNvPr id="120" name="Shape 120"/>
          <p:cNvGraphicFramePr/>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Meet the cafeteria and custodial staff.  These are the rockstars of the school.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Is the building clean?  What maintenance areas need to be addressed prior to opening?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1" name="Shape 121"/>
          <p:cNvGraphicFramePr/>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Host a Boo-Hoo Breakfast for Pre-K and Kindergarten parents.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2" name="Shape 122"/>
          <p:cNvGraphicFramePr/>
          <p:nvPr>
            <p:extLst>
              <p:ext uri="{D42A27DB-BD31-4B8C-83A1-F6EECF244321}">
                <p14:modId xmlns:p14="http://schemas.microsoft.com/office/powerpoint/2010/main" val="3795610288"/>
              </p:ext>
            </p:extLst>
          </p:nvPr>
        </p:nvGraphicFramePr>
        <p:xfrm>
          <a:off x="192075" y="258300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Check staff needs and hire teachers who are passionate about children and have a growth mindset.</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Create a committee to help hire new staff</a:t>
                      </a:r>
                      <a:r>
                        <a:rPr lang="en" sz="1000" b="1" dirty="0" smtClean="0">
                          <a:latin typeface="Georgia"/>
                          <a:ea typeface="Georgia"/>
                          <a:cs typeface="Georgia"/>
                          <a:sym typeface="Georgia"/>
                        </a:rPr>
                        <a:t>. (see</a:t>
                      </a:r>
                      <a:r>
                        <a:rPr lang="en" sz="1000" b="1" baseline="0" dirty="0" smtClean="0">
                          <a:latin typeface="Georgia"/>
                          <a:ea typeface="Georgia"/>
                          <a:cs typeface="Georgia"/>
                          <a:sym typeface="Georgia"/>
                        </a:rPr>
                        <a:t> next page for interview ? </a:t>
                      </a:r>
                      <a:r>
                        <a:rPr lang="en-US" sz="1000" b="1" baseline="0" dirty="0" smtClean="0">
                          <a:latin typeface="Georgia"/>
                          <a:ea typeface="Georgia"/>
                          <a:cs typeface="Georgia"/>
                          <a:sym typeface="Georgia"/>
                        </a:rPr>
                        <a:t>S</a:t>
                      </a:r>
                      <a:r>
                        <a:rPr lang="en" sz="1000" b="1" baseline="0" dirty="0" smtClean="0">
                          <a:latin typeface="Georgia"/>
                          <a:ea typeface="Georgia"/>
                          <a:cs typeface="Georgia"/>
                          <a:sym typeface="Georgia"/>
                        </a:rPr>
                        <a:t>amples)</a:t>
                      </a:r>
                      <a:endParaRPr sz="1000" b="1" dirty="0">
                        <a:latin typeface="Georgia"/>
                        <a:ea typeface="Georgia"/>
                        <a:cs typeface="Georgia"/>
                        <a:sym typeface="Georgia"/>
                      </a:endParaRPr>
                    </a:p>
                    <a:p>
                      <a:pPr marL="0" lvl="0" indent="0">
                        <a:spcBef>
                          <a:spcPts val="0"/>
                        </a:spcBef>
                        <a:spcAft>
                          <a:spcPts val="0"/>
                        </a:spcAft>
                        <a:buNone/>
                      </a:pPr>
                      <a:endParaRPr sz="1000" b="1" dirty="0">
                        <a:latin typeface="Georgia"/>
                        <a:ea typeface="Georgia"/>
                        <a:cs typeface="Georgia"/>
                        <a:sym typeface="Georgia"/>
                      </a:endParaRPr>
                    </a:p>
                    <a:p>
                      <a:pPr marL="0" lvl="0" indent="0" rtl="0">
                        <a:spcBef>
                          <a:spcPts val="0"/>
                        </a:spcBef>
                        <a:spcAft>
                          <a:spcPts val="0"/>
                        </a:spcAft>
                        <a:buNone/>
                      </a:pPr>
                      <a:r>
                        <a:rPr lang="en" sz="1000" b="1" dirty="0">
                          <a:latin typeface="Georgia"/>
                          <a:ea typeface="Georgia"/>
                          <a:cs typeface="Georgia"/>
                          <a:sym typeface="Georgia"/>
                        </a:rPr>
                        <a:t>Create a mentoring schedule for all new staff.</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3" name="Shape 123"/>
          <p:cNvGraphicFramePr/>
          <p:nvPr/>
        </p:nvGraphicFramePr>
        <p:xfrm>
          <a:off x="192075" y="3861838"/>
          <a:ext cx="6544275" cy="127672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Learn the curriculum provided by the district.  How is this being implemented?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7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4" name="Shape 124"/>
          <p:cNvGraphicFramePr/>
          <p:nvPr/>
        </p:nvGraphicFramePr>
        <p:xfrm>
          <a:off x="192075" y="52439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Plan for enrollment day.  Carefully place students in classes by balancing academics and behavioral areas.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5" name="Shape 125"/>
          <p:cNvGraphicFramePr/>
          <p:nvPr/>
        </p:nvGraphicFramePr>
        <p:xfrm>
          <a:off x="192075" y="6574425"/>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If budget has been rolled out, examine the past history spending and make a conservative plan for the year.</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26" name="Shape 126"/>
          <p:cNvGraphicFramePr/>
          <p:nvPr>
            <p:extLst>
              <p:ext uri="{D42A27DB-BD31-4B8C-83A1-F6EECF244321}">
                <p14:modId xmlns:p14="http://schemas.microsoft.com/office/powerpoint/2010/main" val="2027537618"/>
              </p:ext>
            </p:extLst>
          </p:nvPr>
        </p:nvGraphicFramePr>
        <p:xfrm>
          <a:off x="192075" y="77982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social media accounts for your campus or gain access to current accounts.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3775" y="0"/>
            <a:ext cx="6390300" cy="8122344"/>
          </a:xfrm>
        </p:spPr>
        <p:txBody>
          <a:bodyPr/>
          <a:lstStyle/>
          <a:p>
            <a:r>
              <a:rPr lang="en-US" sz="1400" dirty="0"/>
              <a:t>TEACHER INTERVIEW QUESTIONS </a:t>
            </a:r>
          </a:p>
          <a:p>
            <a:r>
              <a:rPr lang="en-US" sz="1400" dirty="0"/>
              <a:t>1.  Why did you become an educator? </a:t>
            </a:r>
          </a:p>
          <a:p>
            <a:r>
              <a:rPr lang="en-US" sz="1400" dirty="0"/>
              <a:t>2.  What would your current or previous employer say about you and the legacy you are leaving? </a:t>
            </a:r>
          </a:p>
          <a:p>
            <a:r>
              <a:rPr lang="en-US" sz="1400" dirty="0"/>
              <a:t>3.  Why do you believe the achievement gap exists, and what can you do about it as a teacher with the children in your classroom? </a:t>
            </a:r>
          </a:p>
          <a:p>
            <a:r>
              <a:rPr lang="en-US" sz="1400" dirty="0"/>
              <a:t>4.  What does equity mean to you? </a:t>
            </a:r>
          </a:p>
          <a:p>
            <a:r>
              <a:rPr lang="en-US" sz="1400" dirty="0"/>
              <a:t>5.  What does “whatever it takes” look like in a classroom? </a:t>
            </a:r>
          </a:p>
          <a:p>
            <a:r>
              <a:rPr lang="en-US" sz="1400" dirty="0"/>
              <a:t>6.  Give three examples of personal characteristics that will or does make you an outstanding educator?  </a:t>
            </a:r>
          </a:p>
          <a:p>
            <a:r>
              <a:rPr lang="en-US" sz="1400" dirty="0"/>
              <a:t>7.  Describe a challenge you have faced in life or in the classroom, and discuss how you overcame it. </a:t>
            </a:r>
          </a:p>
          <a:p>
            <a:r>
              <a:rPr lang="en-US" sz="1400" dirty="0"/>
              <a:t>8.  Describe how your classroom will look and discuss your rationale for the design. </a:t>
            </a:r>
          </a:p>
          <a:p>
            <a:r>
              <a:rPr lang="en-US" sz="1400" dirty="0"/>
              <a:t>9.  What is the role of children’s parents in their education, and what will you do as a teacher to work with families? </a:t>
            </a:r>
          </a:p>
          <a:p>
            <a:r>
              <a:rPr lang="en-US" sz="1400" dirty="0"/>
              <a:t>10. What steps will you take to ensure effective communication with your parents? </a:t>
            </a:r>
          </a:p>
          <a:p>
            <a:r>
              <a:rPr lang="en-US" sz="1400" dirty="0"/>
              <a:t>11. What steps will you take to inspire and motivate your students? </a:t>
            </a:r>
          </a:p>
          <a:p>
            <a:r>
              <a:rPr lang="en-US" sz="1400" dirty="0"/>
              <a:t>12. What are your steps to handling discipline in the classroom? </a:t>
            </a:r>
          </a:p>
          <a:p>
            <a:r>
              <a:rPr lang="en-US" sz="1400" dirty="0"/>
              <a:t>13. What leadership qualities do you have? How will you utilize these qualities in our school? </a:t>
            </a:r>
          </a:p>
          <a:p>
            <a:r>
              <a:rPr lang="en-US" sz="1400" dirty="0" smtClean="0"/>
              <a:t>14</a:t>
            </a:r>
            <a:r>
              <a:rPr lang="en-US" sz="1400" dirty="0"/>
              <a:t>. How will you make sure the state standards are all being taught? </a:t>
            </a:r>
          </a:p>
          <a:p>
            <a:r>
              <a:rPr lang="en-US" sz="1400" dirty="0"/>
              <a:t>15. How will your prepare students for state assessments and/or local benchmarks? </a:t>
            </a:r>
          </a:p>
          <a:p>
            <a:r>
              <a:rPr lang="en-US" sz="1400" dirty="0"/>
              <a:t>16. How ill you meet the needs of the students with IEP Plans? </a:t>
            </a:r>
          </a:p>
          <a:p>
            <a:r>
              <a:rPr lang="en-US" sz="1400" dirty="0"/>
              <a:t>17. How will you use technology in the classroom? </a:t>
            </a:r>
          </a:p>
          <a:p>
            <a:r>
              <a:rPr lang="en-US" sz="1400" dirty="0"/>
              <a:t>18. How will you handle a student who is habitually late or absent from school? </a:t>
            </a:r>
          </a:p>
          <a:p>
            <a:r>
              <a:rPr lang="en-US" sz="1400" dirty="0"/>
              <a:t>19. If a student doesn’t seem to “get it” or unable to make progress, what will you do? </a:t>
            </a:r>
          </a:p>
          <a:p>
            <a:r>
              <a:rPr lang="en-US" sz="1400" dirty="0"/>
              <a:t>20. What are your teaching strategies that you have found most successful? </a:t>
            </a:r>
          </a:p>
          <a:p>
            <a:r>
              <a:rPr lang="en-US" sz="1400" dirty="0"/>
              <a:t>21. Is there anything you would like us to know that we may not have asked? </a:t>
            </a:r>
          </a:p>
          <a:p>
            <a:r>
              <a:rPr lang="en-US" sz="1400" dirty="0"/>
              <a:t>22. Do you have any questions for us? </a:t>
            </a:r>
          </a:p>
        </p:txBody>
      </p:sp>
    </p:spTree>
    <p:extLst>
      <p:ext uri="{BB962C8B-B14F-4D97-AF65-F5344CB8AC3E}">
        <p14:creationId xmlns:p14="http://schemas.microsoft.com/office/powerpoint/2010/main" val="3624543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aphicFrame>
        <p:nvGraphicFramePr>
          <p:cNvPr id="131" name="Shape 131"/>
          <p:cNvGraphicFramePr/>
          <p:nvPr>
            <p:extLst>
              <p:ext uri="{D42A27DB-BD31-4B8C-83A1-F6EECF244321}">
                <p14:modId xmlns:p14="http://schemas.microsoft.com/office/powerpoint/2010/main" val="3096246038"/>
              </p:ext>
            </p:extLst>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Know the layout of the building and emergency procedures.  Build a master schedule for drills.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2" name="Shape 132"/>
          <p:cNvGraphicFramePr/>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Spend time with studying the district and campus handbooks.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3" name="Shape 133"/>
          <p:cNvGraphicFramePr/>
          <p:nvPr/>
        </p:nvGraphicFramePr>
        <p:xfrm>
          <a:off x="192075" y="258300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an assessment calendar, professional development calendar, school events calendar, classroom observation calendar, and organize the first PD sessions for back to school.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How often are assessments given?  Is that often enough for teachers to get information on how students are progressing?</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4" name="Shape 134"/>
          <p:cNvGraphicFramePr/>
          <p:nvPr/>
        </p:nvGraphicFramePr>
        <p:xfrm>
          <a:off x="192075" y="3861838"/>
          <a:ext cx="6544275" cy="127672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welcoming environment.  Start with the entrance and main office.</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7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5" name="Shape 135"/>
          <p:cNvGraphicFramePr/>
          <p:nvPr/>
        </p:nvGraphicFramePr>
        <p:xfrm>
          <a:off x="192075" y="524395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Review attendance at the end of each week.  Contact teachers and parents of students with excessive absences.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6" name="Shape 136"/>
          <p:cNvGraphicFramePr/>
          <p:nvPr>
            <p:extLst>
              <p:ext uri="{D42A27DB-BD31-4B8C-83A1-F6EECF244321}">
                <p14:modId xmlns:p14="http://schemas.microsoft.com/office/powerpoint/2010/main" val="4287822533"/>
              </p:ext>
            </p:extLst>
          </p:nvPr>
        </p:nvGraphicFramePr>
        <p:xfrm>
          <a:off x="192075" y="6574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master schedules for all staff.</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37" name="Shape 137"/>
          <p:cNvGraphicFramePr/>
          <p:nvPr/>
        </p:nvGraphicFramePr>
        <p:xfrm>
          <a:off x="192075" y="77982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Provide student-specific supports and interventions to students in need.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r>
                        <a:rPr lang="en" sz="1000" b="1">
                          <a:latin typeface="Georgia"/>
                          <a:ea typeface="Georgia"/>
                          <a:cs typeface="Georgia"/>
                          <a:sym typeface="Georgia"/>
                        </a:rPr>
                        <a:t>What kind of system will be used to monitor student performance?</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aphicFrame>
        <p:nvGraphicFramePr>
          <p:cNvPr id="142" name="Shape 142"/>
          <p:cNvGraphicFramePr/>
          <p:nvPr>
            <p:extLst>
              <p:ext uri="{D42A27DB-BD31-4B8C-83A1-F6EECF244321}">
                <p14:modId xmlns:p14="http://schemas.microsoft.com/office/powerpoint/2010/main" val="389012300"/>
              </p:ext>
            </p:extLst>
          </p:nvPr>
        </p:nvGraphicFramePr>
        <p:xfrm>
          <a:off x="192075" y="135350"/>
          <a:ext cx="6544275" cy="11277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193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opportunities for shared leadership, shared responsibility, and collaboration.  Empower the staff.</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  </a:t>
                      </a:r>
                      <a:r>
                        <a:rPr lang="en" sz="1000" b="1" dirty="0">
                          <a:latin typeface="Georgia"/>
                          <a:ea typeface="Georgia"/>
                          <a:cs typeface="Georgia"/>
                          <a:sym typeface="Georgia"/>
                        </a:rPr>
                        <a:t>Create a calendar for collaborative </a:t>
                      </a:r>
                      <a:r>
                        <a:rPr lang="en" sz="1000" b="1" dirty="0" smtClean="0">
                          <a:latin typeface="Georgia"/>
                          <a:ea typeface="Georgia"/>
                          <a:cs typeface="Georgia"/>
                          <a:sym typeface="Georgia"/>
                        </a:rPr>
                        <a:t>planning</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43" name="Shape 143"/>
          <p:cNvGraphicFramePr/>
          <p:nvPr>
            <p:extLst>
              <p:ext uri="{D42A27DB-BD31-4B8C-83A1-F6EECF244321}">
                <p14:modId xmlns:p14="http://schemas.microsoft.com/office/powerpoint/2010/main" val="552191038"/>
              </p:ext>
            </p:extLst>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Identify the core values of the school.</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  Examples: Excellence for all, Relationships are Important, Transparency, Culture of Learning, High expectations, Embrace Change, etc..</a:t>
                      </a:r>
                      <a:endParaRPr sz="1000" dirty="0">
                        <a:latin typeface="Georgia"/>
                        <a:ea typeface="Georgia"/>
                        <a:cs typeface="Georgia"/>
                        <a:sym typeface="Georgia"/>
                      </a:endParaRPr>
                    </a:p>
                    <a:p>
                      <a:pPr marL="0" lvl="0" indent="0" rtl="0">
                        <a:spcBef>
                          <a:spcPts val="0"/>
                        </a:spcBef>
                        <a:spcAft>
                          <a:spcPts val="0"/>
                        </a:spcAft>
                        <a:buNone/>
                      </a:pP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44" name="Shape 144"/>
          <p:cNvGraphicFramePr/>
          <p:nvPr/>
        </p:nvGraphicFramePr>
        <p:xfrm>
          <a:off x="192075" y="258300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Develop a shared vision with the staff.</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Put the vision on everything.  Create a poster for every classroom.  Place on a mural for the halls or entrance of building.  Create a graphic of your beliefs or vision.</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45" name="Shape 145"/>
          <p:cNvGraphicFramePr/>
          <p:nvPr/>
        </p:nvGraphicFramePr>
        <p:xfrm>
          <a:off x="192075" y="3861838"/>
          <a:ext cx="6544275" cy="127672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What are the non-negotiables for the year?</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7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46" name="Shape 146"/>
          <p:cNvGraphicFramePr/>
          <p:nvPr/>
        </p:nvGraphicFramePr>
        <p:xfrm>
          <a:off x="192075" y="52439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Create a back-to-school checklist for the staff.</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47" name="Shape 147"/>
          <p:cNvGraphicFramePr/>
          <p:nvPr/>
        </p:nvGraphicFramePr>
        <p:xfrm>
          <a:off x="192075" y="6574425"/>
          <a:ext cx="6544275" cy="16306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Survey the staff.</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r>
                        <a:rPr lang="en" sz="1000" b="1">
                          <a:latin typeface="Georgia"/>
                          <a:ea typeface="Georgia"/>
                          <a:cs typeface="Georgia"/>
                          <a:sym typeface="Georgia"/>
                        </a:rPr>
                        <a:t>What are the strengths of the school?  What do you like about the school?  What are your hopes/wishes for this year?  What do you want the school to be?  What are the areas of opportunities for growth or improvement in our school?  What successes have been celebrated in the past?  Which do you want to continue to be celebrated?  I am most proud of our school because?  In what areas would you like to see the school grow?</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graphicFrame>
        <p:nvGraphicFramePr>
          <p:cNvPr id="152" name="Shape 152"/>
          <p:cNvGraphicFramePr/>
          <p:nvPr>
            <p:extLst>
              <p:ext uri="{D42A27DB-BD31-4B8C-83A1-F6EECF244321}">
                <p14:modId xmlns:p14="http://schemas.microsoft.com/office/powerpoint/2010/main" val="424621080"/>
              </p:ext>
            </p:extLst>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Dive into Data (State, District, Campus, Groups)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dirty="0">
                          <a:latin typeface="Georgia"/>
                          <a:ea typeface="Georgia"/>
                          <a:cs typeface="Georgia"/>
                          <a:sym typeface="Georgia"/>
                        </a:rPr>
                        <a:t>Notes/Actions</a:t>
                      </a:r>
                      <a:r>
                        <a:rPr lang="en" sz="1000" dirty="0" smtClean="0">
                          <a:latin typeface="Georgia"/>
                          <a:ea typeface="Georgia"/>
                          <a:cs typeface="Georgia"/>
                          <a:sym typeface="Georgia"/>
                        </a:rPr>
                        <a:t>:</a:t>
                      </a:r>
                      <a:endParaRPr sz="1000" b="1" dirty="0">
                        <a:latin typeface="Georgia"/>
                        <a:ea typeface="Georgia"/>
                        <a:cs typeface="Georgia"/>
                        <a:sym typeface="Georgia"/>
                      </a:endParaRPr>
                    </a:p>
                    <a:p>
                      <a:pPr marL="0" lvl="0" indent="0" rtl="0">
                        <a:spcBef>
                          <a:spcPts val="0"/>
                        </a:spcBef>
                        <a:spcAft>
                          <a:spcPts val="0"/>
                        </a:spcAft>
                        <a:buNone/>
                      </a:pPr>
                      <a:r>
                        <a:rPr lang="en" sz="1000" b="1" dirty="0">
                          <a:latin typeface="Georgia"/>
                          <a:ea typeface="Georgia"/>
                          <a:cs typeface="Georgia"/>
                          <a:sym typeface="Georgia"/>
                        </a:rPr>
                        <a:t>What are the formative assessments? When are they given?  Are they valid assessments?  Analyze root causes in areas of need.</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3" name="Shape 153"/>
          <p:cNvGraphicFramePr/>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Identify the staff development needs. Create a plan with teachers to address their needs.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4" name="Shape 154"/>
          <p:cNvGraphicFramePr/>
          <p:nvPr/>
        </p:nvGraphicFramePr>
        <p:xfrm>
          <a:off x="192075" y="2583000"/>
          <a:ext cx="6544275" cy="128010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Analyze teacher certifications and past classroom observations/walk-throughs.  Look for areas for future PD.</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5" name="Shape 155"/>
          <p:cNvGraphicFramePr/>
          <p:nvPr/>
        </p:nvGraphicFramePr>
        <p:xfrm>
          <a:off x="192075" y="3808500"/>
          <a:ext cx="6544275" cy="1383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School Safety: visitors on campus,  arrival/dismissal procedures, before/during/after school duties of supervision,etc..</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7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Inspect security of the campus.  How do student transition from class-to-class?  Supervision of halls/common areas of the building?</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6" name="Shape 156"/>
          <p:cNvGraphicFramePr/>
          <p:nvPr>
            <p:extLst>
              <p:ext uri="{D42A27DB-BD31-4B8C-83A1-F6EECF244321}">
                <p14:modId xmlns:p14="http://schemas.microsoft.com/office/powerpoint/2010/main" val="985420531"/>
              </p:ext>
            </p:extLst>
          </p:nvPr>
        </p:nvGraphicFramePr>
        <p:xfrm>
          <a:off x="192075" y="52439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dirty="0">
                          <a:latin typeface="Georgia"/>
                          <a:ea typeface="Georgia"/>
                          <a:cs typeface="Georgia"/>
                          <a:sym typeface="Georgia"/>
                        </a:rPr>
                        <a:t>Task:</a:t>
                      </a:r>
                      <a:r>
                        <a:rPr lang="en" sz="1000" dirty="0">
                          <a:latin typeface="Georgia"/>
                          <a:ea typeface="Georgia"/>
                          <a:cs typeface="Georgia"/>
                          <a:sym typeface="Georgia"/>
                        </a:rPr>
                        <a:t>  Create a schedule for faculty meetings.  </a:t>
                      </a:r>
                      <a:endParaRPr sz="1000"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dirty="0">
                          <a:latin typeface="Georgia"/>
                          <a:ea typeface="Georgia"/>
                          <a:cs typeface="Georgia"/>
                          <a:sym typeface="Georgia"/>
                        </a:rPr>
                        <a:t>Notes/Actions: Always provide refreshments.  </a:t>
                      </a:r>
                      <a:endParaRPr sz="1000" b="1" dirty="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7" name="Shape 157"/>
          <p:cNvGraphicFramePr/>
          <p:nvPr/>
        </p:nvGraphicFramePr>
        <p:xfrm>
          <a:off x="192075" y="6574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Personnel records- review and take notes.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a:spcBef>
                          <a:spcPts val="0"/>
                        </a:spcBef>
                        <a:spcAft>
                          <a:spcPts val="0"/>
                        </a:spcAft>
                        <a:buNone/>
                      </a:pPr>
                      <a:r>
                        <a:rPr lang="en" sz="1000">
                          <a:latin typeface="Georgia"/>
                          <a:ea typeface="Georgia"/>
                          <a:cs typeface="Georgia"/>
                          <a:sym typeface="Georgia"/>
                        </a:rPr>
                        <a:t>Notes/Actions:  Get contact information for all staff for emergency situations.</a:t>
                      </a:r>
                      <a:endParaRPr sz="1000">
                        <a:latin typeface="Georgia"/>
                        <a:ea typeface="Georgia"/>
                        <a:cs typeface="Georgia"/>
                        <a:sym typeface="Georgia"/>
                      </a:endParaRPr>
                    </a:p>
                    <a:p>
                      <a:pPr marL="0" lvl="0" indent="0">
                        <a:spcBef>
                          <a:spcPts val="0"/>
                        </a:spcBef>
                        <a:spcAft>
                          <a:spcPts val="0"/>
                        </a:spcAft>
                        <a:buNone/>
                      </a:pPr>
                      <a:endParaRPr sz="1000">
                        <a:latin typeface="Georgia"/>
                        <a:ea typeface="Georgia"/>
                        <a:cs typeface="Georgia"/>
                        <a:sym typeface="Georgia"/>
                      </a:endParaRPr>
                    </a:p>
                    <a:p>
                      <a:pPr marL="0" lvl="0" indent="0" rtl="0">
                        <a:spcBef>
                          <a:spcPts val="0"/>
                        </a:spcBef>
                        <a:spcAft>
                          <a:spcPts val="0"/>
                        </a:spcAft>
                        <a:buNone/>
                      </a:pPr>
                      <a:r>
                        <a:rPr lang="en" sz="1000">
                          <a:latin typeface="Georgia"/>
                          <a:ea typeface="Georgia"/>
                          <a:cs typeface="Georgia"/>
                          <a:sym typeface="Georgia"/>
                        </a:rPr>
                        <a:t>Obtain all staff contract informations.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58" name="Shape 158"/>
          <p:cNvGraphicFramePr/>
          <p:nvPr/>
        </p:nvGraphicFramePr>
        <p:xfrm>
          <a:off x="192075" y="77982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Be knowledgeable of all required state/district trainings- CPR certifications, Bullying, etc...</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Schedule trainings for staff members needing updates/renewal of training.</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graphicFrame>
        <p:nvGraphicFramePr>
          <p:cNvPr id="163" name="Shape 163"/>
          <p:cNvGraphicFramePr/>
          <p:nvPr/>
        </p:nvGraphicFramePr>
        <p:xfrm>
          <a:off x="192075" y="13535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4" name="Shape 164"/>
          <p:cNvGraphicFramePr/>
          <p:nvPr/>
        </p:nvGraphicFramePr>
        <p:xfrm>
          <a:off x="192075" y="135917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5" name="Shape 165"/>
          <p:cNvGraphicFramePr/>
          <p:nvPr/>
        </p:nvGraphicFramePr>
        <p:xfrm>
          <a:off x="192075" y="2583000"/>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6" name="Shape 166"/>
          <p:cNvGraphicFramePr/>
          <p:nvPr/>
        </p:nvGraphicFramePr>
        <p:xfrm>
          <a:off x="192075" y="3808500"/>
          <a:ext cx="6544275" cy="127672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7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7" name="Shape 167"/>
          <p:cNvGraphicFramePr/>
          <p:nvPr/>
        </p:nvGraphicFramePr>
        <p:xfrm>
          <a:off x="192075" y="52439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8" name="Shape 168"/>
          <p:cNvGraphicFramePr/>
          <p:nvPr/>
        </p:nvGraphicFramePr>
        <p:xfrm>
          <a:off x="192075" y="6574425"/>
          <a:ext cx="6544275" cy="1173450"/>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381000">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525">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  </a:t>
                      </a:r>
                      <a:endParaRPr sz="1000" b="1">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169" name="Shape 169"/>
          <p:cNvGraphicFramePr/>
          <p:nvPr/>
        </p:nvGraphicFramePr>
        <p:xfrm>
          <a:off x="192075" y="7798250"/>
          <a:ext cx="6544275" cy="1214375"/>
        </p:xfrm>
        <a:graphic>
          <a:graphicData uri="http://schemas.openxmlformats.org/drawingml/2006/table">
            <a:tbl>
              <a:tblPr>
                <a:noFill/>
                <a:tableStyleId>{9645C57A-CE8B-4F9C-9950-413A2BD25757}</a:tableStyleId>
              </a:tblPr>
              <a:tblGrid>
                <a:gridCol w="2181425">
                  <a:extLst>
                    <a:ext uri="{9D8B030D-6E8A-4147-A177-3AD203B41FA5}">
                      <a16:colId xmlns:a16="http://schemas.microsoft.com/office/drawing/2014/main" val="20000"/>
                    </a:ext>
                  </a:extLst>
                </a:gridCol>
                <a:gridCol w="2181425">
                  <a:extLst>
                    <a:ext uri="{9D8B030D-6E8A-4147-A177-3AD203B41FA5}">
                      <a16:colId xmlns:a16="http://schemas.microsoft.com/office/drawing/2014/main" val="20001"/>
                    </a:ext>
                  </a:extLst>
                </a:gridCol>
                <a:gridCol w="2181425">
                  <a:extLst>
                    <a:ext uri="{9D8B030D-6E8A-4147-A177-3AD203B41FA5}">
                      <a16:colId xmlns:a16="http://schemas.microsoft.com/office/drawing/2014/main" val="20002"/>
                    </a:ext>
                  </a:extLst>
                </a:gridCol>
              </a:tblGrid>
              <a:tr h="421925">
                <a:tc gridSpan="3">
                  <a:txBody>
                    <a:bodyPr/>
                    <a:lstStyle/>
                    <a:p>
                      <a:pPr marL="0" lvl="0" indent="0" rtl="0">
                        <a:spcBef>
                          <a:spcPts val="0"/>
                        </a:spcBef>
                        <a:spcAft>
                          <a:spcPts val="0"/>
                        </a:spcAft>
                        <a:buNone/>
                      </a:pPr>
                      <a:r>
                        <a:rPr lang="en" sz="1000" b="1">
                          <a:latin typeface="Georgia"/>
                          <a:ea typeface="Georgia"/>
                          <a:cs typeface="Georgia"/>
                          <a:sym typeface="Georgia"/>
                        </a:rPr>
                        <a:t>Task:</a:t>
                      </a:r>
                      <a:r>
                        <a:rPr lang="en" sz="1000">
                          <a:latin typeface="Georgia"/>
                          <a:ea typeface="Georgia"/>
                          <a:cs typeface="Georgia"/>
                          <a:sym typeface="Georgia"/>
                        </a:rPr>
                        <a:t>  </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7350">
                <a:tc>
                  <a:txBody>
                    <a:bodyPr/>
                    <a:lstStyle/>
                    <a:p>
                      <a:pPr marL="0" lvl="0" indent="0" rtl="0">
                        <a:spcBef>
                          <a:spcPts val="0"/>
                        </a:spcBef>
                        <a:spcAft>
                          <a:spcPts val="0"/>
                        </a:spcAft>
                        <a:buNone/>
                      </a:pPr>
                      <a:r>
                        <a:rPr lang="en" sz="1000">
                          <a:latin typeface="Georgia"/>
                          <a:ea typeface="Georgia"/>
                          <a:cs typeface="Georgia"/>
                          <a:sym typeface="Georgia"/>
                        </a:rPr>
                        <a:t>Timeline:</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First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Second 30 Days</a:t>
                      </a:r>
                      <a:endParaRPr sz="1000">
                        <a:latin typeface="Georgia"/>
                        <a:ea typeface="Georgia"/>
                        <a:cs typeface="Georgia"/>
                        <a:sym typeface="Georgia"/>
                      </a:endParaRPr>
                    </a:p>
                    <a:p>
                      <a:pPr marL="457200" lvl="0" indent="-292100" rtl="0">
                        <a:spcBef>
                          <a:spcPts val="0"/>
                        </a:spcBef>
                        <a:spcAft>
                          <a:spcPts val="0"/>
                        </a:spcAft>
                        <a:buSzPts val="1000"/>
                        <a:buFont typeface="Georgia"/>
                        <a:buChar char="❏"/>
                      </a:pPr>
                      <a:r>
                        <a:rPr lang="en" sz="1000">
                          <a:latin typeface="Georgia"/>
                          <a:ea typeface="Georgia"/>
                          <a:cs typeface="Georgia"/>
                          <a:sym typeface="Georgia"/>
                        </a:rPr>
                        <a:t>Next 30 Days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lvl="0" indent="0" rtl="0">
                        <a:spcBef>
                          <a:spcPts val="0"/>
                        </a:spcBef>
                        <a:spcAft>
                          <a:spcPts val="0"/>
                        </a:spcAft>
                        <a:buNone/>
                      </a:pPr>
                      <a:r>
                        <a:rPr lang="en" sz="1000">
                          <a:latin typeface="Georgia"/>
                          <a:ea typeface="Georgia"/>
                          <a:cs typeface="Georgia"/>
                          <a:sym typeface="Georgia"/>
                        </a:rPr>
                        <a:t>Notes/Actions:</a:t>
                      </a:r>
                      <a:endParaRPr sz="1000">
                        <a:latin typeface="Georgia"/>
                        <a:ea typeface="Georgia"/>
                        <a:cs typeface="Georgia"/>
                        <a:sym typeface="Georgia"/>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p:nvPr/>
        </p:nvSpPr>
        <p:spPr>
          <a:xfrm>
            <a:off x="0" y="244100"/>
            <a:ext cx="4788000" cy="6852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5" name="Shape 175"/>
          <p:cNvSpPr txBox="1"/>
          <p:nvPr/>
        </p:nvSpPr>
        <p:spPr>
          <a:xfrm>
            <a:off x="122050" y="356750"/>
            <a:ext cx="4665900" cy="459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FFFFFF"/>
                </a:solidFill>
              </a:rPr>
              <a:t>CREATE A CULTURE OF EXCELLENCE</a:t>
            </a:r>
            <a:endParaRPr sz="1800">
              <a:solidFill>
                <a:srgbClr val="FFFFFF"/>
              </a:solidFill>
            </a:endParaRPr>
          </a:p>
        </p:txBody>
      </p:sp>
      <p:sp>
        <p:nvSpPr>
          <p:cNvPr id="176" name="Shape 176"/>
          <p:cNvSpPr txBox="1"/>
          <p:nvPr/>
        </p:nvSpPr>
        <p:spPr>
          <a:xfrm>
            <a:off x="122050" y="985725"/>
            <a:ext cx="5961300" cy="10326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SzPts val="1400"/>
              <a:buFont typeface="Georgia"/>
              <a:buChar char="●"/>
            </a:pPr>
            <a:r>
              <a:rPr lang="en">
                <a:latin typeface="Georgia"/>
                <a:ea typeface="Georgia"/>
                <a:cs typeface="Georgia"/>
                <a:sym typeface="Georgia"/>
              </a:rPr>
              <a:t>I will provide quality professional development that is researched-based, relevant, and differentiated.</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use teacher’s time wisely.</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trust my teachers to make the right decisions.</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facilitate, rather than dictate.</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model expectations.</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expect the best each and every day from myself and those I serve.  </a:t>
            </a:r>
            <a:endParaRPr>
              <a:latin typeface="Georgia"/>
              <a:ea typeface="Georgia"/>
              <a:cs typeface="Georgia"/>
              <a:sym typeface="Georgia"/>
            </a:endParaRPr>
          </a:p>
          <a:p>
            <a:pPr marL="0" lvl="0" indent="0" algn="ctr" rtl="0">
              <a:spcBef>
                <a:spcPts val="0"/>
              </a:spcBef>
              <a:spcAft>
                <a:spcPts val="0"/>
              </a:spcAft>
              <a:buNone/>
            </a:pPr>
            <a:r>
              <a:rPr lang="en" b="1">
                <a:latin typeface="Quicksand"/>
                <a:ea typeface="Quicksand"/>
                <a:cs typeface="Quicksand"/>
                <a:sym typeface="Quicksand"/>
              </a:rPr>
              <a:t>Teachers cannot produce results without a highly-effective principal to facilitate, model and lead.</a:t>
            </a:r>
            <a:endParaRPr b="1">
              <a:latin typeface="Quicksand"/>
              <a:ea typeface="Quicksand"/>
              <a:cs typeface="Quicksand"/>
              <a:sym typeface="Quicksand"/>
            </a:endParaRPr>
          </a:p>
        </p:txBody>
      </p:sp>
      <p:sp>
        <p:nvSpPr>
          <p:cNvPr id="177" name="Shape 177"/>
          <p:cNvSpPr/>
          <p:nvPr/>
        </p:nvSpPr>
        <p:spPr>
          <a:xfrm>
            <a:off x="0" y="3438250"/>
            <a:ext cx="4863000" cy="6852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8" name="Shape 178"/>
          <p:cNvSpPr txBox="1"/>
          <p:nvPr/>
        </p:nvSpPr>
        <p:spPr>
          <a:xfrm>
            <a:off x="0" y="3550900"/>
            <a:ext cx="4863000" cy="459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FFFFFF"/>
                </a:solidFill>
              </a:rPr>
              <a:t>CREATE A CULTURE OF COMMUNITY</a:t>
            </a:r>
            <a:endParaRPr sz="1800">
              <a:solidFill>
                <a:srgbClr val="FFFFFF"/>
              </a:solidFill>
            </a:endParaRPr>
          </a:p>
        </p:txBody>
      </p:sp>
      <p:sp>
        <p:nvSpPr>
          <p:cNvPr id="179" name="Shape 179"/>
          <p:cNvSpPr/>
          <p:nvPr/>
        </p:nvSpPr>
        <p:spPr>
          <a:xfrm>
            <a:off x="0" y="6553650"/>
            <a:ext cx="4956900" cy="6852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0" name="Shape 180"/>
          <p:cNvSpPr txBox="1"/>
          <p:nvPr/>
        </p:nvSpPr>
        <p:spPr>
          <a:xfrm>
            <a:off x="122050" y="6666300"/>
            <a:ext cx="4740900" cy="459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FFFFFF"/>
                </a:solidFill>
              </a:rPr>
              <a:t>CREATE A CULTURE OF GROWTH</a:t>
            </a:r>
            <a:endParaRPr sz="1800">
              <a:solidFill>
                <a:srgbClr val="FFFFFF"/>
              </a:solidFill>
            </a:endParaRPr>
          </a:p>
        </p:txBody>
      </p:sp>
      <p:sp>
        <p:nvSpPr>
          <p:cNvPr id="181" name="Shape 181"/>
          <p:cNvSpPr txBox="1"/>
          <p:nvPr/>
        </p:nvSpPr>
        <p:spPr>
          <a:xfrm>
            <a:off x="75100" y="4192875"/>
            <a:ext cx="5961300" cy="10326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SzPts val="1400"/>
              <a:buFont typeface="Georgia"/>
              <a:buChar char="●"/>
            </a:pPr>
            <a:r>
              <a:rPr lang="en">
                <a:latin typeface="Georgia"/>
                <a:ea typeface="Georgia"/>
                <a:cs typeface="Georgia"/>
                <a:sym typeface="Georgia"/>
              </a:rPr>
              <a:t>I will embed collaborative structures into the fabric of the school.</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We will always engage, interact, and connect with our school family.</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develop deliberate and intentional lines of communication in order to nurture relationships with parents and staff.</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give teachers an opportunity to </a:t>
            </a:r>
            <a:r>
              <a:rPr lang="en" b="1">
                <a:latin typeface="Georgia"/>
                <a:ea typeface="Georgia"/>
                <a:cs typeface="Georgia"/>
                <a:sym typeface="Georgia"/>
              </a:rPr>
              <a:t>lead the way</a:t>
            </a:r>
            <a:r>
              <a:rPr lang="en">
                <a:latin typeface="Georgia"/>
                <a:ea typeface="Georgia"/>
                <a:cs typeface="Georgia"/>
                <a:sym typeface="Georgia"/>
              </a:rPr>
              <a:t> in teaching.</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The staff will always be given opportunities to participate in the process of decision-making.</a:t>
            </a:r>
            <a:endParaRPr>
              <a:latin typeface="Georgia"/>
              <a:ea typeface="Georgia"/>
              <a:cs typeface="Georgia"/>
              <a:sym typeface="Georgia"/>
            </a:endParaRPr>
          </a:p>
        </p:txBody>
      </p:sp>
      <p:sp>
        <p:nvSpPr>
          <p:cNvPr id="182" name="Shape 182"/>
          <p:cNvSpPr txBox="1"/>
          <p:nvPr/>
        </p:nvSpPr>
        <p:spPr>
          <a:xfrm>
            <a:off x="75100" y="7308300"/>
            <a:ext cx="5961300" cy="10326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SzPts val="1400"/>
              <a:buFont typeface="Georgia"/>
              <a:buChar char="●"/>
            </a:pPr>
            <a:r>
              <a:rPr lang="en">
                <a:latin typeface="Georgia"/>
                <a:ea typeface="Georgia"/>
                <a:cs typeface="Georgia"/>
                <a:sym typeface="Georgia"/>
              </a:rPr>
              <a:t>I will provide the best resources for professional development.  If I want the teachers and staff to flourish, I must flourish too.</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set a mindset to continue improving our own practice.</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I will create an environment for teachers to try new things and make mistakes.</a:t>
            </a:r>
            <a:endParaRPr>
              <a:latin typeface="Georgia"/>
              <a:ea typeface="Georgia"/>
              <a:cs typeface="Georgia"/>
              <a:sym typeface="Georgia"/>
            </a:endParaRPr>
          </a:p>
          <a:p>
            <a:pPr marL="457200" lvl="0" indent="-317500" rtl="0">
              <a:spcBef>
                <a:spcPts val="0"/>
              </a:spcBef>
              <a:spcAft>
                <a:spcPts val="0"/>
              </a:spcAft>
              <a:buSzPts val="1400"/>
              <a:buFont typeface="Georgia"/>
              <a:buChar char="●"/>
            </a:pPr>
            <a:r>
              <a:rPr lang="en">
                <a:latin typeface="Georgia"/>
                <a:ea typeface="Georgia"/>
                <a:cs typeface="Georgia"/>
                <a:sym typeface="Georgia"/>
              </a:rPr>
              <a:t>Student success will always be our number one priority.</a:t>
            </a:r>
            <a:endParaRPr>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p:nvPr/>
        </p:nvSpPr>
        <p:spPr>
          <a:xfrm>
            <a:off x="0" y="244100"/>
            <a:ext cx="4788000" cy="6852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8" name="Shape 188"/>
          <p:cNvSpPr txBox="1"/>
          <p:nvPr/>
        </p:nvSpPr>
        <p:spPr>
          <a:xfrm>
            <a:off x="122050" y="356750"/>
            <a:ext cx="4665900" cy="459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FFFFFF"/>
                </a:solidFill>
              </a:rPr>
              <a:t>INITIAL GOALS</a:t>
            </a:r>
            <a:endParaRPr sz="1800">
              <a:solidFill>
                <a:srgbClr val="FFFFFF"/>
              </a:solidFill>
            </a:endParaRPr>
          </a:p>
        </p:txBody>
      </p:sp>
      <p:sp>
        <p:nvSpPr>
          <p:cNvPr id="189" name="Shape 189"/>
          <p:cNvSpPr txBox="1"/>
          <p:nvPr/>
        </p:nvSpPr>
        <p:spPr>
          <a:xfrm>
            <a:off x="122050" y="985725"/>
            <a:ext cx="5961300" cy="1032600"/>
          </a:xfrm>
          <a:prstGeom prst="rect">
            <a:avLst/>
          </a:prstGeom>
          <a:noFill/>
          <a:ln>
            <a:noFill/>
          </a:ln>
        </p:spPr>
        <p:txBody>
          <a:bodyPr spcFirstLastPara="1" wrap="square" lIns="91425" tIns="91425" rIns="91425" bIns="91425" anchor="t" anchorCtr="0">
            <a:noAutofit/>
          </a:bodyPr>
          <a:lstStyle/>
          <a:p>
            <a:pPr marL="457200" lvl="0" indent="-317500" rtl="0">
              <a:lnSpc>
                <a:spcPct val="115000"/>
              </a:lnSpc>
              <a:spcBef>
                <a:spcPts val="0"/>
              </a:spcBef>
              <a:spcAft>
                <a:spcPts val="0"/>
              </a:spcAft>
              <a:buSzPts val="1400"/>
              <a:buFont typeface="Quicksand"/>
              <a:buAutoNum type="arabicPeriod"/>
            </a:pPr>
            <a:r>
              <a:rPr lang="en">
                <a:latin typeface="Georgia"/>
                <a:ea typeface="Georgia"/>
                <a:cs typeface="Georgia"/>
                <a:sym typeface="Georgia"/>
              </a:rPr>
              <a:t>To build a </a:t>
            </a:r>
            <a:r>
              <a:rPr lang="en" b="1">
                <a:latin typeface="Georgia"/>
                <a:ea typeface="Georgia"/>
                <a:cs typeface="Georgia"/>
                <a:sym typeface="Georgia"/>
              </a:rPr>
              <a:t>foundation for school improvement</a:t>
            </a:r>
            <a:r>
              <a:rPr lang="en">
                <a:latin typeface="Georgia"/>
                <a:ea typeface="Georgia"/>
                <a:cs typeface="Georgia"/>
                <a:sym typeface="Georgia"/>
              </a:rPr>
              <a:t> by establishing trusting relationships with staff members, as well as, acquainting myself with the unique strengths of the school.</a:t>
            </a:r>
            <a:endParaRPr>
              <a:latin typeface="Georgia"/>
              <a:ea typeface="Georgia"/>
              <a:cs typeface="Georgia"/>
              <a:sym typeface="Georgia"/>
            </a:endParaRPr>
          </a:p>
          <a:p>
            <a:pPr marL="0" lvl="0" indent="0" rtl="0">
              <a:lnSpc>
                <a:spcPct val="115000"/>
              </a:lnSpc>
              <a:spcBef>
                <a:spcPts val="0"/>
              </a:spcBef>
              <a:spcAft>
                <a:spcPts val="0"/>
              </a:spcAft>
              <a:buNone/>
            </a:pPr>
            <a:endParaRPr>
              <a:latin typeface="Georgia"/>
              <a:ea typeface="Georgia"/>
              <a:cs typeface="Georgia"/>
              <a:sym typeface="Georgia"/>
            </a:endParaRPr>
          </a:p>
          <a:p>
            <a:pPr marL="457200" lvl="0" indent="-317500" rtl="0">
              <a:lnSpc>
                <a:spcPct val="115000"/>
              </a:lnSpc>
              <a:spcBef>
                <a:spcPts val="0"/>
              </a:spcBef>
              <a:spcAft>
                <a:spcPts val="0"/>
              </a:spcAft>
              <a:buSzPts val="1400"/>
              <a:buFont typeface="Georgia"/>
              <a:buAutoNum type="arabicPeriod"/>
            </a:pPr>
            <a:r>
              <a:rPr lang="en">
                <a:latin typeface="Georgia"/>
                <a:ea typeface="Georgia"/>
                <a:cs typeface="Georgia"/>
                <a:sym typeface="Georgia"/>
              </a:rPr>
              <a:t>Begin the process of </a:t>
            </a:r>
            <a:r>
              <a:rPr lang="en" b="1">
                <a:latin typeface="Georgia"/>
                <a:ea typeface="Georgia"/>
                <a:cs typeface="Georgia"/>
                <a:sym typeface="Georgia"/>
              </a:rPr>
              <a:t>building authentic, positive relationships</a:t>
            </a:r>
            <a:r>
              <a:rPr lang="en">
                <a:latin typeface="Georgia"/>
                <a:ea typeface="Georgia"/>
                <a:cs typeface="Georgia"/>
                <a:sym typeface="Georgia"/>
              </a:rPr>
              <a:t> with the members of our school community, students, and parents.</a:t>
            </a:r>
            <a:endParaRPr>
              <a:latin typeface="Georgia"/>
              <a:ea typeface="Georgia"/>
              <a:cs typeface="Georgia"/>
              <a:sym typeface="Georgia"/>
            </a:endParaRPr>
          </a:p>
          <a:p>
            <a:pPr marL="0" lvl="0" indent="0" rtl="0">
              <a:lnSpc>
                <a:spcPct val="115000"/>
              </a:lnSpc>
              <a:spcBef>
                <a:spcPts val="0"/>
              </a:spcBef>
              <a:spcAft>
                <a:spcPts val="0"/>
              </a:spcAft>
              <a:buNone/>
            </a:pPr>
            <a:endParaRPr>
              <a:latin typeface="Georgia"/>
              <a:ea typeface="Georgia"/>
              <a:cs typeface="Georgia"/>
              <a:sym typeface="Georgia"/>
            </a:endParaRPr>
          </a:p>
          <a:p>
            <a:pPr marL="457200" lvl="0" indent="-317500" rtl="0">
              <a:lnSpc>
                <a:spcPct val="115000"/>
              </a:lnSpc>
              <a:spcBef>
                <a:spcPts val="0"/>
              </a:spcBef>
              <a:spcAft>
                <a:spcPts val="0"/>
              </a:spcAft>
              <a:buSzPts val="1400"/>
              <a:buFont typeface="Georgia"/>
              <a:buAutoNum type="arabicPeriod"/>
            </a:pPr>
            <a:r>
              <a:rPr lang="en">
                <a:latin typeface="Georgia"/>
                <a:ea typeface="Georgia"/>
                <a:cs typeface="Georgia"/>
                <a:sym typeface="Georgia"/>
              </a:rPr>
              <a:t>Establish </a:t>
            </a:r>
            <a:r>
              <a:rPr lang="en" b="1">
                <a:latin typeface="Georgia"/>
                <a:ea typeface="Georgia"/>
                <a:cs typeface="Georgia"/>
                <a:sym typeface="Georgia"/>
              </a:rPr>
              <a:t>high expectations</a:t>
            </a:r>
            <a:r>
              <a:rPr lang="en">
                <a:latin typeface="Georgia"/>
                <a:ea typeface="Georgia"/>
                <a:cs typeface="Georgia"/>
                <a:sym typeface="Georgia"/>
              </a:rPr>
              <a:t> that are clearly defined and communicated as modeled by all administrators.  All stakeholders must hold themselves accountable for making our school the very best school.</a:t>
            </a:r>
            <a:endParaRPr>
              <a:latin typeface="Georgia"/>
              <a:ea typeface="Georgia"/>
              <a:cs typeface="Georgia"/>
              <a:sym typeface="Georgia"/>
            </a:endParaRPr>
          </a:p>
          <a:p>
            <a:pPr marL="0" lvl="0" indent="0" rtl="0">
              <a:lnSpc>
                <a:spcPct val="115000"/>
              </a:lnSpc>
              <a:spcBef>
                <a:spcPts val="0"/>
              </a:spcBef>
              <a:spcAft>
                <a:spcPts val="0"/>
              </a:spcAft>
              <a:buNone/>
            </a:pPr>
            <a:endParaRPr>
              <a:latin typeface="Georgia"/>
              <a:ea typeface="Georgia"/>
              <a:cs typeface="Georgia"/>
              <a:sym typeface="Georgia"/>
            </a:endParaRPr>
          </a:p>
          <a:p>
            <a:pPr marL="457200" lvl="0" indent="-317500" rtl="0">
              <a:lnSpc>
                <a:spcPct val="115000"/>
              </a:lnSpc>
              <a:spcBef>
                <a:spcPts val="0"/>
              </a:spcBef>
              <a:spcAft>
                <a:spcPts val="0"/>
              </a:spcAft>
              <a:buSzPts val="1400"/>
              <a:buFont typeface="Georgia"/>
              <a:buAutoNum type="arabicPeriod"/>
            </a:pPr>
            <a:r>
              <a:rPr lang="en">
                <a:latin typeface="Georgia"/>
                <a:ea typeface="Georgia"/>
                <a:cs typeface="Georgia"/>
                <a:sym typeface="Georgia"/>
              </a:rPr>
              <a:t>Perform a </a:t>
            </a:r>
            <a:r>
              <a:rPr lang="en" b="1">
                <a:latin typeface="Georgia"/>
                <a:ea typeface="Georgia"/>
                <a:cs typeface="Georgia"/>
                <a:sym typeface="Georgia"/>
              </a:rPr>
              <a:t>needs assessment</a:t>
            </a:r>
            <a:r>
              <a:rPr lang="en">
                <a:latin typeface="Georgia"/>
                <a:ea typeface="Georgia"/>
                <a:cs typeface="Georgia"/>
                <a:sym typeface="Georgia"/>
              </a:rPr>
              <a:t> to establish our strengths and needs for improvement.  Give teachers a voice in the vision.</a:t>
            </a:r>
            <a:endParaRPr>
              <a:latin typeface="Georgia"/>
              <a:ea typeface="Georgia"/>
              <a:cs typeface="Georgia"/>
              <a:sym typeface="Georgia"/>
            </a:endParaRPr>
          </a:p>
          <a:p>
            <a:pPr marL="0" lvl="0" indent="0" rtl="0">
              <a:lnSpc>
                <a:spcPct val="115000"/>
              </a:lnSpc>
              <a:spcBef>
                <a:spcPts val="0"/>
              </a:spcBef>
              <a:spcAft>
                <a:spcPts val="0"/>
              </a:spcAft>
              <a:buNone/>
            </a:pPr>
            <a:endParaRPr>
              <a:latin typeface="Georgia"/>
              <a:ea typeface="Georgia"/>
              <a:cs typeface="Georgia"/>
              <a:sym typeface="Georgia"/>
            </a:endParaRPr>
          </a:p>
          <a:p>
            <a:pPr marL="457200" lvl="0" indent="-317500" rtl="0">
              <a:lnSpc>
                <a:spcPct val="115000"/>
              </a:lnSpc>
              <a:spcBef>
                <a:spcPts val="0"/>
              </a:spcBef>
              <a:spcAft>
                <a:spcPts val="0"/>
              </a:spcAft>
              <a:buSzPts val="1400"/>
              <a:buFont typeface="Georgia"/>
              <a:buAutoNum type="arabicPeriod"/>
            </a:pPr>
            <a:r>
              <a:rPr lang="en">
                <a:latin typeface="Georgia"/>
                <a:ea typeface="Georgia"/>
                <a:cs typeface="Georgia"/>
                <a:sym typeface="Georgia"/>
              </a:rPr>
              <a:t>Create a </a:t>
            </a:r>
            <a:r>
              <a:rPr lang="en" b="1">
                <a:latin typeface="Georgia"/>
                <a:ea typeface="Georgia"/>
                <a:cs typeface="Georgia"/>
                <a:sym typeface="Georgia"/>
              </a:rPr>
              <a:t>positive culture of learning</a:t>
            </a:r>
            <a:r>
              <a:rPr lang="en">
                <a:latin typeface="Georgia"/>
                <a:ea typeface="Georgia"/>
                <a:cs typeface="Georgia"/>
                <a:sym typeface="Georgia"/>
              </a:rPr>
              <a:t>.</a:t>
            </a:r>
            <a:endParaRPr>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TotalTime>
  <Words>2334</Words>
  <Application>Microsoft Office PowerPoint</Application>
  <PresentationFormat>On-screen Show (4:3)</PresentationFormat>
  <Paragraphs>392</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Georgia</vt:lpstr>
      <vt:lpstr>Bradley Hand ITC</vt:lpstr>
      <vt:lpstr>Architects Daughter</vt:lpstr>
      <vt:lpstr>Arial</vt:lpstr>
      <vt:lpstr>Quicksand</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Lindsay N Kiely</cp:lastModifiedBy>
  <cp:revision>5</cp:revision>
  <cp:lastPrinted>2018-06-27T20:48:25Z</cp:lastPrinted>
  <dcterms:modified xsi:type="dcterms:W3CDTF">2018-06-27T20:56:37Z</dcterms:modified>
</cp:coreProperties>
</file>