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0A449F-A921-4B4C-92E4-B865DBD34ECE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CE21B7-61F9-4E3B-BA5A-3BA8D2957A21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329073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8AA01-508C-4DCC-B941-5C06591CA755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257E0-173E-481B-9EE6-3903552824D4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5167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4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3648 h 3648"/>
              <a:gd name="T2" fmla="*/ 720 w 2736"/>
              <a:gd name="T3" fmla="*/ 2016 h 3648"/>
              <a:gd name="T4" fmla="*/ 2736 w 2736"/>
              <a:gd name="T5" fmla="*/ 0 h 3648"/>
              <a:gd name="T6" fmla="*/ 2736 w 2736"/>
              <a:gd name="T7" fmla="*/ 96 h 3648"/>
              <a:gd name="T8" fmla="*/ 744 w 2736"/>
              <a:gd name="T9" fmla="*/ 2038 h 3648"/>
              <a:gd name="T10" fmla="*/ 48 w 2736"/>
              <a:gd name="T11" fmla="*/ 3648 h 3648"/>
              <a:gd name="T12" fmla="*/ 0 w 2736"/>
              <a:gd name="T13" fmla="*/ 3648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5" name="Freeform 25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4080 h 4128"/>
              <a:gd name="T2" fmla="*/ 0 w 3504"/>
              <a:gd name="T3" fmla="*/ 4128 h 4128"/>
              <a:gd name="T4" fmla="*/ 3504 w 3504"/>
              <a:gd name="T5" fmla="*/ 2640 h 4128"/>
              <a:gd name="T6" fmla="*/ 2880 w 3504"/>
              <a:gd name="T7" fmla="*/ 0 h 4128"/>
              <a:gd name="T8" fmla="*/ 2832 w 3504"/>
              <a:gd name="T9" fmla="*/ 0 h 4128"/>
              <a:gd name="T10" fmla="*/ 3465 w 3504"/>
              <a:gd name="T11" fmla="*/ 2619 h 4128"/>
              <a:gd name="T12" fmla="*/ 0 w 3504"/>
              <a:gd name="T13" fmla="*/ 4080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309BBD-5CB1-4386-BCD6-4828D685ECFE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575DE7-7795-4D58-9133-F3DA53D9A227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330709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383B31-6868-4137-9480-7ED49D00A814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678155-3235-4EC1-94D5-B79AE0AE65DF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820653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1B9F1B-314E-45BE-9569-C19326B7214A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74FC55-7A63-4D61-9AFA-C77D9610C6B4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756676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A148C-2FC3-46C5-AA94-00939903B7B0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B9FC8-1D56-44B3-BC9E-0A6023C5DE05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75409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10A33A-49F5-4127-84BD-F2051A8D8822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CA1A05-E8B2-4EB8-BB41-85CFE26944B3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900241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6731-4959-4CC1-A233-F1A407CC855A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D0591-5D6D-457C-90C6-4797FDAB89C2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348692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26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848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83865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30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848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83865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34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848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838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9F8C63-9165-4ECB-815D-57B8B90FA758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B14DB5B-CFD6-4E17-AC28-1332E2DD3FE4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1839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C847E-01A8-4FB9-B95F-9278A7EE0649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7E22F-B447-469F-BCE9-A7233B124C98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57414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26924-ACBF-4C3A-BE0E-A13A263B5932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08C6E-A306-4EEA-B8FA-D309C2E4A4F6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07179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0A449F-A921-4B4C-92E4-B865DBD34ECE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CE21B7-61F9-4E3B-BA5A-3BA8D2957A21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507917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8AA01-508C-4DCC-B941-5C06591CA755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257E0-173E-481B-9EE6-3903552824D4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627284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4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3648 h 3648"/>
              <a:gd name="T2" fmla="*/ 720 w 2736"/>
              <a:gd name="T3" fmla="*/ 2016 h 3648"/>
              <a:gd name="T4" fmla="*/ 2736 w 2736"/>
              <a:gd name="T5" fmla="*/ 0 h 3648"/>
              <a:gd name="T6" fmla="*/ 2736 w 2736"/>
              <a:gd name="T7" fmla="*/ 96 h 3648"/>
              <a:gd name="T8" fmla="*/ 744 w 2736"/>
              <a:gd name="T9" fmla="*/ 2038 h 3648"/>
              <a:gd name="T10" fmla="*/ 48 w 2736"/>
              <a:gd name="T11" fmla="*/ 3648 h 3648"/>
              <a:gd name="T12" fmla="*/ 0 w 2736"/>
              <a:gd name="T13" fmla="*/ 3648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5" name="Freeform 25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4080 h 4128"/>
              <a:gd name="T2" fmla="*/ 0 w 3504"/>
              <a:gd name="T3" fmla="*/ 4128 h 4128"/>
              <a:gd name="T4" fmla="*/ 3504 w 3504"/>
              <a:gd name="T5" fmla="*/ 2640 h 4128"/>
              <a:gd name="T6" fmla="*/ 2880 w 3504"/>
              <a:gd name="T7" fmla="*/ 0 h 4128"/>
              <a:gd name="T8" fmla="*/ 2832 w 3504"/>
              <a:gd name="T9" fmla="*/ 0 h 4128"/>
              <a:gd name="T10" fmla="*/ 3465 w 3504"/>
              <a:gd name="T11" fmla="*/ 2619 h 4128"/>
              <a:gd name="T12" fmla="*/ 0 w 3504"/>
              <a:gd name="T13" fmla="*/ 4080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309BBD-5CB1-4386-BCD6-4828D685ECFE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575DE7-7795-4D58-9133-F3DA53D9A227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538270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383B31-6868-4137-9480-7ED49D00A814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678155-3235-4EC1-94D5-B79AE0AE65DF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28349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1B9F1B-314E-45BE-9569-C19326B7214A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74FC55-7A63-4D61-9AFA-C77D9610C6B4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460585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A148C-2FC3-46C5-AA94-00939903B7B0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B9FC8-1D56-44B3-BC9E-0A6023C5DE05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073742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10A33A-49F5-4127-84BD-F2051A8D8822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CA1A05-E8B2-4EB8-BB41-85CFE26944B3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15291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6731-4959-4CC1-A233-F1A407CC855A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D0591-5D6D-457C-90C6-4797FDAB89C2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68996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26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848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83865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30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848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83865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34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848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838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9F8C63-9165-4ECB-815D-57B8B90FA758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B14DB5B-CFD6-4E17-AC28-1332E2DD3FE4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51027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C847E-01A8-4FB9-B95F-9278A7EE0649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7E22F-B447-469F-BCE9-A7233B124C98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918000"/>
      </p:ext>
    </p:extLst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26924-ACBF-4C3A-BE0E-A13A263B5932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08C6E-A306-4EEA-B8FA-D309C2E4A4F6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318444"/>
      </p:ext>
    </p:extLst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0A449F-A921-4B4C-92E4-B865DBD34ECE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CE21B7-61F9-4E3B-BA5A-3BA8D2957A21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023823"/>
      </p:ext>
    </p:extLst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8AA01-508C-4DCC-B941-5C06591CA755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257E0-173E-481B-9EE6-3903552824D4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86557"/>
      </p:ext>
    </p:extLst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4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3648 h 3648"/>
              <a:gd name="T2" fmla="*/ 720 w 2736"/>
              <a:gd name="T3" fmla="*/ 2016 h 3648"/>
              <a:gd name="T4" fmla="*/ 2736 w 2736"/>
              <a:gd name="T5" fmla="*/ 0 h 3648"/>
              <a:gd name="T6" fmla="*/ 2736 w 2736"/>
              <a:gd name="T7" fmla="*/ 96 h 3648"/>
              <a:gd name="T8" fmla="*/ 744 w 2736"/>
              <a:gd name="T9" fmla="*/ 2038 h 3648"/>
              <a:gd name="T10" fmla="*/ 48 w 2736"/>
              <a:gd name="T11" fmla="*/ 3648 h 3648"/>
              <a:gd name="T12" fmla="*/ 0 w 2736"/>
              <a:gd name="T13" fmla="*/ 3648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5" name="Freeform 25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4080 h 4128"/>
              <a:gd name="T2" fmla="*/ 0 w 3504"/>
              <a:gd name="T3" fmla="*/ 4128 h 4128"/>
              <a:gd name="T4" fmla="*/ 3504 w 3504"/>
              <a:gd name="T5" fmla="*/ 2640 h 4128"/>
              <a:gd name="T6" fmla="*/ 2880 w 3504"/>
              <a:gd name="T7" fmla="*/ 0 h 4128"/>
              <a:gd name="T8" fmla="*/ 2832 w 3504"/>
              <a:gd name="T9" fmla="*/ 0 h 4128"/>
              <a:gd name="T10" fmla="*/ 3465 w 3504"/>
              <a:gd name="T11" fmla="*/ 2619 h 4128"/>
              <a:gd name="T12" fmla="*/ 0 w 3504"/>
              <a:gd name="T13" fmla="*/ 4080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309BBD-5CB1-4386-BCD6-4828D685ECFE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575DE7-7795-4D58-9133-F3DA53D9A227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740382"/>
      </p:ext>
    </p:extLst>
  </p:cSld>
  <p:clrMapOvr>
    <a:masterClrMapping/>
  </p:clrMapOvr>
  <p:transition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383B31-6868-4137-9480-7ED49D00A814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678155-3235-4EC1-94D5-B79AE0AE65DF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49470"/>
      </p:ext>
    </p:extLst>
  </p:cSld>
  <p:clrMapOvr>
    <a:masterClrMapping/>
  </p:clrMapOvr>
  <p:transition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1B9F1B-314E-45BE-9569-C19326B7214A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74FC55-7A63-4D61-9AFA-C77D9610C6B4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591390"/>
      </p:ext>
    </p:extLst>
  </p:cSld>
  <p:clrMapOvr>
    <a:masterClrMapping/>
  </p:clrMapOvr>
  <p:transition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A148C-2FC3-46C5-AA94-00939903B7B0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B9FC8-1D56-44B3-BC9E-0A6023C5DE05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933270"/>
      </p:ext>
    </p:extLst>
  </p:cSld>
  <p:clrMapOvr>
    <a:masterClrMapping/>
  </p:clrMapOvr>
  <p:transition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10A33A-49F5-4127-84BD-F2051A8D8822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CA1A05-E8B2-4EB8-BB41-85CFE26944B3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031986"/>
      </p:ext>
    </p:extLst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6731-4959-4CC1-A233-F1A407CC855A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D0591-5D6D-457C-90C6-4797FDAB89C2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738785"/>
      </p:ext>
    </p:extLst>
  </p:cSld>
  <p:clrMapOvr>
    <a:masterClrMapping/>
  </p:clrMapOvr>
  <p:transition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26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848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83865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30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848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83865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34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848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838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9F8C63-9165-4ECB-815D-57B8B90FA758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B14DB5B-CFD6-4E17-AC28-1332E2DD3FE4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225067"/>
      </p:ext>
    </p:extLst>
  </p:cSld>
  <p:clrMapOvr>
    <a:masterClrMapping/>
  </p:clrMapOvr>
  <p:transition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C847E-01A8-4FB9-B95F-9278A7EE0649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7E22F-B447-469F-BCE9-A7233B124C98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122351"/>
      </p:ext>
    </p:extLst>
  </p:cSld>
  <p:clrMapOvr>
    <a:masterClrMapping/>
  </p:clrMapOvr>
  <p:transition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26924-ACBF-4C3A-BE0E-A13A263B5932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10/20/2015</a:t>
            </a:fld>
            <a:endParaRPr lang="en-US" dirty="0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08C6E-A306-4EEA-B8FA-D309C2E4A4F6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47663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" Target="../slides/slid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../Credits.ppt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" Target="../slides/slide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../Credits.ppt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" Target="../slides/slide1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hyperlink" Target="../Credits.ppt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3545DC-128B-4562-9234-3A567BC0BC08}" type="datetimeFigureOut">
              <a:rPr lang="en-US">
                <a:solidFill>
                  <a:srgbClr val="D6ECFF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10/20/2015</a:t>
            </a:fld>
            <a:endParaRPr lang="en-US" dirty="0">
              <a:solidFill>
                <a:srgbClr val="D6ECFF"/>
              </a:solidFill>
              <a:latin typeface="Verdana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D6ECFF"/>
              </a:solidFill>
              <a:latin typeface="Verdana" pitchFamily="3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A9D37-E5D9-4762-B1FD-3FD36CD2639E}" type="slidenum">
              <a:rPr lang="en-US">
                <a:solidFill>
                  <a:srgbClr val="D6ECFF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D6ECFF"/>
              </a:solidFill>
              <a:latin typeface="Verdana" pitchFamily="34" charset="0"/>
            </a:endParaRPr>
          </a:p>
        </p:txBody>
      </p:sp>
      <p:sp>
        <p:nvSpPr>
          <p:cNvPr id="1040" name="AutoShape 7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56513" y="6019800"/>
            <a:ext cx="6096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1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881813" y="6019800"/>
            <a:ext cx="6858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2" name="AutoShape 10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343900" y="6019800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3" name="AutoShape 1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172200" y="6032500"/>
            <a:ext cx="673100" cy="8255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4" name="Rectangle 23">
            <a:hlinkClick r:id="rId1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029200" y="6629400"/>
            <a:ext cx="609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628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3545DC-128B-4562-9234-3A567BC0BC08}" type="datetimeFigureOut">
              <a:rPr lang="en-US">
                <a:solidFill>
                  <a:srgbClr val="D6ECFF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10/20/2015</a:t>
            </a:fld>
            <a:endParaRPr lang="en-US" dirty="0">
              <a:solidFill>
                <a:srgbClr val="D6ECFF"/>
              </a:solidFill>
              <a:latin typeface="Verdana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D6ECFF"/>
              </a:solidFill>
              <a:latin typeface="Verdana" pitchFamily="3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A9D37-E5D9-4762-B1FD-3FD36CD2639E}" type="slidenum">
              <a:rPr lang="en-US">
                <a:solidFill>
                  <a:srgbClr val="D6ECFF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D6ECFF"/>
              </a:solidFill>
              <a:latin typeface="Verdana" pitchFamily="34" charset="0"/>
            </a:endParaRPr>
          </a:p>
        </p:txBody>
      </p:sp>
      <p:sp>
        <p:nvSpPr>
          <p:cNvPr id="1040" name="AutoShape 7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56513" y="6019800"/>
            <a:ext cx="6096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1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881813" y="6019800"/>
            <a:ext cx="6858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2" name="AutoShape 10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343900" y="6019800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3" name="AutoShape 1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172200" y="6032500"/>
            <a:ext cx="673100" cy="8255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4" name="Rectangle 23">
            <a:hlinkClick r:id="rId1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029200" y="6629400"/>
            <a:ext cx="609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5612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3545DC-128B-4562-9234-3A567BC0BC08}" type="datetimeFigureOut">
              <a:rPr lang="en-US">
                <a:solidFill>
                  <a:srgbClr val="D6ECFF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10/20/2015</a:t>
            </a:fld>
            <a:endParaRPr lang="en-US" dirty="0">
              <a:solidFill>
                <a:srgbClr val="D6ECFF"/>
              </a:solidFill>
              <a:latin typeface="Verdana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D6ECFF"/>
              </a:solidFill>
              <a:latin typeface="Verdana" pitchFamily="3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A9D37-E5D9-4762-B1FD-3FD36CD2639E}" type="slidenum">
              <a:rPr lang="en-US">
                <a:solidFill>
                  <a:srgbClr val="D6ECFF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D6ECFF"/>
              </a:solidFill>
              <a:latin typeface="Verdana" pitchFamily="34" charset="0"/>
            </a:endParaRPr>
          </a:p>
        </p:txBody>
      </p:sp>
      <p:sp>
        <p:nvSpPr>
          <p:cNvPr id="1040" name="AutoShape 7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56513" y="6019800"/>
            <a:ext cx="6096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1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881813" y="6019800"/>
            <a:ext cx="6858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2" name="AutoShape 10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343900" y="6019800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3" name="AutoShape 1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172200" y="6032500"/>
            <a:ext cx="673100" cy="8255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44" name="Rectangle 23">
            <a:hlinkClick r:id="rId1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029200" y="6629400"/>
            <a:ext cx="609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711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Relationship Id="rId4" Type="http://schemas.openxmlformats.org/officeDocument/2006/relationships/slide" Target="slide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Character Notes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English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907763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533400" y="1370013"/>
            <a:ext cx="7772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1)  Direct Characterization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—Writers </a:t>
            </a:r>
            <a:r>
              <a:rPr lang="en-US" altLang="en-US" sz="2400" b="1">
                <a:solidFill>
                  <a:srgbClr val="FFFF99"/>
                </a:solidFill>
                <a:cs typeface="Arial" charset="0"/>
              </a:rPr>
              <a:t>tell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 us directly what characters are like or what their motives are. 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647700" y="2682875"/>
            <a:ext cx="7658100" cy="12509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003300"/>
                </a:solidFill>
                <a:cs typeface="Arial" charset="0"/>
              </a:rPr>
              <a:t>Oh, but he was a tightfisted hand at the grindstone, Scrooge! a squeezing, wrenching, grasping, scraping, clutching, covetous old sinner!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3300"/>
                </a:solidFill>
                <a:cs typeface="Arial" charset="0"/>
              </a:rPr>
              <a:t>from </a:t>
            </a:r>
            <a:r>
              <a:rPr lang="en-US" altLang="en-US" sz="1600" i="1">
                <a:solidFill>
                  <a:srgbClr val="003300"/>
                </a:solidFill>
                <a:cs typeface="Arial" charset="0"/>
              </a:rPr>
              <a:t>A Christmas Carol </a:t>
            </a:r>
            <a:r>
              <a:rPr lang="en-US" altLang="en-US" sz="1600">
                <a:solidFill>
                  <a:srgbClr val="003300"/>
                </a:solidFill>
                <a:cs typeface="Arial" charset="0"/>
              </a:rPr>
              <a:t>by Charles Dickens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533400" y="4175125"/>
            <a:ext cx="8077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2)  Indirect Characterization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—Writers </a:t>
            </a:r>
            <a:r>
              <a:rPr lang="en-US" altLang="en-US" sz="2400" b="1">
                <a:solidFill>
                  <a:srgbClr val="FFFF99"/>
                </a:solidFill>
                <a:cs typeface="Arial" charset="0"/>
              </a:rPr>
              <a:t>show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 us characters (through STEAL: Speech, Thoughts, Effects on others, Actions, Looks/Appearance) but allow us to decide what characters are like. </a:t>
            </a:r>
          </a:p>
        </p:txBody>
      </p:sp>
      <p:pic>
        <p:nvPicPr>
          <p:cNvPr id="12293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63" y="2312988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3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8" y="37846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2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72400" cy="9144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  <a:latin typeface="Aharoni" pitchFamily="2" charset="-79"/>
                <a:cs typeface="Aharoni" pitchFamily="2" charset="-79"/>
              </a:rPr>
              <a:t>12/3 Character Notes</a:t>
            </a:r>
          </a:p>
        </p:txBody>
      </p:sp>
    </p:spTree>
    <p:extLst>
      <p:ext uri="{BB962C8B-B14F-4D97-AF65-F5344CB8AC3E}">
        <p14:creationId xmlns:p14="http://schemas.microsoft.com/office/powerpoint/2010/main" val="248735600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  <p:bldP spid="235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533400" y="1370013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Writers build characters by revealing  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520700" y="2189163"/>
            <a:ext cx="2054225" cy="1528762"/>
            <a:chOff x="482" y="1639"/>
            <a:chExt cx="1294" cy="963"/>
          </a:xfrm>
        </p:grpSpPr>
        <p:pic>
          <p:nvPicPr>
            <p:cNvPr id="15378" name="Picture 12" descr="4130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44"/>
            <a:stretch>
              <a:fillRect/>
            </a:stretch>
          </p:blipFill>
          <p:spPr bwMode="auto">
            <a:xfrm>
              <a:off x="482" y="1639"/>
              <a:ext cx="1167" cy="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9" name="Text Box 18"/>
            <p:cNvSpPr txBox="1">
              <a:spLocks noChangeArrowheads="1"/>
            </p:cNvSpPr>
            <p:nvPr/>
          </p:nvSpPr>
          <p:spPr bwMode="auto">
            <a:xfrm>
              <a:off x="1008" y="2352"/>
              <a:ext cx="768" cy="25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srgbClr val="003300"/>
                  </a:solidFill>
                  <a:cs typeface="Arial" charset="0"/>
                </a:rPr>
                <a:t>Speech</a:t>
              </a: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4725988" y="4191000"/>
            <a:ext cx="2971800" cy="1847850"/>
            <a:chOff x="2121" y="1638"/>
            <a:chExt cx="1706" cy="1164"/>
          </a:xfrm>
        </p:grpSpPr>
        <p:pic>
          <p:nvPicPr>
            <p:cNvPr id="15376" name="Picture 24" descr="APE0046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8" y="1638"/>
              <a:ext cx="1347" cy="9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7" name="Text Box 19"/>
            <p:cNvSpPr txBox="1">
              <a:spLocks noChangeArrowheads="1"/>
            </p:cNvSpPr>
            <p:nvPr/>
          </p:nvSpPr>
          <p:spPr bwMode="auto">
            <a:xfrm>
              <a:off x="2121" y="2550"/>
              <a:ext cx="1706" cy="25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srgbClr val="003300"/>
                  </a:solidFill>
                  <a:cs typeface="Arial" charset="0"/>
                </a:rPr>
                <a:t>Looks/appearance</a:t>
              </a: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3276600" y="2133600"/>
            <a:ext cx="1820863" cy="1847850"/>
            <a:chOff x="4223" y="1638"/>
            <a:chExt cx="1147" cy="1164"/>
          </a:xfrm>
        </p:grpSpPr>
        <p:pic>
          <p:nvPicPr>
            <p:cNvPr id="15374" name="Picture 28" descr="75005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41" b="43333"/>
            <a:stretch>
              <a:fillRect/>
            </a:stretch>
          </p:blipFill>
          <p:spPr bwMode="auto">
            <a:xfrm>
              <a:off x="4223" y="1638"/>
              <a:ext cx="1147" cy="90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5" name="Text Box 20"/>
            <p:cNvSpPr txBox="1">
              <a:spLocks noChangeArrowheads="1"/>
            </p:cNvSpPr>
            <p:nvPr/>
          </p:nvSpPr>
          <p:spPr bwMode="auto">
            <a:xfrm>
              <a:off x="4272" y="2550"/>
              <a:ext cx="1008" cy="25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srgbClr val="003300"/>
                  </a:solidFill>
                  <a:cs typeface="Arial" charset="0"/>
                </a:rPr>
                <a:t>Thoughts</a:t>
              </a:r>
            </a:p>
          </p:txBody>
        </p:sp>
      </p:grp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5715000" y="2133600"/>
            <a:ext cx="2667000" cy="1600200"/>
            <a:chOff x="912" y="2784"/>
            <a:chExt cx="1680" cy="1008"/>
          </a:xfrm>
        </p:grpSpPr>
        <p:pic>
          <p:nvPicPr>
            <p:cNvPr id="15372" name="Picture 32" descr="FRI0100E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46" r="32307" b="20737"/>
            <a:stretch>
              <a:fillRect/>
            </a:stretch>
          </p:blipFill>
          <p:spPr bwMode="auto">
            <a:xfrm>
              <a:off x="1200" y="2784"/>
              <a:ext cx="1152" cy="80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3" name="Text Box 21"/>
            <p:cNvSpPr txBox="1">
              <a:spLocks noChangeArrowheads="1"/>
            </p:cNvSpPr>
            <p:nvPr/>
          </p:nvSpPr>
          <p:spPr bwMode="auto">
            <a:xfrm>
              <a:off x="912" y="3542"/>
              <a:ext cx="1680" cy="25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srgbClr val="003300"/>
                  </a:solidFill>
                  <a:cs typeface="Arial" charset="0"/>
                </a:rPr>
                <a:t>Effect on others</a:t>
              </a:r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1219200" y="4114800"/>
            <a:ext cx="1493838" cy="1847850"/>
            <a:chOff x="3427" y="2795"/>
            <a:chExt cx="941" cy="1164"/>
          </a:xfrm>
        </p:grpSpPr>
        <p:pic>
          <p:nvPicPr>
            <p:cNvPr id="15370" name="Picture 30" descr="dv431037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99" b="28799"/>
            <a:stretch>
              <a:fillRect/>
            </a:stretch>
          </p:blipFill>
          <p:spPr bwMode="auto">
            <a:xfrm>
              <a:off x="3427" y="2795"/>
              <a:ext cx="921" cy="90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1" name="Text Box 31"/>
            <p:cNvSpPr txBox="1">
              <a:spLocks noChangeArrowheads="1"/>
            </p:cNvSpPr>
            <p:nvPr/>
          </p:nvSpPr>
          <p:spPr bwMode="auto">
            <a:xfrm>
              <a:off x="3523" y="3707"/>
              <a:ext cx="845" cy="25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srgbClr val="003300"/>
                  </a:solidFill>
                  <a:cs typeface="Arial" charset="0"/>
                </a:rPr>
                <a:t>Actions</a:t>
              </a:r>
            </a:p>
          </p:txBody>
        </p:sp>
      </p:grpSp>
      <p:pic>
        <p:nvPicPr>
          <p:cNvPr id="15368" name="Picture 6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160655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Rectangle 61"/>
          <p:cNvSpPr>
            <a:spLocks noGrp="1" noChangeArrowheads="1"/>
          </p:cNvSpPr>
          <p:nvPr>
            <p:ph type="title"/>
          </p:nvPr>
        </p:nvSpPr>
        <p:spPr>
          <a:xfrm>
            <a:off x="381000" y="512763"/>
            <a:ext cx="8763000" cy="914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  <a:latin typeface="Aharoni" pitchFamily="2" charset="-79"/>
                <a:cs typeface="Aharoni" pitchFamily="2" charset="-79"/>
              </a:rPr>
              <a:t>Indirect</a:t>
            </a: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satMod val="200000"/>
                  </a:schemeClr>
                </a:solidFill>
                <a:latin typeface="Aharoni" pitchFamily="2" charset="-79"/>
                <a:cs typeface="Aharoni" pitchFamily="2" charset="-79"/>
              </a:rPr>
              <a:t>Character Development:  (STEAL)</a:t>
            </a:r>
          </a:p>
        </p:txBody>
      </p:sp>
    </p:spTree>
    <p:extLst>
      <p:ext uri="{BB962C8B-B14F-4D97-AF65-F5344CB8AC3E}">
        <p14:creationId xmlns:p14="http://schemas.microsoft.com/office/powerpoint/2010/main" val="135152389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750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5"/>
          <a:stretch>
            <a:fillRect/>
          </a:stretch>
        </p:blipFill>
        <p:spPr bwMode="auto">
          <a:xfrm>
            <a:off x="6057900" y="2560638"/>
            <a:ext cx="2552700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533400" y="1370013"/>
            <a:ext cx="807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First-person narrators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 reveal their personal traits as they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533400" y="3189288"/>
            <a:ext cx="502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tell us what they think and feel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533400" y="4724400"/>
            <a:ext cx="51816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Be aware that some first-person narrators mislead or lie to the audience.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533400" y="2279650"/>
            <a:ext cx="54197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tell their own stories (using pronouns like </a:t>
            </a:r>
            <a:r>
              <a:rPr lang="en-US" altLang="en-US" sz="2400" i="1">
                <a:solidFill>
                  <a:srgbClr val="FFFF99"/>
                </a:solidFill>
                <a:cs typeface="Arial" charset="0"/>
              </a:rPr>
              <a:t>I, me, 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and</a:t>
            </a:r>
            <a:r>
              <a:rPr lang="en-US" altLang="en-US" sz="2400" i="1">
                <a:solidFill>
                  <a:srgbClr val="FFFF99"/>
                </a:solidFill>
                <a:cs typeface="Arial" charset="0"/>
              </a:rPr>
              <a:t> we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)</a:t>
            </a:r>
          </a:p>
        </p:txBody>
      </p:sp>
      <p:pic>
        <p:nvPicPr>
          <p:cNvPr id="16391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650" y="1944688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6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2860675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7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0" y="3754438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Rectangle 34"/>
          <p:cNvSpPr>
            <a:spLocks noGrp="1" noChangeArrowheads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Speech</a:t>
            </a:r>
          </a:p>
        </p:txBody>
      </p:sp>
      <p:sp>
        <p:nvSpPr>
          <p:cNvPr id="16395" name="AutoShape 3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72200" y="6032500"/>
            <a:ext cx="673100" cy="825500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white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56814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0" grpId="0" build="p" bldLvl="3"/>
      <p:bldP spid="6161" grpId="0" build="p" bldLvl="3"/>
      <p:bldP spid="6169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33400" y="2646363"/>
            <a:ext cx="5562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what characters say and don’t say</a:t>
            </a:r>
          </a:p>
        </p:txBody>
      </p:sp>
      <p:sp>
        <p:nvSpPr>
          <p:cNvPr id="17411" name="Text Box 15"/>
          <p:cNvSpPr txBox="1">
            <a:spLocks noChangeArrowheads="1"/>
          </p:cNvSpPr>
          <p:nvPr/>
        </p:nvSpPr>
        <p:spPr bwMode="auto">
          <a:xfrm>
            <a:off x="533400" y="1370013"/>
            <a:ext cx="8077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Dialogue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 can reveal a lot about characters and their relationships with each other. Pay attention to</a:t>
            </a:r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533400" y="3562350"/>
            <a:ext cx="533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how characters respond to each other</a:t>
            </a:r>
          </a:p>
        </p:txBody>
      </p:sp>
      <p:pic>
        <p:nvPicPr>
          <p:cNvPr id="17413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229235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8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3216275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Rectangle 26"/>
          <p:cNvSpPr>
            <a:spLocks noGrp="1" noChangeArrowheads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Speech</a:t>
            </a:r>
          </a:p>
        </p:txBody>
      </p:sp>
      <p:pic>
        <p:nvPicPr>
          <p:cNvPr id="16411" name="Picture 27" descr="c02ele1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09800"/>
            <a:ext cx="244633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62000" y="5105400"/>
            <a:ext cx="6400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EB80A"/>
                </a:solidFill>
                <a:latin typeface="Verdana" pitchFamily="34" charset="0"/>
                <a:cs typeface="Arial" charset="0"/>
              </a:rPr>
              <a:t>Dialect </a:t>
            </a:r>
            <a:r>
              <a:rPr lang="en-US" dirty="0">
                <a:solidFill>
                  <a:prstClr val="white"/>
                </a:solidFill>
                <a:latin typeface="Verdana" pitchFamily="34" charset="0"/>
                <a:cs typeface="Arial" charset="0"/>
              </a:rPr>
              <a:t>– </a:t>
            </a:r>
            <a:r>
              <a:rPr lang="en-US" sz="2400" dirty="0">
                <a:solidFill>
                  <a:srgbClr val="FEB80A">
                    <a:lumMod val="40000"/>
                    <a:lumOff val="60000"/>
                  </a:srgbClr>
                </a:solidFill>
                <a:latin typeface="Verdana" pitchFamily="34" charset="0"/>
                <a:cs typeface="Arial" charset="0"/>
              </a:rPr>
              <a:t>way of speaking that is characteristic of a particular region or a particular group of people</a:t>
            </a:r>
          </a:p>
        </p:txBody>
      </p:sp>
    </p:spTree>
    <p:extLst>
      <p:ext uri="{BB962C8B-B14F-4D97-AF65-F5344CB8AC3E}">
        <p14:creationId xmlns:p14="http://schemas.microsoft.com/office/powerpoint/2010/main" val="18530540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build="p" bldLvl="3"/>
      <p:bldP spid="16401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9" name="Picture 29" descr="c02ele1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r="3496"/>
          <a:stretch>
            <a:fillRect/>
          </a:stretch>
        </p:blipFill>
        <p:spPr bwMode="auto">
          <a:xfrm>
            <a:off x="6454775" y="3648075"/>
            <a:ext cx="21558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33400" y="1370013"/>
            <a:ext cx="807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Writers can take us into the characters’ minds to reveal their thoughts and feelings. 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2278063"/>
            <a:ext cx="8077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As you read, note whether the characters’ thoughts and feelings match their speech and actions.</a:t>
            </a:r>
          </a:p>
        </p:txBody>
      </p:sp>
      <p:pic>
        <p:nvPicPr>
          <p:cNvPr id="18437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1944688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angle 22"/>
          <p:cNvSpPr>
            <a:spLocks noGrp="1" noChangeArrowheads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Thoughts</a:t>
            </a:r>
          </a:p>
        </p:txBody>
      </p:sp>
      <p:pic>
        <p:nvPicPr>
          <p:cNvPr id="20504" name="Picture 24" descr="AA0516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65"/>
          <a:stretch>
            <a:fillRect/>
          </a:stretch>
        </p:blipFill>
        <p:spPr bwMode="auto">
          <a:xfrm>
            <a:off x="534988" y="3652838"/>
            <a:ext cx="2143125" cy="175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0" name="Picture 30" descr="c02ele1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657600"/>
            <a:ext cx="25431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09828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533400" y="1370013"/>
            <a:ext cx="807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Watch how other characters in the story react to the character. Note </a:t>
            </a:r>
          </a:p>
        </p:txBody>
      </p:sp>
      <p:pic>
        <p:nvPicPr>
          <p:cNvPr id="21515" name="Picture 11" descr="dv3440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617913"/>
            <a:ext cx="2386013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9" name="Picture 15" descr="dv344058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400" y="3429000"/>
            <a:ext cx="15779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1" name="Picture 17" descr="MTE0044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38" y="3629025"/>
            <a:ext cx="2455862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533400" y="227965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how the others feel about the character</a:t>
            </a:r>
          </a:p>
        </p:txBody>
      </p:sp>
      <p:sp>
        <p:nvSpPr>
          <p:cNvPr id="21531" name="Text Box 27"/>
          <p:cNvSpPr txBox="1">
            <a:spLocks noChangeArrowheads="1"/>
          </p:cNvSpPr>
          <p:nvPr/>
        </p:nvSpPr>
        <p:spPr bwMode="auto">
          <a:xfrm>
            <a:off x="533400" y="282575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what the others say about the character</a:t>
            </a:r>
          </a:p>
        </p:txBody>
      </p:sp>
      <p:pic>
        <p:nvPicPr>
          <p:cNvPr id="19464" name="Picture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113" y="1944688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3" name="Picture 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2503488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Rectangle 30"/>
          <p:cNvSpPr>
            <a:spLocks noGrp="1" noChangeArrowheads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Effect on Others</a:t>
            </a:r>
          </a:p>
        </p:txBody>
      </p:sp>
    </p:spTree>
    <p:extLst>
      <p:ext uri="{BB962C8B-B14F-4D97-AF65-F5344CB8AC3E}">
        <p14:creationId xmlns:p14="http://schemas.microsoft.com/office/powerpoint/2010/main" val="249927712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0" grpId="0"/>
      <p:bldP spid="215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533400" y="1370013"/>
            <a:ext cx="807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What characters do and how they treat each other often reveal the most about them. 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33400" y="2276475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Observe characters’ actions to determine</a:t>
            </a: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533400" y="2832100"/>
            <a:ext cx="47386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what their personality is like</a:t>
            </a:r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533400" y="3743325"/>
            <a:ext cx="4738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what motivates them</a:t>
            </a:r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533400" y="4291013"/>
            <a:ext cx="47386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how they deal with conflict </a:t>
            </a:r>
          </a:p>
        </p:txBody>
      </p:sp>
      <p:pic>
        <p:nvPicPr>
          <p:cNvPr id="20487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1933575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4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492375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5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3413125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6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3957638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9" name="Rectangle 29"/>
          <p:cNvSpPr>
            <a:spLocks noGrp="1" noChangeArrowheads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Actions</a:t>
            </a:r>
          </a:p>
        </p:txBody>
      </p:sp>
      <p:pic>
        <p:nvPicPr>
          <p:cNvPr id="22558" name="Picture 30" descr="c02ele1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2971800"/>
            <a:ext cx="34861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99015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build="p" bldLvl="3"/>
      <p:bldP spid="22544" grpId="0" build="p" bldLvl="3"/>
      <p:bldP spid="22545" grpId="0" build="p" bldLvl="3"/>
      <p:bldP spid="22546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533400" y="1370013"/>
            <a:ext cx="7772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A3"/>
                </a:solidFill>
                <a:cs typeface="Arial" charset="0"/>
              </a:rPr>
              <a:t>Pay attention to language the writer uses to describe the characters’ looks, clothes, and demeanor. </a:t>
            </a:r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533400" y="4162425"/>
            <a:ext cx="7772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Does the description give you a positive or negative impression of the character? </a:t>
            </a:r>
          </a:p>
        </p:txBody>
      </p:sp>
      <p:pic>
        <p:nvPicPr>
          <p:cNvPr id="21508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229235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1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4700588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Rectangle 31"/>
          <p:cNvSpPr>
            <a:spLocks noGrp="1" noChangeArrowheads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Looks / Appearance</a:t>
            </a:r>
          </a:p>
        </p:txBody>
      </p:sp>
      <p:sp>
        <p:nvSpPr>
          <p:cNvPr id="19488" name="Text Box 32"/>
          <p:cNvSpPr txBox="1">
            <a:spLocks noChangeArrowheads="1"/>
          </p:cNvSpPr>
          <p:nvPr/>
        </p:nvSpPr>
        <p:spPr bwMode="auto">
          <a:xfrm>
            <a:off x="530225" y="5070475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Which words contribute to this impression?</a:t>
            </a:r>
          </a:p>
        </p:txBody>
      </p:sp>
      <p:pic>
        <p:nvPicPr>
          <p:cNvPr id="19489" name="Picture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0" y="3941763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90" name="Text Box 34"/>
          <p:cNvSpPr txBox="1">
            <a:spLocks noChangeArrowheads="1"/>
          </p:cNvSpPr>
          <p:nvPr/>
        </p:nvSpPr>
        <p:spPr bwMode="auto">
          <a:xfrm>
            <a:off x="523875" y="2643188"/>
            <a:ext cx="7781925" cy="143192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003300"/>
                </a:solidFill>
                <a:cs typeface="Arial" charset="0"/>
              </a:rPr>
              <a:t>The cold within him froze his old features, nipped his pointed nose, shriveled his cheek, stiffened his gait; made his eyes red, his thin lips blue. . . .</a:t>
            </a:r>
          </a:p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3300"/>
                </a:solidFill>
                <a:cs typeface="Arial" charset="0"/>
              </a:rPr>
              <a:t>from </a:t>
            </a:r>
            <a:r>
              <a:rPr lang="en-US" altLang="en-US" sz="1600" i="1">
                <a:solidFill>
                  <a:srgbClr val="003300"/>
                </a:solidFill>
                <a:cs typeface="Arial" charset="0"/>
              </a:rPr>
              <a:t>A Christmas Carol </a:t>
            </a:r>
            <a:r>
              <a:rPr lang="en-US" altLang="en-US" sz="1600">
                <a:solidFill>
                  <a:srgbClr val="003300"/>
                </a:solidFill>
                <a:cs typeface="Arial" charset="0"/>
              </a:rPr>
              <a:t>by Charles Dickens</a:t>
            </a:r>
            <a:r>
              <a:rPr lang="en-US" altLang="en-US" sz="2000">
                <a:solidFill>
                  <a:srgbClr val="003300"/>
                </a:solidFill>
                <a:cs typeface="Arial" charset="0"/>
              </a:rPr>
              <a:t> </a:t>
            </a:r>
          </a:p>
        </p:txBody>
      </p:sp>
      <p:sp>
        <p:nvSpPr>
          <p:cNvPr id="19491" name="Line 35"/>
          <p:cNvSpPr>
            <a:spLocks noChangeShapeType="1"/>
          </p:cNvSpPr>
          <p:nvPr/>
        </p:nvSpPr>
        <p:spPr bwMode="auto">
          <a:xfrm>
            <a:off x="655638" y="3381375"/>
            <a:ext cx="914400" cy="1588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9492" name="Line 36"/>
          <p:cNvSpPr>
            <a:spLocks noChangeShapeType="1"/>
          </p:cNvSpPr>
          <p:nvPr/>
        </p:nvSpPr>
        <p:spPr bwMode="auto">
          <a:xfrm flipV="1">
            <a:off x="2439988" y="3384550"/>
            <a:ext cx="1104900" cy="1588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9493" name="Line 37"/>
          <p:cNvSpPr>
            <a:spLocks noChangeShapeType="1"/>
          </p:cNvSpPr>
          <p:nvPr/>
        </p:nvSpPr>
        <p:spPr bwMode="auto">
          <a:xfrm flipV="1">
            <a:off x="5053013" y="3384550"/>
            <a:ext cx="1104900" cy="1588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9494" name="Line 38"/>
          <p:cNvSpPr>
            <a:spLocks noChangeShapeType="1"/>
          </p:cNvSpPr>
          <p:nvPr/>
        </p:nvSpPr>
        <p:spPr bwMode="auto">
          <a:xfrm flipV="1">
            <a:off x="6096000" y="3046413"/>
            <a:ext cx="800100" cy="1587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9495" name="Line 39"/>
          <p:cNvSpPr>
            <a:spLocks noChangeShapeType="1"/>
          </p:cNvSpPr>
          <p:nvPr/>
        </p:nvSpPr>
        <p:spPr bwMode="auto">
          <a:xfrm flipV="1">
            <a:off x="2784475" y="3722688"/>
            <a:ext cx="482600" cy="1587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9496" name="Picture 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52959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50309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4" grpId="0" build="p" bldLvl="3"/>
      <p:bldP spid="19488" grpId="0" build="p" bldLvl="3"/>
      <p:bldP spid="19491" grpId="0" animBg="1"/>
      <p:bldP spid="19492" grpId="0" animBg="1"/>
      <p:bldP spid="19493" grpId="0" animBg="1"/>
      <p:bldP spid="19494" grpId="0" animBg="1"/>
      <p:bldP spid="194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533400" y="2012950"/>
            <a:ext cx="6629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The action of the story revolves around the protagonist and the </a:t>
            </a:r>
            <a:r>
              <a:rPr lang="en-US" altLang="en-US" sz="2400" b="1">
                <a:solidFill>
                  <a:srgbClr val="FFFF99"/>
                </a:solidFill>
                <a:cs typeface="Arial" charset="0"/>
              </a:rPr>
              <a:t>conflict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 he or she faces. </a:t>
            </a:r>
          </a:p>
        </p:txBody>
      </p:sp>
      <p:sp>
        <p:nvSpPr>
          <p:cNvPr id="5167" name="Rectangle 47"/>
          <p:cNvSpPr>
            <a:spLocks noGrp="1" noChangeArrowheads="1"/>
          </p:cNvSpPr>
          <p:nvPr>
            <p:ph type="title"/>
          </p:nvPr>
        </p:nvSpPr>
        <p:spPr>
          <a:xfrm>
            <a:off x="2362200" y="228600"/>
            <a:ext cx="49530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Main Characters</a:t>
            </a:r>
          </a:p>
        </p:txBody>
      </p:sp>
      <p:sp>
        <p:nvSpPr>
          <p:cNvPr id="28676" name="Text Box 48"/>
          <p:cNvSpPr txBox="1">
            <a:spLocks noChangeArrowheads="1"/>
          </p:cNvSpPr>
          <p:nvPr/>
        </p:nvSpPr>
        <p:spPr bwMode="auto">
          <a:xfrm>
            <a:off x="533400" y="13716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3147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3147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3147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3147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3147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147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147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147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147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Protagonist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—the main character of a story.</a:t>
            </a:r>
          </a:p>
        </p:txBody>
      </p:sp>
      <p:sp>
        <p:nvSpPr>
          <p:cNvPr id="5169" name="Text Box 49"/>
          <p:cNvSpPr txBox="1">
            <a:spLocks noChangeArrowheads="1"/>
          </p:cNvSpPr>
          <p:nvPr/>
        </p:nvSpPr>
        <p:spPr bwMode="auto">
          <a:xfrm>
            <a:off x="2438400" y="4038600"/>
            <a:ext cx="5715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Antagonist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—the character or force the protagonist struggles against and must overcome. </a:t>
            </a:r>
          </a:p>
        </p:txBody>
      </p:sp>
      <p:pic>
        <p:nvPicPr>
          <p:cNvPr id="28678" name="Picture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16764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1" name="Picture 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29718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5" name="Picture 55" descr="AA0412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0"/>
          <a:stretch>
            <a:fillRect/>
          </a:stretch>
        </p:blipFill>
        <p:spPr bwMode="auto">
          <a:xfrm>
            <a:off x="533400" y="3810000"/>
            <a:ext cx="16637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6" name="Picture 56" descr="AA0534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07" t="12820" b="15384"/>
          <a:stretch>
            <a:fillRect/>
          </a:stretch>
        </p:blipFill>
        <p:spPr bwMode="auto">
          <a:xfrm>
            <a:off x="6248400" y="2057400"/>
            <a:ext cx="14668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892644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8" grpId="0"/>
      <p:bldP spid="51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43" name="Picture 35" descr="c02ele2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8" y="2970213"/>
            <a:ext cx="34861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8"/>
          <p:cNvSpPr txBox="1">
            <a:spLocks noChangeArrowheads="1"/>
          </p:cNvSpPr>
          <p:nvPr/>
        </p:nvSpPr>
        <p:spPr bwMode="auto">
          <a:xfrm>
            <a:off x="533400" y="1371600"/>
            <a:ext cx="4876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Subordinate characters </a:t>
            </a:r>
            <a:br>
              <a:rPr lang="en-US" altLang="en-US" sz="2400" b="1">
                <a:solidFill>
                  <a:srgbClr val="FF9900"/>
                </a:solidFill>
                <a:cs typeface="Arial" charset="0"/>
              </a:rPr>
            </a:b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add depth and complication </a:t>
            </a:r>
            <a:br>
              <a:rPr lang="en-US" altLang="en-US" sz="2400">
                <a:solidFill>
                  <a:srgbClr val="FFFF99"/>
                </a:solidFill>
                <a:cs typeface="Arial" charset="0"/>
              </a:rPr>
            </a:b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to the plot.</a:t>
            </a:r>
          </a:p>
        </p:txBody>
      </p:sp>
      <p:sp>
        <p:nvSpPr>
          <p:cNvPr id="17424" name="Rectangle 16"/>
          <p:cNvSpPr>
            <a:spLocks noGrp="1" noChangeArrowheads="1"/>
          </p:cNvSpPr>
          <p:nvPr>
            <p:ph type="title"/>
          </p:nvPr>
        </p:nvSpPr>
        <p:spPr>
          <a:xfrm>
            <a:off x="1447800" y="152400"/>
            <a:ext cx="67056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Subordinate Characters</a:t>
            </a:r>
          </a:p>
        </p:txBody>
      </p:sp>
      <p:pic>
        <p:nvPicPr>
          <p:cNvPr id="17437" name="Picture 29" descr="AA0534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07" t="12820" b="15384"/>
          <a:stretch>
            <a:fillRect/>
          </a:stretch>
        </p:blipFill>
        <p:spPr bwMode="auto">
          <a:xfrm>
            <a:off x="7086600" y="1676400"/>
            <a:ext cx="138747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8" name="Text Box 30"/>
          <p:cNvSpPr txBox="1">
            <a:spLocks noChangeArrowheads="1"/>
          </p:cNvSpPr>
          <p:nvPr/>
        </p:nvSpPr>
        <p:spPr bwMode="auto">
          <a:xfrm>
            <a:off x="6858000" y="1447800"/>
            <a:ext cx="1878013" cy="3667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3300"/>
                </a:solidFill>
                <a:cs typeface="Arial" charset="0"/>
              </a:rPr>
              <a:t>Main character</a:t>
            </a:r>
          </a:p>
        </p:txBody>
      </p:sp>
      <p:sp>
        <p:nvSpPr>
          <p:cNvPr id="17439" name="Text Box 31"/>
          <p:cNvSpPr txBox="1">
            <a:spLocks noChangeArrowheads="1"/>
          </p:cNvSpPr>
          <p:nvPr/>
        </p:nvSpPr>
        <p:spPr bwMode="auto">
          <a:xfrm>
            <a:off x="4953000" y="2741613"/>
            <a:ext cx="2057400" cy="36671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3300"/>
                </a:solidFill>
                <a:cs typeface="Arial" charset="0"/>
              </a:rPr>
              <a:t>Friends</a:t>
            </a:r>
          </a:p>
        </p:txBody>
      </p:sp>
      <p:pic>
        <p:nvPicPr>
          <p:cNvPr id="29704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23622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408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8" grpId="0" animBg="1"/>
      <p:bldP spid="174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3733800" y="1371600"/>
            <a:ext cx="403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Flat characters</a:t>
            </a:r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3733800" y="1981200"/>
            <a:ext cx="51816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52438" indent="-338138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have only one or two character traits that can be described in a few words</a:t>
            </a:r>
          </a:p>
        </p:txBody>
      </p:sp>
      <p:sp>
        <p:nvSpPr>
          <p:cNvPr id="19473" name="Rectangle 17"/>
          <p:cNvSpPr>
            <a:spLocks noGrp="1" noChangeArrowheads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Flat Characters </a:t>
            </a:r>
            <a:r>
              <a:rPr lang="en-US" dirty="0" smtClean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vs. </a:t>
            </a:r>
            <a:r>
              <a:rPr lang="en-US" dirty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Round Characters</a:t>
            </a: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3733800" y="3276600"/>
            <a:ext cx="4572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52438" indent="-338138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have no depth, like a piece of cardboard</a:t>
            </a:r>
          </a:p>
        </p:txBody>
      </p:sp>
      <p:pic>
        <p:nvPicPr>
          <p:cNvPr id="30726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28956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27" descr="c02ele2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1466850"/>
            <a:ext cx="254317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36897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5" grpId="0" build="p" bldLvl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441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Round characters	</a:t>
            </a:r>
            <a:endParaRPr lang="en-US" altLang="en-US" sz="2400">
              <a:solidFill>
                <a:srgbClr val="FF9900"/>
              </a:solidFill>
              <a:cs typeface="Arial" charset="0"/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33400" y="1905000"/>
            <a:ext cx="44196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have many different character traits that sometimes contradict each other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8229600" cy="914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Flat Characters </a:t>
            </a:r>
            <a:r>
              <a:rPr lang="en-US" dirty="0" smtClean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vs. </a:t>
            </a:r>
            <a:r>
              <a:rPr lang="en-US" dirty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Round Characters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533400" y="3552825"/>
            <a:ext cx="44196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are much like real people, with several sides to their personality</a:t>
            </a:r>
          </a:p>
        </p:txBody>
      </p:sp>
      <p:pic>
        <p:nvPicPr>
          <p:cNvPr id="69644" name="Picture 12" descr="5900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47800"/>
            <a:ext cx="2519363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32639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2" name="Picture 10" descr="5900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3352800"/>
            <a:ext cx="290830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317175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8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533400" y="13716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Dynamic characters</a:t>
            </a:r>
            <a:endParaRPr lang="en-US" altLang="en-US" sz="2400">
              <a:solidFill>
                <a:srgbClr val="FF9900"/>
              </a:solidFill>
              <a:cs typeface="Arial" charset="0"/>
            </a:endParaRP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533400" y="1981200"/>
            <a:ext cx="7772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52438" indent="-338138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change or grow as a result of the story’s actions</a:t>
            </a:r>
          </a:p>
        </p:txBody>
      </p:sp>
      <p:sp>
        <p:nvSpPr>
          <p:cNvPr id="20498" name="Rectangle 18"/>
          <p:cNvSpPr>
            <a:spLocks noGrp="1" noChangeArrowheads="1"/>
          </p:cNvSpPr>
          <p:nvPr>
            <p:ph type="title"/>
          </p:nvPr>
        </p:nvSpPr>
        <p:spPr>
          <a:xfrm>
            <a:off x="609600" y="512763"/>
            <a:ext cx="8534400" cy="914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Dynamic Characters </a:t>
            </a:r>
            <a:r>
              <a:rPr lang="en-US" dirty="0" smtClean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vs. </a:t>
            </a:r>
            <a:r>
              <a:rPr lang="en-US" dirty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Static Characters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533400" y="2895600"/>
            <a:ext cx="8077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52438" indent="-338138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learn something about themselves, other people, or the world as they struggle to resolve their conflicts</a:t>
            </a:r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533400" y="4511675"/>
            <a:ext cx="807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The changes that a dynamic character undergoes contribute to the </a:t>
            </a:r>
            <a:r>
              <a:rPr lang="en-US" altLang="en-US" sz="2400" b="1">
                <a:solidFill>
                  <a:srgbClr val="FFFF99"/>
                </a:solidFill>
                <a:cs typeface="Arial" charset="0"/>
              </a:rPr>
              <a:t>meaning 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of the story.</a:t>
            </a:r>
          </a:p>
        </p:txBody>
      </p:sp>
      <p:pic>
        <p:nvPicPr>
          <p:cNvPr id="32775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25781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2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38100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38313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9" grpId="0"/>
      <p:bldP spid="2050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0060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Static characters</a:t>
            </a:r>
            <a:endParaRPr lang="en-US" altLang="en-US" sz="2400">
              <a:solidFill>
                <a:srgbClr val="FF9900"/>
              </a:solidFill>
              <a:cs typeface="Arial" charset="0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52438" indent="-338138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do not change or grow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512763"/>
            <a:ext cx="8610600" cy="914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Dynamic Characters </a:t>
            </a:r>
            <a:r>
              <a:rPr lang="en-US" dirty="0" smtClean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vs. </a:t>
            </a:r>
            <a:r>
              <a:rPr lang="en-US" dirty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Static Characters</a:t>
            </a:r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533400" y="2514600"/>
            <a:ext cx="8382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52438" indent="-338138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are the same at the end of a story as they were in the beginning</a:t>
            </a:r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533400" y="38100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Subordinate characters are often static characters. </a:t>
            </a:r>
          </a:p>
        </p:txBody>
      </p:sp>
      <p:pic>
        <p:nvPicPr>
          <p:cNvPr id="3379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22098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31242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35674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3" grpId="0"/>
      <p:bldP spid="706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533400" y="13716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9900"/>
                </a:solidFill>
                <a:cs typeface="Arial" charset="0"/>
              </a:rPr>
              <a:t>Motivation</a:t>
            </a: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—what drives a character’s actions. It</a:t>
            </a:r>
          </a:p>
        </p:txBody>
      </p:sp>
      <p:sp>
        <p:nvSpPr>
          <p:cNvPr id="18447" name="Rectangle 15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56388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99"/>
                </a:solidFill>
                <a:latin typeface="Aharoni" pitchFamily="2" charset="-79"/>
                <a:cs typeface="Aharoni" pitchFamily="2" charset="-79"/>
              </a:rPr>
              <a:t>Character Motivation</a:t>
            </a:r>
            <a:endParaRPr lang="en-US" dirty="0">
              <a:solidFill>
                <a:srgbClr val="FFFF99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533400" y="19812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explains behaviors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533400" y="3065463"/>
            <a:ext cx="807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is often based on character’s fears, conflicts, needs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533400" y="4130675"/>
            <a:ext cx="807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Motivation can be inferred by observing characters’ behavior, speech, actions.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533400" y="25146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461963" indent="-347663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1"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>
                <a:solidFill>
                  <a:srgbClr val="FFFF99"/>
                </a:solidFill>
                <a:cs typeface="Arial" charset="0"/>
              </a:rPr>
              <a:t>reveals personality</a:t>
            </a:r>
          </a:p>
        </p:txBody>
      </p:sp>
      <p:pic>
        <p:nvPicPr>
          <p:cNvPr id="34824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16002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3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0" y="22098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4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0" y="27432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5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3657600"/>
            <a:ext cx="13335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8" name="AutoShape 2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72200" y="6019800"/>
            <a:ext cx="685800" cy="838200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white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6795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8" grpId="0" build="p" bldLvl="3"/>
      <p:bldP spid="18449" grpId="0" build="p" bldLvl="3"/>
      <p:bldP spid="18450" grpId="0" build="p" bldLvl="3"/>
      <p:bldP spid="18451" grpId="0" build="p" bldLvl="3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620</Words>
  <Application>Microsoft Office PowerPoint</Application>
  <PresentationFormat>On-screen Show (4:3)</PresentationFormat>
  <Paragraphs>75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Metro</vt:lpstr>
      <vt:lpstr>1_Metro</vt:lpstr>
      <vt:lpstr>2_Metro</vt:lpstr>
      <vt:lpstr>Character Notes</vt:lpstr>
      <vt:lpstr>12/3 Character Notes</vt:lpstr>
      <vt:lpstr>Indirect Character Development:  (STEAL)</vt:lpstr>
      <vt:lpstr>Speech</vt:lpstr>
      <vt:lpstr>Speech</vt:lpstr>
      <vt:lpstr>Thoughts</vt:lpstr>
      <vt:lpstr>Effect on Others</vt:lpstr>
      <vt:lpstr>Actions</vt:lpstr>
      <vt:lpstr>Looks / Appearance</vt:lpstr>
      <vt:lpstr>Main Characters</vt:lpstr>
      <vt:lpstr>Subordinate Characters</vt:lpstr>
      <vt:lpstr>Flat Characters vs. Round Characters</vt:lpstr>
      <vt:lpstr>Flat Characters vs. Round Characters</vt:lpstr>
      <vt:lpstr>Dynamic Characters vs. Static Characters</vt:lpstr>
      <vt:lpstr>Dynamic Characters vs. Static Characters</vt:lpstr>
      <vt:lpstr>Character Motivation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 Notes</dc:title>
  <dc:creator>Default</dc:creator>
  <cp:lastModifiedBy>Default</cp:lastModifiedBy>
  <cp:revision>1</cp:revision>
  <dcterms:created xsi:type="dcterms:W3CDTF">2015-10-20T15:23:42Z</dcterms:created>
  <dcterms:modified xsi:type="dcterms:W3CDTF">2015-10-20T15:25:52Z</dcterms:modified>
</cp:coreProperties>
</file>