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4F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1774167C-9C9F-4A63-84EC-FB3E26963354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78457FBA-264D-4B13-A5C9-E3F8B5CEC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1FFC7-3A3F-4308-A956-A740B20409C5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7B8E5-A25A-4BB5-AD5A-161E228F04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FAA42-0DA5-4F3E-9514-CC938380CDBA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F45E5-C57B-412A-A26E-31F88706D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06F0B-964E-411D-AF20-EA92AC3836FA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9B64C-2A01-4822-9234-7B36007AB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CFF3E-1396-428A-AB07-6D83F40F9721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2D6D0-8BFF-4313-ADA3-20C860B07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FD356-CDAD-4918-93C5-9B12C337E3E0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7A982-ABB4-46FC-85C0-C95D7F183A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AFFA8-D38F-4FFC-95B9-4F5651B53111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78740-CCD2-4316-977E-9C82A225E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49FA3-B5A3-489A-965D-3FB5362FB212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95CD8-0467-417A-B06D-0B020099F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04584-DF72-4820-AE02-C6BEFB5A126A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A1464-0B2D-45CA-B7D1-310340893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FD11D-7740-4BDE-857F-EEEE89F139B5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78124-FB81-47C4-A5C5-A5A10108C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C0CC8-E191-4315-9747-397D91907CB2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7650E-7B75-4564-BF01-95701F71C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0C07A-7E9C-4A77-B146-6B0791F8C333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71AD5-5EFD-48F2-9E0F-A9D878D6D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5EC078-4D54-4C3E-8BD3-F69636E6551A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75A7CC-F726-467B-948D-FC1B93A58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696200" cy="3505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The fun and exciting world of</a:t>
            </a:r>
            <a:b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n-US" u="sng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Preterito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AR Verbs in the past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is the difference?</a:t>
            </a:r>
            <a:br>
              <a:rPr lang="en-US" dirty="0" smtClean="0"/>
            </a:br>
            <a:r>
              <a:rPr lang="en-US" dirty="0" err="1" smtClean="0"/>
              <a:t>Cual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diferencia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76600" cy="45259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will dance.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am going to dance.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dance.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am dancing.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just danced.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danced.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3581400" y="1638300"/>
            <a:ext cx="2590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5525" y="2384425"/>
            <a:ext cx="262096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3" y="3143250"/>
            <a:ext cx="26209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3" y="3962400"/>
            <a:ext cx="26209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3" y="4724400"/>
            <a:ext cx="26209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3" y="5410200"/>
            <a:ext cx="26209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477000" y="1568450"/>
            <a:ext cx="2209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Future tense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477000" y="2300288"/>
            <a:ext cx="2209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Near future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477000" y="3059113"/>
            <a:ext cx="2209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Present tense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477000" y="3857625"/>
            <a:ext cx="2209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Present progressive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477000" y="4683125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Present tense expressing near past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477000" y="5410200"/>
            <a:ext cx="220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Past tense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C000"/>
                </a:solidFill>
              </a:rPr>
              <a:t>The Past Tense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El </a:t>
            </a:r>
            <a:r>
              <a:rPr lang="en-US" dirty="0" err="1" smtClean="0">
                <a:solidFill>
                  <a:srgbClr val="FFC000"/>
                </a:solidFill>
              </a:rPr>
              <a:t>Preterito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5400" dirty="0" smtClean="0">
                <a:solidFill>
                  <a:srgbClr val="FFFF00"/>
                </a:solidFill>
                <a:latin typeface="Trebuchet MS" pitchFamily="34" charset="0"/>
              </a:rPr>
              <a:t>Use the </a:t>
            </a:r>
            <a:r>
              <a:rPr lang="en-US" sz="5400" dirty="0" err="1" smtClean="0">
                <a:solidFill>
                  <a:srgbClr val="FFFF00"/>
                </a:solidFill>
                <a:latin typeface="Trebuchet MS" pitchFamily="34" charset="0"/>
              </a:rPr>
              <a:t>preterite</a:t>
            </a:r>
            <a:r>
              <a:rPr lang="en-US" sz="5400" dirty="0" smtClean="0">
                <a:solidFill>
                  <a:srgbClr val="FFFF00"/>
                </a:solidFill>
                <a:latin typeface="Trebuchet MS" pitchFamily="34" charset="0"/>
              </a:rPr>
              <a:t> tense when you are talking about actions or events that were </a:t>
            </a:r>
            <a:r>
              <a:rPr lang="en-US" sz="5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completed</a:t>
            </a:r>
            <a:r>
              <a:rPr lang="en-US" sz="5400" dirty="0" smtClean="0">
                <a:latin typeface="Trebuchet MS" pitchFamily="34" charset="0"/>
              </a:rPr>
              <a:t> </a:t>
            </a:r>
            <a:r>
              <a:rPr lang="en-US" sz="5400" dirty="0" smtClean="0">
                <a:solidFill>
                  <a:srgbClr val="FFFF00"/>
                </a:solidFill>
                <a:latin typeface="Trebuchet MS" pitchFamily="34" charset="0"/>
              </a:rPr>
              <a:t>in the past.</a:t>
            </a:r>
            <a:endParaRPr lang="en-US" sz="5400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do we form the </a:t>
            </a:r>
            <a:r>
              <a:rPr lang="en-US" dirty="0" err="1" smtClean="0"/>
              <a:t>preterite</a:t>
            </a:r>
            <a:r>
              <a:rPr lang="en-US" dirty="0" smtClean="0"/>
              <a:t> tense for AR Verbs?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Choose an AR Verb (bailar)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Chop off the AR.</a:t>
            </a:r>
          </a:p>
          <a:p>
            <a:pPr marL="914400" lvl="1" indent="-514350" eaLnBrk="1" hangingPunct="1"/>
            <a:r>
              <a:rPr lang="en-US" smtClean="0"/>
              <a:t>You are left with the stem of the verb (bail-)</a:t>
            </a:r>
          </a:p>
          <a:p>
            <a:pPr marL="914400" lvl="1" indent="-514350" eaLnBrk="1" hangingPunct="1"/>
            <a:endParaRPr lang="en-US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Add the appropriate (as opposed to the inappropriate) endings to the 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!</a:t>
            </a:r>
            <a:r>
              <a:rPr lang="en-US" dirty="0" err="1" smtClean="0"/>
              <a:t>Conjugamos</a:t>
            </a:r>
            <a:r>
              <a:rPr lang="en-US" dirty="0" smtClean="0"/>
              <a:t> un </a:t>
            </a:r>
            <a:r>
              <a:rPr lang="en-US" dirty="0" err="1" smtClean="0"/>
              <a:t>verbo</a:t>
            </a:r>
            <a:r>
              <a:rPr lang="en-US" dirty="0" smtClean="0"/>
              <a:t> en el </a:t>
            </a:r>
            <a:r>
              <a:rPr lang="en-US" dirty="0" err="1" smtClean="0"/>
              <a:t>preterito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2514600" cy="3992563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Yo</a:t>
            </a:r>
            <a:r>
              <a:rPr lang="en-US" dirty="0" smtClean="0"/>
              <a:t>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Tu</a:t>
            </a: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El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Ella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Ud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447800" y="1295400"/>
            <a:ext cx="6324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Calibri" pitchFamily="34" charset="0"/>
              </a:rPr>
              <a:t>BAILAR = TO DANCE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953000" y="2133600"/>
            <a:ext cx="16764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3000">
                <a:latin typeface="Calibri" pitchFamily="34" charset="0"/>
              </a:rPr>
              <a:t>Nosotros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sz="3000">
              <a:latin typeface="Calibri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3000">
                <a:latin typeface="Calibri" pitchFamily="34" charset="0"/>
              </a:rPr>
              <a:t>Vosotros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sz="3000">
              <a:latin typeface="Calibri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3000">
                <a:latin typeface="Calibri" pitchFamily="34" charset="0"/>
              </a:rPr>
              <a:t>Ellos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3000">
                <a:latin typeface="Calibri" pitchFamily="34" charset="0"/>
              </a:rPr>
              <a:t>Ellas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3000">
                <a:latin typeface="Calibri" pitchFamily="34" charset="0"/>
              </a:rPr>
              <a:t>Ustedes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95400" y="2144713"/>
            <a:ext cx="1752600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alibri" pitchFamily="34" charset="0"/>
              </a:rPr>
              <a:t>bail</a:t>
            </a:r>
          </a:p>
          <a:p>
            <a:endParaRPr lang="en-US" sz="3200">
              <a:latin typeface="Calibri" pitchFamily="34" charset="0"/>
            </a:endParaRPr>
          </a:p>
          <a:p>
            <a:r>
              <a:rPr lang="en-US" sz="3200">
                <a:latin typeface="Calibri" pitchFamily="34" charset="0"/>
              </a:rPr>
              <a:t>bail</a:t>
            </a:r>
          </a:p>
          <a:p>
            <a:endParaRPr lang="en-US" sz="3200">
              <a:latin typeface="Calibri" pitchFamily="34" charset="0"/>
            </a:endParaRPr>
          </a:p>
          <a:p>
            <a:r>
              <a:rPr lang="en-US" sz="3200">
                <a:latin typeface="Calibri" pitchFamily="34" charset="0"/>
              </a:rPr>
              <a:t> </a:t>
            </a:r>
          </a:p>
          <a:p>
            <a:endParaRPr lang="en-US" sz="900">
              <a:latin typeface="Calibri" pitchFamily="34" charset="0"/>
            </a:endParaRPr>
          </a:p>
          <a:p>
            <a:r>
              <a:rPr lang="en-US" sz="3200">
                <a:latin typeface="Calibri" pitchFamily="34" charset="0"/>
              </a:rPr>
              <a:t>bail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705600" y="2212975"/>
            <a:ext cx="1600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alibri" pitchFamily="34" charset="0"/>
              </a:rPr>
              <a:t>bail</a:t>
            </a:r>
          </a:p>
          <a:p>
            <a:endParaRPr lang="en-US" sz="3200">
              <a:latin typeface="Calibri" pitchFamily="34" charset="0"/>
            </a:endParaRPr>
          </a:p>
          <a:p>
            <a:r>
              <a:rPr lang="en-US" sz="3200">
                <a:latin typeface="Calibri" pitchFamily="34" charset="0"/>
              </a:rPr>
              <a:t>bail</a:t>
            </a:r>
          </a:p>
          <a:p>
            <a:endParaRPr lang="en-US" sz="3200">
              <a:latin typeface="Calibri" pitchFamily="34" charset="0"/>
            </a:endParaRPr>
          </a:p>
          <a:p>
            <a:endParaRPr lang="en-US" sz="3200">
              <a:latin typeface="Calibri" pitchFamily="34" charset="0"/>
            </a:endParaRPr>
          </a:p>
          <a:p>
            <a:r>
              <a:rPr lang="en-US" sz="3200">
                <a:latin typeface="Calibri" pitchFamily="34" charset="0"/>
              </a:rPr>
              <a:t>bail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73263" y="2152650"/>
            <a:ext cx="396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chemeClr val="accent2"/>
                </a:solidFill>
                <a:latin typeface="Calibri" pitchFamily="34" charset="0"/>
              </a:rPr>
              <a:t>é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358063" y="3165475"/>
            <a:ext cx="12525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chemeClr val="accent2"/>
                </a:solidFill>
                <a:latin typeface="Calibri" pitchFamily="34" charset="0"/>
              </a:rPr>
              <a:t>asteis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966913" y="4675188"/>
            <a:ext cx="3984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chemeClr val="accent2"/>
                </a:solidFill>
                <a:latin typeface="Calibri" pitchFamily="34" charset="0"/>
              </a:rPr>
              <a:t>ó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391400" y="2227263"/>
            <a:ext cx="10810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chemeClr val="accent2"/>
                </a:solidFill>
                <a:latin typeface="Calibri" pitchFamily="34" charset="0"/>
              </a:rPr>
              <a:t>amos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966913" y="3148013"/>
            <a:ext cx="10810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chemeClr val="accent2"/>
                </a:solidFill>
                <a:latin typeface="Calibri" pitchFamily="34" charset="0"/>
              </a:rPr>
              <a:t>aste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358063" y="4675188"/>
            <a:ext cx="10810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chemeClr val="accent2"/>
                </a:solidFill>
                <a:latin typeface="Calibri" pitchFamily="34" charset="0"/>
              </a:rPr>
              <a:t>aron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 what does it all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Yo bailé				Nosotros bailamos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Tú bailaste				Vosotros bailasteis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Él					Ellos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Ella bailó				Ellas bailaron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Usted				Ustedes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2133600"/>
            <a:ext cx="1905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I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I did dance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200400"/>
            <a:ext cx="1905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You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You did dance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3962400"/>
            <a:ext cx="19050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He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He did dance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She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She did dance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You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You did 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34200" y="2122488"/>
            <a:ext cx="1905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We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We did dance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34200" y="3316288"/>
            <a:ext cx="1905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You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You did dance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5663" y="4378325"/>
            <a:ext cx="1905000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They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They did dance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You danced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You did dance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Try one on your own!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Pick an AR Verb</a:t>
            </a:r>
          </a:p>
          <a:p>
            <a:pPr eaLnBrk="1" hangingPunct="1"/>
            <a:r>
              <a:rPr lang="en-US" sz="2000" smtClean="0"/>
              <a:t>Chop off the AR</a:t>
            </a:r>
          </a:p>
          <a:p>
            <a:pPr eaLnBrk="1" hangingPunct="1"/>
            <a:r>
              <a:rPr lang="en-US" sz="2000" smtClean="0"/>
              <a:t>Add the appropriate endings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2743200"/>
            <a:ext cx="8229600" cy="381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DAY 2 Notes</a:t>
            </a:r>
            <a:br>
              <a:rPr lang="en-US" sz="4000" smtClean="0"/>
            </a:br>
            <a:r>
              <a:rPr lang="en-US" sz="4000" smtClean="0"/>
              <a:t>Those pesky exceptions!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There are certain verbs that require a stem change in the YO form in the </a:t>
            </a:r>
            <a:r>
              <a:rPr lang="en-US" dirty="0" err="1" smtClean="0"/>
              <a:t>preterite</a:t>
            </a:r>
            <a:r>
              <a:rPr lang="en-US" dirty="0" smtClean="0"/>
              <a:t> tense.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-car verbs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-gar verbs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-</a:t>
            </a:r>
            <a:r>
              <a:rPr lang="en-US" dirty="0" err="1" smtClean="0"/>
              <a:t>zar</a:t>
            </a:r>
            <a:r>
              <a:rPr lang="en-US" dirty="0" smtClean="0"/>
              <a:t> verbs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Why?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We need to keep the same sound in the stem throughout the entire conjugation.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C9FCB"/>
            </a:gs>
            <a:gs pos="22000">
              <a:srgbClr val="F8B049"/>
            </a:gs>
            <a:gs pos="36000">
              <a:srgbClr val="F8B049"/>
            </a:gs>
            <a:gs pos="67000">
              <a:srgbClr val="F952A0"/>
            </a:gs>
            <a:gs pos="83000">
              <a:srgbClr val="FEE7F2"/>
            </a:gs>
            <a:gs pos="87000">
              <a:srgbClr val="B43E85"/>
            </a:gs>
            <a:gs pos="92000">
              <a:srgbClr val="C50849"/>
            </a:gs>
            <a:gs pos="100000">
              <a:srgbClr val="F8B04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-CAR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000" smtClean="0"/>
              <a:t>The “c” in “-car” verbs changes to a “qu” in the yo form in the preterite tense.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smtClean="0"/>
          </a:p>
          <a:p>
            <a:pPr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s-ES" sz="1800" u="sng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Buscar = to look for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s-ES" sz="1800" smtClean="0"/>
              <a:t>Yo 	bus</a:t>
            </a:r>
            <a:r>
              <a:rPr lang="es-ES" sz="1800" i="1" u="sng" smtClean="0"/>
              <a:t>qu</a:t>
            </a:r>
            <a:r>
              <a:rPr lang="es-ES" sz="1800" smtClean="0"/>
              <a:t>é			Nosotros		buscamos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s-ES" sz="18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s-ES" sz="1800" smtClean="0"/>
              <a:t>Tú 	buscaste			Vosotros		buscasteis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s-ES" sz="18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s-ES" sz="1800" smtClean="0"/>
              <a:t>Él					Ellos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s-ES" sz="1800" smtClean="0"/>
              <a:t>Ella	 buscó			Ellas		buscaron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s-ES" sz="1800" smtClean="0"/>
              <a:t>Ud.					Ustedes	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smtClean="0"/>
              <a:t>Other verbs like this: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smtClean="0"/>
              <a:t>Explicar = to explain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smtClean="0"/>
              <a:t>Sacar = to take out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smtClean="0"/>
              <a:t>Tocar = to touch or to play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-GAR Verbs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410200"/>
          </a:xfrm>
        </p:spPr>
        <p:txBody>
          <a:bodyPr/>
          <a:lstStyle/>
          <a:p>
            <a:pPr eaLnBrk="1" hangingPunct="1"/>
            <a:r>
              <a:rPr lang="en-US" sz="2000" smtClean="0"/>
              <a:t>The “g” in “-gar” verbs changes to a “gu” in the yo form in the preterite</a:t>
            </a:r>
          </a:p>
          <a:p>
            <a:pPr algn="ctr" eaLnBrk="1" hangingPunct="1">
              <a:buFont typeface="Arial" charset="0"/>
              <a:buNone/>
            </a:pPr>
            <a:endParaRPr lang="es-ES" sz="2000" smtClean="0"/>
          </a:p>
          <a:p>
            <a:pPr algn="ctr" eaLnBrk="1" hangingPunct="1">
              <a:buFont typeface="Arial" charset="0"/>
              <a:buNone/>
            </a:pPr>
            <a:r>
              <a:rPr lang="es-ES" sz="2000" smtClean="0"/>
              <a:t>Apagar = to turn off</a:t>
            </a:r>
          </a:p>
          <a:p>
            <a:pPr eaLnBrk="1" hangingPunct="1">
              <a:buFont typeface="Arial" charset="0"/>
              <a:buNone/>
            </a:pPr>
            <a:r>
              <a:rPr lang="es-ES" sz="2000" smtClean="0"/>
              <a:t>Yo 		apagué			Nosotros 	apagamos</a:t>
            </a:r>
          </a:p>
          <a:p>
            <a:pPr eaLnBrk="1" hangingPunct="1">
              <a:buFont typeface="Arial" charset="0"/>
              <a:buNone/>
            </a:pPr>
            <a:endParaRPr lang="es-ES" sz="2000" smtClean="0"/>
          </a:p>
          <a:p>
            <a:pPr eaLnBrk="1" hangingPunct="1">
              <a:buFont typeface="Arial" charset="0"/>
              <a:buNone/>
            </a:pPr>
            <a:r>
              <a:rPr lang="es-ES" sz="2000" smtClean="0"/>
              <a:t>Tú 		apagaste		Vosotros	apagasteis</a:t>
            </a:r>
          </a:p>
          <a:p>
            <a:pPr eaLnBrk="1" hangingPunct="1">
              <a:buFont typeface="Arial" charset="0"/>
              <a:buNone/>
            </a:pPr>
            <a:endParaRPr lang="es-ES" sz="2000" smtClean="0"/>
          </a:p>
          <a:p>
            <a:pPr eaLnBrk="1" hangingPunct="1">
              <a:buFont typeface="Arial" charset="0"/>
              <a:buNone/>
            </a:pPr>
            <a:r>
              <a:rPr lang="es-ES" sz="2000" smtClean="0"/>
              <a:t>Él					Ellos</a:t>
            </a:r>
          </a:p>
          <a:p>
            <a:pPr eaLnBrk="1" hangingPunct="1">
              <a:buFont typeface="Arial" charset="0"/>
              <a:buNone/>
            </a:pPr>
            <a:r>
              <a:rPr lang="es-ES" sz="2000" smtClean="0"/>
              <a:t>Ella	apagó			Ellas		apagaron</a:t>
            </a:r>
          </a:p>
          <a:p>
            <a:pPr eaLnBrk="1" hangingPunct="1">
              <a:buFont typeface="Arial" charset="0"/>
              <a:buNone/>
            </a:pPr>
            <a:r>
              <a:rPr lang="es-ES" sz="2000" smtClean="0"/>
              <a:t>Ud.				Ustedes	</a:t>
            </a: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Other verbs like this:</a:t>
            </a:r>
          </a:p>
          <a:p>
            <a:pPr lvl="1" eaLnBrk="1" hangingPunct="1"/>
            <a:r>
              <a:rPr lang="en-US" sz="2000" smtClean="0"/>
              <a:t>colgar = to hang up</a:t>
            </a:r>
          </a:p>
          <a:p>
            <a:pPr lvl="1" eaLnBrk="1" hangingPunct="1"/>
            <a:r>
              <a:rPr lang="en-US" sz="2000" smtClean="0"/>
              <a:t>jugar = to play</a:t>
            </a:r>
          </a:p>
          <a:p>
            <a:pPr lvl="1" eaLnBrk="1" hangingPunct="1"/>
            <a:r>
              <a:rPr lang="en-US" sz="2000" smtClean="0"/>
              <a:t>llegar = to arrive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-ZAR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The “z” in “-zar” verbs changes to a “c” in the yo form in the preterite</a:t>
            </a:r>
          </a:p>
          <a:p>
            <a:pPr eaLnBrk="1" hangingPunct="1"/>
            <a:endParaRPr lang="en-US" sz="2000" smtClean="0"/>
          </a:p>
          <a:p>
            <a:pPr algn="ctr" eaLnBrk="1" hangingPunct="1">
              <a:buFont typeface="Arial" charset="0"/>
              <a:buNone/>
            </a:pPr>
            <a:r>
              <a:rPr lang="en-US" sz="2000" smtClean="0"/>
              <a:t>Empezar  = to begin or to start</a:t>
            </a:r>
          </a:p>
          <a:p>
            <a:pPr algn="ctr" eaLnBrk="1" hangingPunct="1">
              <a:buFont typeface="Arial" charset="0"/>
              <a:buNone/>
            </a:pPr>
            <a:endParaRPr lang="en-US" sz="2000" smtClean="0"/>
          </a:p>
          <a:p>
            <a:pPr eaLnBrk="1" hangingPunct="1">
              <a:buFont typeface="Arial" charset="0"/>
              <a:buNone/>
            </a:pPr>
            <a:r>
              <a:rPr lang="en-US" sz="2000" smtClean="0"/>
              <a:t>Yo 		empecé			Nosotros 	empezamos</a:t>
            </a:r>
          </a:p>
          <a:p>
            <a:pPr eaLnBrk="1" hangingPunct="1">
              <a:buFont typeface="Arial" charset="0"/>
              <a:buNone/>
            </a:pPr>
            <a:endParaRPr lang="en-US" sz="2000" smtClean="0"/>
          </a:p>
          <a:p>
            <a:pPr eaLnBrk="1" hangingPunct="1">
              <a:buFont typeface="Arial" charset="0"/>
              <a:buNone/>
            </a:pPr>
            <a:r>
              <a:rPr lang="en-US" sz="2000" smtClean="0"/>
              <a:t>Tú 		empezaste		Vosotros		empezasteis</a:t>
            </a:r>
          </a:p>
          <a:p>
            <a:pPr eaLnBrk="1" hangingPunct="1">
              <a:buFont typeface="Arial" charset="0"/>
              <a:buNone/>
            </a:pPr>
            <a:endParaRPr lang="en-US" sz="2000" smtClean="0"/>
          </a:p>
          <a:p>
            <a:pPr eaLnBrk="1" hangingPunct="1">
              <a:buFont typeface="Arial" charset="0"/>
              <a:buNone/>
            </a:pPr>
            <a:r>
              <a:rPr lang="en-US" sz="2000" smtClean="0"/>
              <a:t>Él					Ellos</a:t>
            </a:r>
          </a:p>
          <a:p>
            <a:pPr eaLnBrk="1" hangingPunct="1">
              <a:buFont typeface="Arial" charset="0"/>
              <a:buNone/>
            </a:pPr>
            <a:r>
              <a:rPr lang="en-US" sz="2000" smtClean="0"/>
              <a:t>Ella	empezó			Ellas		empezaron</a:t>
            </a:r>
          </a:p>
          <a:p>
            <a:pPr eaLnBrk="1" hangingPunct="1">
              <a:buFont typeface="Arial" charset="0"/>
              <a:buNone/>
            </a:pPr>
            <a:r>
              <a:rPr lang="en-US" sz="2000" smtClean="0"/>
              <a:t>Ud.				Ustedes	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words that cue the past!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3657600"/>
            <a:ext cx="2279790" cy="923330"/>
          </a:xfrm>
        </p:spPr>
        <p:txBody>
          <a:bodyPr wrap="none" rtlCol="0">
            <a:sp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anoche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142917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ayer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2590800"/>
            <a:ext cx="54184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La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semana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pasada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5429" y="4648200"/>
            <a:ext cx="416652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El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ano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pasado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032" y="5571530"/>
            <a:ext cx="271593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anteayer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4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Back to the beginning!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76600" cy="45259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will dance.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am going to dance.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dance.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am dancing.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just danced.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 danced.</a:t>
            </a:r>
            <a:endParaRPr lang="en-US" dirty="0"/>
          </a:p>
        </p:txBody>
      </p:sp>
      <p:sp>
        <p:nvSpPr>
          <p:cNvPr id="31" name="Right Arrow 30"/>
          <p:cNvSpPr/>
          <p:nvPr/>
        </p:nvSpPr>
        <p:spPr>
          <a:xfrm>
            <a:off x="3581400" y="1638300"/>
            <a:ext cx="2590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5525" y="2384425"/>
            <a:ext cx="262096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3" y="3143250"/>
            <a:ext cx="26209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3" y="3962400"/>
            <a:ext cx="26209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3" y="4724400"/>
            <a:ext cx="26209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3" y="5410200"/>
            <a:ext cx="26209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477000" y="1557338"/>
            <a:ext cx="2209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Yo bailaré.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6477000" y="2300288"/>
            <a:ext cx="2209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Yo voy a bailar.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6488113" y="3059113"/>
            <a:ext cx="2209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Yo bailo.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6477000" y="3857625"/>
            <a:ext cx="2209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Yo estoy bailando.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6477000" y="4683125"/>
            <a:ext cx="2209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Yo acabo de bailar.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6477000" y="5410200"/>
            <a:ext cx="220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Yo bailé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Practicamos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Ellos _______________ la basura.  (sacar)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Mi amiga _____________ la comida. (preparar)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Yo _____________ mi tarea.  (empezar)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Tus padres ____________ la ropa.  (colgar)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Ayer, nosotros ______________.   (limpiar)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Usted me ______________ las ollas.  (lavar)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Ustedes nos _____________.  (trabajar)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El avion ______________ a las ocho.  (llegar)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Yo _____________ a las ocho tambien.  (llegar)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3000" smtClean="0">
                <a:solidFill>
                  <a:schemeClr val="bg1"/>
                </a:solidFill>
              </a:rPr>
              <a:t> Cuantos chicos ____________ el pan?  (buscar)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</TotalTime>
  <Words>517</Words>
  <Application>Microsoft Office PowerPoint</Application>
  <PresentationFormat>On-screen Show (4:3)</PresentationFormat>
  <Paragraphs>179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Office Theme</vt:lpstr>
      <vt:lpstr>The fun and exciting world of  El Preterito   AR Verbs in the past</vt:lpstr>
      <vt:lpstr>What is the difference? Cual es la diferencia?</vt:lpstr>
      <vt:lpstr>The Past Tense El Preterito</vt:lpstr>
      <vt:lpstr>How do we form the preterite tense for AR Verbs?</vt:lpstr>
      <vt:lpstr>!Conjugamos un verbo en el preterito!</vt:lpstr>
      <vt:lpstr>So what does it all mean?</vt:lpstr>
      <vt:lpstr>Try one on your own!</vt:lpstr>
      <vt:lpstr>DAY 2 Notes Those pesky exceptions!</vt:lpstr>
      <vt:lpstr>-CAR verbs</vt:lpstr>
      <vt:lpstr>-GAR Verbs </vt:lpstr>
      <vt:lpstr>-ZAR verbs</vt:lpstr>
      <vt:lpstr>Some words that cue the past!</vt:lpstr>
      <vt:lpstr>Back to the beginning!</vt:lpstr>
      <vt:lpstr>Practicamos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Preterito</dc:title>
  <dc:creator>Owner</dc:creator>
  <cp:lastModifiedBy>tbennington</cp:lastModifiedBy>
  <cp:revision>20</cp:revision>
  <dcterms:created xsi:type="dcterms:W3CDTF">2012-02-26T16:51:07Z</dcterms:created>
  <dcterms:modified xsi:type="dcterms:W3CDTF">2013-03-04T17:10:34Z</dcterms:modified>
</cp:coreProperties>
</file>