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330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5A5C6-0A9E-4CB2-B7D4-A937569B57E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A5220-A04C-4EA9-B5BB-17AFC1730B3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1046558"/>
            <a:ext cx="7772400" cy="1102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1pPr>
            <a:lvl2pPr>
              <a:spcBef>
                <a:spcPts val="0"/>
              </a:spcBef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2pPr>
            <a:lvl3pPr>
              <a:spcBef>
                <a:spcPts val="0"/>
              </a:spcBef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3pPr>
            <a:lvl4pPr>
              <a:spcBef>
                <a:spcPts val="0"/>
              </a:spcBef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4pPr>
            <a:lvl5pPr>
              <a:spcBef>
                <a:spcPts val="0"/>
              </a:spcBef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5pPr>
            <a:lvl6pPr>
              <a:spcBef>
                <a:spcPts val="0"/>
              </a:spcBef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6pPr>
            <a:lvl7pPr>
              <a:spcBef>
                <a:spcPts val="0"/>
              </a:spcBef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7pPr>
            <a:lvl8pPr>
              <a:spcBef>
                <a:spcPts val="0"/>
              </a:spcBef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8pPr>
            <a:lvl9pPr>
              <a:spcBef>
                <a:spcPts val="0"/>
              </a:spcBef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685800" y="2182817"/>
            <a:ext cx="7772400" cy="838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None/>
              <a:defRPr/>
            </a:lvl1pPr>
            <a:lvl2pPr>
              <a:spcBef>
                <a:spcPts val="0"/>
              </a:spcBef>
              <a:buSzPct val="100000"/>
              <a:buNone/>
              <a:defRPr sz="3200"/>
            </a:lvl2pPr>
            <a:lvl3pPr>
              <a:spcBef>
                <a:spcPts val="0"/>
              </a:spcBef>
              <a:buSzPct val="100000"/>
              <a:buNone/>
              <a:defRPr sz="3200"/>
            </a:lvl3pPr>
            <a:lvl4pPr>
              <a:spcBef>
                <a:spcPts val="0"/>
              </a:spcBef>
              <a:buSzPct val="100000"/>
              <a:buNone/>
              <a:defRPr sz="3200"/>
            </a:lvl4pPr>
            <a:lvl5pPr>
              <a:spcBef>
                <a:spcPts val="0"/>
              </a:spcBef>
              <a:buSzPct val="100000"/>
              <a:buNone/>
              <a:defRPr sz="3200"/>
            </a:lvl5pPr>
            <a:lvl6pPr>
              <a:spcBef>
                <a:spcPts val="0"/>
              </a:spcBef>
              <a:buSzPct val="100000"/>
              <a:buNone/>
              <a:defRPr sz="3200"/>
            </a:lvl6pPr>
            <a:lvl7pPr>
              <a:spcBef>
                <a:spcPts val="0"/>
              </a:spcBef>
              <a:buSzPct val="100000"/>
              <a:buNone/>
              <a:defRPr sz="3200"/>
            </a:lvl7pPr>
            <a:lvl8pPr>
              <a:spcBef>
                <a:spcPts val="0"/>
              </a:spcBef>
              <a:buSzPct val="100000"/>
              <a:buNone/>
              <a:defRPr sz="3200"/>
            </a:lvl8pPr>
            <a:lvl9pPr>
              <a:spcBef>
                <a:spcPts val="0"/>
              </a:spcBef>
              <a:buSzPct val="100000"/>
              <a:buNone/>
              <a:defRPr sz="3200"/>
            </a:lvl9pPr>
          </a:lstStyle>
          <a:p>
            <a:endParaRPr/>
          </a:p>
        </p:txBody>
      </p:sp>
      <p:grpSp>
        <p:nvGrpSpPr>
          <p:cNvPr id="12" name="Shape 12"/>
          <p:cNvGrpSpPr/>
          <p:nvPr/>
        </p:nvGrpSpPr>
        <p:grpSpPr>
          <a:xfrm>
            <a:off x="0" y="3461599"/>
            <a:ext cx="9144000" cy="1647971"/>
            <a:chOff x="0" y="3690482"/>
            <a:chExt cx="9144000" cy="850171"/>
          </a:xfrm>
        </p:grpSpPr>
        <p:sp>
          <p:nvSpPr>
            <p:cNvPr id="13" name="Shape 13"/>
            <p:cNvSpPr/>
            <p:nvPr/>
          </p:nvSpPr>
          <p:spPr>
            <a:xfrm>
              <a:off x="0" y="4419321"/>
              <a:ext cx="9144000" cy="72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x="0" y="3774403"/>
              <a:ext cx="9144000" cy="118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>
              <a:off x="0" y="3875339"/>
              <a:ext cx="9144000" cy="116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0" y="3956051"/>
              <a:ext cx="9144000" cy="18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0" y="4186767"/>
              <a:ext cx="9144000" cy="13379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" name="Shape 18"/>
            <p:cNvSpPr/>
            <p:nvPr/>
          </p:nvSpPr>
          <p:spPr>
            <a:xfrm>
              <a:off x="0" y="4320625"/>
              <a:ext cx="9144000" cy="7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" name="Shape 19"/>
            <p:cNvSpPr/>
            <p:nvPr/>
          </p:nvSpPr>
          <p:spPr>
            <a:xfrm>
              <a:off x="0" y="4478853"/>
              <a:ext cx="9144000" cy="61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0" y="3690482"/>
              <a:ext cx="9144000" cy="45600"/>
            </a:xfrm>
            <a:prstGeom prst="rect">
              <a:avLst/>
            </a:prstGeom>
            <a:solidFill>
              <a:srgbClr val="FFA71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607475" y="4922273"/>
            <a:ext cx="548699" cy="221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>
                <a:solidFill>
                  <a:srgbClr val="FFA711"/>
                </a:solidFill>
              </a:defRPr>
            </a:lvl1pPr>
            <a:lvl2pPr>
              <a:spcBef>
                <a:spcPts val="0"/>
              </a:spcBef>
              <a:defRPr>
                <a:solidFill>
                  <a:srgbClr val="FFA711"/>
                </a:solidFill>
              </a:defRPr>
            </a:lvl2pPr>
            <a:lvl3pPr>
              <a:spcBef>
                <a:spcPts val="0"/>
              </a:spcBef>
              <a:defRPr>
                <a:solidFill>
                  <a:srgbClr val="FFA711"/>
                </a:solidFill>
              </a:defRPr>
            </a:lvl3pPr>
            <a:lvl4pPr>
              <a:spcBef>
                <a:spcPts val="0"/>
              </a:spcBef>
              <a:defRPr>
                <a:solidFill>
                  <a:srgbClr val="FFA711"/>
                </a:solidFill>
              </a:defRPr>
            </a:lvl4pPr>
            <a:lvl5pPr>
              <a:spcBef>
                <a:spcPts val="0"/>
              </a:spcBef>
              <a:defRPr>
                <a:solidFill>
                  <a:srgbClr val="FFA711"/>
                </a:solidFill>
              </a:defRPr>
            </a:lvl5pPr>
            <a:lvl6pPr>
              <a:spcBef>
                <a:spcPts val="0"/>
              </a:spcBef>
              <a:defRPr>
                <a:solidFill>
                  <a:srgbClr val="FFA711"/>
                </a:solidFill>
              </a:defRPr>
            </a:lvl6pPr>
            <a:lvl7pPr>
              <a:spcBef>
                <a:spcPts val="0"/>
              </a:spcBef>
              <a:defRPr>
                <a:solidFill>
                  <a:srgbClr val="FFA711"/>
                </a:solidFill>
              </a:defRPr>
            </a:lvl7pPr>
            <a:lvl8pPr>
              <a:spcBef>
                <a:spcPts val="0"/>
              </a:spcBef>
              <a:defRPr>
                <a:solidFill>
                  <a:srgbClr val="FFA711"/>
                </a:solidFill>
              </a:defRPr>
            </a:lvl8pPr>
            <a:lvl9pPr>
              <a:spcBef>
                <a:spcPts val="0"/>
              </a:spcBef>
              <a:defRPr>
                <a:solidFill>
                  <a:srgbClr val="FFA711"/>
                </a:solidFill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grpSp>
        <p:nvGrpSpPr>
          <p:cNvPr id="25" name="Shape 25"/>
          <p:cNvGrpSpPr/>
          <p:nvPr/>
        </p:nvGrpSpPr>
        <p:grpSpPr>
          <a:xfrm>
            <a:off x="0" y="4559110"/>
            <a:ext cx="9144000" cy="584536"/>
            <a:chOff x="0" y="3690482"/>
            <a:chExt cx="9144000" cy="301556"/>
          </a:xfrm>
        </p:grpSpPr>
        <p:sp>
          <p:nvSpPr>
            <p:cNvPr id="26" name="Shape 26"/>
            <p:cNvSpPr/>
            <p:nvPr/>
          </p:nvSpPr>
          <p:spPr>
            <a:xfrm>
              <a:off x="0" y="3774403"/>
              <a:ext cx="9144000" cy="118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>
              <a:off x="0" y="3875339"/>
              <a:ext cx="9144000" cy="11669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0" y="3690482"/>
              <a:ext cx="9144000" cy="45600"/>
            </a:xfrm>
            <a:prstGeom prst="rect">
              <a:avLst/>
            </a:prstGeom>
            <a:solidFill>
              <a:srgbClr val="FF642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607475" y="4922273"/>
            <a:ext cx="548699" cy="221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266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2800"/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0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  <a:lvl6pPr>
              <a:spcBef>
                <a:spcPts val="0"/>
              </a:spcBef>
              <a:defRPr sz="1800"/>
            </a:lvl6pPr>
            <a:lvl7pPr>
              <a:spcBef>
                <a:spcPts val="0"/>
              </a:spcBef>
              <a:defRPr sz="1800"/>
            </a:lvl7pPr>
            <a:lvl8pPr>
              <a:spcBef>
                <a:spcPts val="0"/>
              </a:spcBef>
              <a:defRPr sz="1800"/>
            </a:lvl8pPr>
            <a:lvl9pPr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266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2800"/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0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  <a:lvl6pPr>
              <a:spcBef>
                <a:spcPts val="0"/>
              </a:spcBef>
              <a:defRPr sz="1800"/>
            </a:lvl6pPr>
            <a:lvl7pPr>
              <a:spcBef>
                <a:spcPts val="0"/>
              </a:spcBef>
              <a:defRPr sz="1800"/>
            </a:lvl7pPr>
            <a:lvl8pPr>
              <a:spcBef>
                <a:spcPts val="0"/>
              </a:spcBef>
              <a:defRPr sz="1800"/>
            </a:lvl8pPr>
            <a:lvl9pPr>
              <a:spcBef>
                <a:spcPts val="0"/>
              </a:spcBef>
              <a:defRPr sz="1800"/>
            </a:lvl9pPr>
          </a:lstStyle>
          <a:p>
            <a:endParaRPr/>
          </a:p>
        </p:txBody>
      </p:sp>
      <p:grpSp>
        <p:nvGrpSpPr>
          <p:cNvPr id="34" name="Shape 34"/>
          <p:cNvGrpSpPr/>
          <p:nvPr/>
        </p:nvGrpSpPr>
        <p:grpSpPr>
          <a:xfrm>
            <a:off x="0" y="4559110"/>
            <a:ext cx="9144000" cy="584536"/>
            <a:chOff x="0" y="3690482"/>
            <a:chExt cx="9144000" cy="301556"/>
          </a:xfrm>
        </p:grpSpPr>
        <p:sp>
          <p:nvSpPr>
            <p:cNvPr id="35" name="Shape 35"/>
            <p:cNvSpPr/>
            <p:nvPr/>
          </p:nvSpPr>
          <p:spPr>
            <a:xfrm>
              <a:off x="0" y="3774403"/>
              <a:ext cx="9144000" cy="118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>
              <a:off x="0" y="3875339"/>
              <a:ext cx="9144000" cy="116699"/>
            </a:xfrm>
            <a:prstGeom prst="rect">
              <a:avLst/>
            </a:prstGeom>
            <a:solidFill>
              <a:srgbClr val="E9E0C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>
              <a:off x="0" y="3690482"/>
              <a:ext cx="9144000" cy="45600"/>
            </a:xfrm>
            <a:prstGeom prst="rect">
              <a:avLst/>
            </a:prstGeom>
            <a:solidFill>
              <a:srgbClr val="FFA71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607475" y="4922273"/>
            <a:ext cx="548699" cy="221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grpSp>
        <p:nvGrpSpPr>
          <p:cNvPr id="41" name="Shape 41"/>
          <p:cNvGrpSpPr/>
          <p:nvPr/>
        </p:nvGrpSpPr>
        <p:grpSpPr>
          <a:xfrm>
            <a:off x="0" y="4559110"/>
            <a:ext cx="9144000" cy="584536"/>
            <a:chOff x="0" y="3690482"/>
            <a:chExt cx="9144000" cy="301556"/>
          </a:xfrm>
        </p:grpSpPr>
        <p:sp>
          <p:nvSpPr>
            <p:cNvPr id="42" name="Shape 42"/>
            <p:cNvSpPr/>
            <p:nvPr/>
          </p:nvSpPr>
          <p:spPr>
            <a:xfrm>
              <a:off x="0" y="3774403"/>
              <a:ext cx="9144000" cy="118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3" name="Shape 43"/>
            <p:cNvSpPr/>
            <p:nvPr/>
          </p:nvSpPr>
          <p:spPr>
            <a:xfrm>
              <a:off x="0" y="3875339"/>
              <a:ext cx="9144000" cy="116699"/>
            </a:xfrm>
            <a:prstGeom prst="rect">
              <a:avLst/>
            </a:prstGeom>
            <a:solidFill>
              <a:srgbClr val="E9E0C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0" y="3690482"/>
              <a:ext cx="9144000" cy="45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607475" y="4922273"/>
            <a:ext cx="548699" cy="221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399" cy="4718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rgbClr val="FFA711"/>
              </a:buClr>
              <a:buSzPct val="100000"/>
              <a:buNone/>
              <a:defRPr sz="1400">
                <a:solidFill>
                  <a:srgbClr val="FFA711"/>
                </a:solidFill>
              </a:defRPr>
            </a:lvl1pPr>
          </a:lstStyle>
          <a:p>
            <a:endParaRPr/>
          </a:p>
        </p:txBody>
      </p:sp>
      <p:grpSp>
        <p:nvGrpSpPr>
          <p:cNvPr id="48" name="Shape 48"/>
          <p:cNvGrpSpPr/>
          <p:nvPr/>
        </p:nvGrpSpPr>
        <p:grpSpPr>
          <a:xfrm>
            <a:off x="0" y="4559110"/>
            <a:ext cx="9144000" cy="584536"/>
            <a:chOff x="0" y="3690482"/>
            <a:chExt cx="9144000" cy="301556"/>
          </a:xfrm>
        </p:grpSpPr>
        <p:sp>
          <p:nvSpPr>
            <p:cNvPr id="49" name="Shape 49"/>
            <p:cNvSpPr/>
            <p:nvPr/>
          </p:nvSpPr>
          <p:spPr>
            <a:xfrm>
              <a:off x="0" y="3774403"/>
              <a:ext cx="9144000" cy="118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0" name="Shape 50"/>
            <p:cNvSpPr/>
            <p:nvPr/>
          </p:nvSpPr>
          <p:spPr>
            <a:xfrm>
              <a:off x="0" y="3875339"/>
              <a:ext cx="9144000" cy="11669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>
              <a:off x="0" y="3690482"/>
              <a:ext cx="9144000" cy="45600"/>
            </a:xfrm>
            <a:prstGeom prst="rect">
              <a:avLst/>
            </a:prstGeom>
            <a:solidFill>
              <a:srgbClr val="FF642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607475" y="4922273"/>
            <a:ext cx="548699" cy="221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Shape 54"/>
          <p:cNvGrpSpPr/>
          <p:nvPr/>
        </p:nvGrpSpPr>
        <p:grpSpPr>
          <a:xfrm>
            <a:off x="0" y="3461599"/>
            <a:ext cx="9144000" cy="1647971"/>
            <a:chOff x="0" y="3690482"/>
            <a:chExt cx="9144000" cy="850171"/>
          </a:xfrm>
        </p:grpSpPr>
        <p:sp>
          <p:nvSpPr>
            <p:cNvPr id="55" name="Shape 55"/>
            <p:cNvSpPr/>
            <p:nvPr/>
          </p:nvSpPr>
          <p:spPr>
            <a:xfrm>
              <a:off x="0" y="4419321"/>
              <a:ext cx="9144000" cy="72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>
              <a:off x="0" y="3774403"/>
              <a:ext cx="9144000" cy="118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x="0" y="3875339"/>
              <a:ext cx="9144000" cy="116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8" name="Shape 58"/>
            <p:cNvSpPr/>
            <p:nvPr/>
          </p:nvSpPr>
          <p:spPr>
            <a:xfrm>
              <a:off x="0" y="3956051"/>
              <a:ext cx="9144000" cy="18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>
              <a:off x="0" y="4186767"/>
              <a:ext cx="9144000" cy="13379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0" name="Shape 60"/>
            <p:cNvSpPr/>
            <p:nvPr/>
          </p:nvSpPr>
          <p:spPr>
            <a:xfrm>
              <a:off x="0" y="4320625"/>
              <a:ext cx="9144000" cy="7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1" name="Shape 61"/>
            <p:cNvSpPr/>
            <p:nvPr/>
          </p:nvSpPr>
          <p:spPr>
            <a:xfrm>
              <a:off x="0" y="4478853"/>
              <a:ext cx="9144000" cy="61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2" name="Shape 62"/>
            <p:cNvSpPr/>
            <p:nvPr/>
          </p:nvSpPr>
          <p:spPr>
            <a:xfrm>
              <a:off x="0" y="3690482"/>
              <a:ext cx="9144000" cy="45600"/>
            </a:xfrm>
            <a:prstGeom prst="rect">
              <a:avLst/>
            </a:prstGeom>
            <a:solidFill>
              <a:srgbClr val="FFA71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607475" y="4922273"/>
            <a:ext cx="548699" cy="221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F23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Clr>
                <a:schemeClr val="accent2"/>
              </a:buClr>
              <a:buSzPct val="1000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>
              <a:spcBef>
                <a:spcPts val="0"/>
              </a:spcBef>
              <a:buClr>
                <a:schemeClr val="accent2"/>
              </a:buClr>
              <a:buSzPct val="1000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>
              <a:spcBef>
                <a:spcPts val="0"/>
              </a:spcBef>
              <a:buClr>
                <a:schemeClr val="accent2"/>
              </a:buClr>
              <a:buSzPct val="1000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>
              <a:spcBef>
                <a:spcPts val="0"/>
              </a:spcBef>
              <a:buClr>
                <a:schemeClr val="accent2"/>
              </a:buClr>
              <a:buSzPct val="1000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>
              <a:spcBef>
                <a:spcPts val="0"/>
              </a:spcBef>
              <a:buClr>
                <a:schemeClr val="accent2"/>
              </a:buClr>
              <a:buSzPct val="1000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>
              <a:spcBef>
                <a:spcPts val="0"/>
              </a:spcBef>
              <a:buClr>
                <a:schemeClr val="accent2"/>
              </a:buClr>
              <a:buSzPct val="1000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>
              <a:spcBef>
                <a:spcPts val="0"/>
              </a:spcBef>
              <a:buClr>
                <a:schemeClr val="accent2"/>
              </a:buClr>
              <a:buSzPct val="1000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>
              <a:spcBef>
                <a:spcPts val="0"/>
              </a:spcBef>
              <a:buClr>
                <a:schemeClr val="accent2"/>
              </a:buClr>
              <a:buSzPct val="1000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>
              <a:spcBef>
                <a:spcPts val="0"/>
              </a:spcBef>
              <a:buClr>
                <a:schemeClr val="accent2"/>
              </a:buClr>
              <a:buSzPct val="1000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lt2"/>
              </a:buClr>
              <a:buSzPct val="100000"/>
              <a:buFont typeface="Georgia"/>
              <a:defRPr sz="32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>
              <a:spcBef>
                <a:spcPts val="560"/>
              </a:spcBef>
              <a:buClr>
                <a:schemeClr val="lt2"/>
              </a:buClr>
              <a:buSzPct val="100000"/>
              <a:buFont typeface="Georgia"/>
              <a:defRPr sz="2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>
              <a:spcBef>
                <a:spcPts val="480"/>
              </a:spcBef>
              <a:buClr>
                <a:schemeClr val="lt2"/>
              </a:buClr>
              <a:buSzPct val="100000"/>
              <a:buFont typeface="Georgia"/>
              <a:defRPr sz="24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>
              <a:spcBef>
                <a:spcPts val="400"/>
              </a:spcBef>
              <a:buClr>
                <a:schemeClr val="lt2"/>
              </a:buClr>
              <a:buSzPct val="100000"/>
              <a:buFont typeface="Georgia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>
              <a:spcBef>
                <a:spcPts val="400"/>
              </a:spcBef>
              <a:buClr>
                <a:schemeClr val="lt2"/>
              </a:buClr>
              <a:buSzPct val="100000"/>
              <a:buFont typeface="Georgia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>
              <a:spcBef>
                <a:spcPts val="400"/>
              </a:spcBef>
              <a:buClr>
                <a:schemeClr val="lt2"/>
              </a:buClr>
              <a:buSzPct val="100000"/>
              <a:buFont typeface="Georgia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>
              <a:spcBef>
                <a:spcPts val="400"/>
              </a:spcBef>
              <a:buClr>
                <a:schemeClr val="lt2"/>
              </a:buClr>
              <a:buSzPct val="100000"/>
              <a:buFont typeface="Georgia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>
              <a:spcBef>
                <a:spcPts val="400"/>
              </a:spcBef>
              <a:buClr>
                <a:schemeClr val="lt2"/>
              </a:buClr>
              <a:buSzPct val="100000"/>
              <a:buFont typeface="Georgia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>
              <a:spcBef>
                <a:spcPts val="400"/>
              </a:spcBef>
              <a:buClr>
                <a:schemeClr val="lt2"/>
              </a:buClr>
              <a:buSzPct val="100000"/>
              <a:buFont typeface="Georgia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" name="Shape 7"/>
          <p:cNvSpPr/>
          <p:nvPr/>
        </p:nvSpPr>
        <p:spPr>
          <a:xfrm>
            <a:off x="0" y="990"/>
            <a:ext cx="9144000" cy="8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607475" y="4922273"/>
            <a:ext cx="548699" cy="22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ctrTitle"/>
          </p:nvPr>
        </p:nvSpPr>
        <p:spPr>
          <a:xfrm>
            <a:off x="685800" y="1046558"/>
            <a:ext cx="7772400" cy="1102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Social Studies Notes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subTitle" idx="1"/>
          </p:nvPr>
        </p:nvSpPr>
        <p:spPr>
          <a:xfrm>
            <a:off x="685800" y="2182817"/>
            <a:ext cx="7772400" cy="838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Ch. 22 &amp; 23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457200" y="961000"/>
            <a:ext cx="8229600" cy="3506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57200" rtl="0">
              <a:spcBef>
                <a:spcPts val="0"/>
              </a:spcBef>
              <a:buClr>
                <a:schemeClr val="lt2"/>
              </a:buClr>
              <a:buSzPct val="100000"/>
              <a:buFont typeface="Georgia"/>
              <a:buAutoNum type="arabicParenR"/>
            </a:pPr>
            <a:r>
              <a:rPr lang="en" sz="3600" b="1"/>
              <a:t>In the United States, Nationalism led to westward </a:t>
            </a:r>
            <a:r>
              <a:rPr lang="en" sz="3600" b="1" u="sng"/>
              <a:t>expansion</a:t>
            </a:r>
            <a:r>
              <a:rPr lang="en" sz="3600" b="1"/>
              <a:t>. </a:t>
            </a:r>
          </a:p>
          <a:p>
            <a:pPr rtl="0">
              <a:spcBef>
                <a:spcPts val="0"/>
              </a:spcBef>
              <a:buNone/>
            </a:pPr>
            <a:endParaRPr sz="3600" b="1"/>
          </a:p>
          <a:p>
            <a:pPr>
              <a:spcBef>
                <a:spcPts val="0"/>
              </a:spcBef>
              <a:buNone/>
            </a:pPr>
            <a:r>
              <a:rPr lang="en" sz="3600" b="1"/>
              <a:t>2) </a:t>
            </a:r>
            <a:r>
              <a:rPr lang="en" sz="3600" b="1" u="sng"/>
              <a:t>Marie Curie</a:t>
            </a:r>
            <a:r>
              <a:rPr lang="en" sz="3600" b="1"/>
              <a:t> discovered the radioactive element radium. 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4800"/>
              <a:t>3) Political ideas in the mid-1880’s that helped shape Europe were nationalism and political </a:t>
            </a:r>
            <a:r>
              <a:rPr lang="en" sz="4800" u="sng"/>
              <a:t>reform.</a:t>
            </a:r>
            <a:r>
              <a:rPr lang="en" sz="4800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 b="1"/>
              <a:t>4) </a:t>
            </a:r>
            <a:r>
              <a:rPr lang="en" sz="3600" b="1" u="sng"/>
              <a:t>James Hargreaves </a:t>
            </a:r>
            <a:r>
              <a:rPr lang="en" sz="3600" b="1"/>
              <a:t>- invented the spinning jenny</a:t>
            </a:r>
          </a:p>
          <a:p>
            <a:pPr rtl="0">
              <a:spcBef>
                <a:spcPts val="0"/>
              </a:spcBef>
              <a:buNone/>
            </a:pPr>
            <a:endParaRPr sz="3600" b="1"/>
          </a:p>
          <a:p>
            <a:pPr rtl="0">
              <a:spcBef>
                <a:spcPts val="0"/>
              </a:spcBef>
              <a:buNone/>
            </a:pPr>
            <a:r>
              <a:rPr lang="en" sz="3600" b="1"/>
              <a:t>5) </a:t>
            </a:r>
            <a:r>
              <a:rPr lang="en" sz="3600" b="1" u="sng"/>
              <a:t>Capital</a:t>
            </a:r>
            <a:r>
              <a:rPr lang="en" sz="3600" b="1"/>
              <a:t> - money invested in a business </a:t>
            </a:r>
          </a:p>
          <a:p>
            <a:pPr>
              <a:spcBef>
                <a:spcPts val="0"/>
              </a:spcBef>
              <a:buNone/>
            </a:pPr>
            <a:endParaRPr sz="3600"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 b="1"/>
              <a:t>6) Economic system based on the use of machinery for production of goods - </a:t>
            </a:r>
            <a:r>
              <a:rPr lang="en" sz="3600" b="1" u="sng"/>
              <a:t>industrialism</a:t>
            </a:r>
            <a:r>
              <a:rPr lang="en" sz="3600" b="1"/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en" sz="3600" b="1"/>
              <a:t>7) Discovered a way to use coal to turn iron ore into pure iron - </a:t>
            </a:r>
            <a:r>
              <a:rPr lang="en" sz="3600" b="1" u="sng"/>
              <a:t>Henry Cort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 b="1"/>
              <a:t>8) Designed a steam engine to power machines - </a:t>
            </a:r>
            <a:r>
              <a:rPr lang="en" sz="3600" b="1" u="sng"/>
              <a:t>James Watt </a:t>
            </a:r>
          </a:p>
          <a:p>
            <a:pPr rtl="0">
              <a:spcBef>
                <a:spcPts val="0"/>
              </a:spcBef>
              <a:buNone/>
            </a:pPr>
            <a:endParaRPr sz="3600" b="1"/>
          </a:p>
          <a:p>
            <a:pPr>
              <a:spcBef>
                <a:spcPts val="0"/>
              </a:spcBef>
              <a:buNone/>
            </a:pPr>
            <a:r>
              <a:rPr lang="en" sz="3600" b="1"/>
              <a:t>9) </a:t>
            </a:r>
            <a:r>
              <a:rPr lang="en" sz="3600" b="1" u="sng"/>
              <a:t>William Gladstone </a:t>
            </a:r>
            <a:r>
              <a:rPr lang="en" sz="3600" b="1"/>
              <a:t>- led the liberal party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b="1"/>
              <a:t>10) </a:t>
            </a:r>
            <a:r>
              <a:rPr lang="en" b="1" u="sng"/>
              <a:t>Otto von Bismarck</a:t>
            </a:r>
            <a:r>
              <a:rPr lang="en" b="1"/>
              <a:t> - prime minister who tried to unite Germany</a:t>
            </a:r>
          </a:p>
          <a:p>
            <a:pPr rtl="0">
              <a:spcBef>
                <a:spcPts val="0"/>
              </a:spcBef>
              <a:buNone/>
            </a:pPr>
            <a:endParaRPr b="1"/>
          </a:p>
          <a:p>
            <a:pPr>
              <a:spcBef>
                <a:spcPts val="0"/>
              </a:spcBef>
              <a:buNone/>
            </a:pPr>
            <a:r>
              <a:rPr lang="en" b="1"/>
              <a:t>11) </a:t>
            </a:r>
            <a:r>
              <a:rPr lang="en" b="1" u="sng"/>
              <a:t>Simon Bolivar</a:t>
            </a:r>
            <a:r>
              <a:rPr lang="en" b="1"/>
              <a:t> - South American military leader who led the fight for freedom from Spain 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 b="1"/>
              <a:t>12) </a:t>
            </a:r>
            <a:r>
              <a:rPr lang="en" sz="3600" b="1" u="sng"/>
              <a:t>abolitionism</a:t>
            </a:r>
            <a:r>
              <a:rPr lang="en" sz="3600" b="1"/>
              <a:t> - the movement to end slavery</a:t>
            </a:r>
          </a:p>
          <a:p>
            <a:pPr rtl="0">
              <a:spcBef>
                <a:spcPts val="0"/>
              </a:spcBef>
              <a:buNone/>
            </a:pPr>
            <a:endParaRPr sz="3600" b="1"/>
          </a:p>
          <a:p>
            <a:pPr>
              <a:spcBef>
                <a:spcPts val="0"/>
              </a:spcBef>
              <a:buNone/>
            </a:pPr>
            <a:r>
              <a:rPr lang="en" sz="3600" b="1"/>
              <a:t>13) </a:t>
            </a:r>
            <a:r>
              <a:rPr lang="en" sz="3600" b="1" u="sng"/>
              <a:t>Giuseppe Garibaldi </a:t>
            </a:r>
            <a:r>
              <a:rPr lang="en" sz="3600" b="1"/>
              <a:t>- the revolutionary leader who was a master of guerrilla warfare 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b="1"/>
              <a:t>14) American idea that the country should stretch from the Atlantic Ocean to the Pacific Ocean. </a:t>
            </a:r>
            <a:r>
              <a:rPr lang="en" b="1" u="sng"/>
              <a:t>Manifest Destiny 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b="1"/>
              <a:t>15) Catholic clergy or church officials in France ion 1700’s - </a:t>
            </a:r>
            <a:r>
              <a:rPr lang="en" b="1" u="sng"/>
              <a:t>First Estate</a:t>
            </a:r>
          </a:p>
          <a:p>
            <a:pPr rtl="0">
              <a:spcBef>
                <a:spcPts val="0"/>
              </a:spcBef>
              <a:buNone/>
            </a:pPr>
            <a:endParaRPr b="1"/>
          </a:p>
          <a:p>
            <a:pPr>
              <a:spcBef>
                <a:spcPts val="0"/>
              </a:spcBef>
              <a:buNone/>
            </a:pPr>
            <a:r>
              <a:rPr lang="en" b="1"/>
              <a:t>16) British laws that inflamed American colonists to work together to defend their liberties - </a:t>
            </a:r>
            <a:r>
              <a:rPr lang="en" b="1" u="sng"/>
              <a:t>Intolerable Acts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b="1"/>
              <a:t>17) Idea that society should be able to provide the greatest happiness for the largest number of people - </a:t>
            </a:r>
            <a:r>
              <a:rPr lang="en" b="1" u="sng"/>
              <a:t>utilitarianism 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b="1"/>
              <a:t>18) French document stating that the power of government came from the people - </a:t>
            </a:r>
            <a:r>
              <a:rPr lang="en" b="1" u="sng"/>
              <a:t>Intolerable Acts</a:t>
            </a:r>
          </a:p>
          <a:p>
            <a:pPr>
              <a:spcBef>
                <a:spcPts val="0"/>
              </a:spcBef>
              <a:buNone/>
            </a:pPr>
            <a:r>
              <a:rPr lang="en" b="1"/>
              <a:t>19) site where Britain’s Duke of Wellington defeated the French - </a:t>
            </a:r>
            <a:r>
              <a:rPr lang="en" b="1" u="sng"/>
              <a:t>Waterloo 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b="1"/>
              <a:t>20) Formed the National Assembly to write a Constitution for France - </a:t>
            </a:r>
            <a:r>
              <a:rPr lang="en" b="1" u="sng"/>
              <a:t>the Third Estate</a:t>
            </a:r>
          </a:p>
          <a:p>
            <a:pPr rtl="0">
              <a:spcBef>
                <a:spcPts val="0"/>
              </a:spcBef>
              <a:buNone/>
            </a:pPr>
            <a:endParaRPr b="1"/>
          </a:p>
          <a:p>
            <a:pPr>
              <a:spcBef>
                <a:spcPts val="0"/>
              </a:spcBef>
              <a:buNone/>
            </a:pPr>
            <a:r>
              <a:rPr lang="en" b="1"/>
              <a:t>21) the middle class - </a:t>
            </a:r>
            <a:r>
              <a:rPr lang="en" b="1" u="sng"/>
              <a:t>bourgeoisie 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457200" y="928225"/>
            <a:ext cx="8229600" cy="353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b="1"/>
              <a:t>22) general who crowned himself emperor of France - </a:t>
            </a:r>
            <a:r>
              <a:rPr lang="en" b="1" u="sng"/>
              <a:t>Napoleon Bonaparte </a:t>
            </a:r>
          </a:p>
          <a:p>
            <a:pPr>
              <a:spcBef>
                <a:spcPts val="0"/>
              </a:spcBef>
              <a:buNone/>
            </a:pPr>
            <a:r>
              <a:rPr lang="en" b="1"/>
              <a:t>23) Lawyer who tried to create a “Republic of Virtue: but instead established the Reign of Terror - </a:t>
            </a:r>
            <a:r>
              <a:rPr lang="en" b="1" u="sng"/>
              <a:t>Maximilien Robespierre 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b="1"/>
              <a:t>24) By the early 1700s, how many colonies did England have along the Atlantic Coast? </a:t>
            </a:r>
            <a:r>
              <a:rPr lang="en" b="1" u="sng"/>
              <a:t>thirteen </a:t>
            </a:r>
          </a:p>
          <a:p>
            <a:pPr>
              <a:spcBef>
                <a:spcPts val="0"/>
              </a:spcBef>
              <a:buNone/>
            </a:pPr>
            <a:r>
              <a:rPr lang="en" b="1"/>
              <a:t>25) Ptolemy’s geocentric, or Earth-centered, theory </a:t>
            </a:r>
            <a:r>
              <a:rPr lang="en" b="1" u="sng"/>
              <a:t>was accepted in Europe for over 1400 years. 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b="1"/>
              <a:t>26) Observed that plants and animals change over time in order to adapt and survive - </a:t>
            </a:r>
            <a:r>
              <a:rPr lang="en" b="1" u="sng"/>
              <a:t>Charles Darwin</a:t>
            </a:r>
            <a:r>
              <a:rPr lang="en" b="1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27) </a:t>
            </a:r>
            <a:r>
              <a:rPr lang="en" b="1"/>
              <a:t>The belief that all people have basic rights of equality and freedom of speech - </a:t>
            </a:r>
            <a:r>
              <a:rPr lang="en" b="1" u="sng"/>
              <a:t>liberalism</a:t>
            </a:r>
            <a:r>
              <a:rPr lang="en" b="1"/>
              <a:t> </a:t>
            </a:r>
          </a:p>
          <a:p>
            <a:pPr rtl="0">
              <a:spcBef>
                <a:spcPts val="0"/>
              </a:spcBef>
              <a:buNone/>
            </a:pPr>
            <a:endParaRPr b="1"/>
          </a:p>
          <a:p>
            <a:pPr rtl="0">
              <a:spcBef>
                <a:spcPts val="0"/>
              </a:spcBef>
              <a:buNone/>
            </a:pPr>
            <a:r>
              <a:rPr lang="en" b="1"/>
              <a:t>28) The Industrial Revolution began official in </a:t>
            </a:r>
            <a:r>
              <a:rPr lang="en" b="1" u="sng"/>
              <a:t>Great Britain.</a:t>
            </a:r>
            <a:r>
              <a:rPr lang="en" b="1"/>
              <a:t> </a:t>
            </a:r>
          </a:p>
          <a:p>
            <a:pPr>
              <a:spcBef>
                <a:spcPts val="0"/>
              </a:spcBef>
              <a:buNone/>
            </a:pPr>
            <a:endParaRPr b="1"/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b="1"/>
              <a:t>29) This ruler was one of Russia’s most powerful czars. </a:t>
            </a:r>
            <a:r>
              <a:rPr lang="en" b="1" u="sng"/>
              <a:t>Peter the Great </a:t>
            </a:r>
          </a:p>
          <a:p>
            <a:pPr rtl="0">
              <a:spcBef>
                <a:spcPts val="0"/>
              </a:spcBef>
              <a:buNone/>
            </a:pPr>
            <a:endParaRPr u="sng"/>
          </a:p>
          <a:p>
            <a:pPr>
              <a:spcBef>
                <a:spcPts val="0"/>
              </a:spcBef>
              <a:buNone/>
            </a:pPr>
            <a:r>
              <a:rPr lang="en" b="1"/>
              <a:t>30) The final victory for the colonists in the war for independence against Britain was the </a:t>
            </a:r>
            <a:r>
              <a:rPr lang="en" b="1" u="sng"/>
              <a:t>Battle of Yorktown</a:t>
            </a:r>
            <a:r>
              <a:rPr lang="en" b="1"/>
              <a:t>. 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b="1"/>
              <a:t>31) If an astronomer’s hypotheses fit with calculations and observations, </a:t>
            </a:r>
            <a:r>
              <a:rPr lang="en" b="1" u="sng"/>
              <a:t>the astronomer’s work is sufficient</a:t>
            </a:r>
            <a:r>
              <a:rPr lang="en" b="1"/>
              <a:t>. 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457200" y="928225"/>
            <a:ext cx="8229600" cy="353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b="1"/>
              <a:t>32) Which two countries remained undefeated by Napoleon? Britain and Russia</a:t>
            </a:r>
          </a:p>
          <a:p>
            <a:pPr rtl="0">
              <a:spcBef>
                <a:spcPts val="0"/>
              </a:spcBef>
              <a:buNone/>
            </a:pPr>
            <a:r>
              <a:rPr lang="en" b="1"/>
              <a:t>33) What was the goal of the Congress of Vienna? Returning Europe to a state of Peace and stability after a long period of war </a:t>
            </a:r>
          </a:p>
          <a:p>
            <a:pPr>
              <a:spcBef>
                <a:spcPts val="0"/>
              </a:spcBef>
              <a:buNone/>
            </a:pPr>
            <a:endParaRPr b="1"/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457200" y="950075"/>
            <a:ext cx="8229600" cy="3517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b="1"/>
              <a:t>34) One important cause of the Industrial Revolution was a movement that allowed landowners to fence off their land, called. </a:t>
            </a:r>
            <a:r>
              <a:rPr lang="en" b="1" u="sng"/>
              <a:t>Returning Europe to a state of peace and stability after a long period of war. 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b="1"/>
              <a:t>35) One important cause of the Industrial Revolution was a movement that allowed landowners to fence off their land, called </a:t>
            </a:r>
            <a:r>
              <a:rPr lang="en" b="1" u="sng"/>
              <a:t>enclosure laws</a:t>
            </a:r>
            <a:r>
              <a:rPr lang="en" b="1"/>
              <a:t>. 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457200" y="829950"/>
            <a:ext cx="8229600" cy="3637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b="1"/>
              <a:t>36) What carried raw materials, finished goods, and people faster and cheaper than any other early invention? </a:t>
            </a:r>
            <a:r>
              <a:rPr lang="en" b="1" u="sng"/>
              <a:t>steam-powered boat </a:t>
            </a:r>
          </a:p>
          <a:p>
            <a:pPr>
              <a:spcBef>
                <a:spcPts val="0"/>
              </a:spcBef>
              <a:buNone/>
            </a:pPr>
            <a:r>
              <a:rPr lang="en" b="1"/>
              <a:t>37) A business that raises money by selling shares to investors is called a</a:t>
            </a:r>
            <a:r>
              <a:rPr lang="en" b="1" u="sng"/>
              <a:t> corporation. 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457200" y="851800"/>
            <a:ext cx="8229600" cy="374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38) Which was an English thinker who developed the scientific method? </a:t>
            </a:r>
            <a:r>
              <a:rPr lang="en" u="sng"/>
              <a:t>Francis Bacon</a:t>
            </a:r>
            <a:r>
              <a:rPr lang="en"/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39) Which early scientist theorized that the planets moved in an elliptical orbit, or oval-like path, around the sun? Jahannes Kepler 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b="1"/>
              <a:t>40) Entrepreneurs took on financial risks and created industries by </a:t>
            </a:r>
            <a:r>
              <a:rPr lang="en" b="1" u="sng"/>
              <a:t>bringing together capital, labor, and new industrial inventions.  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41) Catherine the Great of Russia </a:t>
            </a:r>
            <a:r>
              <a:rPr lang="en" u="sng"/>
              <a:t>allowed nobles to dominate the serfs</a:t>
            </a:r>
            <a:r>
              <a:rPr lang="en"/>
              <a:t>.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42) In the late 1700’s, the National Convention ended the monarchy and made France a(n) </a:t>
            </a:r>
            <a:r>
              <a:rPr lang="en" u="sng"/>
              <a:t>republic.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43) People who listened to the speeches were </a:t>
            </a:r>
            <a:r>
              <a:rPr lang="en" u="sng"/>
              <a:t>surprised and upset that a girl would speak up. </a:t>
            </a:r>
            <a:r>
              <a:rPr lang="en"/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44) In the 1700’s, the frustrations of poor french people were a cause of</a:t>
            </a:r>
            <a:r>
              <a:rPr lang="en" u="sng"/>
              <a:t> the French Revolution. </a:t>
            </a:r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45) Thomas HObbes and John Locke differed in their views of how the government was influenced by </a:t>
            </a:r>
            <a:r>
              <a:rPr lang="en" b="1" u="sng"/>
              <a:t>natural law.</a:t>
            </a:r>
          </a:p>
          <a:p>
            <a:pPr>
              <a:spcBef>
                <a:spcPts val="0"/>
              </a:spcBef>
              <a:buNone/>
            </a:pPr>
            <a:endParaRPr b="1" u="sng"/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46) Which two natural resources did Great Britain have in large supply that helped fuel the rise of industry there?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47) Why did revolutions sweep across Europe in 1848? </a:t>
            </a:r>
            <a:r>
              <a:rPr lang="en" u="sng"/>
              <a:t>People wanted democratic and nationalistic reform.</a:t>
            </a:r>
            <a:r>
              <a:rPr lang="en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48) One English writer who was a strong supporter of women’s rights was </a:t>
            </a:r>
            <a:r>
              <a:rPr lang="en" u="sng"/>
              <a:t>Mary Wollstonecraft.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49) Because classical thinkers often based their conclusions on common sense,</a:t>
            </a:r>
            <a:r>
              <a:rPr lang="en" u="sng"/>
              <a:t> some of their beliefs were false.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color-strip">
  <a:themeElements>
    <a:clrScheme name="Custom 458">
      <a:dk1>
        <a:srgbClr val="6A0212"/>
      </a:dk1>
      <a:lt1>
        <a:srgbClr val="B43C3E"/>
      </a:lt1>
      <a:dk2>
        <a:srgbClr val="000000"/>
      </a:dk2>
      <a:lt2>
        <a:srgbClr val="E9E0C9"/>
      </a:lt2>
      <a:accent1>
        <a:srgbClr val="D60030"/>
      </a:accent1>
      <a:accent2>
        <a:srgbClr val="FFA711"/>
      </a:accent2>
      <a:accent3>
        <a:srgbClr val="709E0B"/>
      </a:accent3>
      <a:accent4>
        <a:srgbClr val="006985"/>
      </a:accent4>
      <a:accent5>
        <a:srgbClr val="3A1E5E"/>
      </a:accent5>
      <a:accent6>
        <a:srgbClr val="FF6428"/>
      </a:accent6>
      <a:hlink>
        <a:srgbClr val="CDA43D"/>
      </a:hlink>
      <a:folHlink>
        <a:srgbClr val="744F1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850</Words>
  <Application>Microsoft Office PowerPoint</Application>
  <PresentationFormat>On-screen Show (16:9)</PresentationFormat>
  <Paragraphs>61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color-strip</vt:lpstr>
      <vt:lpstr>Social Studies Notes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Studies Notes</dc:title>
  <cp:lastModifiedBy>hwalker</cp:lastModifiedBy>
  <cp:revision>1</cp:revision>
  <dcterms:modified xsi:type="dcterms:W3CDTF">2015-04-07T15:19:11Z</dcterms:modified>
</cp:coreProperties>
</file>