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0"/>
  </p:handoutMasterIdLst>
  <p:sldIdLst>
    <p:sldId id="256" r:id="rId2"/>
    <p:sldId id="257" r:id="rId3"/>
    <p:sldId id="258" r:id="rId4"/>
    <p:sldId id="259" r:id="rId5"/>
    <p:sldId id="260" r:id="rId6"/>
    <p:sldId id="263" r:id="rId7"/>
    <p:sldId id="261" r:id="rId8"/>
    <p:sldId id="262"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490B167C-097C-414D-B1F1-5C6E3400DE70}" type="datetimeFigureOut">
              <a:rPr lang="en-US" smtClean="0"/>
              <a:pPr/>
              <a:t>12/7/2011</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F0339250-6B56-42FC-88F5-7147A785C19F}"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65657D-47DB-4E93-B13F-27DCF5372D9F}" type="datetimeFigureOut">
              <a:rPr lang="en-US" smtClean="0"/>
              <a:pPr/>
              <a:t>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76FFE-8FD2-4963-8F07-92412E8E80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5657D-47DB-4E93-B13F-27DCF5372D9F}" type="datetimeFigureOut">
              <a:rPr lang="en-US" smtClean="0"/>
              <a:pPr/>
              <a:t>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76FFE-8FD2-4963-8F07-92412E8E80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65657D-47DB-4E93-B13F-27DCF5372D9F}" type="datetimeFigureOut">
              <a:rPr lang="en-US" smtClean="0"/>
              <a:pPr/>
              <a:t>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76FFE-8FD2-4963-8F07-92412E8E80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65657D-47DB-4E93-B13F-27DCF5372D9F}" type="datetimeFigureOut">
              <a:rPr lang="en-US" smtClean="0"/>
              <a:pPr/>
              <a:t>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76FFE-8FD2-4963-8F07-92412E8E80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65657D-47DB-4E93-B13F-27DCF5372D9F}" type="datetimeFigureOut">
              <a:rPr lang="en-US" smtClean="0"/>
              <a:pPr/>
              <a:t>12/7/2011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476FFE-8FD2-4963-8F07-92412E8E80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65657D-47DB-4E93-B13F-27DCF5372D9F}" type="datetimeFigureOut">
              <a:rPr lang="en-US" smtClean="0"/>
              <a:pPr/>
              <a:t>12/7/2011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476FFE-8FD2-4963-8F07-92412E8E80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65657D-47DB-4E93-B13F-27DCF5372D9F}" type="datetimeFigureOut">
              <a:rPr lang="en-US" smtClean="0"/>
              <a:pPr/>
              <a:t>12/7/2011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476FFE-8FD2-4963-8F07-92412E8E80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65657D-47DB-4E93-B13F-27DCF5372D9F}" type="datetimeFigureOut">
              <a:rPr lang="en-US" smtClean="0"/>
              <a:pPr/>
              <a:t>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76FFE-8FD2-4963-8F07-92412E8E80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65657D-47DB-4E93-B13F-27DCF5372D9F}" type="datetimeFigureOut">
              <a:rPr lang="en-US" smtClean="0"/>
              <a:pPr/>
              <a:t>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76FFE-8FD2-4963-8F07-92412E8E80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5657D-47DB-4E93-B13F-27DCF5372D9F}" type="datetimeFigureOut">
              <a:rPr lang="en-US" smtClean="0"/>
              <a:pPr/>
              <a:t>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76FFE-8FD2-4963-8F07-92412E8E80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5657D-47DB-4E93-B13F-27DCF5372D9F}" type="datetimeFigureOut">
              <a:rPr lang="en-US" smtClean="0"/>
              <a:pPr/>
              <a:t>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76FFE-8FD2-4963-8F07-92412E8E80F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65657D-47DB-4E93-B13F-27DCF5372D9F}" type="datetimeFigureOut">
              <a:rPr lang="en-US" smtClean="0"/>
              <a:pPr/>
              <a:t>12/7/2011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476FFE-8FD2-4963-8F07-92412E8E80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6 Notes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Genres: Tragedy</a:t>
            </a:r>
            <a:endParaRPr lang="en-US" dirty="0"/>
          </a:p>
        </p:txBody>
      </p:sp>
      <p:sp>
        <p:nvSpPr>
          <p:cNvPr id="3" name="Content Placeholder 2"/>
          <p:cNvSpPr>
            <a:spLocks noGrp="1"/>
          </p:cNvSpPr>
          <p:nvPr>
            <p:ph idx="1"/>
          </p:nvPr>
        </p:nvSpPr>
        <p:spPr/>
        <p:txBody>
          <a:bodyPr/>
          <a:lstStyle/>
          <a:p>
            <a:r>
              <a:rPr lang="en-US" dirty="0" smtClean="0"/>
              <a:t>Tragedy is considered by many to be the highest literary achievement</a:t>
            </a:r>
          </a:p>
          <a:p>
            <a:pPr lvl="1"/>
            <a:r>
              <a:rPr lang="en-US" dirty="0" smtClean="0"/>
              <a:t>Sobering</a:t>
            </a:r>
          </a:p>
          <a:p>
            <a:pPr lvl="1"/>
            <a:r>
              <a:rPr lang="en-US" dirty="0" smtClean="0"/>
              <a:t>Thought</a:t>
            </a:r>
          </a:p>
          <a:p>
            <a:pPr lvl="1"/>
            <a:r>
              <a:rPr lang="en-US" dirty="0" smtClean="0"/>
              <a:t>Based on human emotion</a:t>
            </a:r>
          </a:p>
          <a:p>
            <a:pPr lvl="1"/>
            <a:r>
              <a:rPr lang="en-US" dirty="0" smtClean="0"/>
              <a:t>Achieving catharsis</a:t>
            </a:r>
          </a:p>
          <a:p>
            <a:pPr lvl="1"/>
            <a:r>
              <a:rPr lang="en-US" dirty="0" smtClean="0"/>
              <a:t>Timeless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Tragedy</a:t>
            </a:r>
            <a:endParaRPr lang="en-US" dirty="0"/>
          </a:p>
        </p:txBody>
      </p:sp>
      <p:sp>
        <p:nvSpPr>
          <p:cNvPr id="3" name="Content Placeholder 2"/>
          <p:cNvSpPr>
            <a:spLocks noGrp="1"/>
          </p:cNvSpPr>
          <p:nvPr>
            <p:ph idx="1"/>
          </p:nvPr>
        </p:nvSpPr>
        <p:spPr/>
        <p:txBody>
          <a:bodyPr/>
          <a:lstStyle/>
          <a:p>
            <a:r>
              <a:rPr lang="en-US" dirty="0" smtClean="0"/>
              <a:t>Focus of the protagonist</a:t>
            </a:r>
          </a:p>
          <a:p>
            <a:r>
              <a:rPr lang="en-US" dirty="0" smtClean="0"/>
              <a:t>Ultimately fails in his or her struggle to achieve a goal</a:t>
            </a:r>
          </a:p>
          <a:p>
            <a:r>
              <a:rPr lang="en-US" dirty="0" smtClean="0"/>
              <a:t>Conflict- man v. man, man v. nature, man v. deity, man v. society, man v. self</a:t>
            </a:r>
          </a:p>
          <a:p>
            <a:r>
              <a:rPr lang="en-US" dirty="0" smtClean="0"/>
              <a:t>Arousal of pathos-the emotional side of humans—achieving catharsis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Aristotle</a:t>
            </a:r>
            <a:endParaRPr lang="en-US" dirty="0"/>
          </a:p>
        </p:txBody>
      </p:sp>
      <p:sp>
        <p:nvSpPr>
          <p:cNvPr id="3" name="Content Placeholder 2"/>
          <p:cNvSpPr>
            <a:spLocks noGrp="1"/>
          </p:cNvSpPr>
          <p:nvPr>
            <p:ph idx="1"/>
          </p:nvPr>
        </p:nvSpPr>
        <p:spPr/>
        <p:txBody>
          <a:bodyPr>
            <a:normAutofit lnSpcReduction="10000"/>
          </a:bodyPr>
          <a:lstStyle/>
          <a:p>
            <a:r>
              <a:rPr lang="en-US" dirty="0" smtClean="0"/>
              <a:t>Defines protagonist as “average or better person who is brought from happiness to misery”</a:t>
            </a:r>
          </a:p>
          <a:p>
            <a:r>
              <a:rPr lang="en-US" dirty="0" smtClean="0"/>
              <a:t>Acquires sense of awareness—of truth or of self</a:t>
            </a:r>
          </a:p>
          <a:p>
            <a:r>
              <a:rPr lang="en-US" dirty="0" smtClean="0"/>
              <a:t>Alienated from society because of action or lack of action</a:t>
            </a:r>
          </a:p>
          <a:p>
            <a:r>
              <a:rPr lang="en-US" dirty="0" smtClean="0"/>
              <a:t>Happens because of </a:t>
            </a:r>
            <a:r>
              <a:rPr lang="en-US" dirty="0" err="1" smtClean="0"/>
              <a:t>hamartia</a:t>
            </a:r>
            <a:r>
              <a:rPr lang="en-US" dirty="0" smtClean="0"/>
              <a:t>-character weakness or error in judgment (flaw)</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Most common form is hubris</a:t>
            </a:r>
          </a:p>
          <a:p>
            <a:r>
              <a:rPr lang="en-US" dirty="0" smtClean="0"/>
              <a:t>Hubris=excessive pride, often the tragic flaw of the main character in a tragedy</a:t>
            </a:r>
          </a:p>
          <a:p>
            <a:r>
              <a:rPr lang="en-US" dirty="0" smtClean="0"/>
              <a:t>Why is hubris so detrimental to a character?</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 Characteristics of Tragic Characters</a:t>
            </a:r>
            <a:endParaRPr lang="en-US" dirty="0"/>
          </a:p>
        </p:txBody>
      </p:sp>
      <p:sp>
        <p:nvSpPr>
          <p:cNvPr id="3" name="Content Placeholder 2"/>
          <p:cNvSpPr>
            <a:spLocks noGrp="1"/>
          </p:cNvSpPr>
          <p:nvPr>
            <p:ph idx="1"/>
          </p:nvPr>
        </p:nvSpPr>
        <p:spPr/>
        <p:txBody>
          <a:bodyPr/>
          <a:lstStyle/>
          <a:p>
            <a:r>
              <a:rPr lang="en-US" dirty="0" smtClean="0"/>
              <a:t>Has a flaw, makes an error = serious consequences</a:t>
            </a:r>
          </a:p>
          <a:p>
            <a:r>
              <a:rPr lang="en-US" dirty="0" smtClean="0"/>
              <a:t>No apologies for their actions</a:t>
            </a:r>
          </a:p>
          <a:p>
            <a:r>
              <a:rPr lang="en-US" dirty="0" smtClean="0"/>
              <a:t>Set goals based on their beliefs</a:t>
            </a:r>
          </a:p>
          <a:p>
            <a:r>
              <a:rPr lang="en-US" dirty="0" smtClean="0"/>
              <a:t>Know the adage “everything worth having is worth sacrifice”</a:t>
            </a:r>
          </a:p>
          <a:p>
            <a:r>
              <a:rPr lang="en-US" dirty="0" smtClean="0"/>
              <a:t>Character makes the sacrifice rather than asking another person too</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Audience feels pity of character or experiences fear</a:t>
            </a:r>
          </a:p>
          <a:p>
            <a:r>
              <a:rPr lang="en-US" dirty="0" smtClean="0"/>
              <a:t>Aristotle thought this connection with the audience came about in two ways:</a:t>
            </a:r>
          </a:p>
          <a:p>
            <a:pPr lvl="1"/>
            <a:r>
              <a:rPr lang="en-US" dirty="0" smtClean="0"/>
              <a:t>Spectacle (least important)</a:t>
            </a:r>
          </a:p>
          <a:p>
            <a:pPr lvl="1"/>
            <a:r>
              <a:rPr lang="en-US" dirty="0" smtClean="0"/>
              <a:t>Structure and incidents of the play—the plot</a:t>
            </a:r>
          </a:p>
          <a:p>
            <a:pPr lvl="2"/>
            <a:r>
              <a:rPr lang="en-US" dirty="0" smtClean="0"/>
              <a:t>This is the preferred way to get the audience to connect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Recognition</a:t>
            </a:r>
          </a:p>
          <a:p>
            <a:pPr lvl="1"/>
            <a:r>
              <a:rPr lang="en-US" dirty="0" smtClean="0"/>
              <a:t>Achieving inner awareness or insight to truth</a:t>
            </a:r>
          </a:p>
          <a:p>
            <a:pPr lvl="1"/>
            <a:r>
              <a:rPr lang="en-US" dirty="0" smtClean="0"/>
              <a:t>After the death of a loved one</a:t>
            </a:r>
          </a:p>
          <a:p>
            <a:pPr lvl="1"/>
            <a:r>
              <a:rPr lang="en-US" dirty="0" smtClean="0"/>
              <a:t>Or identifying a loved one after death</a:t>
            </a:r>
          </a:p>
          <a:p>
            <a:r>
              <a:rPr lang="en-US" dirty="0" smtClean="0"/>
              <a:t>Reversal-the ironic twist of fate</a:t>
            </a:r>
            <a:endParaRPr lang="en-US" dirty="0"/>
          </a:p>
          <a:p>
            <a:r>
              <a:rPr lang="en-US" dirty="0" smtClean="0"/>
              <a:t>Basic definition of tragedy-a play that end unhappily, usually with the death or demise of the protagonist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Comedy</a:t>
            </a:r>
            <a:endParaRPr lang="en-US" dirty="0"/>
          </a:p>
        </p:txBody>
      </p:sp>
      <p:sp>
        <p:nvSpPr>
          <p:cNvPr id="3" name="Content Placeholder 2"/>
          <p:cNvSpPr>
            <a:spLocks noGrp="1"/>
          </p:cNvSpPr>
          <p:nvPr>
            <p:ph idx="1"/>
          </p:nvPr>
        </p:nvSpPr>
        <p:spPr/>
        <p:txBody>
          <a:bodyPr/>
          <a:lstStyle/>
          <a:p>
            <a:r>
              <a:rPr lang="en-US" dirty="0" smtClean="0"/>
              <a:t>A play that is lighthearted, includes clever dialogue, and characters in funny situations. They ultimately have a “happy ending”</a:t>
            </a:r>
          </a:p>
          <a:p>
            <a:r>
              <a:rPr lang="en-US" dirty="0" smtClean="0"/>
              <a:t>Protagonist overcomes opposing forces or achieves desired goals or both</a:t>
            </a:r>
          </a:p>
          <a:p>
            <a:r>
              <a:rPr lang="en-US" dirty="0" smtClean="0"/>
              <a:t>Built around character, situation, and dialogue</a:t>
            </a:r>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Comic Situations</a:t>
            </a:r>
            <a:endParaRPr lang="en-US" dirty="0"/>
          </a:p>
        </p:txBody>
      </p:sp>
      <p:sp>
        <p:nvSpPr>
          <p:cNvPr id="3" name="Content Placeholder 2"/>
          <p:cNvSpPr>
            <a:spLocks noGrp="1"/>
          </p:cNvSpPr>
          <p:nvPr>
            <p:ph idx="1"/>
          </p:nvPr>
        </p:nvSpPr>
        <p:spPr/>
        <p:txBody>
          <a:bodyPr/>
          <a:lstStyle/>
          <a:p>
            <a:r>
              <a:rPr lang="en-US" dirty="0" smtClean="0"/>
              <a:t>Mistaken identities</a:t>
            </a:r>
          </a:p>
          <a:p>
            <a:r>
              <a:rPr lang="en-US" dirty="0" smtClean="0"/>
              <a:t>Rash promises</a:t>
            </a:r>
          </a:p>
          <a:p>
            <a:r>
              <a:rPr lang="en-US" dirty="0" smtClean="0"/>
              <a:t>Series of events where everything seems to go wrong</a:t>
            </a:r>
          </a:p>
          <a:p>
            <a:pPr>
              <a:buNone/>
            </a:pPr>
            <a:r>
              <a:rPr lang="en-US" dirty="0" smtClean="0"/>
              <a:t>Examples: </a:t>
            </a:r>
            <a:r>
              <a:rPr lang="en-US" i="1" dirty="0" smtClean="0"/>
              <a:t>The Importance of Being Earnest, The Twelfth Night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the Laugh</a:t>
            </a:r>
            <a:endParaRPr lang="en-US" dirty="0"/>
          </a:p>
        </p:txBody>
      </p:sp>
      <p:sp>
        <p:nvSpPr>
          <p:cNvPr id="3" name="Content Placeholder 2"/>
          <p:cNvSpPr>
            <a:spLocks noGrp="1"/>
          </p:cNvSpPr>
          <p:nvPr>
            <p:ph idx="1"/>
          </p:nvPr>
        </p:nvSpPr>
        <p:spPr>
          <a:xfrm>
            <a:off x="381000" y="990600"/>
            <a:ext cx="8305800" cy="5135563"/>
          </a:xfrm>
        </p:spPr>
        <p:txBody>
          <a:bodyPr>
            <a:normAutofit fontScale="92500" lnSpcReduction="20000"/>
          </a:bodyPr>
          <a:lstStyle/>
          <a:p>
            <a:r>
              <a:rPr lang="en-US" dirty="0" smtClean="0"/>
              <a:t>Exaggeration-overstating</a:t>
            </a:r>
          </a:p>
          <a:p>
            <a:r>
              <a:rPr lang="en-US" dirty="0" smtClean="0"/>
              <a:t>Incongruity-out of place, time, or character</a:t>
            </a:r>
          </a:p>
          <a:p>
            <a:r>
              <a:rPr lang="en-US" dirty="0" smtClean="0"/>
              <a:t>Stock market reference in </a:t>
            </a:r>
            <a:r>
              <a:rPr lang="en-US" i="1" dirty="0" smtClean="0"/>
              <a:t>Flapper!</a:t>
            </a:r>
            <a:endParaRPr lang="en-US" dirty="0" smtClean="0"/>
          </a:p>
          <a:p>
            <a:r>
              <a:rPr lang="en-US" dirty="0" smtClean="0"/>
              <a:t>Anticipation-looking forward to the laugh, usually because of dramatic irony or foreshadowing</a:t>
            </a:r>
          </a:p>
          <a:p>
            <a:r>
              <a:rPr lang="en-US" dirty="0" smtClean="0"/>
              <a:t>Ambiguity-puns and interpretations-Amelia </a:t>
            </a:r>
            <a:r>
              <a:rPr lang="en-US" dirty="0" err="1" smtClean="0"/>
              <a:t>Bedelia</a:t>
            </a:r>
            <a:endParaRPr lang="en-US" dirty="0" smtClean="0"/>
          </a:p>
          <a:p>
            <a:r>
              <a:rPr lang="en-US" dirty="0" smtClean="0"/>
              <a:t>Recognition-discovering the hidden meaning</a:t>
            </a:r>
          </a:p>
          <a:p>
            <a:r>
              <a:rPr lang="en-US" dirty="0" smtClean="0"/>
              <a:t>Protection-Nothing bad really happens-the cartoon factor</a:t>
            </a:r>
          </a:p>
          <a:p>
            <a:r>
              <a:rPr lang="en-US" dirty="0" smtClean="0"/>
              <a:t>Relief-pent up emotions are released by laughter</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Comedy</a:t>
            </a:r>
            <a:endParaRPr lang="en-US" dirty="0"/>
          </a:p>
        </p:txBody>
      </p:sp>
      <p:sp>
        <p:nvSpPr>
          <p:cNvPr id="3" name="Content Placeholder 2"/>
          <p:cNvSpPr>
            <a:spLocks noGrp="1"/>
          </p:cNvSpPr>
          <p:nvPr>
            <p:ph idx="1"/>
          </p:nvPr>
        </p:nvSpPr>
        <p:spPr/>
        <p:txBody>
          <a:bodyPr/>
          <a:lstStyle/>
          <a:p>
            <a:r>
              <a:rPr lang="en-US" dirty="0" smtClean="0"/>
              <a:t>Low comedy-focuses on physical antics-slapstick comedy</a:t>
            </a:r>
          </a:p>
          <a:p>
            <a:pPr lvl="1"/>
            <a:r>
              <a:rPr lang="en-US" dirty="0" smtClean="0"/>
              <a:t>Farce-improbable characters and implausible coincidences and events</a:t>
            </a:r>
          </a:p>
          <a:p>
            <a:pPr lvl="1"/>
            <a:r>
              <a:rPr lang="en-US" dirty="0" smtClean="0"/>
              <a:t>Burlesque- physical comedy and exaggeration</a:t>
            </a:r>
          </a:p>
          <a:p>
            <a:pPr lvl="1"/>
            <a:r>
              <a:rPr lang="en-US" dirty="0" smtClean="0"/>
              <a:t>Parody-mockery of a certain person or work (SNL skits)</a:t>
            </a:r>
          </a:p>
          <a:p>
            <a:pPr lvl="1">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High Comedy- intellectual humor </a:t>
            </a:r>
            <a:r>
              <a:rPr lang="en-US" i="1" dirty="0" smtClean="0"/>
              <a:t>The Importance of Being Earnest</a:t>
            </a:r>
          </a:p>
          <a:p>
            <a:pPr lvl="1"/>
            <a:r>
              <a:rPr lang="en-US" dirty="0" smtClean="0"/>
              <a:t>Comedy of Manner-mocks the upper class and their mannerisms</a:t>
            </a:r>
          </a:p>
          <a:p>
            <a:pPr lvl="1"/>
            <a:r>
              <a:rPr lang="en-US" dirty="0" smtClean="0"/>
              <a:t>Satire-ridicules human folly, social views or individuals</a:t>
            </a:r>
          </a:p>
          <a:p>
            <a:pPr lvl="1">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types of drama</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Fantasy-unreal characters, dreams, imaginary times and places—the land of make-believe</a:t>
            </a:r>
          </a:p>
          <a:p>
            <a:pPr lvl="1"/>
            <a:r>
              <a:rPr lang="en-US" dirty="0" smtClean="0"/>
              <a:t>The Wizard of Oz</a:t>
            </a:r>
            <a:endParaRPr lang="en-US" dirty="0" smtClean="0"/>
          </a:p>
          <a:p>
            <a:r>
              <a:rPr lang="en-US" dirty="0" smtClean="0"/>
              <a:t>Romantic Comedy-the love affair of heroes and heroines, ups and downs of the relationship, but it always ends happily</a:t>
            </a:r>
          </a:p>
          <a:p>
            <a:pPr lvl="1"/>
            <a:r>
              <a:rPr lang="en-US" dirty="0" smtClean="0"/>
              <a:t>Taming of the Shrew</a:t>
            </a:r>
          </a:p>
          <a:p>
            <a:r>
              <a:rPr lang="en-US" dirty="0" smtClean="0"/>
              <a:t>Sentimental Comedy</a:t>
            </a:r>
            <a:r>
              <a:rPr lang="en-US" dirty="0" smtClean="0"/>
              <a:t>-marked by emotional and presentation of material, lacks humor</a:t>
            </a:r>
          </a:p>
          <a:p>
            <a:pPr lvl="1"/>
            <a:r>
              <a:rPr lang="en-US" dirty="0" smtClean="0"/>
              <a:t>Short-lived genre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228600"/>
            <a:ext cx="8305800" cy="5897563"/>
          </a:xfrm>
        </p:spPr>
        <p:txBody>
          <a:bodyPr>
            <a:normAutofit/>
          </a:bodyPr>
          <a:lstStyle/>
          <a:p>
            <a:r>
              <a:rPr lang="en-US" dirty="0" smtClean="0"/>
              <a:t>Melodrama-originating in 19</a:t>
            </a:r>
            <a:r>
              <a:rPr lang="en-US" baseline="30000" dirty="0" smtClean="0"/>
              <a:t>th</a:t>
            </a:r>
            <a:r>
              <a:rPr lang="en-US" dirty="0" smtClean="0"/>
              <a:t> century England, use of stock characters, implausible plots, trite storyline, virtue vs. villain based on structure of tragedy, presents clear-cut view of morality, good characters suffer, but unlike tragedy, they always triumph at the end</a:t>
            </a:r>
          </a:p>
          <a:p>
            <a:r>
              <a:rPr lang="en-US" dirty="0" smtClean="0"/>
              <a:t>Play of Ideas-problem play or social drama-deals with social problem, racism, classism, sexism, etc. Questions wrong or right, philosophical. Solution is usually presented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5821363"/>
          </a:xfrm>
        </p:spPr>
        <p:txBody>
          <a:bodyPr/>
          <a:lstStyle/>
          <a:p>
            <a:r>
              <a:rPr lang="en-US" dirty="0" smtClean="0"/>
              <a:t>Psychological Drama-battles the complexities of the human psyche and personal relationships-</a:t>
            </a:r>
            <a:r>
              <a:rPr lang="en-US" i="1" dirty="0" smtClean="0"/>
              <a:t>The Glass Menagerie</a:t>
            </a:r>
            <a:endParaRPr lang="en-US" dirty="0" smtClean="0"/>
          </a:p>
          <a:p>
            <a:r>
              <a:rPr lang="en-US" dirty="0" smtClean="0"/>
              <a:t>Whodunit-solving a crime-the courtroom drama</a:t>
            </a:r>
          </a:p>
          <a:p>
            <a:r>
              <a:rPr lang="en-US" dirty="0" smtClean="0"/>
              <a:t>Allegory-teaches moral concepts through characters who personify abstract qualities—truth, justice, love, etc.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8382000" cy="5257800"/>
          </a:xfrm>
        </p:spPr>
        <p:txBody>
          <a:bodyPr/>
          <a:lstStyle/>
          <a:p>
            <a:pPr>
              <a:buNone/>
            </a:pPr>
            <a:endParaRPr lang="en-US" dirty="0"/>
          </a:p>
        </p:txBody>
      </p:sp>
      <p:sp>
        <p:nvSpPr>
          <p:cNvPr id="4" name="Rectangle 2"/>
          <p:cNvSpPr txBox="1">
            <a:spLocks noChangeArrowheads="1"/>
          </p:cNvSpPr>
          <p:nvPr/>
        </p:nvSpPr>
        <p:spPr>
          <a:xfrm>
            <a:off x="457200" y="2746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smtClean="0">
                <a:ln>
                  <a:noFill/>
                </a:ln>
                <a:solidFill>
                  <a:schemeClr val="tx1"/>
                </a:solidFill>
                <a:effectLst/>
                <a:uLnTx/>
                <a:uFillTx/>
                <a:latin typeface="+mj-lt"/>
                <a:ea typeface="+mj-ea"/>
                <a:cs typeface="+mj-cs"/>
              </a:rPr>
              <a:t>Presentational v. Representational</a:t>
            </a:r>
            <a:endParaRPr kumimoji="0" lang="en-US" sz="40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5" name="Rectangle 3"/>
          <p:cNvSpPr txBox="1">
            <a:spLocks noChangeArrowheads="1"/>
          </p:cNvSpPr>
          <p:nvPr/>
        </p:nvSpPr>
        <p:spPr>
          <a:xfrm>
            <a:off x="457200" y="1600200"/>
            <a:ext cx="8229600" cy="5257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Representational theatre is what we will attempt to create on stage. We want the audience to believe that they are seeing life the way it is. Actors make the audience believe that they actually are leading “real lives” on stage.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Difficult because we have to work at the natural action and reaction process</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Actors struggle with this once we know the play well because our actions are so choreographed.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Presentational: This is strictly for the wow factor. It can be very entertaining for audience members because they become involved in the production. </a:t>
            </a:r>
            <a:r>
              <a:rPr lang="en-US" smtClean="0"/>
              <a:t>Actions are much larger (</a:t>
            </a:r>
            <a:r>
              <a:rPr lang="en-US" i="1" smtClean="0"/>
              <a:t>Cats</a:t>
            </a:r>
            <a:r>
              <a:rPr lang="en-US" smtClean="0"/>
              <a:t>, the </a:t>
            </a:r>
            <a:r>
              <a:rPr lang="en-US" i="1" smtClean="0"/>
              <a:t>Lion King</a:t>
            </a:r>
            <a:r>
              <a:rPr lang="en-US" smtClean="0"/>
              <a:t>) because the purpose is to present, not represent.</a:t>
            </a:r>
            <a:endParaRPr lang="en-US" i="1"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TotalTime>
  <Words>760</Words>
  <Application>Microsoft Office PowerPoint</Application>
  <PresentationFormat>On-screen Show (4:3)</PresentationFormat>
  <Paragraphs>81</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Chapter 6 Notes</vt:lpstr>
      <vt:lpstr>Genres: Tragedy</vt:lpstr>
      <vt:lpstr>Tragedy</vt:lpstr>
      <vt:lpstr>Aristotle</vt:lpstr>
      <vt:lpstr>Slide 5</vt:lpstr>
      <vt:lpstr>5 Characteristics of Tragic Characters</vt:lpstr>
      <vt:lpstr>Slide 7</vt:lpstr>
      <vt:lpstr>Slide 8</vt:lpstr>
      <vt:lpstr>Comedy</vt:lpstr>
      <vt:lpstr>Comic Situations</vt:lpstr>
      <vt:lpstr>Getting the Laugh</vt:lpstr>
      <vt:lpstr>Types of Comedy</vt:lpstr>
      <vt:lpstr>Slide 13</vt:lpstr>
      <vt:lpstr>Other types of drama</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 Notes</dc:title>
  <dc:creator>Elizabeth Odermann</dc:creator>
  <cp:lastModifiedBy>Elizabeth Odermann</cp:lastModifiedBy>
  <cp:revision>16</cp:revision>
  <dcterms:created xsi:type="dcterms:W3CDTF">2011-12-06T14:50:24Z</dcterms:created>
  <dcterms:modified xsi:type="dcterms:W3CDTF">2011-12-07T14:40:37Z</dcterms:modified>
</cp:coreProperties>
</file>