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7" r:id="rId4"/>
    <p:sldId id="258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56B46-096B-4C42-B222-85ED20E1080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76A3E-C572-41F0-B0C5-8108D2271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948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homepage.psy.utexas.edu/homepage/faculty/pillow/courses/perception09/slides/Lec23_Olfaction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http://homepage.psy.utexas.edu/homepage/faculty/pillow/courses/perception09/slides/Lec23_Olfaction.pdf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76A3E-C572-41F0-B0C5-8108D2271F4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282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4680E-7F80-41C1-9C15-D874D9AC7BAA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73E8E-570C-464A-B60D-104C6DC4A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reersearch.com/smell-research-technician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dirty="0" smtClean="0"/>
              <a:t>Olfaction Notes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3429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Maddie</a:t>
            </a:r>
            <a:r>
              <a:rPr lang="en-US" sz="2400" dirty="0" smtClean="0"/>
              <a:t> Cline, Kelly Piper, Meg Mori, Emma </a:t>
            </a:r>
            <a:r>
              <a:rPr lang="en-US" sz="2400" dirty="0" err="1" smtClean="0"/>
              <a:t>Ivanauskas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524000"/>
            <a:ext cx="701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5 Special Senses</a:t>
            </a:r>
          </a:p>
          <a:p>
            <a:pPr marL="342900" indent="-342900">
              <a:buAutoNum type="arabicPeriod"/>
            </a:pPr>
            <a:r>
              <a:rPr lang="en-US" sz="4000" u="sng" dirty="0" smtClean="0"/>
              <a:t>Olfaction</a:t>
            </a:r>
          </a:p>
          <a:p>
            <a:pPr marL="342900" indent="-342900">
              <a:buAutoNum type="arabicPeriod"/>
            </a:pPr>
            <a:r>
              <a:rPr lang="en-US" sz="4000" u="sng" dirty="0" smtClean="0"/>
              <a:t>Gustation</a:t>
            </a:r>
          </a:p>
          <a:p>
            <a:pPr marL="342900" indent="-342900">
              <a:buAutoNum type="arabicPeriod"/>
            </a:pPr>
            <a:r>
              <a:rPr lang="en-US" sz="4000" u="sng" dirty="0" smtClean="0"/>
              <a:t>Vision</a:t>
            </a:r>
          </a:p>
          <a:p>
            <a:pPr marL="342900" indent="-342900">
              <a:buAutoNum type="arabicPeriod"/>
            </a:pPr>
            <a:r>
              <a:rPr lang="en-US" sz="4000" u="sng" dirty="0" smtClean="0"/>
              <a:t>Equilibrium</a:t>
            </a:r>
          </a:p>
          <a:p>
            <a:pPr marL="342900" indent="-342900">
              <a:buAutoNum type="arabicPeriod"/>
            </a:pPr>
            <a:r>
              <a:rPr lang="en-US" sz="4000" u="sng" dirty="0" smtClean="0"/>
              <a:t>Hearing </a:t>
            </a:r>
            <a:endParaRPr lang="en-US" sz="4000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2667000" y="3236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Olfaction</a:t>
            </a:r>
            <a:endParaRPr lang="en-US" sz="7200" i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752600"/>
            <a:ext cx="8305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Olfaction – the sense of </a:t>
            </a:r>
            <a:r>
              <a:rPr lang="en-US" sz="2800" u="sng" dirty="0" smtClean="0"/>
              <a:t>smell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Our </a:t>
            </a:r>
            <a:r>
              <a:rPr lang="en-US" sz="2800" dirty="0"/>
              <a:t>sense of smell </a:t>
            </a:r>
            <a:r>
              <a:rPr lang="en-US" sz="2800" u="sng" dirty="0"/>
              <a:t>does not </a:t>
            </a:r>
            <a:r>
              <a:rPr lang="en-US" sz="2800" u="sng" dirty="0" smtClean="0"/>
              <a:t>compare</a:t>
            </a:r>
            <a:r>
              <a:rPr lang="en-US" sz="2800" dirty="0" smtClean="0"/>
              <a:t> to </a:t>
            </a:r>
            <a:r>
              <a:rPr lang="en-US" sz="2800" dirty="0"/>
              <a:t>with dogs, cats, or </a:t>
            </a:r>
            <a:r>
              <a:rPr lang="en-US" sz="2800" dirty="0" smtClean="0"/>
              <a:t>fish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Provided by </a:t>
            </a:r>
            <a:r>
              <a:rPr lang="en-US" sz="2800" u="sng" dirty="0" smtClean="0"/>
              <a:t>paired</a:t>
            </a:r>
            <a:r>
              <a:rPr lang="en-US" sz="2800" dirty="0" smtClean="0"/>
              <a:t> olfactory organs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Organs are located in the nasal cavity on either side of the </a:t>
            </a:r>
            <a:r>
              <a:rPr lang="en-US" sz="2800" u="sng" dirty="0" smtClean="0"/>
              <a:t>nasal septum</a:t>
            </a:r>
            <a:endParaRPr lang="en-US" sz="2800" u="sng" dirty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667000" y="3236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Olfaction</a:t>
            </a:r>
            <a:endParaRPr lang="en-US" sz="7200" i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752600"/>
            <a:ext cx="7010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Organs made up of two layers: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Olfactory </a:t>
            </a:r>
            <a:r>
              <a:rPr lang="en-US" sz="2800" u="sng" dirty="0" smtClean="0"/>
              <a:t>epithelium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u="sng" dirty="0" smtClean="0"/>
              <a:t>Lamina propria</a:t>
            </a:r>
          </a:p>
          <a:p>
            <a:endParaRPr lang="en-US" sz="2800" dirty="0"/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pPr marL="342900" indent="-342900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3236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Olfaction</a:t>
            </a:r>
            <a:endParaRPr lang="en-US" sz="7200" i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752600"/>
            <a:ext cx="7696200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u="sng" dirty="0" smtClean="0"/>
              <a:t>Olfactory epithelium </a:t>
            </a:r>
            <a:r>
              <a:rPr lang="en-US" sz="2800" dirty="0" smtClean="0"/>
              <a:t>made up of: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800" dirty="0" smtClean="0"/>
              <a:t>Olfactory </a:t>
            </a:r>
            <a:r>
              <a:rPr lang="en-US" sz="2800" u="sng" dirty="0" smtClean="0"/>
              <a:t>receptor </a:t>
            </a:r>
            <a:r>
              <a:rPr lang="en-US" sz="2800" u="sng" dirty="0"/>
              <a:t>c</a:t>
            </a:r>
            <a:r>
              <a:rPr lang="en-US" sz="2800" u="sng" dirty="0" smtClean="0"/>
              <a:t>ells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800" dirty="0" smtClean="0"/>
              <a:t>Supporting cells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800" dirty="0" smtClean="0"/>
              <a:t>Regenerative </a:t>
            </a:r>
            <a:r>
              <a:rPr lang="en-US" sz="2800" u="sng" dirty="0" smtClean="0"/>
              <a:t>basal cells </a:t>
            </a:r>
            <a:r>
              <a:rPr lang="en-US" sz="2800" dirty="0" smtClean="0"/>
              <a:t>(stem cells)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7000" y="3236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Olfaction</a:t>
            </a:r>
            <a:endParaRPr lang="en-US" sz="7200" i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676400"/>
            <a:ext cx="7010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2800" u="sng" dirty="0" smtClean="0"/>
              <a:t>Lamina </a:t>
            </a:r>
            <a:r>
              <a:rPr lang="en-US" sz="2800" u="sng" dirty="0" err="1" smtClean="0"/>
              <a:t>propria</a:t>
            </a:r>
            <a:r>
              <a:rPr lang="en-US" sz="2800" dirty="0" smtClean="0"/>
              <a:t> contains: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2800" dirty="0" smtClean="0"/>
              <a:t> </a:t>
            </a:r>
            <a:r>
              <a:rPr lang="en-US" sz="2800" u="sng" dirty="0" err="1" smtClean="0"/>
              <a:t>Areolar</a:t>
            </a:r>
            <a:r>
              <a:rPr lang="en-US" sz="2800" dirty="0" smtClean="0"/>
              <a:t> tissue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2800" dirty="0" smtClean="0"/>
              <a:t> Numerous </a:t>
            </a:r>
            <a:r>
              <a:rPr lang="en-US" sz="2800" u="sng" dirty="0" smtClean="0"/>
              <a:t>blood vessels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2800" dirty="0" smtClean="0"/>
              <a:t> Nerves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2800" dirty="0" smtClean="0"/>
              <a:t> </a:t>
            </a:r>
            <a:r>
              <a:rPr lang="en-US" sz="2800" u="sng" dirty="0" smtClean="0"/>
              <a:t>Olfactory glands</a:t>
            </a:r>
            <a:r>
              <a:rPr lang="en-US" sz="2800" dirty="0" smtClean="0"/>
              <a:t> (Bowman’s glands)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/>
              <a:t>secretions absorb water and form a thick pigmented mucus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3236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Olfaction</a:t>
            </a:r>
            <a:endParaRPr lang="en-US" sz="7200" i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Pictures\Maddie Pix\anatom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634288" cy="413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79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905000"/>
            <a:ext cx="6858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Normal inhalation: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u="sng" dirty="0" smtClean="0"/>
              <a:t>2% </a:t>
            </a:r>
            <a:r>
              <a:rPr lang="en-US" sz="2800" dirty="0" smtClean="0"/>
              <a:t>of inhaled air to olfactory organs</a:t>
            </a:r>
          </a:p>
          <a:p>
            <a:endParaRPr lang="en-US" sz="2800" dirty="0"/>
          </a:p>
          <a:p>
            <a:r>
              <a:rPr lang="en-US" sz="2800" dirty="0" smtClean="0"/>
              <a:t>Sniffing increases flow of air across the olfactory epithelium and intensifies the stimulation of the </a:t>
            </a:r>
            <a:r>
              <a:rPr lang="en-US" sz="2800" u="sng" dirty="0" smtClean="0"/>
              <a:t>olfactory receptors</a:t>
            </a:r>
          </a:p>
          <a:p>
            <a:endParaRPr lang="en-US" sz="2800" dirty="0"/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236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Olfaction</a:t>
            </a:r>
            <a:endParaRPr lang="en-US" sz="7200" i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600200"/>
            <a:ext cx="7391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itchFamily="34" charset="0"/>
              <a:buChar char="•"/>
            </a:pPr>
            <a:r>
              <a:rPr lang="en-US" sz="2800" dirty="0"/>
              <a:t>Olfactory receptor-Highly modified neuron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/>
              <a:t>Larger olfactory receptor surface= </a:t>
            </a:r>
            <a:r>
              <a:rPr lang="en-US" sz="2800" u="sng" dirty="0"/>
              <a:t>better sense of smell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 smtClean="0"/>
              <a:t>Contains up to 20 </a:t>
            </a:r>
            <a:r>
              <a:rPr lang="en-US" sz="2800" u="sng" dirty="0" smtClean="0"/>
              <a:t>cilia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 exposed to inhaled </a:t>
            </a:r>
            <a:r>
              <a:rPr lang="en-US" sz="2800" u="sng" dirty="0" smtClean="0"/>
              <a:t>compounds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 site of reception (smell)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/>
              <a:t> </a:t>
            </a:r>
            <a:r>
              <a:rPr lang="en-US" sz="2800" dirty="0" smtClean="0"/>
              <a:t>contain odorant-binding proteins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800" y="304800"/>
            <a:ext cx="68566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Olfactory Receptors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0"/>
            <a:ext cx="68566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Olfactory Receptors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110" y="1828800"/>
            <a:ext cx="76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Odorants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</a:t>
            </a:r>
            <a:r>
              <a:rPr lang="en-US" sz="2800" dirty="0" smtClean="0"/>
              <a:t>hemicals that </a:t>
            </a:r>
            <a:r>
              <a:rPr lang="en-US" sz="2800" u="sng" dirty="0" smtClean="0"/>
              <a:t>stimulate</a:t>
            </a:r>
            <a:r>
              <a:rPr lang="en-US" sz="2800" dirty="0" smtClean="0"/>
              <a:t> olfactory receptors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Small organic molecules</a:t>
            </a:r>
            <a:r>
              <a:rPr lang="en-US" sz="28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04800"/>
            <a:ext cx="68566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Olfactory Receptors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59164"/>
            <a:ext cx="754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Receptors are </a:t>
            </a:r>
            <a:r>
              <a:rPr lang="en-US" sz="2800" u="sng" dirty="0" smtClean="0"/>
              <a:t>G proteins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Receptor binds to odorant and activates </a:t>
            </a:r>
            <a:r>
              <a:rPr lang="en-US" sz="2800" u="sng" dirty="0" smtClean="0"/>
              <a:t>adenylate cyclase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800" dirty="0" smtClean="0"/>
              <a:t>Converts ATP to cyclic-AMP (</a:t>
            </a:r>
            <a:r>
              <a:rPr lang="en-US" sz="2800" dirty="0" err="1" smtClean="0"/>
              <a:t>cAMP</a:t>
            </a:r>
            <a:r>
              <a:rPr lang="en-US" sz="2800" dirty="0" smtClean="0"/>
              <a:t>)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/>
              <a:t>cAMP</a:t>
            </a:r>
            <a:r>
              <a:rPr lang="en-US" sz="2800" dirty="0" smtClean="0"/>
              <a:t> opens sodium channels in membrane… results in a localized depolarization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Action potential is triggered in the axon and smell information goes to the </a:t>
            </a:r>
            <a:r>
              <a:rPr lang="en-US" sz="2800" u="sng" dirty="0" smtClean="0"/>
              <a:t>central nervous system</a:t>
            </a:r>
            <a:r>
              <a:rPr lang="en-US" sz="2800" dirty="0" smtClean="0"/>
              <a:t> (CNS)</a:t>
            </a:r>
          </a:p>
        </p:txBody>
      </p:sp>
    </p:spTree>
    <p:extLst>
      <p:ext uri="{BB962C8B-B14F-4D97-AF65-F5344CB8AC3E}">
        <p14:creationId xmlns:p14="http://schemas.microsoft.com/office/powerpoint/2010/main" xmlns="" val="29531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0"/>
            <a:ext cx="67830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Olfactory  Pathways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905000"/>
            <a:ext cx="739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Olfactory system is very </a:t>
            </a:r>
            <a:r>
              <a:rPr lang="en-US" sz="2800" u="sng" dirty="0" smtClean="0"/>
              <a:t>sensitive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Stimulus does not always reach the olfactory cortex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Persistent stimulus- olfactory receptors adapt very little which causes </a:t>
            </a:r>
            <a:r>
              <a:rPr lang="en-US" sz="2800" u="sng" dirty="0" smtClean="0"/>
              <a:t>lost awareness</a:t>
            </a:r>
            <a:r>
              <a:rPr lang="en-US" sz="2800" dirty="0" smtClean="0"/>
              <a:t> of a new smell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10137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0"/>
            <a:ext cx="67830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Olfactory  Pathways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828800"/>
            <a:ext cx="6400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Axons go from </a:t>
            </a:r>
            <a:br>
              <a:rPr lang="en-US" sz="2800" dirty="0" smtClean="0"/>
            </a:br>
            <a:r>
              <a:rPr lang="en-US" sz="2800" dirty="0" smtClean="0"/>
              <a:t>olfactory epithelium    cribriform plate </a:t>
            </a:r>
          </a:p>
          <a:p>
            <a:r>
              <a:rPr lang="en-US" sz="2800" dirty="0" smtClean="0"/>
              <a:t>       </a:t>
            </a:r>
            <a:r>
              <a:rPr lang="en-US" sz="2800" u="sng" dirty="0" smtClean="0"/>
              <a:t>olfactory bulbs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Olfactory bulbs- where first synapse occurs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Axons leaving the olfactory bulbs go from olfactory tract to </a:t>
            </a:r>
            <a:r>
              <a:rPr lang="en-US" sz="2800" u="sng" dirty="0" smtClean="0"/>
              <a:t>olfactory cortex </a:t>
            </a:r>
            <a:r>
              <a:rPr lang="en-US" sz="2800" dirty="0" smtClean="0"/>
              <a:t>(the hypothalamus)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72000" y="2514600"/>
            <a:ext cx="304800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574800" y="2971800"/>
            <a:ext cx="304800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397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9880"/>
            <a:ext cx="85242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smtClean="0">
                <a:latin typeface="Franklin Gothic Medium Cond" pitchFamily="34" charset="0"/>
              </a:rPr>
              <a:t>Olfactory  Discrimination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81199"/>
            <a:ext cx="7696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Olfactory system can differentiate between </a:t>
            </a:r>
            <a:r>
              <a:rPr lang="en-US" sz="2800" u="sng" dirty="0" smtClean="0"/>
              <a:t>2000-4000</a:t>
            </a:r>
            <a:r>
              <a:rPr lang="en-US" sz="2800" dirty="0" smtClean="0"/>
              <a:t> stimuli (smells)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At least 50 </a:t>
            </a:r>
            <a:r>
              <a:rPr lang="en-US" sz="2800" u="sng" dirty="0" smtClean="0"/>
              <a:t>primary smells</a:t>
            </a:r>
            <a:r>
              <a:rPr lang="en-US" sz="2800" dirty="0" smtClean="0"/>
              <a:t> are known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Impossible to describe these sensory impressions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196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14623"/>
            <a:ext cx="872155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i="1" dirty="0" smtClean="0">
                <a:latin typeface="Franklin Gothic Medium Cond" pitchFamily="34" charset="0"/>
              </a:rPr>
              <a:t>Aging and Olfactory Sensitivity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905000"/>
            <a:ext cx="7239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New olfactory receptor cells are produced by division of </a:t>
            </a:r>
            <a:r>
              <a:rPr lang="en-US" sz="2800" u="sng" dirty="0" smtClean="0"/>
              <a:t>basal cells</a:t>
            </a:r>
            <a:r>
              <a:rPr lang="en-US" sz="2800" dirty="0" smtClean="0"/>
              <a:t> in the epithelium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Total number of receptors </a:t>
            </a:r>
            <a:r>
              <a:rPr lang="en-US" sz="2800" u="sng" dirty="0" smtClean="0"/>
              <a:t>declines</a:t>
            </a:r>
            <a:r>
              <a:rPr lang="en-US" sz="2800" dirty="0" smtClean="0"/>
              <a:t> with age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Receptors become </a:t>
            </a:r>
            <a:r>
              <a:rPr lang="en-US" sz="2800" u="sng" dirty="0" smtClean="0"/>
              <a:t>less sensitive</a:t>
            </a: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Elderly have hard time detecting smells of </a:t>
            </a:r>
            <a:r>
              <a:rPr lang="en-US" sz="2800" u="sng" dirty="0" smtClean="0"/>
              <a:t>low concentrations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6211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807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Occupations associated </a:t>
            </a:r>
          </a:p>
          <a:p>
            <a:pPr algn="ctr"/>
            <a:r>
              <a:rPr lang="en-US" sz="4400" dirty="0" smtClean="0"/>
              <a:t>with Olfaction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1981200"/>
            <a:ext cx="5943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Smell research technician- test products to see if they smell bad or good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Otorhinolaryngologist</a:t>
            </a:r>
            <a:r>
              <a:rPr lang="en-US" sz="2400" dirty="0" smtClean="0"/>
              <a:t>- a doctor who specializes in diseases of the ear, nose, and throat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810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Diseases/ Conditions associated with olfaction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1752600"/>
            <a:ext cx="5715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Deviated septum- displacement of the nasal septum or a bend causing nasal blockage on one side, post-nasal drip and trouble breathing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Choanal</a:t>
            </a:r>
            <a:r>
              <a:rPr lang="en-US" dirty="0" smtClean="0"/>
              <a:t> </a:t>
            </a:r>
            <a:r>
              <a:rPr lang="en-US" dirty="0" err="1" smtClean="0"/>
              <a:t>Atresia</a:t>
            </a:r>
            <a:r>
              <a:rPr lang="en-US" dirty="0" smtClean="0"/>
              <a:t>- nasal blockage occurring in infants </a:t>
            </a:r>
            <a:r>
              <a:rPr lang="en-US" dirty="0" smtClean="0"/>
              <a:t>affecting one side of the nose and chest </a:t>
            </a:r>
            <a:r>
              <a:rPr lang="en-US" dirty="0" smtClean="0"/>
              <a:t>retractions causing sinking of the chest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Sinus infection- inflammation, or swelling, of the tissue lining the </a:t>
            </a:r>
            <a:r>
              <a:rPr lang="en-US" dirty="0" smtClean="0"/>
              <a:t>sinuses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http://www.careersearch.com/smell-research-technician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448</Words>
  <Application>Microsoft Office PowerPoint</Application>
  <PresentationFormat>On-screen Show (4:3)</PresentationFormat>
  <Paragraphs>89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Olfaction Notes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WCS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Olfaction Notes</dc:title>
  <dc:creator>Q</dc:creator>
  <cp:lastModifiedBy>Q</cp:lastModifiedBy>
  <cp:revision>18</cp:revision>
  <dcterms:created xsi:type="dcterms:W3CDTF">2013-04-26T15:28:25Z</dcterms:created>
  <dcterms:modified xsi:type="dcterms:W3CDTF">2013-05-06T12:17:23Z</dcterms:modified>
</cp:coreProperties>
</file>