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9" r:id="rId3"/>
    <p:sldId id="266" r:id="rId4"/>
    <p:sldId id="284" r:id="rId5"/>
    <p:sldId id="267" r:id="rId6"/>
    <p:sldId id="285" r:id="rId7"/>
    <p:sldId id="277" r:id="rId8"/>
    <p:sldId id="258" r:id="rId9"/>
    <p:sldId id="261" r:id="rId10"/>
    <p:sldId id="262" r:id="rId11"/>
    <p:sldId id="263" r:id="rId12"/>
    <p:sldId id="264" r:id="rId13"/>
    <p:sldId id="265" r:id="rId14"/>
    <p:sldId id="268" r:id="rId15"/>
    <p:sldId id="282" r:id="rId16"/>
    <p:sldId id="278" r:id="rId17"/>
    <p:sldId id="286" r:id="rId18"/>
    <p:sldId id="260" r:id="rId19"/>
    <p:sldId id="274" r:id="rId20"/>
    <p:sldId id="275" r:id="rId21"/>
    <p:sldId id="269" r:id="rId22"/>
    <p:sldId id="270" r:id="rId23"/>
    <p:sldId id="273" r:id="rId24"/>
    <p:sldId id="276" r:id="rId25"/>
    <p:sldId id="271" r:id="rId26"/>
    <p:sldId id="280" r:id="rId27"/>
    <p:sldId id="279" r:id="rId28"/>
    <p:sldId id="272" r:id="rId29"/>
    <p:sldId id="283" r:id="rId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5" autoAdjust="0"/>
    <p:restoredTop sz="94317" autoAdjust="0"/>
  </p:normalViewPr>
  <p:slideViewPr>
    <p:cSldViewPr>
      <p:cViewPr varScale="1">
        <p:scale>
          <a:sx n="106" d="100"/>
          <a:sy n="106" d="100"/>
        </p:scale>
        <p:origin x="17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170"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en-GB"/>
          </a:p>
        </p:txBody>
      </p:sp>
      <p:sp>
        <p:nvSpPr>
          <p:cNvPr id="717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en-US"/>
              <a:t>Click to edit Master title style</a:t>
            </a:r>
          </a:p>
        </p:txBody>
      </p:sp>
      <p:sp>
        <p:nvSpPr>
          <p:cNvPr id="7172"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en-US"/>
              <a:t>Click to edit Master subtitle style</a:t>
            </a:r>
          </a:p>
        </p:txBody>
      </p:sp>
      <p:sp>
        <p:nvSpPr>
          <p:cNvPr id="7173" name="Rectangle 5"/>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7174"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7175" name="Rectangle 7"/>
          <p:cNvSpPr>
            <a:spLocks noGrp="1" noChangeArrowheads="1"/>
          </p:cNvSpPr>
          <p:nvPr>
            <p:ph type="sldNum" sz="quarter" idx="4"/>
          </p:nvPr>
        </p:nvSpPr>
        <p:spPr>
          <a:xfrm>
            <a:off x="6553200" y="6248400"/>
            <a:ext cx="1905000" cy="457200"/>
          </a:xfrm>
        </p:spPr>
        <p:txBody>
          <a:bodyPr/>
          <a:lstStyle>
            <a:lvl1pPr>
              <a:defRPr/>
            </a:lvl1pPr>
          </a:lstStyle>
          <a:p>
            <a:fld id="{D38775B2-E2D4-4F63-A08A-32E69D988323}" type="slidenum">
              <a:rPr lang="en-US"/>
              <a:pPr/>
              <a:t>‹#›</a:t>
            </a:fld>
            <a:endParaRPr lang="en-US"/>
          </a:p>
        </p:txBody>
      </p:sp>
      <p:grpSp>
        <p:nvGrpSpPr>
          <p:cNvPr id="7176" name="Group 8"/>
          <p:cNvGrpSpPr>
            <a:grpSpLocks/>
          </p:cNvGrpSpPr>
          <p:nvPr/>
        </p:nvGrpSpPr>
        <p:grpSpPr bwMode="auto">
          <a:xfrm>
            <a:off x="195263" y="234950"/>
            <a:ext cx="3787775" cy="1778000"/>
            <a:chOff x="123" y="148"/>
            <a:chExt cx="2386" cy="1120"/>
          </a:xfrm>
        </p:grpSpPr>
        <p:sp>
          <p:nvSpPr>
            <p:cNvPr id="7177"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GB"/>
            </a:p>
          </p:txBody>
        </p:sp>
        <p:sp>
          <p:nvSpPr>
            <p:cNvPr id="7178"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GB"/>
            </a:p>
          </p:txBody>
        </p:sp>
        <p:sp>
          <p:nvSpPr>
            <p:cNvPr id="7179"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GB"/>
            </a:p>
          </p:txBody>
        </p:sp>
        <p:grpSp>
          <p:nvGrpSpPr>
            <p:cNvPr id="7180" name="Group 12"/>
            <p:cNvGrpSpPr>
              <a:grpSpLocks/>
            </p:cNvGrpSpPr>
            <p:nvPr userDrawn="1"/>
          </p:nvGrpSpPr>
          <p:grpSpPr bwMode="auto">
            <a:xfrm>
              <a:off x="123" y="148"/>
              <a:ext cx="2386" cy="1081"/>
              <a:chOff x="123" y="148"/>
              <a:chExt cx="2386" cy="1081"/>
            </a:xfrm>
          </p:grpSpPr>
          <p:sp>
            <p:nvSpPr>
              <p:cNvPr id="7181"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GB"/>
              </a:p>
            </p:txBody>
          </p:sp>
          <p:sp>
            <p:nvSpPr>
              <p:cNvPr id="7182"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GB"/>
              </a:p>
            </p:txBody>
          </p:sp>
          <p:sp>
            <p:nvSpPr>
              <p:cNvPr id="7183"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GB"/>
              </a:p>
            </p:txBody>
          </p:sp>
          <p:sp>
            <p:nvSpPr>
              <p:cNvPr id="7184"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GB"/>
              </a:p>
            </p:txBody>
          </p:sp>
          <p:sp>
            <p:nvSpPr>
              <p:cNvPr id="7185"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GB"/>
              </a:p>
            </p:txBody>
          </p:sp>
        </p:grpSp>
      </p:grpSp>
      <p:grpSp>
        <p:nvGrpSpPr>
          <p:cNvPr id="7186" name="Group 18"/>
          <p:cNvGrpSpPr>
            <a:grpSpLocks/>
          </p:cNvGrpSpPr>
          <p:nvPr/>
        </p:nvGrpSpPr>
        <p:grpSpPr bwMode="auto">
          <a:xfrm>
            <a:off x="7915275" y="4368800"/>
            <a:ext cx="742950" cy="1058863"/>
            <a:chOff x="4986" y="2752"/>
            <a:chExt cx="468" cy="667"/>
          </a:xfrm>
        </p:grpSpPr>
        <p:sp>
          <p:nvSpPr>
            <p:cNvPr id="7187"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GB"/>
            </a:p>
          </p:txBody>
        </p:sp>
        <p:sp>
          <p:nvSpPr>
            <p:cNvPr id="7188"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en-GB"/>
            </a:p>
          </p:txBody>
        </p:sp>
        <p:sp>
          <p:nvSpPr>
            <p:cNvPr id="7189"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GB"/>
            </a:p>
          </p:txBody>
        </p:sp>
        <p:grpSp>
          <p:nvGrpSpPr>
            <p:cNvPr id="7190" name="Group 22"/>
            <p:cNvGrpSpPr>
              <a:grpSpLocks/>
            </p:cNvGrpSpPr>
            <p:nvPr userDrawn="1"/>
          </p:nvGrpSpPr>
          <p:grpSpPr bwMode="auto">
            <a:xfrm>
              <a:off x="4986" y="2752"/>
              <a:ext cx="468" cy="667"/>
              <a:chOff x="4986" y="2752"/>
              <a:chExt cx="468" cy="667"/>
            </a:xfrm>
          </p:grpSpPr>
          <p:sp>
            <p:nvSpPr>
              <p:cNvPr id="7191"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GB"/>
              </a:p>
            </p:txBody>
          </p:sp>
          <p:sp>
            <p:nvSpPr>
              <p:cNvPr id="7192"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GB"/>
              </a:p>
            </p:txBody>
          </p:sp>
          <p:sp>
            <p:nvSpPr>
              <p:cNvPr id="7193"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GB"/>
              </a:p>
            </p:txBody>
          </p:sp>
          <p:sp>
            <p:nvSpPr>
              <p:cNvPr id="7194"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GB"/>
              </a:p>
            </p:txBody>
          </p:sp>
          <p:sp>
            <p:nvSpPr>
              <p:cNvPr id="7195"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GB"/>
              </a:p>
            </p:txBody>
          </p:sp>
        </p:grpSp>
      </p:grpSp>
      <p:sp>
        <p:nvSpPr>
          <p:cNvPr id="7196"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GB"/>
          </a:p>
        </p:txBody>
      </p:sp>
      <p:sp>
        <p:nvSpPr>
          <p:cNvPr id="7197"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GB"/>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3FBFB1-A69E-475D-A809-340BD7EC1836}" type="slidenum">
              <a:rPr lang="en-US"/>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F0FF65-B07D-4466-A57B-9DADE0FB6845}" type="slidenum">
              <a:rPr lang="en-US"/>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BEC83E0-3529-4CC1-A509-C662ACC3CBB3}" type="slidenum">
              <a:rPr lang="en-US"/>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DD0A3E4-B829-4FB2-A707-1D876A938D1D}" type="slidenum">
              <a:rPr lang="en-US"/>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FD57E48-7CE3-4B93-AA4D-1CB2D6771E21}" type="slidenum">
              <a:rPr lang="en-US"/>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113E995-F82A-4ECD-B434-C08015A65CF8}" type="slidenum">
              <a:rPr lang="en-US"/>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731DA2-7974-45B4-884E-C7059C1D3A5D}" type="slidenum">
              <a:rPr lang="en-US"/>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7E99622-1BF8-46CA-9928-CE1C86F69C8A}" type="slidenum">
              <a:rPr lang="en-US"/>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1DDBA0-9BBC-437E-A582-9111A85ED8CE}" type="slidenum">
              <a:rPr lang="en-US"/>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EDA4BF-8CF4-4A4B-9AF4-D04509E7DCAB}" type="slidenum">
              <a:rPr lang="en-US"/>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en-GB"/>
          </a:p>
        </p:txBody>
      </p:sp>
      <p:sp>
        <p:nvSpPr>
          <p:cNvPr id="6147"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148"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9"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6150"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6151"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fld id="{CDEB3A03-F0F3-44C6-97D5-F2B226D0F3E4}" type="slidenum">
              <a:rPr lang="en-US"/>
              <a:pPr/>
              <a:t>‹#›</a:t>
            </a:fld>
            <a:endParaRPr lang="en-US"/>
          </a:p>
        </p:txBody>
      </p:sp>
      <p:sp>
        <p:nvSpPr>
          <p:cNvPr id="6152"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en-GB"/>
          </a:p>
        </p:txBody>
      </p:sp>
      <p:sp>
        <p:nvSpPr>
          <p:cNvPr id="6153"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en-GB"/>
          </a:p>
        </p:txBody>
      </p:sp>
      <p:grpSp>
        <p:nvGrpSpPr>
          <p:cNvPr id="6154" name="Group 10"/>
          <p:cNvGrpSpPr>
            <a:grpSpLocks/>
          </p:cNvGrpSpPr>
          <p:nvPr/>
        </p:nvGrpSpPr>
        <p:grpSpPr bwMode="auto">
          <a:xfrm>
            <a:off x="7938" y="5540375"/>
            <a:ext cx="1784350" cy="1246188"/>
            <a:chOff x="5" y="3490"/>
            <a:chExt cx="1124" cy="785"/>
          </a:xfrm>
        </p:grpSpPr>
        <p:sp>
          <p:nvSpPr>
            <p:cNvPr id="6155"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en-GB"/>
            </a:p>
          </p:txBody>
        </p:sp>
        <p:sp>
          <p:nvSpPr>
            <p:cNvPr id="6156"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en-GB"/>
            </a:p>
          </p:txBody>
        </p:sp>
        <p:sp>
          <p:nvSpPr>
            <p:cNvPr id="6157"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GB"/>
            </a:p>
          </p:txBody>
        </p:sp>
        <p:sp>
          <p:nvSpPr>
            <p:cNvPr id="6158"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GB"/>
            </a:p>
          </p:txBody>
        </p:sp>
        <p:sp>
          <p:nvSpPr>
            <p:cNvPr id="6159"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en-GB"/>
            </a:p>
          </p:txBody>
        </p:sp>
        <p:sp>
          <p:nvSpPr>
            <p:cNvPr id="6160"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en-GB"/>
            </a:p>
          </p:txBody>
        </p:sp>
        <p:sp>
          <p:nvSpPr>
            <p:cNvPr id="6161"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en-GB"/>
            </a:p>
          </p:txBody>
        </p:sp>
        <p:sp>
          <p:nvSpPr>
            <p:cNvPr id="6162"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en-GB"/>
            </a:p>
          </p:txBody>
        </p:sp>
        <p:sp>
          <p:nvSpPr>
            <p:cNvPr id="6163"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en-GB"/>
            </a:p>
          </p:txBody>
        </p:sp>
        <p:grpSp>
          <p:nvGrpSpPr>
            <p:cNvPr id="6164" name="Group 20"/>
            <p:cNvGrpSpPr>
              <a:grpSpLocks/>
            </p:cNvGrpSpPr>
            <p:nvPr userDrawn="1"/>
          </p:nvGrpSpPr>
          <p:grpSpPr bwMode="auto">
            <a:xfrm>
              <a:off x="5" y="3490"/>
              <a:ext cx="1124" cy="780"/>
              <a:chOff x="5" y="3490"/>
              <a:chExt cx="1124" cy="780"/>
            </a:xfrm>
          </p:grpSpPr>
          <p:grpSp>
            <p:nvGrpSpPr>
              <p:cNvPr id="6165" name="Group 21"/>
              <p:cNvGrpSpPr>
                <a:grpSpLocks/>
              </p:cNvGrpSpPr>
              <p:nvPr userDrawn="1"/>
            </p:nvGrpSpPr>
            <p:grpSpPr bwMode="auto">
              <a:xfrm>
                <a:off x="499" y="3562"/>
                <a:ext cx="548" cy="708"/>
                <a:chOff x="499" y="3562"/>
                <a:chExt cx="548" cy="708"/>
              </a:xfrm>
            </p:grpSpPr>
            <p:sp>
              <p:nvSpPr>
                <p:cNvPr id="6166"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en-GB"/>
                </a:p>
              </p:txBody>
            </p:sp>
            <p:sp>
              <p:nvSpPr>
                <p:cNvPr id="6167"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en-GB"/>
                </a:p>
              </p:txBody>
            </p:sp>
            <p:sp>
              <p:nvSpPr>
                <p:cNvPr id="6168"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en-GB"/>
                </a:p>
              </p:txBody>
            </p:sp>
          </p:grpSp>
          <p:sp>
            <p:nvSpPr>
              <p:cNvPr id="6169"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GB"/>
              </a:p>
            </p:txBody>
          </p:sp>
          <p:sp>
            <p:nvSpPr>
              <p:cNvPr id="6170"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GB"/>
              </a:p>
            </p:txBody>
          </p:sp>
          <p:sp>
            <p:nvSpPr>
              <p:cNvPr id="6171"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en-GB"/>
              </a:p>
            </p:txBody>
          </p:sp>
          <p:grpSp>
            <p:nvGrpSpPr>
              <p:cNvPr id="6172" name="Group 28"/>
              <p:cNvGrpSpPr>
                <a:grpSpLocks/>
              </p:cNvGrpSpPr>
              <p:nvPr userDrawn="1"/>
            </p:nvGrpSpPr>
            <p:grpSpPr bwMode="auto">
              <a:xfrm>
                <a:off x="5" y="3490"/>
                <a:ext cx="1124" cy="678"/>
                <a:chOff x="5" y="3490"/>
                <a:chExt cx="1124" cy="678"/>
              </a:xfrm>
            </p:grpSpPr>
            <p:sp>
              <p:nvSpPr>
                <p:cNvPr id="6173"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GB"/>
                </a:p>
              </p:txBody>
            </p:sp>
            <p:sp>
              <p:nvSpPr>
                <p:cNvPr id="6174"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GB"/>
                </a:p>
              </p:txBody>
            </p:sp>
            <p:sp>
              <p:nvSpPr>
                <p:cNvPr id="6175"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GB"/>
                </a:p>
              </p:txBody>
            </p:sp>
            <p:sp>
              <p:nvSpPr>
                <p:cNvPr id="6176"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en-GB"/>
                </a:p>
              </p:txBody>
            </p:sp>
            <p:sp>
              <p:nvSpPr>
                <p:cNvPr id="6177"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en-GB"/>
                </a:p>
              </p:txBody>
            </p:sp>
            <p:sp>
              <p:nvSpPr>
                <p:cNvPr id="6178"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en-GB"/>
                </a:p>
              </p:txBody>
            </p:sp>
            <p:sp>
              <p:nvSpPr>
                <p:cNvPr id="6179"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en-GB"/>
                </a:p>
              </p:txBody>
            </p:sp>
            <p:sp>
              <p:nvSpPr>
                <p:cNvPr id="6180"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en-GB"/>
                </a:p>
              </p:txBody>
            </p:sp>
          </p:grpSp>
        </p:grpSp>
      </p:grpSp>
      <p:grpSp>
        <p:nvGrpSpPr>
          <p:cNvPr id="6181" name="Group 37"/>
          <p:cNvGrpSpPr>
            <a:grpSpLocks/>
          </p:cNvGrpSpPr>
          <p:nvPr/>
        </p:nvGrpSpPr>
        <p:grpSpPr bwMode="auto">
          <a:xfrm>
            <a:off x="8680450" y="2116138"/>
            <a:ext cx="385763" cy="4308475"/>
            <a:chOff x="5468" y="1333"/>
            <a:chExt cx="243" cy="2714"/>
          </a:xfrm>
        </p:grpSpPr>
        <p:sp>
          <p:nvSpPr>
            <p:cNvPr id="6182"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GB"/>
            </a:p>
          </p:txBody>
        </p:sp>
        <p:sp>
          <p:nvSpPr>
            <p:cNvPr id="6183"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GB"/>
            </a:p>
          </p:txBody>
        </p:sp>
      </p:grpSp>
      <p:grpSp>
        <p:nvGrpSpPr>
          <p:cNvPr id="6184" name="Group 40"/>
          <p:cNvGrpSpPr>
            <a:grpSpLocks/>
          </p:cNvGrpSpPr>
          <p:nvPr/>
        </p:nvGrpSpPr>
        <p:grpSpPr bwMode="auto">
          <a:xfrm>
            <a:off x="7318375" y="90488"/>
            <a:ext cx="2133600" cy="1911350"/>
            <a:chOff x="4610" y="57"/>
            <a:chExt cx="1344" cy="1204"/>
          </a:xfrm>
        </p:grpSpPr>
        <p:grpSp>
          <p:nvGrpSpPr>
            <p:cNvPr id="6185" name="Group 41"/>
            <p:cNvGrpSpPr>
              <a:grpSpLocks/>
            </p:cNvGrpSpPr>
            <p:nvPr userDrawn="1"/>
          </p:nvGrpSpPr>
          <p:grpSpPr bwMode="auto">
            <a:xfrm>
              <a:off x="4610" y="57"/>
              <a:ext cx="1344" cy="1204"/>
              <a:chOff x="4610" y="57"/>
              <a:chExt cx="1344" cy="1204"/>
            </a:xfrm>
          </p:grpSpPr>
          <p:sp>
            <p:nvSpPr>
              <p:cNvPr id="6186"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en-GB"/>
              </a:p>
            </p:txBody>
          </p:sp>
          <p:grpSp>
            <p:nvGrpSpPr>
              <p:cNvPr id="6187" name="Group 43"/>
              <p:cNvGrpSpPr>
                <a:grpSpLocks/>
              </p:cNvGrpSpPr>
              <p:nvPr userDrawn="1"/>
            </p:nvGrpSpPr>
            <p:grpSpPr bwMode="auto">
              <a:xfrm>
                <a:off x="4610" y="57"/>
                <a:ext cx="1344" cy="985"/>
                <a:chOff x="4610" y="57"/>
                <a:chExt cx="1344" cy="985"/>
              </a:xfrm>
            </p:grpSpPr>
            <p:sp>
              <p:nvSpPr>
                <p:cNvPr id="6188"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en-GB"/>
                </a:p>
              </p:txBody>
            </p:sp>
            <p:sp>
              <p:nvSpPr>
                <p:cNvPr id="6189"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en-GB"/>
                </a:p>
              </p:txBody>
            </p:sp>
            <p:sp>
              <p:nvSpPr>
                <p:cNvPr id="6190"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en-GB"/>
                </a:p>
              </p:txBody>
            </p:sp>
            <p:sp>
              <p:nvSpPr>
                <p:cNvPr id="6191"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en-GB"/>
                </a:p>
              </p:txBody>
            </p:sp>
            <p:sp>
              <p:nvSpPr>
                <p:cNvPr id="6192"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en-GB"/>
                </a:p>
              </p:txBody>
            </p:sp>
            <p:sp>
              <p:nvSpPr>
                <p:cNvPr id="6193"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en-GB"/>
                </a:p>
              </p:txBody>
            </p:sp>
            <p:sp>
              <p:nvSpPr>
                <p:cNvPr id="6194"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en-GB"/>
                </a:p>
              </p:txBody>
            </p:sp>
            <p:sp>
              <p:nvSpPr>
                <p:cNvPr id="6195"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en-GB"/>
                </a:p>
              </p:txBody>
            </p:sp>
          </p:grpSp>
        </p:grpSp>
        <p:sp>
          <p:nvSpPr>
            <p:cNvPr id="6196"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GB"/>
            </a:p>
          </p:txBody>
        </p:sp>
      </p:gr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random/>
  </p:transition>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itchFamily="66" charset="0"/>
        </a:defRPr>
      </a:lvl2pPr>
      <a:lvl3pPr algn="ctr" rtl="0" fontAlgn="base">
        <a:spcBef>
          <a:spcPct val="0"/>
        </a:spcBef>
        <a:spcAft>
          <a:spcPct val="0"/>
        </a:spcAft>
        <a:defRPr sz="4400">
          <a:solidFill>
            <a:schemeClr val="tx1"/>
          </a:solidFill>
          <a:latin typeface="Comic Sans MS" pitchFamily="66" charset="0"/>
        </a:defRPr>
      </a:lvl3pPr>
      <a:lvl4pPr algn="ctr" rtl="0" fontAlgn="base">
        <a:spcBef>
          <a:spcPct val="0"/>
        </a:spcBef>
        <a:spcAft>
          <a:spcPct val="0"/>
        </a:spcAft>
        <a:defRPr sz="4400">
          <a:solidFill>
            <a:schemeClr val="tx1"/>
          </a:solidFill>
          <a:latin typeface="Comic Sans MS" pitchFamily="66" charset="0"/>
        </a:defRPr>
      </a:lvl4pPr>
      <a:lvl5pPr algn="ctr" rtl="0" fontAlgn="base">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en-US" sz="4000" dirty="0"/>
              <a:t>Strategies for Helping Your Child with Organization, Study Skills, and Homework</a:t>
            </a:r>
          </a:p>
        </p:txBody>
      </p:sp>
      <p:sp>
        <p:nvSpPr>
          <p:cNvPr id="4099" name="Rectangle 3"/>
          <p:cNvSpPr>
            <a:spLocks noGrp="1" noChangeArrowheads="1"/>
          </p:cNvSpPr>
          <p:nvPr>
            <p:ph type="subTitle" idx="1"/>
          </p:nvPr>
        </p:nvSpPr>
        <p:spPr/>
        <p:txBody>
          <a:bodyPr/>
          <a:lstStyle/>
          <a:p>
            <a:pPr>
              <a:lnSpc>
                <a:spcPct val="80000"/>
              </a:lnSpc>
            </a:pPr>
            <a:r>
              <a:rPr lang="en-US" sz="1600" dirty="0"/>
              <a:t>Presented by </a:t>
            </a:r>
            <a:r>
              <a:rPr lang="en-US" sz="1600" dirty="0" smtClean="0"/>
              <a:t>Karen McIntyre</a:t>
            </a:r>
            <a:endParaRPr lang="en-US" sz="1600" dirty="0"/>
          </a:p>
          <a:p>
            <a:pPr>
              <a:lnSpc>
                <a:spcPct val="80000"/>
              </a:lnSpc>
            </a:pPr>
            <a:r>
              <a:rPr lang="en-US" sz="1600" dirty="0" smtClean="0"/>
              <a:t>September 29,2016,</a:t>
            </a:r>
            <a:endParaRPr lang="en-US" sz="1600" dirty="0"/>
          </a:p>
          <a:p>
            <a:pPr>
              <a:lnSpc>
                <a:spcPct val="80000"/>
              </a:lnSpc>
            </a:pPr>
            <a:r>
              <a:rPr lang="en-US" sz="1400" dirty="0"/>
              <a:t>Some information taken from “Study Skills” by Kelly Wingate and “Homework Without Tears” by Lee Canter</a:t>
            </a:r>
          </a:p>
        </p:txBody>
      </p:sp>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ctrTitle"/>
          </p:nvPr>
        </p:nvSpPr>
        <p:spPr/>
        <p:txBody>
          <a:bodyPr/>
          <a:lstStyle/>
          <a:p>
            <a:r>
              <a:rPr lang="en-US" sz="8000"/>
              <a:t>Organization</a:t>
            </a:r>
          </a:p>
        </p:txBody>
      </p:sp>
      <p:sp>
        <p:nvSpPr>
          <p:cNvPr id="14341" name="Rectangle 5"/>
          <p:cNvSpPr>
            <a:spLocks noGrp="1" noChangeArrowheads="1"/>
          </p:cNvSpPr>
          <p:nvPr>
            <p:ph type="subTitle" idx="1"/>
          </p:nvPr>
        </p:nvSpPr>
        <p:spPr/>
        <p:txBody>
          <a:bodyPr/>
          <a:lstStyle/>
          <a:p>
            <a:endParaRPr lang="en-US" dirty="0"/>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152400"/>
            <a:ext cx="6870700" cy="1447800"/>
          </a:xfrm>
        </p:spPr>
        <p:txBody>
          <a:bodyPr/>
          <a:lstStyle/>
          <a:p>
            <a:r>
              <a:rPr lang="en-US" sz="4000"/>
              <a:t>Tips for Students on Organizing Your Materials</a:t>
            </a:r>
          </a:p>
        </p:txBody>
      </p:sp>
      <p:sp>
        <p:nvSpPr>
          <p:cNvPr id="23555" name="Rectangle 3"/>
          <p:cNvSpPr>
            <a:spLocks noGrp="1" noChangeArrowheads="1"/>
          </p:cNvSpPr>
          <p:nvPr>
            <p:ph type="body" idx="1"/>
          </p:nvPr>
        </p:nvSpPr>
        <p:spPr>
          <a:xfrm>
            <a:off x="685800" y="1600200"/>
            <a:ext cx="7696200" cy="4038600"/>
          </a:xfrm>
        </p:spPr>
        <p:txBody>
          <a:bodyPr/>
          <a:lstStyle/>
          <a:p>
            <a:pPr>
              <a:lnSpc>
                <a:spcPct val="90000"/>
              </a:lnSpc>
            </a:pPr>
            <a:r>
              <a:rPr lang="en-US" sz="2400"/>
              <a:t>Get everything ready for school (backpack, clothes, lunch, etc.) before going to bed at night and keep it in a consistent spot.</a:t>
            </a:r>
          </a:p>
          <a:p>
            <a:pPr>
              <a:lnSpc>
                <a:spcPct val="90000"/>
              </a:lnSpc>
            </a:pPr>
            <a:r>
              <a:rPr lang="en-US" sz="2400"/>
              <a:t>Write down assignments in the same planner every day and bring it home.  Check it every night after completing homework to be sure everything is completed.</a:t>
            </a:r>
          </a:p>
          <a:p>
            <a:pPr>
              <a:lnSpc>
                <a:spcPct val="90000"/>
              </a:lnSpc>
            </a:pPr>
            <a:r>
              <a:rPr lang="en-US" sz="2400"/>
              <a:t>Look in your desk every day before leaving school to make sure you have everything you need.</a:t>
            </a:r>
          </a:p>
          <a:p>
            <a:pPr>
              <a:lnSpc>
                <a:spcPct val="90000"/>
              </a:lnSpc>
            </a:pPr>
            <a:r>
              <a:rPr lang="en-US" sz="2400"/>
              <a:t>Follow teacher directions about where to put papers returned to you.</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wipe(left)">
                                      <p:cBhvr>
                                        <p:cTn id="12" dur="500"/>
                                        <p:tgtEl>
                                          <p:spTgt spid="23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5">
                                            <p:txEl>
                                              <p:pRg st="1" end="1"/>
                                            </p:txEl>
                                          </p:spTgt>
                                        </p:tgtEl>
                                        <p:attrNameLst>
                                          <p:attrName>style.visibility</p:attrName>
                                        </p:attrNameLst>
                                      </p:cBhvr>
                                      <p:to>
                                        <p:strVal val="visible"/>
                                      </p:to>
                                    </p:set>
                                    <p:animEffect transition="in" filter="wipe(left)">
                                      <p:cBhvr>
                                        <p:cTn id="17" dur="500"/>
                                        <p:tgtEl>
                                          <p:spTgt spid="23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Effect transition="in" filter="wipe(left)">
                                      <p:cBhvr>
                                        <p:cTn id="22" dur="500"/>
                                        <p:tgtEl>
                                          <p:spTgt spid="23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5">
                                            <p:txEl>
                                              <p:pRg st="3" end="3"/>
                                            </p:txEl>
                                          </p:spTgt>
                                        </p:tgtEl>
                                        <p:attrNameLst>
                                          <p:attrName>style.visibility</p:attrName>
                                        </p:attrNameLst>
                                      </p:cBhvr>
                                      <p:to>
                                        <p:strVal val="visible"/>
                                      </p:to>
                                    </p:set>
                                    <p:animEffect transition="in" filter="wipe(left)">
                                      <p:cBhvr>
                                        <p:cTn id="27"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4000"/>
              <a:t>Tips for Students on Organizing Your Materials</a:t>
            </a:r>
          </a:p>
        </p:txBody>
      </p:sp>
      <p:sp>
        <p:nvSpPr>
          <p:cNvPr id="44035" name="Rectangle 3"/>
          <p:cNvSpPr>
            <a:spLocks noGrp="1" noChangeArrowheads="1"/>
          </p:cNvSpPr>
          <p:nvPr>
            <p:ph type="body" idx="1"/>
          </p:nvPr>
        </p:nvSpPr>
        <p:spPr/>
        <p:txBody>
          <a:bodyPr/>
          <a:lstStyle/>
          <a:p>
            <a:pPr>
              <a:lnSpc>
                <a:spcPct val="90000"/>
              </a:lnSpc>
            </a:pPr>
            <a:r>
              <a:rPr lang="en-US" sz="2400"/>
              <a:t>Don’t leave anything in your desk or backpack that you don’t need for school (trash, toys, old papers).</a:t>
            </a:r>
          </a:p>
          <a:p>
            <a:pPr>
              <a:lnSpc>
                <a:spcPct val="90000"/>
              </a:lnSpc>
            </a:pPr>
            <a:r>
              <a:rPr lang="en-US" sz="2400"/>
              <a:t>Keep all your home study materials in your study spot </a:t>
            </a:r>
            <a:br>
              <a:rPr lang="en-US" sz="2400"/>
            </a:br>
            <a:r>
              <a:rPr lang="en-US" sz="2400"/>
              <a:t>(paper, pencils, calculator, etc.).</a:t>
            </a:r>
          </a:p>
          <a:p>
            <a:pPr>
              <a:lnSpc>
                <a:spcPct val="90000"/>
              </a:lnSpc>
            </a:pPr>
            <a:r>
              <a:rPr lang="en-US" sz="2400"/>
              <a:t>Have a grownup help you stay organized daily.</a:t>
            </a:r>
          </a:p>
          <a:p>
            <a:pPr>
              <a:lnSpc>
                <a:spcPct val="90000"/>
              </a:lnSpc>
            </a:pPr>
            <a:r>
              <a:rPr lang="en-US" sz="2400"/>
              <a:t>Make a special time daily to do your homework.  Keep to that schedule.</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blinds(horizontal)">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blinds(horizontal)">
                                      <p:cBhvr>
                                        <p:cTn id="12" dur="500"/>
                                        <p:tgtEl>
                                          <p:spTgt spid="44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blinds(horizontal)">
                                      <p:cBhvr>
                                        <p:cTn id="17" dur="500"/>
                                        <p:tgtEl>
                                          <p:spTgt spid="440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blinds(horizontal)">
                                      <p:cBhvr>
                                        <p:cTn id="22"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152400"/>
            <a:ext cx="6870700" cy="1524000"/>
          </a:xfrm>
        </p:spPr>
        <p:txBody>
          <a:bodyPr/>
          <a:lstStyle/>
          <a:p>
            <a:r>
              <a:rPr lang="en-US"/>
              <a:t>Time Management Tips for Students</a:t>
            </a:r>
          </a:p>
        </p:txBody>
      </p:sp>
      <p:sp>
        <p:nvSpPr>
          <p:cNvPr id="24579" name="Rectangle 3"/>
          <p:cNvSpPr>
            <a:spLocks noGrp="1" noChangeArrowheads="1"/>
          </p:cNvSpPr>
          <p:nvPr>
            <p:ph type="body" idx="1"/>
          </p:nvPr>
        </p:nvSpPr>
        <p:spPr>
          <a:xfrm>
            <a:off x="685800" y="1676400"/>
            <a:ext cx="7696200" cy="3962400"/>
          </a:xfrm>
        </p:spPr>
        <p:txBody>
          <a:bodyPr/>
          <a:lstStyle/>
          <a:p>
            <a:pPr>
              <a:lnSpc>
                <a:spcPct val="90000"/>
              </a:lnSpc>
            </a:pPr>
            <a:r>
              <a:rPr lang="en-US"/>
              <a:t>Be ready when you sit down to study – have all books and materials in your study spot.</a:t>
            </a:r>
          </a:p>
          <a:p>
            <a:pPr>
              <a:lnSpc>
                <a:spcPct val="90000"/>
              </a:lnSpc>
            </a:pPr>
            <a:r>
              <a:rPr lang="en-US"/>
              <a:t>Do the hardest assignments first – save easiest for last.</a:t>
            </a:r>
          </a:p>
          <a:p>
            <a:pPr>
              <a:lnSpc>
                <a:spcPct val="90000"/>
              </a:lnSpc>
            </a:pPr>
            <a:r>
              <a:rPr lang="en-US"/>
              <a:t>If you get sleepy or can’t concentrate, get up and take a break – move around or get a snack.</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ox(in)">
                                      <p:cBhvr>
                                        <p:cTn id="7" dur="20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box(in)">
                                      <p:cBhvr>
                                        <p:cTn id="12" dur="20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box(in)">
                                      <p:cBhvr>
                                        <p:cTn id="17" dur="20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Time Management Tips for Students</a:t>
            </a:r>
          </a:p>
        </p:txBody>
      </p:sp>
      <p:sp>
        <p:nvSpPr>
          <p:cNvPr id="45059" name="Rectangle 3"/>
          <p:cNvSpPr>
            <a:spLocks noGrp="1" noChangeArrowheads="1"/>
          </p:cNvSpPr>
          <p:nvPr>
            <p:ph type="body" idx="1"/>
          </p:nvPr>
        </p:nvSpPr>
        <p:spPr/>
        <p:txBody>
          <a:bodyPr/>
          <a:lstStyle/>
          <a:p>
            <a:pPr>
              <a:lnSpc>
                <a:spcPct val="90000"/>
              </a:lnSpc>
            </a:pPr>
            <a:r>
              <a:rPr lang="en-US"/>
              <a:t>Study using techniques that match your learning style.</a:t>
            </a:r>
          </a:p>
          <a:p>
            <a:pPr>
              <a:lnSpc>
                <a:spcPct val="90000"/>
              </a:lnSpc>
            </a:pPr>
            <a:r>
              <a:rPr lang="en-US"/>
              <a:t>Study for a few nights before a test – review what you learned in the morning before school.</a:t>
            </a:r>
          </a:p>
          <a:p>
            <a:pPr>
              <a:lnSpc>
                <a:spcPct val="90000"/>
              </a:lnSpc>
            </a:pPr>
            <a:r>
              <a:rPr lang="en-US"/>
              <a:t>If you are absent one day, catch up right away – don’t get behind!</a:t>
            </a:r>
          </a:p>
          <a:p>
            <a:pPr>
              <a:lnSpc>
                <a:spcPct val="90000"/>
              </a:lnSpc>
            </a:pPr>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checkerboard(across)">
                                      <p:cBhvr>
                                        <p:cTn id="7" dur="10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checkerboard(across)">
                                      <p:cBhvr>
                                        <p:cTn id="12" dur="1000"/>
                                        <p:tgtEl>
                                          <p:spTgt spid="45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checkerboard(across)">
                                      <p:cBhvr>
                                        <p:cTn id="17" dur="1000"/>
                                        <p:tgtEl>
                                          <p:spTgt spid="450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Organizational Tools</a:t>
            </a:r>
          </a:p>
        </p:txBody>
      </p:sp>
      <p:sp>
        <p:nvSpPr>
          <p:cNvPr id="36867" name="Rectangle 3"/>
          <p:cNvSpPr>
            <a:spLocks noGrp="1" noChangeArrowheads="1"/>
          </p:cNvSpPr>
          <p:nvPr>
            <p:ph type="body" idx="1"/>
          </p:nvPr>
        </p:nvSpPr>
        <p:spPr/>
        <p:txBody>
          <a:bodyPr/>
          <a:lstStyle/>
          <a:p>
            <a:r>
              <a:rPr lang="en-US"/>
              <a:t>Planner</a:t>
            </a:r>
          </a:p>
          <a:p>
            <a:r>
              <a:rPr lang="en-US"/>
              <a:t>Binder</a:t>
            </a:r>
          </a:p>
          <a:p>
            <a:r>
              <a:rPr lang="en-US"/>
              <a:t>Folders – color coded w/books</a:t>
            </a:r>
          </a:p>
          <a:p>
            <a:r>
              <a:rPr lang="en-US"/>
              <a:t>Notebooks – color coded w/books</a:t>
            </a:r>
          </a:p>
          <a:p>
            <a:r>
              <a:rPr lang="en-US"/>
              <a:t>File tabs</a:t>
            </a:r>
          </a:p>
          <a:p>
            <a:r>
              <a:rPr lang="en-US"/>
              <a:t>Pencil case</a:t>
            </a:r>
          </a:p>
          <a:p>
            <a:endParaRPr lang="en-US"/>
          </a:p>
          <a:p>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867">
                                            <p:txEl>
                                              <p:pRg st="1" end="1"/>
                                            </p:txEl>
                                          </p:spTgt>
                                        </p:tgtEl>
                                        <p:attrNameLst>
                                          <p:attrName>style.visibility</p:attrName>
                                        </p:attrNameLst>
                                      </p:cBhvr>
                                      <p:to>
                                        <p:strVal val="visible"/>
                                      </p:to>
                                    </p:set>
                                    <p:anim calcmode="lin" valueType="num">
                                      <p:cBhvr additive="base">
                                        <p:cTn id="13"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867">
                                            <p:txEl>
                                              <p:pRg st="2" end="2"/>
                                            </p:txEl>
                                          </p:spTgt>
                                        </p:tgtEl>
                                        <p:attrNameLst>
                                          <p:attrName>style.visibility</p:attrName>
                                        </p:attrNameLst>
                                      </p:cBhvr>
                                      <p:to>
                                        <p:strVal val="visible"/>
                                      </p:to>
                                    </p:set>
                                    <p:anim calcmode="lin" valueType="num">
                                      <p:cBhvr additive="base">
                                        <p:cTn id="19"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6867">
                                            <p:txEl>
                                              <p:pRg st="3" end="3"/>
                                            </p:txEl>
                                          </p:spTgt>
                                        </p:tgtEl>
                                        <p:attrNameLst>
                                          <p:attrName>style.visibility</p:attrName>
                                        </p:attrNameLst>
                                      </p:cBhvr>
                                      <p:to>
                                        <p:strVal val="visible"/>
                                      </p:to>
                                    </p:set>
                                    <p:anim calcmode="lin" valueType="num">
                                      <p:cBhvr additive="base">
                                        <p:cTn id="25"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8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6867">
                                            <p:txEl>
                                              <p:pRg st="4" end="4"/>
                                            </p:txEl>
                                          </p:spTgt>
                                        </p:tgtEl>
                                        <p:attrNameLst>
                                          <p:attrName>style.visibility</p:attrName>
                                        </p:attrNameLst>
                                      </p:cBhvr>
                                      <p:to>
                                        <p:strVal val="visible"/>
                                      </p:to>
                                    </p:set>
                                    <p:anim calcmode="lin" valueType="num">
                                      <p:cBhvr additive="base">
                                        <p:cTn id="31"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8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6867">
                                            <p:txEl>
                                              <p:pRg st="5" end="5"/>
                                            </p:txEl>
                                          </p:spTgt>
                                        </p:tgtEl>
                                        <p:attrNameLst>
                                          <p:attrName>style.visibility</p:attrName>
                                        </p:attrNameLst>
                                      </p:cBhvr>
                                      <p:to>
                                        <p:strVal val="visible"/>
                                      </p:to>
                                    </p:set>
                                    <p:anim calcmode="lin" valueType="num">
                                      <p:cBhvr additive="base">
                                        <p:cTn id="37"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68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p:txBody>
          <a:bodyPr/>
          <a:lstStyle/>
          <a:p>
            <a:r>
              <a:rPr lang="en-US" sz="8000"/>
              <a:t>Study Skills</a:t>
            </a:r>
          </a:p>
        </p:txBody>
      </p:sp>
      <p:sp>
        <p:nvSpPr>
          <p:cNvPr id="10244" name="Rectangle 4"/>
          <p:cNvSpPr>
            <a:spLocks noGrp="1" noChangeArrowheads="1"/>
          </p:cNvSpPr>
          <p:nvPr>
            <p:ph type="subTitle" idx="1"/>
          </p:nvPr>
        </p:nvSpPr>
        <p:spPr/>
        <p:txBody>
          <a:bodyPr/>
          <a:lstStyle/>
          <a:p>
            <a:endParaRPr lang="en-US"/>
          </a:p>
        </p:txBody>
      </p:sp>
    </p:spTree>
  </p:cSld>
  <p:clrMapOvr>
    <a:masterClrMapping/>
  </p:clrMapOvr>
  <p:transition spd="med">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Learning Styles:</a:t>
            </a:r>
          </a:p>
        </p:txBody>
      </p:sp>
      <p:sp>
        <p:nvSpPr>
          <p:cNvPr id="18435" name="Rectangle 3"/>
          <p:cNvSpPr>
            <a:spLocks noGrp="1" noChangeArrowheads="1"/>
          </p:cNvSpPr>
          <p:nvPr>
            <p:ph type="body" idx="1"/>
          </p:nvPr>
        </p:nvSpPr>
        <p:spPr/>
        <p:txBody>
          <a:bodyPr/>
          <a:lstStyle/>
          <a:p>
            <a:pPr marL="609600" indent="-609600">
              <a:lnSpc>
                <a:spcPct val="90000"/>
              </a:lnSpc>
              <a:buFontTx/>
              <a:buAutoNum type="arabicPeriod"/>
            </a:pPr>
            <a:endParaRPr lang="en-US"/>
          </a:p>
          <a:p>
            <a:pPr marL="609600" indent="-609600">
              <a:lnSpc>
                <a:spcPct val="90000"/>
              </a:lnSpc>
              <a:buFontTx/>
              <a:buAutoNum type="arabicPeriod"/>
            </a:pPr>
            <a:r>
              <a:rPr lang="en-US"/>
              <a:t>Visual – learn by seeing</a:t>
            </a:r>
          </a:p>
          <a:p>
            <a:pPr marL="609600" indent="-609600">
              <a:lnSpc>
                <a:spcPct val="90000"/>
              </a:lnSpc>
              <a:buFontTx/>
              <a:buAutoNum type="arabicPeriod"/>
            </a:pPr>
            <a:r>
              <a:rPr lang="en-US"/>
              <a:t>Auditory – learn by hearing</a:t>
            </a:r>
          </a:p>
          <a:p>
            <a:pPr marL="609600" indent="-609600">
              <a:lnSpc>
                <a:spcPct val="90000"/>
              </a:lnSpc>
              <a:buFontTx/>
              <a:buAutoNum type="arabicPeriod"/>
            </a:pPr>
            <a:r>
              <a:rPr lang="en-US"/>
              <a:t>Kinesthetic – learn by doing</a:t>
            </a:r>
          </a:p>
          <a:p>
            <a:pPr marL="609600" indent="-609600">
              <a:lnSpc>
                <a:spcPct val="90000"/>
              </a:lnSpc>
              <a:buFontTx/>
              <a:buAutoNum type="arabicPeriod"/>
            </a:pPr>
            <a:endParaRPr lang="en-US"/>
          </a:p>
          <a:p>
            <a:pPr marL="609600" indent="-609600">
              <a:lnSpc>
                <a:spcPct val="90000"/>
              </a:lnSpc>
              <a:buFontTx/>
              <a:buNone/>
            </a:pPr>
            <a:r>
              <a:rPr lang="en-US"/>
              <a:t>Everyone learns differently – study in ways that are most helpful to you!</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plus(in)">
                                      <p:cBhvr>
                                        <p:cTn id="7" dur="2000"/>
                                        <p:tgtEl>
                                          <p:spTgt spid="18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plus(in)">
                                      <p:cBhvr>
                                        <p:cTn id="12" dur="2000"/>
                                        <p:tgtEl>
                                          <p:spTgt spid="184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plus(in)">
                                      <p:cBhvr>
                                        <p:cTn id="17" dur="2000"/>
                                        <p:tgtEl>
                                          <p:spTgt spid="1843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8435">
                                            <p:txEl>
                                              <p:pRg st="5" end="5"/>
                                            </p:txEl>
                                          </p:spTgt>
                                        </p:tgtEl>
                                        <p:attrNameLst>
                                          <p:attrName>style.visibility</p:attrName>
                                        </p:attrNameLst>
                                      </p:cBhvr>
                                      <p:to>
                                        <p:strVal val="visible"/>
                                      </p:to>
                                    </p:set>
                                    <p:animEffect transition="in" filter="plus(in)">
                                      <p:cBhvr>
                                        <p:cTn id="22" dur="20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152400"/>
            <a:ext cx="6870700" cy="1066800"/>
          </a:xfrm>
        </p:spPr>
        <p:txBody>
          <a:bodyPr/>
          <a:lstStyle/>
          <a:p>
            <a:r>
              <a:rPr lang="en-US"/>
              <a:t>Visual Learners</a:t>
            </a:r>
          </a:p>
        </p:txBody>
      </p:sp>
      <p:sp>
        <p:nvSpPr>
          <p:cNvPr id="19459" name="Rectangle 3"/>
          <p:cNvSpPr>
            <a:spLocks noGrp="1" noChangeArrowheads="1"/>
          </p:cNvSpPr>
          <p:nvPr>
            <p:ph type="body" idx="1"/>
          </p:nvPr>
        </p:nvSpPr>
        <p:spPr>
          <a:xfrm>
            <a:off x="685800" y="1371600"/>
            <a:ext cx="7696200" cy="4114800"/>
          </a:xfrm>
        </p:spPr>
        <p:txBody>
          <a:bodyPr/>
          <a:lstStyle/>
          <a:p>
            <a:pPr>
              <a:lnSpc>
                <a:spcPct val="80000"/>
              </a:lnSpc>
            </a:pPr>
            <a:r>
              <a:rPr lang="en-US" sz="2400"/>
              <a:t>Highlight or underline main ideas.</a:t>
            </a:r>
          </a:p>
          <a:p>
            <a:pPr>
              <a:lnSpc>
                <a:spcPct val="80000"/>
              </a:lnSpc>
            </a:pPr>
            <a:r>
              <a:rPr lang="en-US" sz="2400"/>
              <a:t>Make an outline or map of main ideas.</a:t>
            </a:r>
          </a:p>
          <a:p>
            <a:pPr>
              <a:lnSpc>
                <a:spcPct val="80000"/>
              </a:lnSpc>
            </a:pPr>
            <a:r>
              <a:rPr lang="en-US" sz="2400"/>
              <a:t>To study for a test, do something you can see – lists, drawing, copying words, etc.</a:t>
            </a:r>
          </a:p>
          <a:p>
            <a:pPr>
              <a:lnSpc>
                <a:spcPct val="80000"/>
              </a:lnSpc>
            </a:pPr>
            <a:r>
              <a:rPr lang="en-US" sz="2400"/>
              <a:t>Use index cards to make flashcards – separate into “know” and “don’t know” piles, play memory game, etc.</a:t>
            </a:r>
          </a:p>
          <a:p>
            <a:pPr>
              <a:lnSpc>
                <a:spcPct val="80000"/>
              </a:lnSpc>
            </a:pPr>
            <a:r>
              <a:rPr lang="en-US" sz="2400"/>
              <a:t>Use a computer or draw on a chalkboard as you study.</a:t>
            </a:r>
          </a:p>
          <a:p>
            <a:pPr>
              <a:lnSpc>
                <a:spcPct val="80000"/>
              </a:lnSpc>
            </a:pPr>
            <a:r>
              <a:rPr lang="en-US" sz="2400"/>
              <a:t>Use assignment book to write down assignments daily,</a:t>
            </a:r>
          </a:p>
          <a:p>
            <a:pPr>
              <a:lnSpc>
                <a:spcPct val="80000"/>
              </a:lnSpc>
            </a:pPr>
            <a:r>
              <a:rPr lang="en-US" sz="2400"/>
              <a:t>Never watch TV while you are studying!</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plus(in)">
                                      <p:cBhvr>
                                        <p:cTn id="7" dur="20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plus(in)">
                                      <p:cBhvr>
                                        <p:cTn id="12" dur="20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plus(in)">
                                      <p:cBhvr>
                                        <p:cTn id="17" dur="20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plus(in)">
                                      <p:cBhvr>
                                        <p:cTn id="22" dur="2000"/>
                                        <p:tgtEl>
                                          <p:spTgt spid="194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plus(in)">
                                      <p:cBhvr>
                                        <p:cTn id="27" dur="2000"/>
                                        <p:tgtEl>
                                          <p:spTgt spid="194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19459">
                                            <p:txEl>
                                              <p:pRg st="5" end="5"/>
                                            </p:txEl>
                                          </p:spTgt>
                                        </p:tgtEl>
                                        <p:attrNameLst>
                                          <p:attrName>style.visibility</p:attrName>
                                        </p:attrNameLst>
                                      </p:cBhvr>
                                      <p:to>
                                        <p:strVal val="visible"/>
                                      </p:to>
                                    </p:set>
                                    <p:animEffect transition="in" filter="plus(in)">
                                      <p:cBhvr>
                                        <p:cTn id="32" dur="2000"/>
                                        <p:tgtEl>
                                          <p:spTgt spid="194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nodeType="clickEffect">
                                  <p:stCondLst>
                                    <p:cond delay="0"/>
                                  </p:stCondLst>
                                  <p:childTnLst>
                                    <p:set>
                                      <p:cBhvr>
                                        <p:cTn id="36" dur="1" fill="hold">
                                          <p:stCondLst>
                                            <p:cond delay="0"/>
                                          </p:stCondLst>
                                        </p:cTn>
                                        <p:tgtEl>
                                          <p:spTgt spid="19459">
                                            <p:txEl>
                                              <p:pRg st="6" end="6"/>
                                            </p:txEl>
                                          </p:spTgt>
                                        </p:tgtEl>
                                        <p:attrNameLst>
                                          <p:attrName>style.visibility</p:attrName>
                                        </p:attrNameLst>
                                      </p:cBhvr>
                                      <p:to>
                                        <p:strVal val="visible"/>
                                      </p:to>
                                    </p:set>
                                    <p:animEffect transition="in" filter="plus(in)">
                                      <p:cBhvr>
                                        <p:cTn id="37" dur="20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152400"/>
            <a:ext cx="6870700" cy="1066800"/>
          </a:xfrm>
        </p:spPr>
        <p:txBody>
          <a:bodyPr/>
          <a:lstStyle/>
          <a:p>
            <a:r>
              <a:rPr lang="en-US"/>
              <a:t>Auditory Learners</a:t>
            </a:r>
          </a:p>
        </p:txBody>
      </p:sp>
      <p:sp>
        <p:nvSpPr>
          <p:cNvPr id="20483" name="Rectangle 3"/>
          <p:cNvSpPr>
            <a:spLocks noGrp="1" noChangeArrowheads="1"/>
          </p:cNvSpPr>
          <p:nvPr>
            <p:ph type="body" idx="1"/>
          </p:nvPr>
        </p:nvSpPr>
        <p:spPr>
          <a:xfrm>
            <a:off x="685800" y="1524000"/>
            <a:ext cx="7696200" cy="3962400"/>
          </a:xfrm>
        </p:spPr>
        <p:txBody>
          <a:bodyPr/>
          <a:lstStyle/>
          <a:p>
            <a:pPr>
              <a:lnSpc>
                <a:spcPct val="90000"/>
              </a:lnSpc>
            </a:pPr>
            <a:r>
              <a:rPr lang="en-US" sz="2800"/>
              <a:t>Read aloud instead of silently.</a:t>
            </a:r>
          </a:p>
          <a:p>
            <a:pPr>
              <a:lnSpc>
                <a:spcPct val="90000"/>
              </a:lnSpc>
            </a:pPr>
            <a:r>
              <a:rPr lang="en-US" sz="2800"/>
              <a:t>Tape record items to study and play the information back – recite along with tape.</a:t>
            </a:r>
          </a:p>
          <a:p>
            <a:pPr>
              <a:lnSpc>
                <a:spcPct val="90000"/>
              </a:lnSpc>
            </a:pPr>
            <a:r>
              <a:rPr lang="en-US" sz="2800"/>
              <a:t>Use music to help you learn – put information to a tune you know or make up a song or poem.</a:t>
            </a:r>
          </a:p>
          <a:p>
            <a:pPr>
              <a:lnSpc>
                <a:spcPct val="90000"/>
              </a:lnSpc>
            </a:pPr>
            <a:r>
              <a:rPr lang="en-US" sz="2800"/>
              <a:t>Have another person quiz you and review information aloud.</a:t>
            </a:r>
          </a:p>
          <a:p>
            <a:pPr>
              <a:lnSpc>
                <a:spcPct val="90000"/>
              </a:lnSpc>
            </a:pPr>
            <a:r>
              <a:rPr lang="en-US" sz="2800"/>
              <a:t>Study in a quiet place with no distractions.</a:t>
            </a:r>
          </a:p>
          <a:p>
            <a:pPr>
              <a:lnSpc>
                <a:spcPct val="90000"/>
              </a:lnSpc>
            </a:pPr>
            <a:endParaRPr lang="en-US" sz="28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edge">
                                      <p:cBhvr>
                                        <p:cTn id="7" dur="20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wedge">
                                      <p:cBhvr>
                                        <p:cTn id="12" dur="2000"/>
                                        <p:tgtEl>
                                          <p:spTgt spid="20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wedge">
                                      <p:cBhvr>
                                        <p:cTn id="17" dur="2000"/>
                                        <p:tgtEl>
                                          <p:spTgt spid="20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wedge">
                                      <p:cBhvr>
                                        <p:cTn id="22" dur="2000"/>
                                        <p:tgtEl>
                                          <p:spTgt spid="204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wedge">
                                      <p:cBhvr>
                                        <p:cTn id="27" dur="20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228600"/>
            <a:ext cx="6870700" cy="762000"/>
          </a:xfrm>
        </p:spPr>
        <p:txBody>
          <a:bodyPr/>
          <a:lstStyle/>
          <a:p>
            <a:r>
              <a:rPr lang="en-US"/>
              <a:t>Kinesthetic Learners</a:t>
            </a:r>
          </a:p>
        </p:txBody>
      </p:sp>
      <p:sp>
        <p:nvSpPr>
          <p:cNvPr id="21507" name="Rectangle 3"/>
          <p:cNvSpPr>
            <a:spLocks noGrp="1" noChangeArrowheads="1"/>
          </p:cNvSpPr>
          <p:nvPr>
            <p:ph type="body" idx="1"/>
          </p:nvPr>
        </p:nvSpPr>
        <p:spPr>
          <a:xfrm>
            <a:off x="685800" y="1066800"/>
            <a:ext cx="7696200" cy="4724400"/>
          </a:xfrm>
        </p:spPr>
        <p:txBody>
          <a:bodyPr/>
          <a:lstStyle/>
          <a:p>
            <a:pPr>
              <a:lnSpc>
                <a:spcPct val="80000"/>
              </a:lnSpc>
            </a:pPr>
            <a:r>
              <a:rPr lang="en-US" sz="2200"/>
              <a:t>Use objects (like coins, beans, blocks, etc.) to help you understand math.</a:t>
            </a:r>
          </a:p>
          <a:p>
            <a:pPr>
              <a:lnSpc>
                <a:spcPct val="80000"/>
              </a:lnSpc>
            </a:pPr>
            <a:r>
              <a:rPr lang="en-US" sz="2200"/>
              <a:t>Trace spelling or vocabulary words in sand or salt or use magnetic letters to spell words out on fridge.</a:t>
            </a:r>
          </a:p>
          <a:p>
            <a:pPr>
              <a:lnSpc>
                <a:spcPct val="80000"/>
              </a:lnSpc>
            </a:pPr>
            <a:r>
              <a:rPr lang="en-US" sz="2200"/>
              <a:t>Use maps, globes, puzzles to study history and geography.</a:t>
            </a:r>
          </a:p>
          <a:p>
            <a:pPr>
              <a:lnSpc>
                <a:spcPct val="80000"/>
              </a:lnSpc>
            </a:pPr>
            <a:r>
              <a:rPr lang="en-US" sz="2200"/>
              <a:t>“Teach” the information you must learn to someone else using a chalkboard to write or draw the information.</a:t>
            </a:r>
          </a:p>
          <a:p>
            <a:pPr>
              <a:lnSpc>
                <a:spcPct val="80000"/>
              </a:lnSpc>
            </a:pPr>
            <a:r>
              <a:rPr lang="en-US" sz="2200"/>
              <a:t>Have someone talk through the information with you while you do something active:  shoot baskets, jump rope, walk around, etc.</a:t>
            </a:r>
          </a:p>
          <a:p>
            <a:pPr>
              <a:lnSpc>
                <a:spcPct val="80000"/>
              </a:lnSpc>
            </a:pPr>
            <a:r>
              <a:rPr lang="en-US" sz="2200"/>
              <a:t>Take breaks often during study time.</a:t>
            </a:r>
          </a:p>
          <a:p>
            <a:pPr>
              <a:lnSpc>
                <a:spcPct val="80000"/>
              </a:lnSpc>
            </a:pPr>
            <a:r>
              <a:rPr lang="en-US" sz="2200"/>
              <a:t>Have adult help you develop a system to stay organized.</a:t>
            </a:r>
          </a:p>
          <a:p>
            <a:pPr>
              <a:lnSpc>
                <a:spcPct val="80000"/>
              </a:lnSpc>
            </a:pPr>
            <a:endParaRPr lang="en-US" sz="2200"/>
          </a:p>
          <a:p>
            <a:pPr>
              <a:lnSpc>
                <a:spcPct val="80000"/>
              </a:lnSpc>
            </a:pPr>
            <a:endParaRPr lang="en-US" sz="20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diamond(in)">
                                      <p:cBhvr>
                                        <p:cTn id="7" dur="20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diamond(in)">
                                      <p:cBhvr>
                                        <p:cTn id="12" dur="20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diamond(in)">
                                      <p:cBhvr>
                                        <p:cTn id="17" dur="20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diamond(in)">
                                      <p:cBhvr>
                                        <p:cTn id="22" dur="20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Effect transition="in" filter="diamond(in)">
                                      <p:cBhvr>
                                        <p:cTn id="27" dur="2000"/>
                                        <p:tgtEl>
                                          <p:spTgt spid="215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21507">
                                            <p:txEl>
                                              <p:pRg st="5" end="5"/>
                                            </p:txEl>
                                          </p:spTgt>
                                        </p:tgtEl>
                                        <p:attrNameLst>
                                          <p:attrName>style.visibility</p:attrName>
                                        </p:attrNameLst>
                                      </p:cBhvr>
                                      <p:to>
                                        <p:strVal val="visible"/>
                                      </p:to>
                                    </p:set>
                                    <p:animEffect transition="in" filter="diamond(in)">
                                      <p:cBhvr>
                                        <p:cTn id="32" dur="2000"/>
                                        <p:tgtEl>
                                          <p:spTgt spid="215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21507">
                                            <p:txEl>
                                              <p:pRg st="6" end="6"/>
                                            </p:txEl>
                                          </p:spTgt>
                                        </p:tgtEl>
                                        <p:attrNameLst>
                                          <p:attrName>style.visibility</p:attrName>
                                        </p:attrNameLst>
                                      </p:cBhvr>
                                      <p:to>
                                        <p:strVal val="visible"/>
                                      </p:to>
                                    </p:set>
                                    <p:animEffect transition="in" filter="diamond(in)">
                                      <p:cBhvr>
                                        <p:cTn id="37" dur="20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52400"/>
            <a:ext cx="6870700" cy="1219200"/>
          </a:xfrm>
        </p:spPr>
        <p:txBody>
          <a:bodyPr/>
          <a:lstStyle/>
          <a:p>
            <a:r>
              <a:rPr lang="en-US"/>
              <a:t>Study Environment</a:t>
            </a:r>
            <a:br>
              <a:rPr lang="en-US"/>
            </a:br>
            <a:r>
              <a:rPr lang="en-US" sz="2400"/>
              <a:t>(should be comfortable, but not too relaxing)</a:t>
            </a:r>
          </a:p>
        </p:txBody>
      </p:sp>
      <p:sp>
        <p:nvSpPr>
          <p:cNvPr id="22531" name="Rectangle 3"/>
          <p:cNvSpPr>
            <a:spLocks noGrp="1" noChangeArrowheads="1"/>
          </p:cNvSpPr>
          <p:nvPr>
            <p:ph type="body" idx="1"/>
          </p:nvPr>
        </p:nvSpPr>
        <p:spPr>
          <a:xfrm>
            <a:off x="685800" y="1676400"/>
            <a:ext cx="7696200" cy="3810000"/>
          </a:xfrm>
        </p:spPr>
        <p:txBody>
          <a:bodyPr/>
          <a:lstStyle/>
          <a:p>
            <a:pPr>
              <a:lnSpc>
                <a:spcPct val="80000"/>
              </a:lnSpc>
            </a:pPr>
            <a:r>
              <a:rPr lang="en-US" sz="1600"/>
              <a:t>Place:</a:t>
            </a:r>
          </a:p>
          <a:p>
            <a:pPr lvl="1">
              <a:lnSpc>
                <a:spcPct val="80000"/>
              </a:lnSpc>
            </a:pPr>
            <a:r>
              <a:rPr lang="en-US" sz="1600"/>
              <a:t>Choose a place where you are able to write neatly and stay alert. </a:t>
            </a:r>
          </a:p>
          <a:p>
            <a:pPr lvl="1">
              <a:lnSpc>
                <a:spcPct val="80000"/>
              </a:lnSpc>
            </a:pPr>
            <a:r>
              <a:rPr lang="en-US" sz="1600"/>
              <a:t>Study in the same place every day.</a:t>
            </a:r>
          </a:p>
          <a:p>
            <a:pPr>
              <a:lnSpc>
                <a:spcPct val="80000"/>
              </a:lnSpc>
            </a:pPr>
            <a:r>
              <a:rPr lang="en-US" sz="1600"/>
              <a:t>Light:</a:t>
            </a:r>
          </a:p>
          <a:p>
            <a:pPr lvl="1">
              <a:lnSpc>
                <a:spcPct val="80000"/>
              </a:lnSpc>
            </a:pPr>
            <a:r>
              <a:rPr lang="en-US" sz="1600"/>
              <a:t>Use good overhead lighting that is not too dim but not so bright that you must squint.</a:t>
            </a:r>
          </a:p>
          <a:p>
            <a:pPr>
              <a:lnSpc>
                <a:spcPct val="80000"/>
              </a:lnSpc>
            </a:pPr>
            <a:r>
              <a:rPr lang="en-US" sz="1600"/>
              <a:t>Sound:</a:t>
            </a:r>
          </a:p>
          <a:p>
            <a:pPr lvl="1">
              <a:lnSpc>
                <a:spcPct val="80000"/>
              </a:lnSpc>
            </a:pPr>
            <a:r>
              <a:rPr lang="en-US" sz="1600"/>
              <a:t>Find a quiet place where you aren’t interrupted by others, the radio or TV, or other noises.</a:t>
            </a:r>
          </a:p>
          <a:p>
            <a:pPr>
              <a:lnSpc>
                <a:spcPct val="80000"/>
              </a:lnSpc>
            </a:pPr>
            <a:r>
              <a:rPr lang="en-US" sz="1600"/>
              <a:t>Temperature:</a:t>
            </a:r>
          </a:p>
          <a:p>
            <a:pPr lvl="1">
              <a:lnSpc>
                <a:spcPct val="80000"/>
              </a:lnSpc>
            </a:pPr>
            <a:r>
              <a:rPr lang="en-US" sz="1600"/>
              <a:t>Find a comfortable spot where you are not too hot or too cold.</a:t>
            </a:r>
          </a:p>
          <a:p>
            <a:pPr lvl="1">
              <a:lnSpc>
                <a:spcPct val="80000"/>
              </a:lnSpc>
            </a:pPr>
            <a:endParaRPr lang="en-US" sz="1600"/>
          </a:p>
          <a:p>
            <a:pPr algn="ctr">
              <a:lnSpc>
                <a:spcPct val="80000"/>
              </a:lnSpc>
              <a:buFontTx/>
              <a:buNone/>
            </a:pPr>
            <a:r>
              <a:rPr lang="en-US" sz="1800"/>
              <a:t>Where is your study spot?  </a:t>
            </a:r>
          </a:p>
          <a:p>
            <a:pPr algn="ctr">
              <a:lnSpc>
                <a:spcPct val="80000"/>
              </a:lnSpc>
              <a:buFontTx/>
              <a:buNone/>
            </a:pPr>
            <a:r>
              <a:rPr lang="en-US" sz="1800"/>
              <a:t>Does it meet the criteria above?</a:t>
            </a:r>
          </a:p>
          <a:p>
            <a:pPr>
              <a:lnSpc>
                <a:spcPct val="80000"/>
              </a:lnSpc>
              <a:buFontTx/>
              <a:buNone/>
            </a:pPr>
            <a:endParaRPr lang="en-US" sz="18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plus(in)">
                                      <p:cBhvr>
                                        <p:cTn id="7" dur="20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plus(in)">
                                      <p:cBhvr>
                                        <p:cTn id="12" dur="20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plus(in)">
                                      <p:cBhvr>
                                        <p:cTn id="17" dur="20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plus(in)">
                                      <p:cBhvr>
                                        <p:cTn id="22" dur="20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plus(in)">
                                      <p:cBhvr>
                                        <p:cTn id="27" dur="2000"/>
                                        <p:tgtEl>
                                          <p:spTgt spid="225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plus(in)">
                                      <p:cBhvr>
                                        <p:cTn id="32" dur="2000"/>
                                        <p:tgtEl>
                                          <p:spTgt spid="225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nodeType="clickEffect">
                                  <p:stCondLst>
                                    <p:cond delay="0"/>
                                  </p:stCondLst>
                                  <p:childTnLst>
                                    <p:set>
                                      <p:cBhvr>
                                        <p:cTn id="36" dur="1" fill="hold">
                                          <p:stCondLst>
                                            <p:cond delay="0"/>
                                          </p:stCondLst>
                                        </p:cTn>
                                        <p:tgtEl>
                                          <p:spTgt spid="22531">
                                            <p:txEl>
                                              <p:pRg st="6" end="6"/>
                                            </p:txEl>
                                          </p:spTgt>
                                        </p:tgtEl>
                                        <p:attrNameLst>
                                          <p:attrName>style.visibility</p:attrName>
                                        </p:attrNameLst>
                                      </p:cBhvr>
                                      <p:to>
                                        <p:strVal val="visible"/>
                                      </p:to>
                                    </p:set>
                                    <p:animEffect transition="in" filter="plus(in)">
                                      <p:cBhvr>
                                        <p:cTn id="37" dur="2000"/>
                                        <p:tgtEl>
                                          <p:spTgt spid="225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3" presetClass="entr" presetSubtype="16" fill="hold" nodeType="clickEffect">
                                  <p:stCondLst>
                                    <p:cond delay="0"/>
                                  </p:stCondLst>
                                  <p:childTnLst>
                                    <p:set>
                                      <p:cBhvr>
                                        <p:cTn id="41" dur="1" fill="hold">
                                          <p:stCondLst>
                                            <p:cond delay="0"/>
                                          </p:stCondLst>
                                        </p:cTn>
                                        <p:tgtEl>
                                          <p:spTgt spid="22531">
                                            <p:txEl>
                                              <p:pRg st="7" end="7"/>
                                            </p:txEl>
                                          </p:spTgt>
                                        </p:tgtEl>
                                        <p:attrNameLst>
                                          <p:attrName>style.visibility</p:attrName>
                                        </p:attrNameLst>
                                      </p:cBhvr>
                                      <p:to>
                                        <p:strVal val="visible"/>
                                      </p:to>
                                    </p:set>
                                    <p:animEffect transition="in" filter="plus(in)">
                                      <p:cBhvr>
                                        <p:cTn id="42" dur="2000"/>
                                        <p:tgtEl>
                                          <p:spTgt spid="2253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3" presetClass="entr" presetSubtype="16" fill="hold" nodeType="clickEffect">
                                  <p:stCondLst>
                                    <p:cond delay="0"/>
                                  </p:stCondLst>
                                  <p:childTnLst>
                                    <p:set>
                                      <p:cBhvr>
                                        <p:cTn id="46" dur="1" fill="hold">
                                          <p:stCondLst>
                                            <p:cond delay="0"/>
                                          </p:stCondLst>
                                        </p:cTn>
                                        <p:tgtEl>
                                          <p:spTgt spid="22531">
                                            <p:txEl>
                                              <p:pRg st="8" end="8"/>
                                            </p:txEl>
                                          </p:spTgt>
                                        </p:tgtEl>
                                        <p:attrNameLst>
                                          <p:attrName>style.visibility</p:attrName>
                                        </p:attrNameLst>
                                      </p:cBhvr>
                                      <p:to>
                                        <p:strVal val="visible"/>
                                      </p:to>
                                    </p:set>
                                    <p:animEffect transition="in" filter="plus(in)">
                                      <p:cBhvr>
                                        <p:cTn id="47" dur="2000"/>
                                        <p:tgtEl>
                                          <p:spTgt spid="2253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3" presetClass="entr" presetSubtype="16" fill="hold" nodeType="clickEffect">
                                  <p:stCondLst>
                                    <p:cond delay="0"/>
                                  </p:stCondLst>
                                  <p:childTnLst>
                                    <p:set>
                                      <p:cBhvr>
                                        <p:cTn id="51" dur="1" fill="hold">
                                          <p:stCondLst>
                                            <p:cond delay="0"/>
                                          </p:stCondLst>
                                        </p:cTn>
                                        <p:tgtEl>
                                          <p:spTgt spid="22531">
                                            <p:txEl>
                                              <p:pRg st="10" end="10"/>
                                            </p:txEl>
                                          </p:spTgt>
                                        </p:tgtEl>
                                        <p:attrNameLst>
                                          <p:attrName>style.visibility</p:attrName>
                                        </p:attrNameLst>
                                      </p:cBhvr>
                                      <p:to>
                                        <p:strVal val="visible"/>
                                      </p:to>
                                    </p:set>
                                    <p:animEffect transition="in" filter="plus(in)">
                                      <p:cBhvr>
                                        <p:cTn id="52" dur="2000"/>
                                        <p:tgtEl>
                                          <p:spTgt spid="22531">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3" presetClass="entr" presetSubtype="16" fill="hold" nodeType="clickEffect">
                                  <p:stCondLst>
                                    <p:cond delay="0"/>
                                  </p:stCondLst>
                                  <p:childTnLst>
                                    <p:set>
                                      <p:cBhvr>
                                        <p:cTn id="56" dur="1" fill="hold">
                                          <p:stCondLst>
                                            <p:cond delay="0"/>
                                          </p:stCondLst>
                                        </p:cTn>
                                        <p:tgtEl>
                                          <p:spTgt spid="22531">
                                            <p:txEl>
                                              <p:pRg st="11" end="11"/>
                                            </p:txEl>
                                          </p:spTgt>
                                        </p:tgtEl>
                                        <p:attrNameLst>
                                          <p:attrName>style.visibility</p:attrName>
                                        </p:attrNameLst>
                                      </p:cBhvr>
                                      <p:to>
                                        <p:strVal val="visible"/>
                                      </p:to>
                                    </p:set>
                                    <p:animEffect transition="in" filter="plus(in)">
                                      <p:cBhvr>
                                        <p:cTn id="57" dur="2000"/>
                                        <p:tgtEl>
                                          <p:spTgt spid="2253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152400"/>
            <a:ext cx="6870700" cy="762000"/>
          </a:xfrm>
        </p:spPr>
        <p:txBody>
          <a:bodyPr/>
          <a:lstStyle/>
          <a:p>
            <a:r>
              <a:rPr lang="en-US"/>
              <a:t>Learning Strategies</a:t>
            </a:r>
          </a:p>
        </p:txBody>
      </p:sp>
      <p:sp>
        <p:nvSpPr>
          <p:cNvPr id="25603" name="Rectangle 3"/>
          <p:cNvSpPr>
            <a:spLocks noGrp="1" noChangeArrowheads="1"/>
          </p:cNvSpPr>
          <p:nvPr>
            <p:ph type="body" idx="1"/>
          </p:nvPr>
        </p:nvSpPr>
        <p:spPr>
          <a:xfrm>
            <a:off x="685800" y="1066800"/>
            <a:ext cx="7696200" cy="4419600"/>
          </a:xfrm>
        </p:spPr>
        <p:txBody>
          <a:bodyPr/>
          <a:lstStyle/>
          <a:p>
            <a:pPr>
              <a:lnSpc>
                <a:spcPct val="80000"/>
              </a:lnSpc>
            </a:pPr>
            <a:r>
              <a:rPr lang="en-US" sz="2400"/>
              <a:t>Categorize information by grouping information into groups of similar ideas.  </a:t>
            </a:r>
          </a:p>
          <a:p>
            <a:pPr>
              <a:lnSpc>
                <a:spcPct val="80000"/>
              </a:lnSpc>
            </a:pPr>
            <a:r>
              <a:rPr lang="en-US" sz="2400"/>
              <a:t>Using sequencing skills to put information in a time order.</a:t>
            </a:r>
          </a:p>
          <a:p>
            <a:pPr>
              <a:lnSpc>
                <a:spcPct val="80000"/>
              </a:lnSpc>
            </a:pPr>
            <a:r>
              <a:rPr lang="en-US" sz="2400"/>
              <a:t>Find the main idea in the paragraph you are reading.  Find details to support main idea.  Highlight main ideas and outline or map out information read.</a:t>
            </a:r>
          </a:p>
          <a:p>
            <a:pPr>
              <a:lnSpc>
                <a:spcPct val="80000"/>
              </a:lnSpc>
            </a:pPr>
            <a:r>
              <a:rPr lang="en-US" sz="2400"/>
              <a:t>Use context clues to find the meaning of new words.  Use a dictionary if context clues don’t help.</a:t>
            </a:r>
          </a:p>
          <a:p>
            <a:pPr>
              <a:lnSpc>
                <a:spcPct val="80000"/>
              </a:lnSpc>
            </a:pPr>
            <a:r>
              <a:rPr lang="en-US" sz="2400"/>
              <a:t>“Use illustrations and charts in the textbook to help you understand information read.</a:t>
            </a:r>
          </a:p>
          <a:p>
            <a:pPr>
              <a:lnSpc>
                <a:spcPct val="80000"/>
              </a:lnSpc>
            </a:pPr>
            <a:endParaRPr lang="en-US" sz="2400"/>
          </a:p>
          <a:p>
            <a:pPr>
              <a:lnSpc>
                <a:spcPct val="80000"/>
              </a:lnSpc>
            </a:pPr>
            <a:endParaRPr lang="en-US" sz="2400"/>
          </a:p>
          <a:p>
            <a:pPr>
              <a:lnSpc>
                <a:spcPct val="80000"/>
              </a:lnSpc>
            </a:pPr>
            <a:endParaRPr lang="en-US" sz="24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heel(4)">
                                      <p:cBhvr>
                                        <p:cTn id="7" dur="20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wheel(4)">
                                      <p:cBhvr>
                                        <p:cTn id="12" dur="20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wheel(4)">
                                      <p:cBhvr>
                                        <p:cTn id="17" dur="2000"/>
                                        <p:tgtEl>
                                          <p:spTgt spid="256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wheel(4)">
                                      <p:cBhvr>
                                        <p:cTn id="22" dur="2000"/>
                                        <p:tgtEl>
                                          <p:spTgt spid="256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wheel(4)">
                                      <p:cBhvr>
                                        <p:cTn id="27" dur="20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Test-taking Strategies </a:t>
            </a:r>
            <a:r>
              <a:rPr lang="en-US" sz="3200"/>
              <a:t>(see handout)</a:t>
            </a:r>
          </a:p>
        </p:txBody>
      </p:sp>
      <p:sp>
        <p:nvSpPr>
          <p:cNvPr id="41987" name="Rectangle 3"/>
          <p:cNvSpPr>
            <a:spLocks noGrp="1" noChangeArrowheads="1"/>
          </p:cNvSpPr>
          <p:nvPr>
            <p:ph type="body" sz="half" idx="1"/>
          </p:nvPr>
        </p:nvSpPr>
        <p:spPr/>
        <p:txBody>
          <a:bodyPr/>
          <a:lstStyle/>
          <a:p>
            <a:r>
              <a:rPr lang="en-US" sz="2400"/>
              <a:t>Reading Directions Carefully</a:t>
            </a:r>
          </a:p>
          <a:p>
            <a:r>
              <a:rPr lang="en-US" sz="2400"/>
              <a:t>Taking Objective Tests</a:t>
            </a:r>
          </a:p>
          <a:p>
            <a:pPr lvl="1"/>
            <a:r>
              <a:rPr lang="en-US" sz="2000"/>
              <a:t>Matching </a:t>
            </a:r>
          </a:p>
          <a:p>
            <a:pPr lvl="1"/>
            <a:r>
              <a:rPr lang="en-US" sz="2000"/>
              <a:t>True-False</a:t>
            </a:r>
          </a:p>
          <a:p>
            <a:pPr lvl="1"/>
            <a:r>
              <a:rPr lang="en-US" sz="2000"/>
              <a:t>Completion</a:t>
            </a:r>
          </a:p>
          <a:p>
            <a:pPr lvl="1"/>
            <a:r>
              <a:rPr lang="en-US" sz="2000"/>
              <a:t>Multiple Choice</a:t>
            </a:r>
          </a:p>
          <a:p>
            <a:r>
              <a:rPr lang="en-US" sz="2400"/>
              <a:t>Taking Essay Tests</a:t>
            </a:r>
          </a:p>
          <a:p>
            <a:pPr lvl="1">
              <a:buFontTx/>
              <a:buNone/>
            </a:pPr>
            <a:endParaRPr lang="en-US" sz="2000"/>
          </a:p>
        </p:txBody>
      </p:sp>
      <p:sp>
        <p:nvSpPr>
          <p:cNvPr id="41988" name="Rectangle 4"/>
          <p:cNvSpPr>
            <a:spLocks noGrp="1" noChangeArrowheads="1"/>
          </p:cNvSpPr>
          <p:nvPr>
            <p:ph type="body" sz="half" idx="2"/>
          </p:nvPr>
        </p:nvSpPr>
        <p:spPr/>
        <p:txBody>
          <a:bodyPr/>
          <a:lstStyle/>
          <a:p>
            <a:r>
              <a:rPr lang="en-US" sz="2400"/>
              <a:t>Note-taking Strategies</a:t>
            </a:r>
          </a:p>
          <a:p>
            <a:pPr lvl="1"/>
            <a:r>
              <a:rPr lang="en-US" sz="2000"/>
              <a:t>Mind Mapping</a:t>
            </a:r>
          </a:p>
          <a:p>
            <a:pPr lvl="1"/>
            <a:r>
              <a:rPr lang="en-US" sz="2000"/>
              <a:t>Outlining</a:t>
            </a:r>
          </a:p>
          <a:p>
            <a:r>
              <a:rPr lang="en-US" sz="2400"/>
              <a:t>Listening Skills</a:t>
            </a:r>
          </a:p>
          <a:p>
            <a:pPr lvl="1"/>
            <a:r>
              <a:rPr lang="en-US" sz="2000"/>
              <a:t>Verbal cues</a:t>
            </a:r>
          </a:p>
          <a:p>
            <a:pPr lvl="1"/>
            <a:r>
              <a:rPr lang="en-US" sz="2000"/>
              <a:t>Presentation cues</a:t>
            </a:r>
          </a:p>
          <a:p>
            <a:r>
              <a:rPr lang="en-US" sz="2400"/>
              <a:t>Memorization Techniques</a:t>
            </a:r>
          </a:p>
          <a:p>
            <a:endParaRPr lang="en-US" sz="24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linds(horizont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linds(horizontal)">
                                      <p:cBhvr>
                                        <p:cTn id="17" dur="500"/>
                                        <p:tgtEl>
                                          <p:spTgt spid="41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blinds(horizontal)">
                                      <p:cBhvr>
                                        <p:cTn id="22" dur="500"/>
                                        <p:tgtEl>
                                          <p:spTgt spid="419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blinds(horizontal)">
                                      <p:cBhvr>
                                        <p:cTn id="27" dur="500"/>
                                        <p:tgtEl>
                                          <p:spTgt spid="419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blinds(horizontal)">
                                      <p:cBhvr>
                                        <p:cTn id="32" dur="500"/>
                                        <p:tgtEl>
                                          <p:spTgt spid="419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1987">
                                            <p:txEl>
                                              <p:pRg st="6" end="6"/>
                                            </p:txEl>
                                          </p:spTgt>
                                        </p:tgtEl>
                                        <p:attrNameLst>
                                          <p:attrName>style.visibility</p:attrName>
                                        </p:attrNameLst>
                                      </p:cBhvr>
                                      <p:to>
                                        <p:strVal val="visible"/>
                                      </p:to>
                                    </p:set>
                                    <p:animEffect transition="in" filter="blinds(horizontal)">
                                      <p:cBhvr>
                                        <p:cTn id="37" dur="500"/>
                                        <p:tgtEl>
                                          <p:spTgt spid="4198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1988">
                                            <p:txEl>
                                              <p:pRg st="0" end="0"/>
                                            </p:txEl>
                                          </p:spTgt>
                                        </p:tgtEl>
                                        <p:attrNameLst>
                                          <p:attrName>style.visibility</p:attrName>
                                        </p:attrNameLst>
                                      </p:cBhvr>
                                      <p:to>
                                        <p:strVal val="visible"/>
                                      </p:to>
                                    </p:set>
                                    <p:animEffect transition="in" filter="blinds(horizontal)">
                                      <p:cBhvr>
                                        <p:cTn id="42" dur="500"/>
                                        <p:tgtEl>
                                          <p:spTgt spid="4198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1988">
                                            <p:txEl>
                                              <p:pRg st="1" end="1"/>
                                            </p:txEl>
                                          </p:spTgt>
                                        </p:tgtEl>
                                        <p:attrNameLst>
                                          <p:attrName>style.visibility</p:attrName>
                                        </p:attrNameLst>
                                      </p:cBhvr>
                                      <p:to>
                                        <p:strVal val="visible"/>
                                      </p:to>
                                    </p:set>
                                    <p:animEffect transition="in" filter="blinds(horizontal)">
                                      <p:cBhvr>
                                        <p:cTn id="47" dur="500"/>
                                        <p:tgtEl>
                                          <p:spTgt spid="4198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41988">
                                            <p:txEl>
                                              <p:pRg st="2" end="2"/>
                                            </p:txEl>
                                          </p:spTgt>
                                        </p:tgtEl>
                                        <p:attrNameLst>
                                          <p:attrName>style.visibility</p:attrName>
                                        </p:attrNameLst>
                                      </p:cBhvr>
                                      <p:to>
                                        <p:strVal val="visible"/>
                                      </p:to>
                                    </p:set>
                                    <p:animEffect transition="in" filter="blinds(horizontal)">
                                      <p:cBhvr>
                                        <p:cTn id="52" dur="500"/>
                                        <p:tgtEl>
                                          <p:spTgt spid="41988">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41988">
                                            <p:txEl>
                                              <p:pRg st="3" end="3"/>
                                            </p:txEl>
                                          </p:spTgt>
                                        </p:tgtEl>
                                        <p:attrNameLst>
                                          <p:attrName>style.visibility</p:attrName>
                                        </p:attrNameLst>
                                      </p:cBhvr>
                                      <p:to>
                                        <p:strVal val="visible"/>
                                      </p:to>
                                    </p:set>
                                    <p:animEffect transition="in" filter="blinds(horizontal)">
                                      <p:cBhvr>
                                        <p:cTn id="57" dur="500"/>
                                        <p:tgtEl>
                                          <p:spTgt spid="41988">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41988">
                                            <p:txEl>
                                              <p:pRg st="4" end="4"/>
                                            </p:txEl>
                                          </p:spTgt>
                                        </p:tgtEl>
                                        <p:attrNameLst>
                                          <p:attrName>style.visibility</p:attrName>
                                        </p:attrNameLst>
                                      </p:cBhvr>
                                      <p:to>
                                        <p:strVal val="visible"/>
                                      </p:to>
                                    </p:set>
                                    <p:animEffect transition="in" filter="blinds(horizontal)">
                                      <p:cBhvr>
                                        <p:cTn id="62" dur="500"/>
                                        <p:tgtEl>
                                          <p:spTgt spid="41988">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41988">
                                            <p:txEl>
                                              <p:pRg st="5" end="5"/>
                                            </p:txEl>
                                          </p:spTgt>
                                        </p:tgtEl>
                                        <p:attrNameLst>
                                          <p:attrName>style.visibility</p:attrName>
                                        </p:attrNameLst>
                                      </p:cBhvr>
                                      <p:to>
                                        <p:strVal val="visible"/>
                                      </p:to>
                                    </p:set>
                                    <p:animEffect transition="in" filter="blinds(horizontal)">
                                      <p:cBhvr>
                                        <p:cTn id="67" dur="500"/>
                                        <p:tgtEl>
                                          <p:spTgt spid="41988">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41988">
                                            <p:txEl>
                                              <p:pRg st="6" end="6"/>
                                            </p:txEl>
                                          </p:spTgt>
                                        </p:tgtEl>
                                        <p:attrNameLst>
                                          <p:attrName>style.visibility</p:attrName>
                                        </p:attrNameLst>
                                      </p:cBhvr>
                                      <p:to>
                                        <p:strVal val="visible"/>
                                      </p:to>
                                    </p:set>
                                    <p:animEffect transition="in" filter="blinds(horizontal)">
                                      <p:cBhvr>
                                        <p:cTn id="72" dur="500"/>
                                        <p:tgtEl>
                                          <p:spTgt spid="4198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Parents Can Help with Study Skills</a:t>
            </a:r>
          </a:p>
        </p:txBody>
      </p:sp>
      <p:sp>
        <p:nvSpPr>
          <p:cNvPr id="37891" name="Rectangle 3"/>
          <p:cNvSpPr>
            <a:spLocks noGrp="1" noChangeArrowheads="1"/>
          </p:cNvSpPr>
          <p:nvPr>
            <p:ph type="body" idx="1"/>
          </p:nvPr>
        </p:nvSpPr>
        <p:spPr/>
        <p:txBody>
          <a:bodyPr/>
          <a:lstStyle/>
          <a:p>
            <a:pPr>
              <a:lnSpc>
                <a:spcPct val="80000"/>
              </a:lnSpc>
            </a:pPr>
            <a:r>
              <a:rPr lang="en-US" sz="2400"/>
              <a:t>Help child manage time to complete assignments – discuss steps needed for longer assignments – help them get started on big assignments.</a:t>
            </a:r>
          </a:p>
          <a:p>
            <a:pPr>
              <a:lnSpc>
                <a:spcPct val="80000"/>
              </a:lnSpc>
            </a:pPr>
            <a:r>
              <a:rPr lang="en-US" sz="2400"/>
              <a:t>Give practice tests.</a:t>
            </a:r>
          </a:p>
          <a:p>
            <a:pPr>
              <a:lnSpc>
                <a:spcPct val="80000"/>
              </a:lnSpc>
            </a:pPr>
            <a:r>
              <a:rPr lang="en-US" sz="2400"/>
              <a:t>Help avoid last minute cramming – review nightly with your child.</a:t>
            </a:r>
          </a:p>
          <a:p>
            <a:pPr>
              <a:lnSpc>
                <a:spcPct val="80000"/>
              </a:lnSpc>
            </a:pPr>
            <a:r>
              <a:rPr lang="en-US" sz="2400"/>
              <a:t>Talk with your child about how to take a test.</a:t>
            </a:r>
          </a:p>
          <a:p>
            <a:pPr lvl="1">
              <a:lnSpc>
                <a:spcPct val="80000"/>
              </a:lnSpc>
            </a:pPr>
            <a:r>
              <a:rPr lang="en-US" sz="2000"/>
              <a:t>Read instructions carefully</a:t>
            </a:r>
          </a:p>
          <a:p>
            <a:pPr lvl="1">
              <a:lnSpc>
                <a:spcPct val="80000"/>
              </a:lnSpc>
            </a:pPr>
            <a:r>
              <a:rPr lang="en-US" sz="2000"/>
              <a:t>Keep track of time</a:t>
            </a:r>
          </a:p>
          <a:p>
            <a:pPr lvl="1">
              <a:lnSpc>
                <a:spcPct val="80000"/>
              </a:lnSpc>
            </a:pPr>
            <a:r>
              <a:rPr lang="en-US" sz="2000"/>
              <a:t>Do easy ones first</a:t>
            </a:r>
          </a:p>
          <a:p>
            <a:pPr lvl="1">
              <a:lnSpc>
                <a:spcPct val="80000"/>
              </a:lnSpc>
            </a:pPr>
            <a:r>
              <a:rPr lang="en-US" sz="2000"/>
              <a:t>Don’t spend too much time on one question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to="" calcmode="lin" valueType="num">
                                      <p:cBhvr>
                                        <p:cTn id="7" dur="1" fill="hold"/>
                                        <p:tgtEl>
                                          <p:spTgt spid="37891">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 to="" calcmode="lin" valueType="num">
                                      <p:cBhvr>
                                        <p:cTn id="12" dur="1" fill="hold"/>
                                        <p:tgtEl>
                                          <p:spTgt spid="37891">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 to="" calcmode="lin" valueType="num">
                                      <p:cBhvr>
                                        <p:cTn id="17" dur="1" fill="hold"/>
                                        <p:tgtEl>
                                          <p:spTgt spid="37891">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7891">
                                            <p:txEl>
                                              <p:pRg st="3" end="3"/>
                                            </p:txEl>
                                          </p:spTgt>
                                        </p:tgtEl>
                                        <p:attrNameLst>
                                          <p:attrName>style.visibility</p:attrName>
                                        </p:attrNameLst>
                                      </p:cBhvr>
                                      <p:to>
                                        <p:strVal val="visible"/>
                                      </p:to>
                                    </p:set>
                                    <p:anim to="" calcmode="lin" valueType="num">
                                      <p:cBhvr>
                                        <p:cTn id="22" dur="1" fill="hold"/>
                                        <p:tgtEl>
                                          <p:spTgt spid="37891">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7891">
                                            <p:txEl>
                                              <p:pRg st="4" end="4"/>
                                            </p:txEl>
                                          </p:spTgt>
                                        </p:tgtEl>
                                        <p:attrNameLst>
                                          <p:attrName>style.visibility</p:attrName>
                                        </p:attrNameLst>
                                      </p:cBhvr>
                                      <p:to>
                                        <p:strVal val="visible"/>
                                      </p:to>
                                    </p:set>
                                    <p:anim to="" calcmode="lin" valueType="num">
                                      <p:cBhvr>
                                        <p:cTn id="27" dur="1" fill="hold"/>
                                        <p:tgtEl>
                                          <p:spTgt spid="37891">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7891">
                                            <p:txEl>
                                              <p:pRg st="5" end="5"/>
                                            </p:txEl>
                                          </p:spTgt>
                                        </p:tgtEl>
                                        <p:attrNameLst>
                                          <p:attrName>style.visibility</p:attrName>
                                        </p:attrNameLst>
                                      </p:cBhvr>
                                      <p:to>
                                        <p:strVal val="visible"/>
                                      </p:to>
                                    </p:set>
                                    <p:anim to="" calcmode="lin" valueType="num">
                                      <p:cBhvr>
                                        <p:cTn id="32" dur="1" fill="hold"/>
                                        <p:tgtEl>
                                          <p:spTgt spid="37891">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37891">
                                            <p:txEl>
                                              <p:pRg st="6" end="6"/>
                                            </p:txEl>
                                          </p:spTgt>
                                        </p:tgtEl>
                                        <p:attrNameLst>
                                          <p:attrName>style.visibility</p:attrName>
                                        </p:attrNameLst>
                                      </p:cBhvr>
                                      <p:to>
                                        <p:strVal val="visible"/>
                                      </p:to>
                                    </p:set>
                                    <p:anim to="" calcmode="lin" valueType="num">
                                      <p:cBhvr>
                                        <p:cTn id="37" dur="1" fill="hold"/>
                                        <p:tgtEl>
                                          <p:spTgt spid="37891">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37891">
                                            <p:txEl>
                                              <p:pRg st="7" end="7"/>
                                            </p:txEl>
                                          </p:spTgt>
                                        </p:tgtEl>
                                        <p:attrNameLst>
                                          <p:attrName>style.visibility</p:attrName>
                                        </p:attrNameLst>
                                      </p:cBhvr>
                                      <p:to>
                                        <p:strVal val="visible"/>
                                      </p:to>
                                    </p:set>
                                    <p:anim to="" calcmode="lin" valueType="num">
                                      <p:cBhvr>
                                        <p:cTn id="42" dur="1" fill="hold"/>
                                        <p:tgtEl>
                                          <p:spTgt spid="37891">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Parents Can Help with Study Skills</a:t>
            </a:r>
          </a:p>
        </p:txBody>
      </p:sp>
      <p:sp>
        <p:nvSpPr>
          <p:cNvPr id="47107" name="Rectangle 3"/>
          <p:cNvSpPr>
            <a:spLocks noGrp="1" noChangeArrowheads="1"/>
          </p:cNvSpPr>
          <p:nvPr>
            <p:ph type="body" idx="1"/>
          </p:nvPr>
        </p:nvSpPr>
        <p:spPr/>
        <p:txBody>
          <a:bodyPr/>
          <a:lstStyle/>
          <a:p>
            <a:pPr>
              <a:lnSpc>
                <a:spcPct val="90000"/>
              </a:lnSpc>
            </a:pPr>
            <a:r>
              <a:rPr lang="en-US" sz="2400"/>
              <a:t>Talk about assignments. </a:t>
            </a:r>
          </a:p>
          <a:p>
            <a:pPr lvl="1">
              <a:lnSpc>
                <a:spcPct val="90000"/>
              </a:lnSpc>
            </a:pPr>
            <a:r>
              <a:rPr lang="en-US" sz="2000"/>
              <a:t>Do they understand what to do?</a:t>
            </a:r>
          </a:p>
          <a:p>
            <a:pPr lvl="1">
              <a:lnSpc>
                <a:spcPct val="90000"/>
              </a:lnSpc>
            </a:pPr>
            <a:r>
              <a:rPr lang="en-US" sz="2000"/>
              <a:t>Do they need help in understanding the assignment?</a:t>
            </a:r>
          </a:p>
          <a:p>
            <a:pPr lvl="1">
              <a:lnSpc>
                <a:spcPct val="90000"/>
              </a:lnSpc>
            </a:pPr>
            <a:r>
              <a:rPr lang="en-US" sz="2000"/>
              <a:t>Do they have everything needed for assignment?</a:t>
            </a:r>
          </a:p>
          <a:p>
            <a:pPr lvl="1">
              <a:lnSpc>
                <a:spcPct val="90000"/>
              </a:lnSpc>
            </a:pPr>
            <a:r>
              <a:rPr lang="en-US" sz="2000"/>
              <a:t>Does the answer make sense?</a:t>
            </a:r>
          </a:p>
          <a:p>
            <a:pPr>
              <a:lnSpc>
                <a:spcPct val="90000"/>
              </a:lnSpc>
            </a:pPr>
            <a:r>
              <a:rPr lang="en-US" sz="2400"/>
              <a:t>Watch for frustration.</a:t>
            </a:r>
          </a:p>
          <a:p>
            <a:pPr>
              <a:lnSpc>
                <a:spcPct val="90000"/>
              </a:lnSpc>
            </a:pPr>
            <a:r>
              <a:rPr lang="en-US" sz="2400"/>
              <a:t>Give constructive criticism. </a:t>
            </a:r>
          </a:p>
          <a:p>
            <a:pPr>
              <a:lnSpc>
                <a:spcPct val="90000"/>
              </a:lnSpc>
            </a:pPr>
            <a:r>
              <a:rPr lang="en-US" sz="2400"/>
              <a:t>Praise and encourage!! </a:t>
            </a:r>
          </a:p>
          <a:p>
            <a:pPr>
              <a:lnSpc>
                <a:spcPct val="90000"/>
              </a:lnSpc>
            </a:pPr>
            <a:endParaRPr lang="en-US" sz="24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edge">
                                      <p:cBhvr>
                                        <p:cTn id="7" dur="20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wedge">
                                      <p:cBhvr>
                                        <p:cTn id="12" dur="2000"/>
                                        <p:tgtEl>
                                          <p:spTgt spid="47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wedge">
                                      <p:cBhvr>
                                        <p:cTn id="17" dur="2000"/>
                                        <p:tgtEl>
                                          <p:spTgt spid="471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wedge">
                                      <p:cBhvr>
                                        <p:cTn id="22" dur="2000"/>
                                        <p:tgtEl>
                                          <p:spTgt spid="471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47107">
                                            <p:txEl>
                                              <p:pRg st="4" end="4"/>
                                            </p:txEl>
                                          </p:spTgt>
                                        </p:tgtEl>
                                        <p:attrNameLst>
                                          <p:attrName>style.visibility</p:attrName>
                                        </p:attrNameLst>
                                      </p:cBhvr>
                                      <p:to>
                                        <p:strVal val="visible"/>
                                      </p:to>
                                    </p:set>
                                    <p:animEffect transition="in" filter="wedge">
                                      <p:cBhvr>
                                        <p:cTn id="27" dur="2000"/>
                                        <p:tgtEl>
                                          <p:spTgt spid="471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47107">
                                            <p:txEl>
                                              <p:pRg st="5" end="5"/>
                                            </p:txEl>
                                          </p:spTgt>
                                        </p:tgtEl>
                                        <p:attrNameLst>
                                          <p:attrName>style.visibility</p:attrName>
                                        </p:attrNameLst>
                                      </p:cBhvr>
                                      <p:to>
                                        <p:strVal val="visible"/>
                                      </p:to>
                                    </p:set>
                                    <p:animEffect transition="in" filter="wedge">
                                      <p:cBhvr>
                                        <p:cTn id="32" dur="2000"/>
                                        <p:tgtEl>
                                          <p:spTgt spid="471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47107">
                                            <p:txEl>
                                              <p:pRg st="6" end="6"/>
                                            </p:txEl>
                                          </p:spTgt>
                                        </p:tgtEl>
                                        <p:attrNameLst>
                                          <p:attrName>style.visibility</p:attrName>
                                        </p:attrNameLst>
                                      </p:cBhvr>
                                      <p:to>
                                        <p:strVal val="visible"/>
                                      </p:to>
                                    </p:set>
                                    <p:animEffect transition="in" filter="wedge">
                                      <p:cBhvr>
                                        <p:cTn id="37" dur="2000"/>
                                        <p:tgtEl>
                                          <p:spTgt spid="4710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nodeType="clickEffect">
                                  <p:stCondLst>
                                    <p:cond delay="0"/>
                                  </p:stCondLst>
                                  <p:childTnLst>
                                    <p:set>
                                      <p:cBhvr>
                                        <p:cTn id="41" dur="1" fill="hold">
                                          <p:stCondLst>
                                            <p:cond delay="0"/>
                                          </p:stCondLst>
                                        </p:cTn>
                                        <p:tgtEl>
                                          <p:spTgt spid="47107">
                                            <p:txEl>
                                              <p:pRg st="7" end="7"/>
                                            </p:txEl>
                                          </p:spTgt>
                                        </p:tgtEl>
                                        <p:attrNameLst>
                                          <p:attrName>style.visibility</p:attrName>
                                        </p:attrNameLst>
                                      </p:cBhvr>
                                      <p:to>
                                        <p:strVal val="visible"/>
                                      </p:to>
                                    </p:set>
                                    <p:animEffect transition="in" filter="wedge">
                                      <p:cBhvr>
                                        <p:cTn id="42" dur="2000"/>
                                        <p:tgtEl>
                                          <p:spTgt spid="471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ctrTitle"/>
          </p:nvPr>
        </p:nvSpPr>
        <p:spPr/>
        <p:txBody>
          <a:bodyPr/>
          <a:lstStyle/>
          <a:p>
            <a:r>
              <a:rPr lang="en-US" sz="8000"/>
              <a:t>Homework</a:t>
            </a:r>
          </a:p>
        </p:txBody>
      </p:sp>
      <p:sp>
        <p:nvSpPr>
          <p:cNvPr id="16389" name="Rectangle 5"/>
          <p:cNvSpPr>
            <a:spLocks noGrp="1" noChangeArrowheads="1"/>
          </p:cNvSpPr>
          <p:nvPr>
            <p:ph type="subTitle" idx="1"/>
          </p:nvPr>
        </p:nvSpPr>
        <p:spPr/>
        <p:txBody>
          <a:bodyPr/>
          <a:lstStyle/>
          <a:p>
            <a:endParaRPr lang="en-US"/>
          </a:p>
        </p:txBody>
      </p:sp>
    </p:spTree>
  </p:cSld>
  <p:clrMapOvr>
    <a:masterClrMapping/>
  </p:clrMapOvr>
  <p:transition spd="med">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52400"/>
            <a:ext cx="6870700" cy="838200"/>
          </a:xfrm>
        </p:spPr>
        <p:txBody>
          <a:bodyPr/>
          <a:lstStyle/>
          <a:p>
            <a:r>
              <a:rPr lang="en-US"/>
              <a:t>Purpose of Homework</a:t>
            </a:r>
          </a:p>
        </p:txBody>
      </p:sp>
      <p:sp>
        <p:nvSpPr>
          <p:cNvPr id="32771" name="Rectangle 3"/>
          <p:cNvSpPr>
            <a:spLocks noGrp="1" noChangeArrowheads="1"/>
          </p:cNvSpPr>
          <p:nvPr>
            <p:ph type="body" idx="1"/>
          </p:nvPr>
        </p:nvSpPr>
        <p:spPr>
          <a:xfrm>
            <a:off x="685800" y="1066800"/>
            <a:ext cx="7696200" cy="4648200"/>
          </a:xfrm>
        </p:spPr>
        <p:txBody>
          <a:bodyPr/>
          <a:lstStyle/>
          <a:p>
            <a:pPr>
              <a:lnSpc>
                <a:spcPct val="80000"/>
              </a:lnSpc>
            </a:pPr>
            <a:r>
              <a:rPr lang="en-US" sz="2300"/>
              <a:t>Review and practice what was taught</a:t>
            </a:r>
          </a:p>
          <a:p>
            <a:pPr>
              <a:lnSpc>
                <a:spcPct val="80000"/>
              </a:lnSpc>
            </a:pPr>
            <a:r>
              <a:rPr lang="en-US" sz="2300"/>
              <a:t>Prepare for next day’s class</a:t>
            </a:r>
          </a:p>
          <a:p>
            <a:pPr>
              <a:lnSpc>
                <a:spcPct val="80000"/>
              </a:lnSpc>
            </a:pPr>
            <a:r>
              <a:rPr lang="en-US" sz="2300"/>
              <a:t>Learn to use resources – library, websites, reference books, etc.</a:t>
            </a:r>
          </a:p>
          <a:p>
            <a:pPr>
              <a:lnSpc>
                <a:spcPct val="80000"/>
              </a:lnSpc>
            </a:pPr>
            <a:r>
              <a:rPr lang="en-US" sz="2300"/>
              <a:t>Explore subjects more fully than class time permits.</a:t>
            </a:r>
          </a:p>
          <a:p>
            <a:pPr>
              <a:lnSpc>
                <a:spcPct val="80000"/>
              </a:lnSpc>
            </a:pPr>
            <a:r>
              <a:rPr lang="en-US" sz="2300"/>
              <a:t>Applying skills learned to new situations.</a:t>
            </a:r>
          </a:p>
          <a:p>
            <a:pPr>
              <a:lnSpc>
                <a:spcPct val="80000"/>
              </a:lnSpc>
            </a:pPr>
            <a:r>
              <a:rPr lang="en-US" sz="2300"/>
              <a:t>Integrate different skills learned into a single task (project/book report).</a:t>
            </a:r>
          </a:p>
          <a:p>
            <a:pPr>
              <a:lnSpc>
                <a:spcPct val="80000"/>
              </a:lnSpc>
            </a:pPr>
            <a:r>
              <a:rPr lang="en-US" sz="2300"/>
              <a:t>Teach students to work independently.</a:t>
            </a:r>
          </a:p>
          <a:p>
            <a:pPr>
              <a:lnSpc>
                <a:spcPct val="80000"/>
              </a:lnSpc>
            </a:pPr>
            <a:r>
              <a:rPr lang="en-US" sz="2300"/>
              <a:t>Encourage self-discipline and responsibility.</a:t>
            </a:r>
          </a:p>
          <a:p>
            <a:pPr>
              <a:lnSpc>
                <a:spcPct val="80000"/>
              </a:lnSpc>
            </a:pPr>
            <a:r>
              <a:rPr lang="en-US" sz="2300"/>
              <a:t>Create understanding between families &amp; teacher.</a:t>
            </a:r>
          </a:p>
          <a:p>
            <a:pPr>
              <a:lnSpc>
                <a:spcPct val="80000"/>
              </a:lnSpc>
            </a:pPr>
            <a:r>
              <a:rPr lang="en-US" sz="2300"/>
              <a:t>Provide opportunities for increased communication.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dissolve">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dissolve">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dissolve">
                                      <p:cBhvr>
                                        <p:cTn id="17" dur="500"/>
                                        <p:tgtEl>
                                          <p:spTgt spid="32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dissolve">
                                      <p:cBhvr>
                                        <p:cTn id="22" dur="500"/>
                                        <p:tgtEl>
                                          <p:spTgt spid="327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animEffect transition="in" filter="dissolve">
                                      <p:cBhvr>
                                        <p:cTn id="27" dur="500"/>
                                        <p:tgtEl>
                                          <p:spTgt spid="327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2771">
                                            <p:txEl>
                                              <p:pRg st="5" end="5"/>
                                            </p:txEl>
                                          </p:spTgt>
                                        </p:tgtEl>
                                        <p:attrNameLst>
                                          <p:attrName>style.visibility</p:attrName>
                                        </p:attrNameLst>
                                      </p:cBhvr>
                                      <p:to>
                                        <p:strVal val="visible"/>
                                      </p:to>
                                    </p:set>
                                    <p:animEffect transition="in" filter="dissolve">
                                      <p:cBhvr>
                                        <p:cTn id="32" dur="500"/>
                                        <p:tgtEl>
                                          <p:spTgt spid="327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2771">
                                            <p:txEl>
                                              <p:pRg st="6" end="6"/>
                                            </p:txEl>
                                          </p:spTgt>
                                        </p:tgtEl>
                                        <p:attrNameLst>
                                          <p:attrName>style.visibility</p:attrName>
                                        </p:attrNameLst>
                                      </p:cBhvr>
                                      <p:to>
                                        <p:strVal val="visible"/>
                                      </p:to>
                                    </p:set>
                                    <p:animEffect transition="in" filter="dissolve">
                                      <p:cBhvr>
                                        <p:cTn id="37" dur="500"/>
                                        <p:tgtEl>
                                          <p:spTgt spid="327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2771">
                                            <p:txEl>
                                              <p:pRg st="7" end="7"/>
                                            </p:txEl>
                                          </p:spTgt>
                                        </p:tgtEl>
                                        <p:attrNameLst>
                                          <p:attrName>style.visibility</p:attrName>
                                        </p:attrNameLst>
                                      </p:cBhvr>
                                      <p:to>
                                        <p:strVal val="visible"/>
                                      </p:to>
                                    </p:set>
                                    <p:animEffect transition="in" filter="dissolve">
                                      <p:cBhvr>
                                        <p:cTn id="42" dur="500"/>
                                        <p:tgtEl>
                                          <p:spTgt spid="327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2771">
                                            <p:txEl>
                                              <p:pRg st="8" end="8"/>
                                            </p:txEl>
                                          </p:spTgt>
                                        </p:tgtEl>
                                        <p:attrNameLst>
                                          <p:attrName>style.visibility</p:attrName>
                                        </p:attrNameLst>
                                      </p:cBhvr>
                                      <p:to>
                                        <p:strVal val="visible"/>
                                      </p:to>
                                    </p:set>
                                    <p:animEffect transition="in" filter="dissolve">
                                      <p:cBhvr>
                                        <p:cTn id="47" dur="500"/>
                                        <p:tgtEl>
                                          <p:spTgt spid="327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32771">
                                            <p:txEl>
                                              <p:pRg st="9" end="9"/>
                                            </p:txEl>
                                          </p:spTgt>
                                        </p:tgtEl>
                                        <p:attrNameLst>
                                          <p:attrName>style.visibility</p:attrName>
                                        </p:attrNameLst>
                                      </p:cBhvr>
                                      <p:to>
                                        <p:strVal val="visible"/>
                                      </p:to>
                                    </p:set>
                                    <p:animEffect transition="in" filter="dissolve">
                                      <p:cBhvr>
                                        <p:cTn id="52" dur="500"/>
                                        <p:tgtEl>
                                          <p:spTgt spid="327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152400"/>
            <a:ext cx="6870700" cy="990600"/>
          </a:xfrm>
        </p:spPr>
        <p:txBody>
          <a:bodyPr/>
          <a:lstStyle/>
          <a:p>
            <a:r>
              <a:rPr lang="en-US"/>
              <a:t>Homework Amounts</a:t>
            </a:r>
          </a:p>
        </p:txBody>
      </p:sp>
      <p:sp>
        <p:nvSpPr>
          <p:cNvPr id="33795" name="Rectangle 3"/>
          <p:cNvSpPr>
            <a:spLocks noGrp="1" noChangeArrowheads="1"/>
          </p:cNvSpPr>
          <p:nvPr>
            <p:ph type="body" idx="1"/>
          </p:nvPr>
        </p:nvSpPr>
        <p:spPr>
          <a:xfrm>
            <a:off x="685800" y="1295400"/>
            <a:ext cx="7696200" cy="4191000"/>
          </a:xfrm>
        </p:spPr>
        <p:txBody>
          <a:bodyPr/>
          <a:lstStyle/>
          <a:p>
            <a:r>
              <a:rPr lang="en-US" sz="2800"/>
              <a:t>Depends on age &amp; skill of child.</a:t>
            </a:r>
          </a:p>
          <a:p>
            <a:r>
              <a:rPr lang="en-US" sz="2800"/>
              <a:t>Recommendation:  10 min. per grade level:</a:t>
            </a:r>
          </a:p>
          <a:p>
            <a:pPr lvl="1">
              <a:buFont typeface="Wingdings" pitchFamily="2" charset="2"/>
              <a:buChar char="v"/>
            </a:pPr>
            <a:endParaRPr lang="en-US" sz="2400"/>
          </a:p>
          <a:p>
            <a:pPr lvl="1">
              <a:buFont typeface="Wingdings" pitchFamily="2" charset="2"/>
              <a:buChar char="v"/>
            </a:pPr>
            <a:r>
              <a:rPr lang="en-US" sz="2400"/>
              <a:t>K - 2</a:t>
            </a:r>
            <a:r>
              <a:rPr lang="en-US" sz="2400" baseline="30000"/>
              <a:t>nd</a:t>
            </a:r>
            <a:r>
              <a:rPr lang="en-US" sz="2400"/>
              <a:t>: 	10 – 20 minutes</a:t>
            </a:r>
          </a:p>
          <a:p>
            <a:pPr lvl="1">
              <a:buFont typeface="Wingdings" pitchFamily="2" charset="2"/>
              <a:buChar char="v"/>
            </a:pPr>
            <a:endParaRPr lang="en-US" sz="2400"/>
          </a:p>
          <a:p>
            <a:pPr lvl="1">
              <a:buFont typeface="Wingdings" pitchFamily="2" charset="2"/>
              <a:buChar char="v"/>
            </a:pPr>
            <a:r>
              <a:rPr lang="en-US" sz="2400"/>
              <a:t>3</a:t>
            </a:r>
            <a:r>
              <a:rPr lang="en-US" sz="2400" baseline="30000"/>
              <a:t>rd</a:t>
            </a:r>
            <a:r>
              <a:rPr lang="en-US" sz="2400"/>
              <a:t> – 6</a:t>
            </a:r>
            <a:r>
              <a:rPr lang="en-US" sz="2400" baseline="30000"/>
              <a:t>th</a:t>
            </a:r>
            <a:r>
              <a:rPr lang="en-US" sz="2400"/>
              <a:t>:	30-60 minutes</a:t>
            </a:r>
          </a:p>
          <a:p>
            <a:pPr lvl="1">
              <a:buFont typeface="Wingdings" pitchFamily="2" charset="2"/>
              <a:buChar char="v"/>
            </a:pPr>
            <a:endParaRPr lang="en-US" sz="2400"/>
          </a:p>
          <a:p>
            <a:pPr lvl="1">
              <a:buFont typeface="Wingdings" pitchFamily="2" charset="2"/>
              <a:buChar char="v"/>
            </a:pPr>
            <a:r>
              <a:rPr lang="en-US" sz="2400"/>
              <a:t>7</a:t>
            </a:r>
            <a:r>
              <a:rPr lang="en-US" sz="2400" baseline="30000"/>
              <a:t>th</a:t>
            </a:r>
            <a:r>
              <a:rPr lang="en-US" sz="2400"/>
              <a:t> – 9</a:t>
            </a:r>
            <a:r>
              <a:rPr lang="en-US" sz="2400" baseline="30000"/>
              <a:t>th</a:t>
            </a:r>
            <a:r>
              <a:rPr lang="en-US" sz="2400"/>
              <a:t>	more time – amount may </a:t>
            </a:r>
          </a:p>
          <a:p>
            <a:pPr lvl="1">
              <a:buFontTx/>
              <a:buNone/>
            </a:pPr>
            <a:r>
              <a:rPr lang="en-US" sz="2400"/>
              <a:t>				vary from night to night</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to="" calcmode="lin" valueType="num">
                                      <p:cBhvr>
                                        <p:cTn id="7" dur="1" fill="hold"/>
                                        <p:tgtEl>
                                          <p:spTgt spid="33795">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 to="" calcmode="lin" valueType="num">
                                      <p:cBhvr>
                                        <p:cTn id="12" dur="1" fill="hold"/>
                                        <p:tgtEl>
                                          <p:spTgt spid="33795">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3795">
                                            <p:txEl>
                                              <p:pRg st="3" end="3"/>
                                            </p:txEl>
                                          </p:spTgt>
                                        </p:tgtEl>
                                        <p:attrNameLst>
                                          <p:attrName>style.visibility</p:attrName>
                                        </p:attrNameLst>
                                      </p:cBhvr>
                                      <p:to>
                                        <p:strVal val="visible"/>
                                      </p:to>
                                    </p:set>
                                    <p:anim to="" calcmode="lin" valueType="num">
                                      <p:cBhvr>
                                        <p:cTn id="17" dur="1" fill="hold"/>
                                        <p:tgtEl>
                                          <p:spTgt spid="33795">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3795">
                                            <p:txEl>
                                              <p:pRg st="5" end="5"/>
                                            </p:txEl>
                                          </p:spTgt>
                                        </p:tgtEl>
                                        <p:attrNameLst>
                                          <p:attrName>style.visibility</p:attrName>
                                        </p:attrNameLst>
                                      </p:cBhvr>
                                      <p:to>
                                        <p:strVal val="visible"/>
                                      </p:to>
                                    </p:set>
                                    <p:anim to="" calcmode="lin" valueType="num">
                                      <p:cBhvr>
                                        <p:cTn id="22" dur="1" fill="hold"/>
                                        <p:tgtEl>
                                          <p:spTgt spid="33795">
                                            <p:txEl>
                                              <p:pRg st="5" end="5"/>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3795">
                                            <p:txEl>
                                              <p:pRg st="7" end="7"/>
                                            </p:txEl>
                                          </p:spTgt>
                                        </p:tgtEl>
                                        <p:attrNameLst>
                                          <p:attrName>style.visibility</p:attrName>
                                        </p:attrNameLst>
                                      </p:cBhvr>
                                      <p:to>
                                        <p:strVal val="visible"/>
                                      </p:to>
                                    </p:set>
                                    <p:anim to="" calcmode="lin" valueType="num">
                                      <p:cBhvr>
                                        <p:cTn id="27" dur="1" fill="hold"/>
                                        <p:tgtEl>
                                          <p:spTgt spid="33795">
                                            <p:txEl>
                                              <p:pRg st="7" end="7"/>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3795">
                                            <p:txEl>
                                              <p:pRg st="8" end="8"/>
                                            </p:txEl>
                                          </p:spTgt>
                                        </p:tgtEl>
                                        <p:attrNameLst>
                                          <p:attrName>style.visibility</p:attrName>
                                        </p:attrNameLst>
                                      </p:cBhvr>
                                      <p:to>
                                        <p:strVal val="visible"/>
                                      </p:to>
                                    </p:set>
                                    <p:anim to="" calcmode="lin" valueType="num">
                                      <p:cBhvr>
                                        <p:cTn id="32" dur="1" fill="hold"/>
                                        <p:tgtEl>
                                          <p:spTgt spid="33795">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Homework Tips for Parents</a:t>
            </a:r>
          </a:p>
        </p:txBody>
      </p:sp>
      <p:sp>
        <p:nvSpPr>
          <p:cNvPr id="26627" name="Rectangle 3"/>
          <p:cNvSpPr>
            <a:spLocks noGrp="1" noChangeArrowheads="1"/>
          </p:cNvSpPr>
          <p:nvPr>
            <p:ph type="body" idx="1"/>
          </p:nvPr>
        </p:nvSpPr>
        <p:spPr/>
        <p:txBody>
          <a:bodyPr/>
          <a:lstStyle/>
          <a:p>
            <a:pPr>
              <a:lnSpc>
                <a:spcPct val="80000"/>
              </a:lnSpc>
              <a:buFontTx/>
              <a:buAutoNum type="arabicPeriod"/>
            </a:pPr>
            <a:r>
              <a:rPr lang="en-US" sz="2000"/>
              <a:t>Help your child choose a homework drop spot for completed homework – guide them to always put completed assignments in the same spot.</a:t>
            </a:r>
          </a:p>
          <a:p>
            <a:pPr>
              <a:lnSpc>
                <a:spcPct val="80000"/>
              </a:lnSpc>
              <a:buFontTx/>
              <a:buAutoNum type="arabicPeriod"/>
            </a:pPr>
            <a:r>
              <a:rPr lang="en-US" sz="2000"/>
              <a:t>Set up a study area – have child do homework in the same spot every night.</a:t>
            </a:r>
          </a:p>
          <a:p>
            <a:pPr>
              <a:lnSpc>
                <a:spcPct val="80000"/>
              </a:lnSpc>
              <a:buFontTx/>
              <a:buAutoNum type="arabicPeriod"/>
            </a:pPr>
            <a:r>
              <a:rPr lang="en-US" sz="2000"/>
              <a:t>Create a homework survival kit – keep all supplies in the study spot.</a:t>
            </a:r>
          </a:p>
          <a:p>
            <a:pPr lvl="1">
              <a:lnSpc>
                <a:spcPct val="80000"/>
              </a:lnSpc>
            </a:pPr>
            <a:r>
              <a:rPr lang="en-US" sz="1800"/>
              <a:t>pencils, pens, writing paper, colored pencils, markers, crayons, ruler, pencil sharpener, erasers, glue, tape, construction paper, stapler, hole punch, scissors, paper clips, index cards, folders, dictionary, planner.</a:t>
            </a:r>
          </a:p>
          <a:p>
            <a:pPr>
              <a:lnSpc>
                <a:spcPct val="80000"/>
              </a:lnSpc>
              <a:buFontTx/>
              <a:buAutoNum type="arabicPeriod"/>
            </a:pPr>
            <a:r>
              <a:rPr lang="en-US" sz="2000"/>
              <a:t>Schedule daily homework time – same time each night - be sure all other activities stop at this time.</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266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Homework Tips for Parents cont.</a:t>
            </a:r>
          </a:p>
        </p:txBody>
      </p:sp>
      <p:sp>
        <p:nvSpPr>
          <p:cNvPr id="27651" name="Rectangle 3"/>
          <p:cNvSpPr>
            <a:spLocks noGrp="1" noChangeArrowheads="1"/>
          </p:cNvSpPr>
          <p:nvPr>
            <p:ph type="body" idx="1"/>
          </p:nvPr>
        </p:nvSpPr>
        <p:spPr/>
        <p:txBody>
          <a:bodyPr/>
          <a:lstStyle/>
          <a:p>
            <a:pPr marL="609600" indent="-609600">
              <a:lnSpc>
                <a:spcPct val="80000"/>
              </a:lnSpc>
              <a:buFontTx/>
              <a:buAutoNum type="arabicPeriod" startAt="5"/>
            </a:pPr>
            <a:r>
              <a:rPr lang="en-US" sz="1800"/>
              <a:t>Allow your child to let you know when homework is too frustrating – be sure they’re not just trying to avoid doing work.</a:t>
            </a:r>
          </a:p>
          <a:p>
            <a:pPr marL="609600" indent="-609600">
              <a:lnSpc>
                <a:spcPct val="80000"/>
              </a:lnSpc>
              <a:buFontTx/>
              <a:buAutoNum type="arabicPeriod" startAt="6"/>
            </a:pPr>
            <a:r>
              <a:rPr lang="en-US" sz="1800"/>
              <a:t>Encourage your child to do homework independently – this will teach them develop independence skills such as how to follow directions, begin and complete a task, manage time.  Monitor that homework is being done – only give help if child has shown a real effort to do the work first.</a:t>
            </a:r>
          </a:p>
          <a:p>
            <a:pPr marL="609600" indent="-609600">
              <a:lnSpc>
                <a:spcPct val="80000"/>
              </a:lnSpc>
              <a:buFontTx/>
              <a:buAutoNum type="arabicPeriod" startAt="6"/>
            </a:pPr>
            <a:r>
              <a:rPr lang="en-US" sz="1800"/>
              <a:t>Motivate your child with praise.  Each night praise your child about some specific accomplishment – focus on a goal they have set.</a:t>
            </a:r>
          </a:p>
          <a:p>
            <a:pPr marL="609600" indent="-609600">
              <a:lnSpc>
                <a:spcPct val="80000"/>
              </a:lnSpc>
              <a:buFontTx/>
              <a:buAutoNum type="arabicPeriod" startAt="6"/>
            </a:pPr>
            <a:r>
              <a:rPr lang="en-US" sz="1800"/>
              <a:t>Use a long-range planner with your child to help them successfully complete longer projects.  Teach them how to break the assignment down and distribute it over the period of time given for the project.</a:t>
            </a:r>
          </a:p>
          <a:p>
            <a:pPr marL="609600" indent="-609600">
              <a:lnSpc>
                <a:spcPct val="80000"/>
              </a:lnSpc>
            </a:pPr>
            <a:endParaRPr lang="en-US" sz="18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wipe(down)">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wipe(down)">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wipe(down)">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wipe(down)">
                                      <p:cBhvr>
                                        <p:cTn id="22"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Homework Tips for Parents cont.</a:t>
            </a:r>
          </a:p>
        </p:txBody>
      </p:sp>
      <p:sp>
        <p:nvSpPr>
          <p:cNvPr id="31747" name="Rectangle 3"/>
          <p:cNvSpPr>
            <a:spLocks noGrp="1" noChangeArrowheads="1"/>
          </p:cNvSpPr>
          <p:nvPr>
            <p:ph type="body" idx="1"/>
          </p:nvPr>
        </p:nvSpPr>
        <p:spPr/>
        <p:txBody>
          <a:bodyPr/>
          <a:lstStyle/>
          <a:p>
            <a:pPr marL="609600" indent="-609600">
              <a:lnSpc>
                <a:spcPct val="80000"/>
              </a:lnSpc>
              <a:buFontTx/>
              <a:buAutoNum type="arabicPeriod" startAt="9"/>
            </a:pPr>
            <a:r>
              <a:rPr lang="en-US" sz="2000"/>
              <a:t>Have your child take necessary breaks – study 20 minutes, take 5 minute break.</a:t>
            </a:r>
          </a:p>
          <a:p>
            <a:pPr marL="609600" indent="-609600">
              <a:lnSpc>
                <a:spcPct val="80000"/>
              </a:lnSpc>
              <a:buFontTx/>
              <a:buAutoNum type="arabicPeriod" startAt="9"/>
            </a:pPr>
            <a:r>
              <a:rPr lang="en-US" sz="2000"/>
              <a:t>Limit homework time to the amount the teacher says it should take to complete.</a:t>
            </a:r>
          </a:p>
          <a:p>
            <a:pPr marL="609600" indent="-609600">
              <a:lnSpc>
                <a:spcPct val="80000"/>
              </a:lnSpc>
              <a:buFontTx/>
              <a:buAutoNum type="arabicPeriod" startAt="9"/>
            </a:pPr>
            <a:r>
              <a:rPr lang="en-US" sz="2000"/>
              <a:t>Never give a child more than a few answers on any assignment – if they still don’t understand, write teacher a note letting them know child is having difficulty.  Don’t do homework for them.</a:t>
            </a:r>
          </a:p>
          <a:p>
            <a:pPr marL="609600" indent="-609600">
              <a:lnSpc>
                <a:spcPct val="80000"/>
              </a:lnSpc>
              <a:buFontTx/>
              <a:buAutoNum type="arabicPeriod" startAt="9"/>
            </a:pPr>
            <a:r>
              <a:rPr lang="en-US" sz="2000"/>
              <a:t>Talk with the teacher if child struggles with homework – arrange for tutoring if needed.</a:t>
            </a:r>
          </a:p>
          <a:p>
            <a:pPr marL="609600" indent="-609600">
              <a:lnSpc>
                <a:spcPct val="80000"/>
              </a:lnSpc>
              <a:buFontTx/>
              <a:buAutoNum type="arabicPeriod" startAt="9"/>
            </a:pPr>
            <a:r>
              <a:rPr lang="en-US" sz="2000"/>
              <a:t>Step back if you feel yourself losing your temper or patience.  Don’t let your frustration make your child feel stupid for not understanding. </a:t>
            </a:r>
          </a:p>
          <a:p>
            <a:pPr marL="609600" indent="-609600">
              <a:lnSpc>
                <a:spcPct val="80000"/>
              </a:lnSpc>
            </a:pPr>
            <a:endParaRPr lang="en-US" sz="20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randombar(horizontal)">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randombar(horizontal)">
                                      <p:cBhvr>
                                        <p:cTn id="12" dur="500"/>
                                        <p:tgtEl>
                                          <p:spTgt spid="3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randombar(horizontal)">
                                      <p:cBhvr>
                                        <p:cTn id="17" dur="500"/>
                                        <p:tgtEl>
                                          <p:spTgt spid="317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1747">
                                            <p:txEl>
                                              <p:pRg st="3" end="3"/>
                                            </p:txEl>
                                          </p:spTgt>
                                        </p:tgtEl>
                                        <p:attrNameLst>
                                          <p:attrName>style.visibility</p:attrName>
                                        </p:attrNameLst>
                                      </p:cBhvr>
                                      <p:to>
                                        <p:strVal val="visible"/>
                                      </p:to>
                                    </p:set>
                                    <p:animEffect transition="in" filter="randombar(horizontal)">
                                      <p:cBhvr>
                                        <p:cTn id="22" dur="500"/>
                                        <p:tgtEl>
                                          <p:spTgt spid="317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1747">
                                            <p:txEl>
                                              <p:pRg st="4" end="4"/>
                                            </p:txEl>
                                          </p:spTgt>
                                        </p:tgtEl>
                                        <p:attrNameLst>
                                          <p:attrName>style.visibility</p:attrName>
                                        </p:attrNameLst>
                                      </p:cBhvr>
                                      <p:to>
                                        <p:strVal val="visible"/>
                                      </p:to>
                                    </p:set>
                                    <p:animEffect transition="in" filter="randombar(horizontal)">
                                      <p:cBhvr>
                                        <p:cTn id="27" dur="500"/>
                                        <p:tgtEl>
                                          <p:spTgt spid="31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Homework Summary</a:t>
            </a:r>
          </a:p>
        </p:txBody>
      </p:sp>
      <p:sp>
        <p:nvSpPr>
          <p:cNvPr id="35843" name="Rectangle 3"/>
          <p:cNvSpPr>
            <a:spLocks noGrp="1" noChangeArrowheads="1"/>
          </p:cNvSpPr>
          <p:nvPr>
            <p:ph type="body" idx="1"/>
          </p:nvPr>
        </p:nvSpPr>
        <p:spPr/>
        <p:txBody>
          <a:bodyPr/>
          <a:lstStyle/>
          <a:p>
            <a:pPr>
              <a:buFont typeface="Wingdings" pitchFamily="2" charset="2"/>
              <a:buChar char="ü"/>
            </a:pPr>
            <a:r>
              <a:rPr lang="en-US"/>
              <a:t>Show that you think education and homework are important.</a:t>
            </a:r>
          </a:p>
          <a:p>
            <a:pPr>
              <a:buFont typeface="Wingdings" pitchFamily="2" charset="2"/>
              <a:buChar char="ü"/>
            </a:pPr>
            <a:r>
              <a:rPr lang="en-US"/>
              <a:t>Monitor assignments.</a:t>
            </a:r>
          </a:p>
          <a:p>
            <a:pPr>
              <a:buFont typeface="Wingdings" pitchFamily="2" charset="2"/>
              <a:buChar char="ü"/>
            </a:pPr>
            <a:r>
              <a:rPr lang="en-US"/>
              <a:t>Provide guidance.</a:t>
            </a:r>
          </a:p>
          <a:p>
            <a:pPr>
              <a:buFont typeface="Wingdings" pitchFamily="2" charset="2"/>
              <a:buChar char="ü"/>
            </a:pPr>
            <a:r>
              <a:rPr lang="en-US"/>
              <a:t>Talk with teachers to resolve problems.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to="" calcmode="lin" valueType="num">
                                      <p:cBhvr>
                                        <p:cTn id="7" dur="1" fill="hold"/>
                                        <p:tgtEl>
                                          <p:spTgt spid="3584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 to="" calcmode="lin" valueType="num">
                                      <p:cBhvr>
                                        <p:cTn id="12" dur="1" fill="hold"/>
                                        <p:tgtEl>
                                          <p:spTgt spid="3584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 to="" calcmode="lin" valueType="num">
                                      <p:cBhvr>
                                        <p:cTn id="17" dur="1" fill="hold"/>
                                        <p:tgtEl>
                                          <p:spTgt spid="3584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 to="" calcmode="lin" valueType="num">
                                      <p:cBhvr>
                                        <p:cTn id="22" dur="1" fill="hold"/>
                                        <p:tgtEl>
                                          <p:spTgt spid="3584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152400"/>
            <a:ext cx="6870700" cy="1524000"/>
          </a:xfrm>
        </p:spPr>
        <p:txBody>
          <a:bodyPr/>
          <a:lstStyle/>
          <a:p>
            <a:r>
              <a:rPr lang="en-US" sz="4000"/>
              <a:t>Homework Related Problems </a:t>
            </a:r>
            <a:br>
              <a:rPr lang="en-US" sz="4000"/>
            </a:br>
            <a:r>
              <a:rPr lang="en-US" sz="2000"/>
              <a:t>(see handouts for strategies to utilize)</a:t>
            </a:r>
          </a:p>
        </p:txBody>
      </p:sp>
      <p:sp>
        <p:nvSpPr>
          <p:cNvPr id="28675" name="Rectangle 3"/>
          <p:cNvSpPr>
            <a:spLocks noGrp="1" noChangeArrowheads="1"/>
          </p:cNvSpPr>
          <p:nvPr>
            <p:ph type="body" idx="1"/>
          </p:nvPr>
        </p:nvSpPr>
        <p:spPr>
          <a:xfrm>
            <a:off x="685800" y="1676400"/>
            <a:ext cx="7696200" cy="3962400"/>
          </a:xfrm>
        </p:spPr>
        <p:txBody>
          <a:bodyPr/>
          <a:lstStyle/>
          <a:p>
            <a:pPr>
              <a:lnSpc>
                <a:spcPct val="90000"/>
              </a:lnSpc>
            </a:pPr>
            <a:r>
              <a:rPr lang="en-US" sz="2800"/>
              <a:t>What to do when….</a:t>
            </a:r>
          </a:p>
          <a:p>
            <a:pPr lvl="1">
              <a:lnSpc>
                <a:spcPct val="90000"/>
              </a:lnSpc>
            </a:pPr>
            <a:r>
              <a:rPr lang="en-US" sz="2400"/>
              <a:t>Children do not do their best work.</a:t>
            </a:r>
          </a:p>
          <a:p>
            <a:pPr lvl="1">
              <a:lnSpc>
                <a:spcPct val="90000"/>
              </a:lnSpc>
            </a:pPr>
            <a:r>
              <a:rPr lang="en-US" sz="2400"/>
              <a:t>Children refuse to do homework.</a:t>
            </a:r>
          </a:p>
          <a:p>
            <a:pPr lvl="1">
              <a:lnSpc>
                <a:spcPct val="90000"/>
              </a:lnSpc>
            </a:pPr>
            <a:r>
              <a:rPr lang="en-US" sz="2400"/>
              <a:t>Children fail to bring assignments home.</a:t>
            </a:r>
          </a:p>
          <a:p>
            <a:pPr lvl="1">
              <a:lnSpc>
                <a:spcPct val="90000"/>
              </a:lnSpc>
            </a:pPr>
            <a:r>
              <a:rPr lang="en-US" sz="2400"/>
              <a:t>Children take all night to finish homework.</a:t>
            </a:r>
          </a:p>
          <a:p>
            <a:pPr lvl="1">
              <a:lnSpc>
                <a:spcPct val="90000"/>
              </a:lnSpc>
            </a:pPr>
            <a:r>
              <a:rPr lang="en-US" sz="2400"/>
              <a:t>Children will not do homework on their own.</a:t>
            </a:r>
          </a:p>
          <a:p>
            <a:pPr lvl="1">
              <a:lnSpc>
                <a:spcPct val="90000"/>
              </a:lnSpc>
            </a:pPr>
            <a:r>
              <a:rPr lang="en-US" sz="2400"/>
              <a:t>Children wait until the last minute to finish assignments.</a:t>
            </a:r>
          </a:p>
          <a:p>
            <a:pPr lvl="1">
              <a:lnSpc>
                <a:spcPct val="90000"/>
              </a:lnSpc>
            </a:pPr>
            <a:r>
              <a:rPr lang="en-US" sz="2400"/>
              <a:t>Children will not do homework if parents are not home.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plus(in)">
                                      <p:cBhvr>
                                        <p:cTn id="7" dur="20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plus(in)">
                                      <p:cBhvr>
                                        <p:cTn id="12" dur="20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plus(in)">
                                      <p:cBhvr>
                                        <p:cTn id="17" dur="20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plus(in)">
                                      <p:cBhvr>
                                        <p:cTn id="22" dur="20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plus(in)">
                                      <p:cBhvr>
                                        <p:cTn id="27" dur="2000"/>
                                        <p:tgtEl>
                                          <p:spTgt spid="286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28675">
                                            <p:txEl>
                                              <p:pRg st="5" end="5"/>
                                            </p:txEl>
                                          </p:spTgt>
                                        </p:tgtEl>
                                        <p:attrNameLst>
                                          <p:attrName>style.visibility</p:attrName>
                                        </p:attrNameLst>
                                      </p:cBhvr>
                                      <p:to>
                                        <p:strVal val="visible"/>
                                      </p:to>
                                    </p:set>
                                    <p:animEffect transition="in" filter="plus(in)">
                                      <p:cBhvr>
                                        <p:cTn id="32" dur="2000"/>
                                        <p:tgtEl>
                                          <p:spTgt spid="2867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nodeType="clickEffect">
                                  <p:stCondLst>
                                    <p:cond delay="0"/>
                                  </p:stCondLst>
                                  <p:childTnLst>
                                    <p:set>
                                      <p:cBhvr>
                                        <p:cTn id="36" dur="1" fill="hold">
                                          <p:stCondLst>
                                            <p:cond delay="0"/>
                                          </p:stCondLst>
                                        </p:cTn>
                                        <p:tgtEl>
                                          <p:spTgt spid="28675">
                                            <p:txEl>
                                              <p:pRg st="6" end="6"/>
                                            </p:txEl>
                                          </p:spTgt>
                                        </p:tgtEl>
                                        <p:attrNameLst>
                                          <p:attrName>style.visibility</p:attrName>
                                        </p:attrNameLst>
                                      </p:cBhvr>
                                      <p:to>
                                        <p:strVal val="visible"/>
                                      </p:to>
                                    </p:set>
                                    <p:animEffect transition="in" filter="plus(in)">
                                      <p:cBhvr>
                                        <p:cTn id="37" dur="2000"/>
                                        <p:tgtEl>
                                          <p:spTgt spid="2867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3" presetClass="entr" presetSubtype="16" fill="hold" nodeType="clickEffect">
                                  <p:stCondLst>
                                    <p:cond delay="0"/>
                                  </p:stCondLst>
                                  <p:childTnLst>
                                    <p:set>
                                      <p:cBhvr>
                                        <p:cTn id="41" dur="1" fill="hold">
                                          <p:stCondLst>
                                            <p:cond delay="0"/>
                                          </p:stCondLst>
                                        </p:cTn>
                                        <p:tgtEl>
                                          <p:spTgt spid="28675">
                                            <p:txEl>
                                              <p:pRg st="7" end="7"/>
                                            </p:txEl>
                                          </p:spTgt>
                                        </p:tgtEl>
                                        <p:attrNameLst>
                                          <p:attrName>style.visibility</p:attrName>
                                        </p:attrNameLst>
                                      </p:cBhvr>
                                      <p:to>
                                        <p:strVal val="visible"/>
                                      </p:to>
                                    </p:set>
                                    <p:animEffect transition="in" filter="plus(in)">
                                      <p:cBhvr>
                                        <p:cTn id="42" dur="2000"/>
                                        <p:tgtEl>
                                          <p:spTgt spid="286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Work With Teachers to Resolve Problems</a:t>
            </a:r>
          </a:p>
        </p:txBody>
      </p:sp>
      <p:sp>
        <p:nvSpPr>
          <p:cNvPr id="39939" name="Rectangle 3"/>
          <p:cNvSpPr>
            <a:spLocks noGrp="1" noChangeArrowheads="1"/>
          </p:cNvSpPr>
          <p:nvPr>
            <p:ph type="body" idx="1"/>
          </p:nvPr>
        </p:nvSpPr>
        <p:spPr/>
        <p:txBody>
          <a:bodyPr/>
          <a:lstStyle/>
          <a:p>
            <a:pPr>
              <a:lnSpc>
                <a:spcPct val="80000"/>
              </a:lnSpc>
            </a:pPr>
            <a:r>
              <a:rPr lang="en-US" sz="2400"/>
              <a:t>Talk with teacher early in the school year  before problems arise.</a:t>
            </a:r>
          </a:p>
          <a:p>
            <a:pPr>
              <a:lnSpc>
                <a:spcPct val="80000"/>
              </a:lnSpc>
            </a:pPr>
            <a:r>
              <a:rPr lang="en-US" sz="2400"/>
              <a:t>Contact teacher as soon as you suspect a problem. </a:t>
            </a:r>
          </a:p>
          <a:p>
            <a:pPr>
              <a:lnSpc>
                <a:spcPct val="80000"/>
              </a:lnSpc>
            </a:pPr>
            <a:r>
              <a:rPr lang="en-US" sz="2400"/>
              <a:t>Request a meeting with teacher to discuss concerns – explain what you think is going on.</a:t>
            </a:r>
          </a:p>
          <a:p>
            <a:pPr>
              <a:lnSpc>
                <a:spcPct val="80000"/>
              </a:lnSpc>
            </a:pPr>
            <a:r>
              <a:rPr lang="en-US" sz="2400"/>
              <a:t>Let teacher know if our child finds assignments too hard or too easy.</a:t>
            </a:r>
          </a:p>
          <a:p>
            <a:pPr>
              <a:lnSpc>
                <a:spcPct val="80000"/>
              </a:lnSpc>
            </a:pPr>
            <a:r>
              <a:rPr lang="en-US" sz="2400"/>
              <a:t>Work out a way to solve or lessen the problem.</a:t>
            </a:r>
          </a:p>
          <a:p>
            <a:pPr>
              <a:lnSpc>
                <a:spcPct val="80000"/>
              </a:lnSpc>
            </a:pPr>
            <a:r>
              <a:rPr lang="en-US" sz="2400"/>
              <a:t>Keep communication open and clear.</a:t>
            </a:r>
          </a:p>
          <a:p>
            <a:pPr>
              <a:lnSpc>
                <a:spcPct val="80000"/>
              </a:lnSpc>
            </a:pPr>
            <a:r>
              <a:rPr lang="en-US" sz="2400"/>
              <a:t>Follow up to make sure plan you set-up is working.</a:t>
            </a:r>
          </a:p>
          <a:p>
            <a:pPr>
              <a:lnSpc>
                <a:spcPct val="80000"/>
              </a:lnSpc>
            </a:pPr>
            <a:endParaRPr lang="en-US" sz="2400"/>
          </a:p>
          <a:p>
            <a:pPr>
              <a:lnSpc>
                <a:spcPct val="80000"/>
              </a:lnSpc>
            </a:pPr>
            <a:endParaRPr lang="en-US" sz="24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to="" calcmode="lin" valueType="num">
                                      <p:cBhvr>
                                        <p:cTn id="7" dur="1" fill="hold"/>
                                        <p:tgtEl>
                                          <p:spTgt spid="39939">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 to="" calcmode="lin" valueType="num">
                                      <p:cBhvr>
                                        <p:cTn id="12" dur="1" fill="hold"/>
                                        <p:tgtEl>
                                          <p:spTgt spid="39939">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 to="" calcmode="lin" valueType="num">
                                      <p:cBhvr>
                                        <p:cTn id="17" dur="1" fill="hold"/>
                                        <p:tgtEl>
                                          <p:spTgt spid="39939">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 to="" calcmode="lin" valueType="num">
                                      <p:cBhvr>
                                        <p:cTn id="22" dur="1" fill="hold"/>
                                        <p:tgtEl>
                                          <p:spTgt spid="39939">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 to="" calcmode="lin" valueType="num">
                                      <p:cBhvr>
                                        <p:cTn id="27" dur="1" fill="hold"/>
                                        <p:tgtEl>
                                          <p:spTgt spid="39939">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9939">
                                            <p:txEl>
                                              <p:pRg st="5" end="5"/>
                                            </p:txEl>
                                          </p:spTgt>
                                        </p:tgtEl>
                                        <p:attrNameLst>
                                          <p:attrName>style.visibility</p:attrName>
                                        </p:attrNameLst>
                                      </p:cBhvr>
                                      <p:to>
                                        <p:strVal val="visible"/>
                                      </p:to>
                                    </p:set>
                                    <p:anim to="" calcmode="lin" valueType="num">
                                      <p:cBhvr>
                                        <p:cTn id="32" dur="1" fill="hold"/>
                                        <p:tgtEl>
                                          <p:spTgt spid="39939">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39939">
                                            <p:txEl>
                                              <p:pRg st="6" end="6"/>
                                            </p:txEl>
                                          </p:spTgt>
                                        </p:tgtEl>
                                        <p:attrNameLst>
                                          <p:attrName>style.visibility</p:attrName>
                                        </p:attrNameLst>
                                      </p:cBhvr>
                                      <p:to>
                                        <p:strVal val="visible"/>
                                      </p:to>
                                    </p:set>
                                    <p:anim to="" calcmode="lin" valueType="num">
                                      <p:cBhvr>
                                        <p:cTn id="37" dur="1" fill="hold"/>
                                        <p:tgtEl>
                                          <p:spTgt spid="39939">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Talk With Teachers to Resolve Problems</a:t>
            </a:r>
          </a:p>
        </p:txBody>
      </p:sp>
      <p:sp>
        <p:nvSpPr>
          <p:cNvPr id="38915" name="Rectangle 3"/>
          <p:cNvSpPr>
            <a:spLocks noGrp="1" noChangeArrowheads="1"/>
          </p:cNvSpPr>
          <p:nvPr>
            <p:ph type="body" idx="1"/>
          </p:nvPr>
        </p:nvSpPr>
        <p:spPr/>
        <p:txBody>
          <a:bodyPr/>
          <a:lstStyle/>
          <a:p>
            <a:pPr>
              <a:lnSpc>
                <a:spcPct val="90000"/>
              </a:lnSpc>
            </a:pPr>
            <a:r>
              <a:rPr lang="en-US" sz="2400"/>
              <a:t>Tell teacher when you have concerns.</a:t>
            </a:r>
          </a:p>
          <a:p>
            <a:pPr lvl="1">
              <a:lnSpc>
                <a:spcPct val="90000"/>
              </a:lnSpc>
            </a:pPr>
            <a:r>
              <a:rPr lang="en-US" sz="2000"/>
              <a:t>Child refuses to do homework</a:t>
            </a:r>
          </a:p>
          <a:p>
            <a:pPr lvl="1">
              <a:lnSpc>
                <a:spcPct val="90000"/>
              </a:lnSpc>
            </a:pPr>
            <a:r>
              <a:rPr lang="en-US" sz="2000"/>
              <a:t>Instructions are unclear</a:t>
            </a:r>
          </a:p>
          <a:p>
            <a:pPr lvl="1">
              <a:lnSpc>
                <a:spcPct val="90000"/>
              </a:lnSpc>
            </a:pPr>
            <a:r>
              <a:rPr lang="en-US" sz="2000"/>
              <a:t>Can’t help child get organized to finish assignments</a:t>
            </a:r>
          </a:p>
          <a:p>
            <a:pPr lvl="1">
              <a:lnSpc>
                <a:spcPct val="90000"/>
              </a:lnSpc>
            </a:pPr>
            <a:r>
              <a:rPr lang="en-US" sz="2000"/>
              <a:t>Can’t provide needed supplies/materials</a:t>
            </a:r>
          </a:p>
          <a:p>
            <a:pPr lvl="1">
              <a:lnSpc>
                <a:spcPct val="90000"/>
              </a:lnSpc>
            </a:pPr>
            <a:r>
              <a:rPr lang="en-US" sz="2000"/>
              <a:t>Can’t understand purpose of assignments</a:t>
            </a:r>
          </a:p>
          <a:p>
            <a:pPr lvl="1">
              <a:lnSpc>
                <a:spcPct val="90000"/>
              </a:lnSpc>
            </a:pPr>
            <a:r>
              <a:rPr lang="en-US" sz="2000"/>
              <a:t>Assignments are too hard or too easy</a:t>
            </a:r>
          </a:p>
          <a:p>
            <a:pPr lvl="1">
              <a:lnSpc>
                <a:spcPct val="90000"/>
              </a:lnSpc>
            </a:pPr>
            <a:r>
              <a:rPr lang="en-US" sz="2000"/>
              <a:t>Homework is assigned in uneven amounts (none one night, to much another)</a:t>
            </a:r>
          </a:p>
          <a:p>
            <a:pPr lvl="1">
              <a:lnSpc>
                <a:spcPct val="90000"/>
              </a:lnSpc>
            </a:pPr>
            <a:r>
              <a:rPr lang="en-US" sz="2000"/>
              <a:t>Your child has missed school and has assignments to make-up</a:t>
            </a:r>
          </a:p>
          <a:p>
            <a:pPr lvl="1">
              <a:lnSpc>
                <a:spcPct val="90000"/>
              </a:lnSpc>
              <a:buFontTx/>
              <a:buNone/>
            </a:pPr>
            <a:endParaRPr lang="en-US" sz="20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diamond(in)">
                                      <p:cBhvr>
                                        <p:cTn id="7" dur="20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diamond(in)">
                                      <p:cBhvr>
                                        <p:cTn id="12" dur="2000"/>
                                        <p:tgtEl>
                                          <p:spTgt spid="38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diamond(in)">
                                      <p:cBhvr>
                                        <p:cTn id="17" dur="2000"/>
                                        <p:tgtEl>
                                          <p:spTgt spid="389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diamond(in)">
                                      <p:cBhvr>
                                        <p:cTn id="22" dur="2000"/>
                                        <p:tgtEl>
                                          <p:spTgt spid="389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diamond(in)">
                                      <p:cBhvr>
                                        <p:cTn id="27" dur="2000"/>
                                        <p:tgtEl>
                                          <p:spTgt spid="389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38915">
                                            <p:txEl>
                                              <p:pRg st="5" end="5"/>
                                            </p:txEl>
                                          </p:spTgt>
                                        </p:tgtEl>
                                        <p:attrNameLst>
                                          <p:attrName>style.visibility</p:attrName>
                                        </p:attrNameLst>
                                      </p:cBhvr>
                                      <p:to>
                                        <p:strVal val="visible"/>
                                      </p:to>
                                    </p:set>
                                    <p:animEffect transition="in" filter="diamond(in)">
                                      <p:cBhvr>
                                        <p:cTn id="32" dur="2000"/>
                                        <p:tgtEl>
                                          <p:spTgt spid="389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38915">
                                            <p:txEl>
                                              <p:pRg st="6" end="6"/>
                                            </p:txEl>
                                          </p:spTgt>
                                        </p:tgtEl>
                                        <p:attrNameLst>
                                          <p:attrName>style.visibility</p:attrName>
                                        </p:attrNameLst>
                                      </p:cBhvr>
                                      <p:to>
                                        <p:strVal val="visible"/>
                                      </p:to>
                                    </p:set>
                                    <p:animEffect transition="in" filter="diamond(in)">
                                      <p:cBhvr>
                                        <p:cTn id="37" dur="2000"/>
                                        <p:tgtEl>
                                          <p:spTgt spid="3891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38915">
                                            <p:txEl>
                                              <p:pRg st="7" end="7"/>
                                            </p:txEl>
                                          </p:spTgt>
                                        </p:tgtEl>
                                        <p:attrNameLst>
                                          <p:attrName>style.visibility</p:attrName>
                                        </p:attrNameLst>
                                      </p:cBhvr>
                                      <p:to>
                                        <p:strVal val="visible"/>
                                      </p:to>
                                    </p:set>
                                    <p:animEffect transition="in" filter="diamond(in)">
                                      <p:cBhvr>
                                        <p:cTn id="42" dur="2000"/>
                                        <p:tgtEl>
                                          <p:spTgt spid="3891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38915">
                                            <p:txEl>
                                              <p:pRg st="8" end="8"/>
                                            </p:txEl>
                                          </p:spTgt>
                                        </p:tgtEl>
                                        <p:attrNameLst>
                                          <p:attrName>style.visibility</p:attrName>
                                        </p:attrNameLst>
                                      </p:cBhvr>
                                      <p:to>
                                        <p:strVal val="visible"/>
                                      </p:to>
                                    </p:set>
                                    <p:animEffect transition="in" filter="diamond(in)">
                                      <p:cBhvr>
                                        <p:cTn id="47" dur="2000"/>
                                        <p:tgtEl>
                                          <p:spTgt spid="389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ctrTitle"/>
          </p:nvPr>
        </p:nvSpPr>
        <p:spPr>
          <a:xfrm>
            <a:off x="1371600" y="1511300"/>
            <a:ext cx="6400800" cy="3517900"/>
          </a:xfrm>
        </p:spPr>
        <p:txBody>
          <a:bodyPr/>
          <a:lstStyle/>
          <a:p>
            <a:r>
              <a:rPr lang="en-US"/>
              <a:t>True success comes only when you make a commitment to be excellent.</a:t>
            </a:r>
          </a:p>
        </p:txBody>
      </p:sp>
    </p:spTree>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Comments /Questions?</a:t>
            </a:r>
          </a:p>
        </p:txBody>
      </p:sp>
      <p:sp>
        <p:nvSpPr>
          <p:cNvPr id="43011" name="Rectangle 3"/>
          <p:cNvSpPr>
            <a:spLocks noGrp="1" noChangeArrowheads="1"/>
          </p:cNvSpPr>
          <p:nvPr>
            <p:ph type="body" idx="1"/>
          </p:nvPr>
        </p:nvSpPr>
        <p:spPr/>
        <p:txBody>
          <a:bodyPr/>
          <a:lstStyle/>
          <a:p>
            <a:pPr marL="0" indent="0">
              <a:lnSpc>
                <a:spcPct val="90000"/>
              </a:lnSpc>
              <a:buNone/>
            </a:pPr>
            <a:endParaRPr lang="en-US" sz="2400" dirty="0"/>
          </a:p>
          <a:p>
            <a:pPr lvl="1">
              <a:lnSpc>
                <a:spcPct val="90000"/>
              </a:lnSpc>
            </a:pPr>
            <a:endParaRPr lang="en-US" sz="2400" dirty="0"/>
          </a:p>
        </p:txBody>
      </p:sp>
    </p:spTree>
  </p:cSld>
  <p:clrMapOvr>
    <a:masterClrMapping/>
  </p:clrMapOvr>
  <p:transition spd="med">
    <p:random/>
  </p:transition>
  <p:timing>
    <p:tnLst>
      <p:par>
        <p:cTn id="1" dur="indefinite" restart="never" nodeType="tmRoot"/>
      </p:par>
    </p:tnLst>
  </p:timing>
</p:sld>
</file>

<file path=ppt/theme/theme1.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Crayons</Template>
  <TotalTime>222</TotalTime>
  <Words>1704</Words>
  <Application>Microsoft Office PowerPoint</Application>
  <PresentationFormat>On-screen Show (4:3)</PresentationFormat>
  <Paragraphs>186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Comic Sans MS</vt:lpstr>
      <vt:lpstr>Wingdings</vt:lpstr>
      <vt:lpstr>Crayons</vt:lpstr>
      <vt:lpstr>Strategies for Helping Your Child with Organization, Study Skills, and Homework</vt:lpstr>
      <vt:lpstr>Organization</vt:lpstr>
      <vt:lpstr>Tips for Students on Organizing Your Materials</vt:lpstr>
      <vt:lpstr>Tips for Students on Organizing Your Materials</vt:lpstr>
      <vt:lpstr>Time Management Tips for Students</vt:lpstr>
      <vt:lpstr>Time Management Tips for Students</vt:lpstr>
      <vt:lpstr>Organizational Tools</vt:lpstr>
      <vt:lpstr>Study Skills</vt:lpstr>
      <vt:lpstr>Learning Styles:</vt:lpstr>
      <vt:lpstr>Visual Learners</vt:lpstr>
      <vt:lpstr>Auditory Learners</vt:lpstr>
      <vt:lpstr>Kinesthetic Learners</vt:lpstr>
      <vt:lpstr>Study Environment (should be comfortable, but not too relaxing)</vt:lpstr>
      <vt:lpstr>Learning Strategies</vt:lpstr>
      <vt:lpstr>Test-taking Strategies (see handout)</vt:lpstr>
      <vt:lpstr>Parents Can Help with Study Skills</vt:lpstr>
      <vt:lpstr>Parents Can Help with Study Skills</vt:lpstr>
      <vt:lpstr>Homework</vt:lpstr>
      <vt:lpstr>Purpose of Homework</vt:lpstr>
      <vt:lpstr>Homework Amounts</vt:lpstr>
      <vt:lpstr>Homework Tips for Parents</vt:lpstr>
      <vt:lpstr>Homework Tips for Parents cont.</vt:lpstr>
      <vt:lpstr>Homework Tips for Parents cont.</vt:lpstr>
      <vt:lpstr>Homework Summary</vt:lpstr>
      <vt:lpstr>Homework Related Problems  (see handouts for strategies to utilize)</vt:lpstr>
      <vt:lpstr>Work With Teachers to Resolve Problems</vt:lpstr>
      <vt:lpstr>Talk With Teachers to Resolve Problems</vt:lpstr>
      <vt:lpstr>True success comes only when you make a commitment to be excellent.</vt:lpstr>
      <vt:lpstr>Comments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McIntyre</dc:creator>
  <cp:keywords/>
  <cp:lastModifiedBy>Tonya Fehrs</cp:lastModifiedBy>
  <cp:revision>32</cp:revision>
  <cp:lastPrinted>2009-04-22T19:24:48Z</cp:lastPrinted>
  <dcterms:created xsi:type="dcterms:W3CDTF">2009-04-22T19:24:48Z</dcterms:created>
  <dcterms:modified xsi:type="dcterms:W3CDTF">2016-11-09T18:57:24Z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