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Lst>
  <p:notesMasterIdLst>
    <p:notesMasterId r:id="rId19"/>
  </p:notesMasterIdLst>
  <p:handoutMasterIdLst>
    <p:handoutMasterId r:id="rId20"/>
  </p:handoutMasterIdLst>
  <p:sldIdLst>
    <p:sldId id="256" r:id="rId2"/>
    <p:sldId id="264" r:id="rId3"/>
    <p:sldId id="265" r:id="rId4"/>
    <p:sldId id="274" r:id="rId5"/>
    <p:sldId id="266" r:id="rId6"/>
    <p:sldId id="268" r:id="rId7"/>
    <p:sldId id="269" r:id="rId8"/>
    <p:sldId id="270" r:id="rId9"/>
    <p:sldId id="276" r:id="rId10"/>
    <p:sldId id="279" r:id="rId11"/>
    <p:sldId id="278" r:id="rId12"/>
    <p:sldId id="282" r:id="rId13"/>
    <p:sldId id="283" r:id="rId14"/>
    <p:sldId id="284" r:id="rId15"/>
    <p:sldId id="277" r:id="rId16"/>
    <p:sldId id="280" r:id="rId17"/>
    <p:sldId id="281" r:id="rId18"/>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62008" autoAdjust="0"/>
  </p:normalViewPr>
  <p:slideViewPr>
    <p:cSldViewPr>
      <p:cViewPr>
        <p:scale>
          <a:sx n="66" d="100"/>
          <a:sy n="66" d="100"/>
        </p:scale>
        <p:origin x="-2910" y="-10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EDC77AD6-5436-47F9-AA68-2E9EAC1A6FB1}" type="datetimeFigureOut">
              <a:rPr lang="en-US" smtClean="0"/>
              <a:pPr/>
              <a:t>10/25/2012</a:t>
            </a:fld>
            <a:endParaRPr lang="en-US" dirty="0"/>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C82BAAC9-037E-422C-9BE3-E2AF9666D864}" type="slidenum">
              <a:rPr lang="en-US" smtClean="0"/>
              <a:pPr/>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1DCC4983-505B-4F9C-A94B-84333DD5F177}" type="datetimeFigureOut">
              <a:rPr lang="en-US" smtClean="0"/>
              <a:pPr/>
              <a:t>10/25/2012</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3DDEF244-B45A-469F-8D71-82E002B7BD2B}"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DE285D58-B2A8-4936-9449-C3E9A97B0838}" type="datetimeFigureOut">
              <a:rPr lang="en-US" smtClean="0"/>
              <a:pPr/>
              <a:t>10/25/2012</a:t>
            </a:fld>
            <a:endParaRPr lang="en-US" dirty="0"/>
          </a:p>
        </p:txBody>
      </p:sp>
      <p:sp>
        <p:nvSpPr>
          <p:cNvPr id="17" name="Footer Placeholder 16"/>
          <p:cNvSpPr>
            <a:spLocks noGrp="1"/>
          </p:cNvSpPr>
          <p:nvPr>
            <p:ph type="ftr" sz="quarter" idx="11"/>
          </p:nvPr>
        </p:nvSpPr>
        <p:spPr/>
        <p:txBody>
          <a:bodyPr/>
          <a:lstStyle/>
          <a:p>
            <a:endParaRPr lang="en-US" dirty="0"/>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391A3855-5143-497D-A6BA-8DF783EE253A}" type="slidenum">
              <a:rPr lang="en-US" smtClean="0"/>
              <a:pPr/>
              <a:t>‹#›</a:t>
            </a:fld>
            <a:endParaRPr lang="en-US" dirty="0"/>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DE285D58-B2A8-4936-9449-C3E9A97B0838}" type="datetimeFigureOut">
              <a:rPr lang="en-US" smtClean="0"/>
              <a:pPr/>
              <a:t>10/25/2012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4361688" y="1026372"/>
            <a:ext cx="457200" cy="441325"/>
          </a:xfrm>
        </p:spPr>
        <p:txBody>
          <a:bodyPr/>
          <a:lstStyle/>
          <a:p>
            <a:fld id="{391A3855-5143-497D-A6BA-8DF783EE253A}" type="slidenum">
              <a:rPr lang="en-US" smtClean="0"/>
              <a:pPr/>
              <a:t>‹#›</a:t>
            </a:fld>
            <a:endParaRPr lang="en-US" dirty="0"/>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dirty="0"/>
          </a:p>
        </p:txBody>
      </p:sp>
      <p:sp>
        <p:nvSpPr>
          <p:cNvPr id="4" name="Date Placeholder 3"/>
          <p:cNvSpPr>
            <a:spLocks noGrp="1"/>
          </p:cNvSpPr>
          <p:nvPr>
            <p:ph type="dt" sz="half" idx="10"/>
          </p:nvPr>
        </p:nvSpPr>
        <p:spPr/>
        <p:txBody>
          <a:bodyPr/>
          <a:lstStyle/>
          <a:p>
            <a:fld id="{DE285D58-B2A8-4936-9449-C3E9A97B0838}" type="datetimeFigureOut">
              <a:rPr lang="en-US" smtClean="0"/>
              <a:pPr/>
              <a:t>10/25/2012</a:t>
            </a:fld>
            <a:endParaRPr lang="en-US" dirty="0"/>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391A3855-5143-497D-A6BA-8DF783EE253A}" type="slidenum">
              <a:rPr lang="en-US" smtClean="0"/>
              <a:pPr/>
              <a:t>‹#›</a:t>
            </a:fld>
            <a:endParaRPr lang="en-US" dirty="0"/>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DE285D58-B2A8-4936-9449-C3E9A97B0838}" type="datetimeFigureOut">
              <a:rPr lang="en-US" smtClean="0"/>
              <a:pPr/>
              <a:t>10/25/2012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91A3855-5143-497D-A6BA-8DF783EE253A}" type="slidenum">
              <a:rPr lang="en-US" smtClean="0"/>
              <a:pPr/>
              <a:t>‹#›</a:t>
            </a:fld>
            <a:endParaRPr lang="en-US" dirty="0"/>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DE285D58-B2A8-4936-9449-C3E9A97B0838}" type="datetimeFigureOut">
              <a:rPr lang="en-US" smtClean="0"/>
              <a:pPr/>
              <a:t>10/25/2012</a:t>
            </a:fld>
            <a:endParaRPr lang="en-US" dirty="0"/>
          </a:p>
        </p:txBody>
      </p:sp>
      <p:sp>
        <p:nvSpPr>
          <p:cNvPr id="8" name="Footer Placeholder 7"/>
          <p:cNvSpPr>
            <a:spLocks noGrp="1"/>
          </p:cNvSpPr>
          <p:nvPr>
            <p:ph type="ftr" sz="quarter" idx="11"/>
          </p:nvPr>
        </p:nvSpPr>
        <p:spPr>
          <a:xfrm>
            <a:off x="304800" y="6409944"/>
            <a:ext cx="3581400" cy="365760"/>
          </a:xfrm>
        </p:spPr>
        <p:txBody>
          <a:bodyPr/>
          <a:lstStyle/>
          <a:p>
            <a:endParaRPr lang="en-US" dirty="0"/>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391A3855-5143-497D-A6BA-8DF783EE253A}" type="slidenum">
              <a:rPr lang="en-US" smtClean="0"/>
              <a:pPr/>
              <a:t>‹#›</a:t>
            </a:fld>
            <a:endParaRPr lang="en-US" dirty="0"/>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DE285D58-B2A8-4936-9449-C3E9A97B0838}" type="datetimeFigureOut">
              <a:rPr lang="en-US" smtClean="0"/>
              <a:pPr/>
              <a:t>10/25/2012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a:xfrm>
            <a:off x="4343400" y="1036020"/>
            <a:ext cx="457200" cy="441325"/>
          </a:xfrm>
        </p:spPr>
        <p:txBody>
          <a:bodyPr/>
          <a:lstStyle/>
          <a:p>
            <a:fld id="{391A3855-5143-497D-A6BA-8DF783EE253A}"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DE285D58-B2A8-4936-9449-C3E9A97B0838}" type="datetimeFigureOut">
              <a:rPr lang="en-US" smtClean="0"/>
              <a:pPr/>
              <a:t>10/25/2012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391A3855-5143-497D-A6BA-8DF783EE253A}"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391A3855-5143-497D-A6BA-8DF783EE253A}" type="slidenum">
              <a:rPr lang="en-US" smtClean="0"/>
              <a:pPr/>
              <a:t>‹#›</a:t>
            </a:fld>
            <a:endParaRPr lang="en-US" dirty="0"/>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Date Placeholder 4"/>
          <p:cNvSpPr>
            <a:spLocks noGrp="1"/>
          </p:cNvSpPr>
          <p:nvPr>
            <p:ph type="dt" sz="half" idx="10"/>
          </p:nvPr>
        </p:nvSpPr>
        <p:spPr/>
        <p:txBody>
          <a:bodyPr/>
          <a:lstStyle/>
          <a:p>
            <a:fld id="{DE285D58-B2A8-4936-9449-C3E9A97B0838}" type="datetimeFigureOut">
              <a:rPr lang="en-US" smtClean="0"/>
              <a:pPr/>
              <a:t>10/25/2012</a:t>
            </a:fld>
            <a:endParaRPr lang="en-US" dirty="0"/>
          </a:p>
        </p:txBody>
      </p:sp>
      <p:sp>
        <p:nvSpPr>
          <p:cNvPr id="6" name="Footer Placeholder 5"/>
          <p:cNvSpPr>
            <a:spLocks noGrp="1"/>
          </p:cNvSpPr>
          <p:nvPr>
            <p:ph type="ftr" sz="quarter" idx="11"/>
          </p:nvPr>
        </p:nvSpPr>
        <p:spPr>
          <a:xfrm>
            <a:off x="301752" y="6410848"/>
            <a:ext cx="3383280" cy="365760"/>
          </a:xfrm>
        </p:spPr>
        <p:txBody>
          <a:bodyPr/>
          <a:lstStyle/>
          <a:p>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7" name="Slide Number Placeholder 6"/>
          <p:cNvSpPr>
            <a:spLocks noGrp="1"/>
          </p:cNvSpPr>
          <p:nvPr>
            <p:ph type="sldNum" sz="quarter" idx="12"/>
          </p:nvPr>
        </p:nvSpPr>
        <p:spPr>
          <a:xfrm>
            <a:off x="1371600" y="312738"/>
            <a:ext cx="457200" cy="441325"/>
          </a:xfrm>
        </p:spPr>
        <p:txBody>
          <a:bodyPr/>
          <a:lstStyle/>
          <a:p>
            <a:fld id="{391A3855-5143-497D-A6BA-8DF783EE253A}" type="slidenum">
              <a:rPr lang="en-US" smtClean="0"/>
              <a:pPr/>
              <a:t>‹#›</a:t>
            </a:fld>
            <a:endParaRPr lang="en-US" dirty="0"/>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dirty="0"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Date Placeholder 4"/>
          <p:cNvSpPr>
            <a:spLocks noGrp="1"/>
          </p:cNvSpPr>
          <p:nvPr>
            <p:ph type="dt" sz="half" idx="10"/>
          </p:nvPr>
        </p:nvSpPr>
        <p:spPr>
          <a:xfrm>
            <a:off x="5788152" y="6404984"/>
            <a:ext cx="3044952" cy="365760"/>
          </a:xfrm>
        </p:spPr>
        <p:txBody>
          <a:bodyPr/>
          <a:lstStyle/>
          <a:p>
            <a:fld id="{DE285D58-B2A8-4936-9449-C3E9A97B0838}" type="datetimeFigureOut">
              <a:rPr lang="en-US" smtClean="0"/>
              <a:pPr/>
              <a:t>10/25/2012</a:t>
            </a:fld>
            <a:endParaRPr lang="en-US" dirty="0"/>
          </a:p>
        </p:txBody>
      </p:sp>
      <p:sp>
        <p:nvSpPr>
          <p:cNvPr id="6" name="Footer Placeholder 5"/>
          <p:cNvSpPr>
            <a:spLocks noGrp="1"/>
          </p:cNvSpPr>
          <p:nvPr>
            <p:ph type="ftr" sz="quarter" idx="11"/>
          </p:nvPr>
        </p:nvSpPr>
        <p:spPr>
          <a:xfrm>
            <a:off x="301752" y="6410848"/>
            <a:ext cx="3584448" cy="365760"/>
          </a:xfrm>
        </p:spPr>
        <p:txBody>
          <a:bodyPr/>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E285D58-B2A8-4936-9449-C3E9A97B0838}" type="datetimeFigureOut">
              <a:rPr lang="en-US" smtClean="0"/>
              <a:pPr/>
              <a:t>10/25/2012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91A3855-5143-497D-A6BA-8DF783EE253A}"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6" name="Slide Number Placeholder 5"/>
          <p:cNvSpPr>
            <a:spLocks noGrp="1"/>
          </p:cNvSpPr>
          <p:nvPr>
            <p:ph type="sldNum" sz="quarter" idx="12"/>
          </p:nvPr>
        </p:nvSpPr>
        <p:spPr>
          <a:xfrm>
            <a:off x="6915912" y="3009901"/>
            <a:ext cx="457200" cy="441325"/>
          </a:xfrm>
        </p:spPr>
        <p:txBody>
          <a:bodyPr/>
          <a:lstStyle/>
          <a:p>
            <a:fld id="{391A3855-5143-497D-A6BA-8DF783EE253A}" type="slidenum">
              <a:rPr lang="en-US" smtClean="0"/>
              <a:pPr/>
              <a:t>‹#›</a:t>
            </a:fld>
            <a:endParaRPr lang="en-US" dirty="0"/>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E285D58-B2A8-4936-9449-C3E9A97B0838}" type="datetimeFigureOut">
              <a:rPr lang="en-US" smtClean="0"/>
              <a:pPr/>
              <a:t>10/25/2012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hart">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hart Placeholder 3"/>
          <p:cNvSpPr>
            <a:spLocks noGrp="1"/>
          </p:cNvSpPr>
          <p:nvPr>
            <p:ph type="chart" sz="half" idx="2"/>
          </p:nvPr>
        </p:nvSpPr>
        <p:spPr>
          <a:xfrm>
            <a:off x="4648200" y="1600200"/>
            <a:ext cx="4038600" cy="4525963"/>
          </a:xfrm>
          <a:prstGeom prst="rect">
            <a:avLst/>
          </a:prstGeom>
        </p:spPr>
        <p:txBody>
          <a:bodyPr/>
          <a:lstStyle/>
          <a:p>
            <a:pPr lvl="0"/>
            <a:endParaRPr lang="en-US" noProof="0" dirty="0" smtClean="0"/>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F29D21E5-E17A-410D-A1C0-13AEB900318B}"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DE285D58-B2A8-4936-9449-C3E9A97B0838}" type="datetimeFigureOut">
              <a:rPr lang="en-US" smtClean="0"/>
              <a:pPr/>
              <a:t>10/25/2012</a:t>
            </a:fld>
            <a:endParaRPr lang="en-US" dirty="0"/>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dirty="0"/>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391A3855-5143-497D-A6BA-8DF783EE253A}" type="slidenum">
              <a:rPr lang="en-US" smtClean="0"/>
              <a:pPr/>
              <a:t>‹#›</a:t>
            </a:fld>
            <a:endParaRPr lang="en-US" dirty="0"/>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3" r:id="rId12"/>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ncpublicschools.org/docs/acre/timeline/timeline.pdf" TargetMode="Externa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hyperlink" Target="mailto:gjones@lee.k12.nc.us" TargetMode="External"/><Relationship Id="rId4" Type="http://schemas.openxmlformats.org/officeDocument/2006/relationships/hyperlink" Target="http://www.lee.k12.nc.u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200400"/>
            <a:ext cx="8534400" cy="758952"/>
          </a:xfrm>
        </p:spPr>
        <p:txBody>
          <a:bodyPr>
            <a:noAutofit/>
          </a:bodyPr>
          <a:lstStyle/>
          <a:p>
            <a:r>
              <a:rPr lang="en-US" sz="5400" b="1" dirty="0" smtClean="0"/>
              <a:t>Lee County</a:t>
            </a:r>
            <a:br>
              <a:rPr lang="en-US" sz="5400" b="1" dirty="0" smtClean="0"/>
            </a:br>
            <a:r>
              <a:rPr lang="en-US" sz="5400" b="1" dirty="0" smtClean="0"/>
              <a:t>Human Resources</a:t>
            </a:r>
            <a:br>
              <a:rPr lang="en-US" sz="5400" b="1" dirty="0" smtClean="0"/>
            </a:br>
            <a:r>
              <a:rPr lang="en-US" sz="3200" b="1" dirty="0" smtClean="0"/>
              <a:t>Glenda Jones</a:t>
            </a:r>
            <a:endParaRPr lang="en-US" sz="3200" b="1" dirty="0"/>
          </a:p>
        </p:txBody>
      </p:sp>
      <p:pic>
        <p:nvPicPr>
          <p:cNvPr id="5" name="Picture 2" descr="LCS Logo_org copy"/>
          <p:cNvPicPr>
            <a:picLocks noChangeAspect="1" noChangeArrowheads="1"/>
          </p:cNvPicPr>
          <p:nvPr/>
        </p:nvPicPr>
        <p:blipFill>
          <a:blip r:embed="rId2" cstate="print"/>
          <a:srcRect/>
          <a:stretch>
            <a:fillRect/>
          </a:stretch>
        </p:blipFill>
        <p:spPr bwMode="auto">
          <a:xfrm>
            <a:off x="457200" y="304800"/>
            <a:ext cx="1943100" cy="896937"/>
          </a:xfrm>
          <a:prstGeom prst="rect">
            <a:avLst/>
          </a:prstGeom>
          <a:noFill/>
          <a:ln w="9525" algn="in">
            <a:noFill/>
            <a:miter lim="800000"/>
            <a:headEnd/>
            <a:tailEnd/>
          </a:ln>
          <a:effectLst/>
        </p:spPr>
      </p:pic>
      <p:grpSp>
        <p:nvGrpSpPr>
          <p:cNvPr id="8" name="Group 7"/>
          <p:cNvGrpSpPr/>
          <p:nvPr/>
        </p:nvGrpSpPr>
        <p:grpSpPr>
          <a:xfrm>
            <a:off x="4267200" y="990600"/>
            <a:ext cx="609600" cy="609600"/>
            <a:chOff x="4267200" y="990600"/>
            <a:chExt cx="609600" cy="609600"/>
          </a:xfrm>
        </p:grpSpPr>
        <p:sp>
          <p:nvSpPr>
            <p:cNvPr id="7" name="Oval 6"/>
            <p:cNvSpPr/>
            <p:nvPr/>
          </p:nvSpPr>
          <p:spPr>
            <a:xfrm>
              <a:off x="4267200" y="990600"/>
              <a:ext cx="609600" cy="5334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descr="LCS Logo_CIRCLE small.jpg"/>
            <p:cNvPicPr>
              <a:picLocks noChangeAspect="1"/>
            </p:cNvPicPr>
            <p:nvPr/>
          </p:nvPicPr>
          <p:blipFill>
            <a:blip r:embed="rId3" cstate="print">
              <a:clrChange>
                <a:clrFrom>
                  <a:srgbClr val="FFFFFF"/>
                </a:clrFrom>
                <a:clrTo>
                  <a:srgbClr val="FFFFFF">
                    <a:alpha val="0"/>
                  </a:srgbClr>
                </a:clrTo>
              </a:clrChange>
            </a:blip>
            <a:stretch>
              <a:fillRect/>
            </a:stretch>
          </p:blipFill>
          <p:spPr>
            <a:xfrm>
              <a:off x="4343400" y="1066800"/>
              <a:ext cx="523399" cy="533400"/>
            </a:xfrm>
            <a:prstGeom prst="rect">
              <a:avLst/>
            </a:prstGeom>
          </p:spPr>
        </p:pic>
      </p:grpSp>
      <p:pic>
        <p:nvPicPr>
          <p:cNvPr id="13315" name="Picture 3"/>
          <p:cNvPicPr>
            <a:picLocks noGrp="1" noChangeAspect="1" noChangeArrowheads="1"/>
          </p:cNvPicPr>
          <p:nvPr>
            <p:ph sz="quarter" idx="1"/>
          </p:nvPr>
        </p:nvPicPr>
        <p:blipFill>
          <a:blip r:embed="rId4" cstate="print"/>
          <a:srcRect/>
          <a:stretch>
            <a:fillRect/>
          </a:stretch>
        </p:blipFill>
        <p:spPr bwMode="auto">
          <a:xfrm>
            <a:off x="2971800" y="3962400"/>
            <a:ext cx="3276600" cy="215626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en-US" sz="2000" dirty="0" smtClean="0"/>
              <a:t>School Speech-Language Pathologist Evaluation Process</a:t>
            </a:r>
            <a:endParaRPr lang="en-US" sz="2000" dirty="0"/>
          </a:p>
        </p:txBody>
      </p:sp>
      <p:sp>
        <p:nvSpPr>
          <p:cNvPr id="3" name="Content Placeholder 2"/>
          <p:cNvSpPr>
            <a:spLocks noGrp="1"/>
          </p:cNvSpPr>
          <p:nvPr>
            <p:ph sz="quarter" idx="1"/>
          </p:nvPr>
        </p:nvSpPr>
        <p:spPr>
          <a:xfrm>
            <a:off x="228600" y="1676400"/>
            <a:ext cx="8458200" cy="4525963"/>
          </a:xfrm>
        </p:spPr>
        <p:txBody>
          <a:bodyPr>
            <a:normAutofit/>
          </a:bodyPr>
          <a:lstStyle/>
          <a:p>
            <a:pPr algn="ctr">
              <a:buNone/>
            </a:pPr>
            <a:r>
              <a:rPr lang="en-US" sz="2800" dirty="0" smtClean="0"/>
              <a:t>    Intended Purpose of the Standards</a:t>
            </a:r>
          </a:p>
          <a:p>
            <a:pPr>
              <a:buFont typeface="Wingdings" pitchFamily="2" charset="2"/>
              <a:buChar char="ü"/>
            </a:pPr>
            <a:r>
              <a:rPr lang="en-US" sz="2800" dirty="0" smtClean="0"/>
              <a:t>Guide professional development</a:t>
            </a:r>
          </a:p>
          <a:p>
            <a:pPr>
              <a:buFont typeface="Wingdings" pitchFamily="2" charset="2"/>
              <a:buChar char="ü"/>
            </a:pPr>
            <a:r>
              <a:rPr lang="en-US" sz="2800" dirty="0" smtClean="0"/>
              <a:t>Provide the focus for schools and districts as they     support, monitor, and evaluate their SLPs</a:t>
            </a:r>
          </a:p>
          <a:p>
            <a:pPr>
              <a:buFont typeface="Wingdings" pitchFamily="2" charset="2"/>
              <a:buChar char="ü"/>
            </a:pPr>
            <a:r>
              <a:rPr lang="en-US" sz="2800" dirty="0" smtClean="0"/>
              <a:t>Assist higher education programs in developing the content and requirements of SLP education curricula.</a:t>
            </a:r>
            <a:endParaRPr lang="en-US" sz="2800" dirty="0"/>
          </a:p>
        </p:txBody>
      </p:sp>
      <p:pic>
        <p:nvPicPr>
          <p:cNvPr id="4" name="Picture 2" descr="LCS Logo_org copy"/>
          <p:cNvPicPr>
            <a:picLocks noChangeAspect="1" noChangeArrowheads="1"/>
          </p:cNvPicPr>
          <p:nvPr/>
        </p:nvPicPr>
        <p:blipFill>
          <a:blip r:embed="rId2" cstate="print"/>
          <a:srcRect/>
          <a:stretch>
            <a:fillRect/>
          </a:stretch>
        </p:blipFill>
        <p:spPr bwMode="auto">
          <a:xfrm>
            <a:off x="457200" y="304800"/>
            <a:ext cx="1943100" cy="896937"/>
          </a:xfrm>
          <a:prstGeom prst="rect">
            <a:avLst/>
          </a:prstGeom>
          <a:noFill/>
          <a:ln w="9525" algn="in">
            <a:noFill/>
            <a:miter lim="800000"/>
            <a:headEnd/>
            <a:tailEnd/>
          </a:ln>
          <a:effectLst/>
        </p:spPr>
      </p:pic>
      <p:grpSp>
        <p:nvGrpSpPr>
          <p:cNvPr id="5" name="Group 4"/>
          <p:cNvGrpSpPr/>
          <p:nvPr/>
        </p:nvGrpSpPr>
        <p:grpSpPr>
          <a:xfrm>
            <a:off x="4267200" y="990600"/>
            <a:ext cx="609600" cy="609600"/>
            <a:chOff x="4267200" y="990600"/>
            <a:chExt cx="609600" cy="609600"/>
          </a:xfrm>
        </p:grpSpPr>
        <p:sp>
          <p:nvSpPr>
            <p:cNvPr id="6" name="Oval 5"/>
            <p:cNvSpPr/>
            <p:nvPr/>
          </p:nvSpPr>
          <p:spPr>
            <a:xfrm>
              <a:off x="4267200" y="990600"/>
              <a:ext cx="609600" cy="5334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descr="LCS Logo_CIRCLE small.jpg"/>
            <p:cNvPicPr>
              <a:picLocks noChangeAspect="1"/>
            </p:cNvPicPr>
            <p:nvPr/>
          </p:nvPicPr>
          <p:blipFill>
            <a:blip r:embed="rId3" cstate="print">
              <a:clrChange>
                <a:clrFrom>
                  <a:srgbClr val="FFFFFF"/>
                </a:clrFrom>
                <a:clrTo>
                  <a:srgbClr val="FFFFFF">
                    <a:alpha val="0"/>
                  </a:srgbClr>
                </a:clrTo>
              </a:clrChange>
            </a:blip>
            <a:stretch>
              <a:fillRect/>
            </a:stretch>
          </p:blipFill>
          <p:spPr>
            <a:xfrm>
              <a:off x="4343400" y="1066800"/>
              <a:ext cx="523399" cy="533400"/>
            </a:xfrm>
            <a:prstGeom prst="rect">
              <a:avLst/>
            </a:prstGeom>
          </p:spPr>
        </p:pic>
      </p:gr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Standards</a:t>
            </a:r>
            <a:endParaRPr lang="en-US" dirty="0"/>
          </a:p>
        </p:txBody>
      </p:sp>
      <p:sp>
        <p:nvSpPr>
          <p:cNvPr id="3" name="Content Placeholder 2"/>
          <p:cNvSpPr>
            <a:spLocks noGrp="1"/>
          </p:cNvSpPr>
          <p:nvPr>
            <p:ph sz="quarter" idx="1"/>
          </p:nvPr>
        </p:nvSpPr>
        <p:spPr>
          <a:xfrm>
            <a:off x="228600" y="1676400"/>
            <a:ext cx="8458200" cy="4525963"/>
          </a:xfrm>
        </p:spPr>
        <p:txBody>
          <a:bodyPr>
            <a:normAutofit/>
          </a:bodyPr>
          <a:lstStyle/>
          <a:p>
            <a:pPr>
              <a:buNone/>
            </a:pPr>
            <a:endParaRPr lang="en-US" sz="2800" dirty="0" smtClean="0"/>
          </a:p>
          <a:p>
            <a:pPr>
              <a:buNone/>
            </a:pPr>
            <a:endParaRPr lang="en-US" sz="2800" dirty="0"/>
          </a:p>
        </p:txBody>
      </p:sp>
      <p:pic>
        <p:nvPicPr>
          <p:cNvPr id="4" name="Picture 2" descr="LCS Logo_org copy"/>
          <p:cNvPicPr>
            <a:picLocks noChangeAspect="1" noChangeArrowheads="1"/>
          </p:cNvPicPr>
          <p:nvPr/>
        </p:nvPicPr>
        <p:blipFill>
          <a:blip r:embed="rId2" cstate="print"/>
          <a:srcRect/>
          <a:stretch>
            <a:fillRect/>
          </a:stretch>
        </p:blipFill>
        <p:spPr bwMode="auto">
          <a:xfrm>
            <a:off x="457200" y="304800"/>
            <a:ext cx="1943100" cy="896937"/>
          </a:xfrm>
          <a:prstGeom prst="rect">
            <a:avLst/>
          </a:prstGeom>
          <a:noFill/>
          <a:ln w="9525" algn="in">
            <a:noFill/>
            <a:miter lim="800000"/>
            <a:headEnd/>
            <a:tailEnd/>
          </a:ln>
          <a:effectLst/>
        </p:spPr>
      </p:pic>
      <p:grpSp>
        <p:nvGrpSpPr>
          <p:cNvPr id="5" name="Group 4"/>
          <p:cNvGrpSpPr/>
          <p:nvPr/>
        </p:nvGrpSpPr>
        <p:grpSpPr>
          <a:xfrm>
            <a:off x="4267200" y="990600"/>
            <a:ext cx="609600" cy="609600"/>
            <a:chOff x="4267200" y="990600"/>
            <a:chExt cx="609600" cy="609600"/>
          </a:xfrm>
        </p:grpSpPr>
        <p:sp>
          <p:nvSpPr>
            <p:cNvPr id="6" name="Oval 5"/>
            <p:cNvSpPr/>
            <p:nvPr/>
          </p:nvSpPr>
          <p:spPr>
            <a:xfrm>
              <a:off x="4267200" y="990600"/>
              <a:ext cx="609600" cy="5334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descr="LCS Logo_CIRCLE small.jpg"/>
            <p:cNvPicPr>
              <a:picLocks noChangeAspect="1"/>
            </p:cNvPicPr>
            <p:nvPr/>
          </p:nvPicPr>
          <p:blipFill>
            <a:blip r:embed="rId3" cstate="print">
              <a:clrChange>
                <a:clrFrom>
                  <a:srgbClr val="FFFFFF"/>
                </a:clrFrom>
                <a:clrTo>
                  <a:srgbClr val="FFFFFF">
                    <a:alpha val="0"/>
                  </a:srgbClr>
                </a:clrTo>
              </a:clrChange>
            </a:blip>
            <a:stretch>
              <a:fillRect/>
            </a:stretch>
          </p:blipFill>
          <p:spPr>
            <a:xfrm>
              <a:off x="4343400" y="1066800"/>
              <a:ext cx="523399" cy="533400"/>
            </a:xfrm>
            <a:prstGeom prst="rect">
              <a:avLst/>
            </a:prstGeom>
          </p:spPr>
        </p:pic>
      </p:grpSp>
      <p:graphicFrame>
        <p:nvGraphicFramePr>
          <p:cNvPr id="9" name="Table 8"/>
          <p:cNvGraphicFramePr>
            <a:graphicFrameLocks noGrp="1"/>
          </p:cNvGraphicFramePr>
          <p:nvPr/>
        </p:nvGraphicFramePr>
        <p:xfrm>
          <a:off x="1676400" y="1981200"/>
          <a:ext cx="6096000" cy="4028440"/>
        </p:xfrm>
        <a:graphic>
          <a:graphicData uri="http://schemas.openxmlformats.org/drawingml/2006/table">
            <a:tbl>
              <a:tblPr firstRow="1" bandRow="1">
                <a:tableStyleId>{5C22544A-7EE6-4342-B048-85BDC9FD1C3A}</a:tableStyleId>
              </a:tblPr>
              <a:tblGrid>
                <a:gridCol w="1981200"/>
                <a:gridCol w="4114800"/>
              </a:tblGrid>
              <a:tr h="370840">
                <a:tc>
                  <a:txBody>
                    <a:bodyPr/>
                    <a:lstStyle/>
                    <a:p>
                      <a:r>
                        <a:rPr lang="en-US" dirty="0" smtClean="0"/>
                        <a:t>Standard 1</a:t>
                      </a:r>
                      <a:endParaRPr lang="en-US" dirty="0"/>
                    </a:p>
                  </a:txBody>
                  <a:tcPr>
                    <a:solidFill>
                      <a:schemeClr val="bg2">
                        <a:lumMod val="50000"/>
                      </a:schemeClr>
                    </a:solidFill>
                  </a:tcPr>
                </a:tc>
                <a:tc>
                  <a:txBody>
                    <a:bodyPr/>
                    <a:lstStyle/>
                    <a:p>
                      <a:r>
                        <a:rPr lang="en-US" dirty="0" smtClean="0"/>
                        <a:t>SLPs demonstrate leadership, advocacy, collaboration,</a:t>
                      </a:r>
                      <a:r>
                        <a:rPr lang="en-US" baseline="0" dirty="0" smtClean="0"/>
                        <a:t> and ethical practices</a:t>
                      </a:r>
                      <a:endParaRPr lang="en-US" dirty="0"/>
                    </a:p>
                  </a:txBody>
                  <a:tcPr>
                    <a:solidFill>
                      <a:schemeClr val="bg2">
                        <a:lumMod val="50000"/>
                      </a:schemeClr>
                    </a:solidFill>
                  </a:tcPr>
                </a:tc>
              </a:tr>
              <a:tr h="370840">
                <a:tc>
                  <a:txBody>
                    <a:bodyPr/>
                    <a:lstStyle/>
                    <a:p>
                      <a:r>
                        <a:rPr kumimoji="0" lang="en-US" b="1" kern="1200" dirty="0" smtClean="0">
                          <a:solidFill>
                            <a:schemeClr val="lt1"/>
                          </a:solidFill>
                          <a:latin typeface="+mn-lt"/>
                          <a:ea typeface="+mn-ea"/>
                          <a:cs typeface="+mn-cs"/>
                        </a:rPr>
                        <a:t>Standard 2</a:t>
                      </a:r>
                      <a:endParaRPr kumimoji="0" lang="en-US" b="1" kern="1200" dirty="0">
                        <a:solidFill>
                          <a:schemeClr val="lt1"/>
                        </a:solidFill>
                        <a:latin typeface="+mn-lt"/>
                        <a:ea typeface="+mn-ea"/>
                        <a:cs typeface="+mn-cs"/>
                      </a:endParaRPr>
                    </a:p>
                  </a:txBody>
                  <a:tcPr>
                    <a:solidFill>
                      <a:schemeClr val="bg2">
                        <a:lumMod val="50000"/>
                      </a:schemeClr>
                    </a:solidFill>
                  </a:tcPr>
                </a:tc>
                <a:tc>
                  <a:txBody>
                    <a:bodyPr/>
                    <a:lstStyle/>
                    <a:p>
                      <a:r>
                        <a:rPr kumimoji="0" lang="en-US" b="1" kern="1200" dirty="0" smtClean="0">
                          <a:solidFill>
                            <a:schemeClr val="lt1"/>
                          </a:solidFill>
                          <a:latin typeface="+mn-lt"/>
                          <a:ea typeface="+mn-ea"/>
                          <a:cs typeface="+mn-cs"/>
                        </a:rPr>
                        <a:t>SLPs promote a respectful environment for a diverse population of students</a:t>
                      </a:r>
                      <a:endParaRPr kumimoji="0" lang="en-US" b="1" kern="1200" dirty="0">
                        <a:solidFill>
                          <a:schemeClr val="lt1"/>
                        </a:solidFill>
                        <a:latin typeface="+mn-lt"/>
                        <a:ea typeface="+mn-ea"/>
                        <a:cs typeface="+mn-cs"/>
                      </a:endParaRPr>
                    </a:p>
                  </a:txBody>
                  <a:tcPr>
                    <a:solidFill>
                      <a:schemeClr val="bg2">
                        <a:lumMod val="50000"/>
                      </a:schemeClr>
                    </a:solidFill>
                  </a:tcPr>
                </a:tc>
              </a:tr>
              <a:tr h="370840">
                <a:tc>
                  <a:txBody>
                    <a:bodyPr/>
                    <a:lstStyle/>
                    <a:p>
                      <a:r>
                        <a:rPr kumimoji="0" lang="en-US" b="1" kern="1200" dirty="0" smtClean="0">
                          <a:solidFill>
                            <a:schemeClr val="lt1"/>
                          </a:solidFill>
                          <a:latin typeface="+mn-lt"/>
                          <a:ea typeface="+mn-ea"/>
                          <a:cs typeface="+mn-cs"/>
                        </a:rPr>
                        <a:t>Standard 3</a:t>
                      </a:r>
                      <a:endParaRPr kumimoji="0" lang="en-US" b="1" kern="1200" dirty="0">
                        <a:solidFill>
                          <a:schemeClr val="lt1"/>
                        </a:solidFill>
                        <a:latin typeface="+mn-lt"/>
                        <a:ea typeface="+mn-ea"/>
                        <a:cs typeface="+mn-cs"/>
                      </a:endParaRPr>
                    </a:p>
                  </a:txBody>
                  <a:tcPr>
                    <a:solidFill>
                      <a:schemeClr val="bg2">
                        <a:lumMod val="50000"/>
                      </a:schemeClr>
                    </a:solidFill>
                  </a:tcPr>
                </a:tc>
                <a:tc>
                  <a:txBody>
                    <a:bodyPr/>
                    <a:lstStyle/>
                    <a:p>
                      <a:r>
                        <a:rPr kumimoji="0" lang="en-US" b="1" kern="1200" dirty="0" smtClean="0">
                          <a:solidFill>
                            <a:schemeClr val="lt1"/>
                          </a:solidFill>
                          <a:latin typeface="+mn-lt"/>
                          <a:ea typeface="+mn-ea"/>
                          <a:cs typeface="+mn-cs"/>
                        </a:rPr>
                        <a:t>SLPs understand and facilitate the implementation of a comprehensive approach to speech-language development</a:t>
                      </a:r>
                      <a:endParaRPr kumimoji="0" lang="en-US" b="1" kern="1200" dirty="0">
                        <a:solidFill>
                          <a:schemeClr val="lt1"/>
                        </a:solidFill>
                        <a:latin typeface="+mn-lt"/>
                        <a:ea typeface="+mn-ea"/>
                        <a:cs typeface="+mn-cs"/>
                      </a:endParaRPr>
                    </a:p>
                  </a:txBody>
                  <a:tcPr>
                    <a:solidFill>
                      <a:schemeClr val="bg2">
                        <a:lumMod val="50000"/>
                      </a:schemeClr>
                    </a:solidFill>
                  </a:tcPr>
                </a:tc>
              </a:tr>
              <a:tr h="370840">
                <a:tc>
                  <a:txBody>
                    <a:bodyPr/>
                    <a:lstStyle/>
                    <a:p>
                      <a:r>
                        <a:rPr kumimoji="0" lang="en-US" b="1" kern="1200" dirty="0" smtClean="0">
                          <a:solidFill>
                            <a:schemeClr val="lt1"/>
                          </a:solidFill>
                          <a:latin typeface="+mn-lt"/>
                          <a:ea typeface="+mn-ea"/>
                          <a:cs typeface="+mn-cs"/>
                        </a:rPr>
                        <a:t>Standard 4</a:t>
                      </a:r>
                      <a:endParaRPr kumimoji="0" lang="en-US" b="1" kern="1200" dirty="0">
                        <a:solidFill>
                          <a:schemeClr val="lt1"/>
                        </a:solidFill>
                        <a:latin typeface="+mn-lt"/>
                        <a:ea typeface="+mn-ea"/>
                        <a:cs typeface="+mn-cs"/>
                      </a:endParaRPr>
                    </a:p>
                  </a:txBody>
                  <a:tcPr>
                    <a:solidFill>
                      <a:schemeClr val="bg2">
                        <a:lumMod val="50000"/>
                      </a:schemeClr>
                    </a:solidFill>
                  </a:tcPr>
                </a:tc>
                <a:tc>
                  <a:txBody>
                    <a:bodyPr/>
                    <a:lstStyle/>
                    <a:p>
                      <a:r>
                        <a:rPr kumimoji="0" lang="en-US" b="1" kern="1200" dirty="0" smtClean="0">
                          <a:solidFill>
                            <a:schemeClr val="lt1"/>
                          </a:solidFill>
                          <a:latin typeface="+mn-lt"/>
                          <a:ea typeface="+mn-ea"/>
                          <a:cs typeface="+mn-cs"/>
                        </a:rPr>
                        <a:t>SLPs promote learning for all students</a:t>
                      </a:r>
                      <a:endParaRPr kumimoji="0" lang="en-US" b="1" kern="1200" dirty="0">
                        <a:solidFill>
                          <a:schemeClr val="lt1"/>
                        </a:solidFill>
                        <a:latin typeface="+mn-lt"/>
                        <a:ea typeface="+mn-ea"/>
                        <a:cs typeface="+mn-cs"/>
                      </a:endParaRPr>
                    </a:p>
                  </a:txBody>
                  <a:tcPr>
                    <a:solidFill>
                      <a:schemeClr val="bg2">
                        <a:lumMod val="50000"/>
                      </a:schemeClr>
                    </a:solidFill>
                  </a:tcPr>
                </a:tc>
              </a:tr>
              <a:tr h="370840">
                <a:tc>
                  <a:txBody>
                    <a:bodyPr/>
                    <a:lstStyle/>
                    <a:p>
                      <a:r>
                        <a:rPr kumimoji="0" lang="en-US" b="1" kern="1200" dirty="0" smtClean="0">
                          <a:solidFill>
                            <a:schemeClr val="lt1"/>
                          </a:solidFill>
                          <a:latin typeface="+mn-lt"/>
                          <a:ea typeface="+mn-ea"/>
                          <a:cs typeface="+mn-cs"/>
                        </a:rPr>
                        <a:t>Standard 5</a:t>
                      </a:r>
                      <a:endParaRPr kumimoji="0" lang="en-US" b="1" kern="1200" dirty="0">
                        <a:solidFill>
                          <a:schemeClr val="lt1"/>
                        </a:solidFill>
                        <a:latin typeface="+mn-lt"/>
                        <a:ea typeface="+mn-ea"/>
                        <a:cs typeface="+mn-cs"/>
                      </a:endParaRPr>
                    </a:p>
                  </a:txBody>
                  <a:tcPr>
                    <a:solidFill>
                      <a:schemeClr val="bg2">
                        <a:lumMod val="50000"/>
                      </a:schemeClr>
                    </a:solidFill>
                  </a:tcPr>
                </a:tc>
                <a:tc>
                  <a:txBody>
                    <a:bodyPr/>
                    <a:lstStyle/>
                    <a:p>
                      <a:r>
                        <a:rPr kumimoji="0" lang="en-US" b="1" kern="1200" dirty="0" smtClean="0">
                          <a:solidFill>
                            <a:schemeClr val="lt1"/>
                          </a:solidFill>
                          <a:latin typeface="+mn-lt"/>
                          <a:ea typeface="+mn-ea"/>
                          <a:cs typeface="+mn-cs"/>
                        </a:rPr>
                        <a:t>SLPs reflect  on their practice</a:t>
                      </a:r>
                      <a:endParaRPr kumimoji="0" lang="en-US" b="1" kern="1200" dirty="0">
                        <a:solidFill>
                          <a:schemeClr val="lt1"/>
                        </a:solidFill>
                        <a:latin typeface="+mn-lt"/>
                        <a:ea typeface="+mn-ea"/>
                        <a:cs typeface="+mn-cs"/>
                      </a:endParaRPr>
                    </a:p>
                  </a:txBody>
                  <a:tcPr>
                    <a:solidFill>
                      <a:schemeClr val="bg2">
                        <a:lumMod val="50000"/>
                      </a:schemeClr>
                    </a:solidFill>
                  </a:tcPr>
                </a:tc>
              </a:tr>
            </a:tbl>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SLP Components</a:t>
            </a:r>
            <a:endParaRPr lang="en-US" dirty="0"/>
          </a:p>
        </p:txBody>
      </p:sp>
      <p:sp>
        <p:nvSpPr>
          <p:cNvPr id="3" name="Content Placeholder 2"/>
          <p:cNvSpPr>
            <a:spLocks noGrp="1"/>
          </p:cNvSpPr>
          <p:nvPr>
            <p:ph sz="quarter" idx="1"/>
          </p:nvPr>
        </p:nvSpPr>
        <p:spPr>
          <a:xfrm>
            <a:off x="228600" y="1676400"/>
            <a:ext cx="8458200" cy="4525963"/>
          </a:xfrm>
        </p:spPr>
        <p:txBody>
          <a:bodyPr>
            <a:normAutofit lnSpcReduction="10000"/>
          </a:bodyPr>
          <a:lstStyle/>
          <a:p>
            <a:pPr>
              <a:buFont typeface="Wingdings" pitchFamily="2" charset="2"/>
              <a:buChar char="ü"/>
            </a:pPr>
            <a:r>
              <a:rPr lang="en-US" sz="2800" dirty="0" smtClean="0"/>
              <a:t>Component 1:  Training</a:t>
            </a:r>
          </a:p>
          <a:p>
            <a:pPr>
              <a:buFont typeface="Wingdings" pitchFamily="2" charset="2"/>
              <a:buChar char="ü"/>
            </a:pPr>
            <a:r>
              <a:rPr lang="en-US" sz="2800" dirty="0" smtClean="0"/>
              <a:t>Component 2:  Orientation</a:t>
            </a:r>
          </a:p>
          <a:p>
            <a:pPr>
              <a:buFont typeface="Wingdings" pitchFamily="2" charset="2"/>
              <a:buChar char="ü"/>
            </a:pPr>
            <a:r>
              <a:rPr lang="en-US" sz="2800" dirty="0" smtClean="0"/>
              <a:t>Component 3:  Self-Assessment</a:t>
            </a:r>
          </a:p>
          <a:p>
            <a:pPr>
              <a:buFont typeface="Wingdings" pitchFamily="2" charset="2"/>
              <a:buChar char="ü"/>
            </a:pPr>
            <a:r>
              <a:rPr lang="en-US" sz="2800" dirty="0" smtClean="0"/>
              <a:t>Component 4:  Pre-Observation Conference</a:t>
            </a:r>
          </a:p>
          <a:p>
            <a:pPr>
              <a:buFont typeface="Wingdings" pitchFamily="2" charset="2"/>
              <a:buChar char="ü"/>
            </a:pPr>
            <a:r>
              <a:rPr lang="en-US" sz="2800" dirty="0" smtClean="0"/>
              <a:t>Component 5:  Observations</a:t>
            </a:r>
          </a:p>
          <a:p>
            <a:pPr>
              <a:buFont typeface="Wingdings" pitchFamily="2" charset="2"/>
              <a:buChar char="ü"/>
            </a:pPr>
            <a:r>
              <a:rPr lang="en-US" sz="2800" dirty="0" smtClean="0"/>
              <a:t>Component 6:  Post-Observation Conference</a:t>
            </a:r>
          </a:p>
          <a:p>
            <a:pPr>
              <a:buFont typeface="Wingdings" pitchFamily="2" charset="2"/>
              <a:buChar char="ü"/>
            </a:pPr>
            <a:r>
              <a:rPr lang="en-US" sz="2800" dirty="0" smtClean="0"/>
              <a:t>Component 7:  Summary Evaluation Conference &amp;  Scoring the SLP Summary Rating Form</a:t>
            </a:r>
          </a:p>
          <a:p>
            <a:pPr>
              <a:buFont typeface="Wingdings" pitchFamily="2" charset="2"/>
              <a:buChar char="ü"/>
            </a:pPr>
            <a:r>
              <a:rPr lang="en-US" sz="2800" dirty="0" smtClean="0"/>
              <a:t>Component 8:  Profession Growth Plans</a:t>
            </a:r>
          </a:p>
          <a:p>
            <a:pPr>
              <a:buNone/>
            </a:pPr>
            <a:endParaRPr lang="en-US" sz="2800" dirty="0" smtClean="0"/>
          </a:p>
          <a:p>
            <a:pPr>
              <a:buNone/>
            </a:pPr>
            <a:endParaRPr lang="en-US" sz="2800" dirty="0" smtClean="0"/>
          </a:p>
          <a:p>
            <a:pPr>
              <a:buNone/>
            </a:pPr>
            <a:endParaRPr lang="en-US" sz="2800" dirty="0" smtClean="0"/>
          </a:p>
          <a:p>
            <a:pPr>
              <a:buNone/>
            </a:pPr>
            <a:endParaRPr lang="en-US" sz="2800" dirty="0"/>
          </a:p>
        </p:txBody>
      </p:sp>
      <p:pic>
        <p:nvPicPr>
          <p:cNvPr id="4" name="Picture 2" descr="LCS Logo_org copy"/>
          <p:cNvPicPr>
            <a:picLocks noChangeAspect="1" noChangeArrowheads="1"/>
          </p:cNvPicPr>
          <p:nvPr/>
        </p:nvPicPr>
        <p:blipFill>
          <a:blip r:embed="rId2" cstate="print"/>
          <a:srcRect/>
          <a:stretch>
            <a:fillRect/>
          </a:stretch>
        </p:blipFill>
        <p:spPr bwMode="auto">
          <a:xfrm>
            <a:off x="457200" y="304800"/>
            <a:ext cx="1943100" cy="896937"/>
          </a:xfrm>
          <a:prstGeom prst="rect">
            <a:avLst/>
          </a:prstGeom>
          <a:noFill/>
          <a:ln w="9525" algn="in">
            <a:noFill/>
            <a:miter lim="800000"/>
            <a:headEnd/>
            <a:tailEnd/>
          </a:ln>
          <a:effectLst/>
        </p:spPr>
      </p:pic>
      <p:grpSp>
        <p:nvGrpSpPr>
          <p:cNvPr id="5" name="Group 4"/>
          <p:cNvGrpSpPr/>
          <p:nvPr/>
        </p:nvGrpSpPr>
        <p:grpSpPr>
          <a:xfrm>
            <a:off x="4267200" y="990600"/>
            <a:ext cx="609600" cy="609600"/>
            <a:chOff x="4267200" y="990600"/>
            <a:chExt cx="609600" cy="609600"/>
          </a:xfrm>
        </p:grpSpPr>
        <p:sp>
          <p:nvSpPr>
            <p:cNvPr id="6" name="Oval 5"/>
            <p:cNvSpPr/>
            <p:nvPr/>
          </p:nvSpPr>
          <p:spPr>
            <a:xfrm>
              <a:off x="4267200" y="990600"/>
              <a:ext cx="609600" cy="5334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descr="LCS Logo_CIRCLE small.jpg"/>
            <p:cNvPicPr>
              <a:picLocks noChangeAspect="1"/>
            </p:cNvPicPr>
            <p:nvPr/>
          </p:nvPicPr>
          <p:blipFill>
            <a:blip r:embed="rId3" cstate="print">
              <a:clrChange>
                <a:clrFrom>
                  <a:srgbClr val="FFFFFF"/>
                </a:clrFrom>
                <a:clrTo>
                  <a:srgbClr val="FFFFFF">
                    <a:alpha val="0"/>
                  </a:srgbClr>
                </a:clrTo>
              </a:clrChange>
            </a:blip>
            <a:stretch>
              <a:fillRect/>
            </a:stretch>
          </p:blipFill>
          <p:spPr>
            <a:xfrm>
              <a:off x="4343400" y="1066800"/>
              <a:ext cx="523399" cy="533400"/>
            </a:xfrm>
            <a:prstGeom prst="rect">
              <a:avLst/>
            </a:prstGeom>
          </p:spPr>
        </p:pic>
      </p:gr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en-US" dirty="0" smtClean="0"/>
              <a:t>Evaluation Process</a:t>
            </a:r>
            <a:endParaRPr lang="en-US" dirty="0"/>
          </a:p>
        </p:txBody>
      </p:sp>
      <p:sp>
        <p:nvSpPr>
          <p:cNvPr id="31" name="Content Placeholder 30"/>
          <p:cNvSpPr>
            <a:spLocks noGrp="1"/>
          </p:cNvSpPr>
          <p:nvPr>
            <p:ph sz="quarter" idx="1"/>
          </p:nvPr>
        </p:nvSpPr>
        <p:spPr/>
        <p:txBody>
          <a:bodyPr/>
          <a:lstStyle/>
          <a:p>
            <a:endParaRPr lang="en-US" b="1" dirty="0"/>
          </a:p>
        </p:txBody>
      </p:sp>
      <p:pic>
        <p:nvPicPr>
          <p:cNvPr id="4" name="Picture 2" descr="LCS Logo_org copy"/>
          <p:cNvPicPr>
            <a:picLocks noChangeAspect="1" noChangeArrowheads="1"/>
          </p:cNvPicPr>
          <p:nvPr/>
        </p:nvPicPr>
        <p:blipFill>
          <a:blip r:embed="rId2" cstate="print"/>
          <a:srcRect/>
          <a:stretch>
            <a:fillRect/>
          </a:stretch>
        </p:blipFill>
        <p:spPr bwMode="auto">
          <a:xfrm>
            <a:off x="457200" y="304800"/>
            <a:ext cx="1943100" cy="896937"/>
          </a:xfrm>
          <a:prstGeom prst="rect">
            <a:avLst/>
          </a:prstGeom>
          <a:noFill/>
          <a:ln w="9525" algn="in">
            <a:noFill/>
            <a:miter lim="800000"/>
            <a:headEnd/>
            <a:tailEnd/>
          </a:ln>
          <a:effectLst/>
        </p:spPr>
      </p:pic>
      <p:grpSp>
        <p:nvGrpSpPr>
          <p:cNvPr id="5" name="Group 4"/>
          <p:cNvGrpSpPr/>
          <p:nvPr/>
        </p:nvGrpSpPr>
        <p:grpSpPr>
          <a:xfrm>
            <a:off x="4267200" y="990600"/>
            <a:ext cx="609600" cy="609600"/>
            <a:chOff x="4267200" y="990600"/>
            <a:chExt cx="609600" cy="609600"/>
          </a:xfrm>
        </p:grpSpPr>
        <p:sp>
          <p:nvSpPr>
            <p:cNvPr id="6" name="Oval 5"/>
            <p:cNvSpPr/>
            <p:nvPr/>
          </p:nvSpPr>
          <p:spPr>
            <a:xfrm>
              <a:off x="4267200" y="990600"/>
              <a:ext cx="609600" cy="5334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descr="LCS Logo_CIRCLE small.jpg"/>
            <p:cNvPicPr>
              <a:picLocks noChangeAspect="1"/>
            </p:cNvPicPr>
            <p:nvPr/>
          </p:nvPicPr>
          <p:blipFill>
            <a:blip r:embed="rId3" cstate="print">
              <a:clrChange>
                <a:clrFrom>
                  <a:srgbClr val="FFFFFF"/>
                </a:clrFrom>
                <a:clrTo>
                  <a:srgbClr val="FFFFFF">
                    <a:alpha val="0"/>
                  </a:srgbClr>
                </a:clrTo>
              </a:clrChange>
            </a:blip>
            <a:stretch>
              <a:fillRect/>
            </a:stretch>
          </p:blipFill>
          <p:spPr>
            <a:xfrm>
              <a:off x="4343400" y="1066800"/>
              <a:ext cx="523399" cy="533400"/>
            </a:xfrm>
            <a:prstGeom prst="rect">
              <a:avLst/>
            </a:prstGeom>
          </p:spPr>
        </p:pic>
      </p:grpSp>
      <p:sp>
        <p:nvSpPr>
          <p:cNvPr id="9" name="Rounded Rectangle 8"/>
          <p:cNvSpPr/>
          <p:nvPr/>
        </p:nvSpPr>
        <p:spPr>
          <a:xfrm>
            <a:off x="3733800" y="1828800"/>
            <a:ext cx="1676400" cy="685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Orientation</a:t>
            </a:r>
            <a:endParaRPr lang="en-US" dirty="0"/>
          </a:p>
        </p:txBody>
      </p:sp>
      <p:sp>
        <p:nvSpPr>
          <p:cNvPr id="12" name="Rounded Rectangle 11"/>
          <p:cNvSpPr/>
          <p:nvPr/>
        </p:nvSpPr>
        <p:spPr>
          <a:xfrm>
            <a:off x="5943600" y="2209800"/>
            <a:ext cx="1752600" cy="685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Self-assessment</a:t>
            </a:r>
            <a:endParaRPr lang="en-US" dirty="0"/>
          </a:p>
        </p:txBody>
      </p:sp>
      <p:sp>
        <p:nvSpPr>
          <p:cNvPr id="13" name="Rounded Rectangle 12"/>
          <p:cNvSpPr/>
          <p:nvPr/>
        </p:nvSpPr>
        <p:spPr>
          <a:xfrm>
            <a:off x="6019800" y="3505200"/>
            <a:ext cx="1981200"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Pre-Observation Conference</a:t>
            </a:r>
            <a:endParaRPr lang="en-US" dirty="0"/>
          </a:p>
        </p:txBody>
      </p:sp>
      <p:sp>
        <p:nvSpPr>
          <p:cNvPr id="14" name="Right Arrow 13"/>
          <p:cNvSpPr/>
          <p:nvPr/>
        </p:nvSpPr>
        <p:spPr>
          <a:xfrm>
            <a:off x="5486400" y="2209800"/>
            <a:ext cx="3810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Down Arrow 15"/>
          <p:cNvSpPr/>
          <p:nvPr/>
        </p:nvSpPr>
        <p:spPr>
          <a:xfrm>
            <a:off x="6553200" y="3048000"/>
            <a:ext cx="457200" cy="304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ounded Rectangle 16"/>
          <p:cNvSpPr/>
          <p:nvPr/>
        </p:nvSpPr>
        <p:spPr>
          <a:xfrm>
            <a:off x="5867400" y="5029200"/>
            <a:ext cx="1828800"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Observation</a:t>
            </a:r>
            <a:endParaRPr lang="en-US" dirty="0"/>
          </a:p>
        </p:txBody>
      </p:sp>
      <p:sp>
        <p:nvSpPr>
          <p:cNvPr id="18" name="Down Arrow 17"/>
          <p:cNvSpPr/>
          <p:nvPr/>
        </p:nvSpPr>
        <p:spPr>
          <a:xfrm>
            <a:off x="6705600" y="4572000"/>
            <a:ext cx="304800" cy="381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ed Rectangle 18"/>
          <p:cNvSpPr/>
          <p:nvPr/>
        </p:nvSpPr>
        <p:spPr>
          <a:xfrm>
            <a:off x="2743200" y="5029200"/>
            <a:ext cx="1905000"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Post- Observation Conference</a:t>
            </a:r>
            <a:endParaRPr lang="en-US" dirty="0"/>
          </a:p>
        </p:txBody>
      </p:sp>
      <p:sp>
        <p:nvSpPr>
          <p:cNvPr id="21" name="Left Arrow 20"/>
          <p:cNvSpPr/>
          <p:nvPr/>
        </p:nvSpPr>
        <p:spPr>
          <a:xfrm>
            <a:off x="5029200" y="5257800"/>
            <a:ext cx="457200" cy="3810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ounded Rectangle 21"/>
          <p:cNvSpPr/>
          <p:nvPr/>
        </p:nvSpPr>
        <p:spPr>
          <a:xfrm>
            <a:off x="1905000" y="3505200"/>
            <a:ext cx="2133600"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Summary Evaluation Conference</a:t>
            </a:r>
            <a:endParaRPr lang="en-US" dirty="0"/>
          </a:p>
        </p:txBody>
      </p:sp>
      <p:sp>
        <p:nvSpPr>
          <p:cNvPr id="23" name="Up Arrow 22"/>
          <p:cNvSpPr/>
          <p:nvPr/>
        </p:nvSpPr>
        <p:spPr>
          <a:xfrm>
            <a:off x="3200400" y="4572000"/>
            <a:ext cx="381000" cy="3048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ounded Rectangle 23"/>
          <p:cNvSpPr/>
          <p:nvPr/>
        </p:nvSpPr>
        <p:spPr>
          <a:xfrm>
            <a:off x="1524000" y="2133600"/>
            <a:ext cx="1752600" cy="685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Professional Growth Plans</a:t>
            </a:r>
            <a:endParaRPr lang="en-US" dirty="0"/>
          </a:p>
        </p:txBody>
      </p:sp>
      <p:sp>
        <p:nvSpPr>
          <p:cNvPr id="25" name="Up Arrow 24"/>
          <p:cNvSpPr/>
          <p:nvPr/>
        </p:nvSpPr>
        <p:spPr>
          <a:xfrm>
            <a:off x="2514600" y="3048000"/>
            <a:ext cx="457200" cy="3810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ight Arrow 25"/>
          <p:cNvSpPr/>
          <p:nvPr/>
        </p:nvSpPr>
        <p:spPr>
          <a:xfrm>
            <a:off x="3352800" y="1981200"/>
            <a:ext cx="3048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ounded Rectangle 26"/>
          <p:cNvSpPr/>
          <p:nvPr/>
        </p:nvSpPr>
        <p:spPr>
          <a:xfrm>
            <a:off x="304800" y="1524000"/>
            <a:ext cx="1143000" cy="685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Training</a:t>
            </a:r>
            <a:endParaRPr lang="en-US" dirty="0"/>
          </a:p>
        </p:txBody>
      </p:sp>
      <p:sp>
        <p:nvSpPr>
          <p:cNvPr id="28" name="Right Arrow 27"/>
          <p:cNvSpPr/>
          <p:nvPr/>
        </p:nvSpPr>
        <p:spPr>
          <a:xfrm>
            <a:off x="1447800" y="1600200"/>
            <a:ext cx="13716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en-US" dirty="0" smtClean="0"/>
              <a:t>Evaluation Process</a:t>
            </a:r>
            <a:endParaRPr lang="en-US" dirty="0"/>
          </a:p>
        </p:txBody>
      </p:sp>
      <p:sp>
        <p:nvSpPr>
          <p:cNvPr id="3" name="Content Placeholder 2"/>
          <p:cNvSpPr>
            <a:spLocks noGrp="1"/>
          </p:cNvSpPr>
          <p:nvPr>
            <p:ph sz="quarter" idx="1"/>
          </p:nvPr>
        </p:nvSpPr>
        <p:spPr>
          <a:xfrm>
            <a:off x="228600" y="1676400"/>
            <a:ext cx="8458200" cy="4525963"/>
          </a:xfrm>
        </p:spPr>
        <p:txBody>
          <a:bodyPr>
            <a:normAutofit fontScale="92500" lnSpcReduction="10000"/>
          </a:bodyPr>
          <a:lstStyle/>
          <a:p>
            <a:pPr algn="ctr">
              <a:buNone/>
            </a:pPr>
            <a:r>
              <a:rPr lang="en-US" sz="2400" dirty="0" smtClean="0"/>
              <a:t>In July, 2012 the NC SBOE approved the Rubric for </a:t>
            </a:r>
          </a:p>
          <a:p>
            <a:pPr algn="ctr">
              <a:buNone/>
            </a:pPr>
            <a:r>
              <a:rPr lang="en-US" sz="2400" dirty="0" smtClean="0"/>
              <a:t>Evaluating NC SLPs and the SLP Evaluation Process.</a:t>
            </a:r>
          </a:p>
          <a:p>
            <a:pPr algn="just">
              <a:buNone/>
            </a:pPr>
            <a:r>
              <a:rPr lang="en-US" sz="2800" dirty="0" smtClean="0">
                <a:solidFill>
                  <a:srgbClr val="FF0000"/>
                </a:solidFill>
              </a:rPr>
              <a:t>Speech-Language Pathologist Responsibilities:</a:t>
            </a:r>
          </a:p>
          <a:p>
            <a:pPr algn="just">
              <a:buFont typeface="Wingdings" pitchFamily="2" charset="2"/>
              <a:buChar char="ü"/>
            </a:pPr>
            <a:r>
              <a:rPr lang="en-US" sz="2400" dirty="0" smtClean="0"/>
              <a:t>Know &amp; understand the NC Professional SLP Standards.</a:t>
            </a:r>
          </a:p>
          <a:p>
            <a:pPr algn="just">
              <a:buFont typeface="Wingdings" pitchFamily="2" charset="2"/>
              <a:buChar char="ü"/>
            </a:pPr>
            <a:r>
              <a:rPr lang="en-US" sz="2400" dirty="0" smtClean="0"/>
              <a:t>Understand the NC SLP Evaluation Process.</a:t>
            </a:r>
          </a:p>
          <a:p>
            <a:pPr algn="just">
              <a:buFont typeface="Wingdings" pitchFamily="2" charset="2"/>
              <a:buChar char="ü"/>
            </a:pPr>
            <a:r>
              <a:rPr lang="en-US" sz="2400" dirty="0" smtClean="0"/>
              <a:t>Prepare for, and fully participate in, each component of the evaluation process.</a:t>
            </a:r>
          </a:p>
          <a:p>
            <a:pPr algn="just">
              <a:buFont typeface="Wingdings" pitchFamily="2" charset="2"/>
              <a:buChar char="ü"/>
            </a:pPr>
            <a:r>
              <a:rPr lang="en-US" sz="2400" dirty="0" smtClean="0"/>
              <a:t>Gather data, artifacts, evidence to support performance in relation to standards and progress in attaining goals.</a:t>
            </a:r>
          </a:p>
          <a:p>
            <a:pPr algn="just">
              <a:buFont typeface="Wingdings" pitchFamily="2" charset="2"/>
              <a:buChar char="ü"/>
            </a:pPr>
            <a:r>
              <a:rPr lang="en-US" sz="2400" dirty="0" smtClean="0"/>
              <a:t>Develop and implement strategies to improve personal performance/attain goals in areas individually or collaboratively  identified.</a:t>
            </a:r>
          </a:p>
          <a:p>
            <a:pPr algn="just">
              <a:buFont typeface="Wingdings" pitchFamily="2" charset="2"/>
              <a:buChar char="ü"/>
            </a:pPr>
            <a:endParaRPr lang="en-US" sz="2400" dirty="0" smtClean="0"/>
          </a:p>
          <a:p>
            <a:pPr>
              <a:buNone/>
            </a:pPr>
            <a:endParaRPr lang="en-US" sz="2800" dirty="0" smtClean="0"/>
          </a:p>
          <a:p>
            <a:pPr algn="r">
              <a:buNone/>
            </a:pPr>
            <a:endParaRPr lang="en-US" sz="2800" dirty="0" smtClean="0"/>
          </a:p>
          <a:p>
            <a:pPr>
              <a:buFont typeface="Wingdings" pitchFamily="2" charset="2"/>
              <a:buChar char="ü"/>
            </a:pPr>
            <a:endParaRPr lang="en-US" sz="2800" dirty="0" smtClean="0"/>
          </a:p>
          <a:p>
            <a:pPr>
              <a:buFont typeface="Wingdings" pitchFamily="2" charset="2"/>
              <a:buChar char="ü"/>
            </a:pPr>
            <a:endParaRPr lang="en-US" sz="2800" dirty="0" smtClean="0"/>
          </a:p>
          <a:p>
            <a:pPr>
              <a:buFont typeface="Wingdings" pitchFamily="2" charset="2"/>
              <a:buChar char="ü"/>
            </a:pPr>
            <a:endParaRPr lang="en-US" sz="2800" dirty="0" smtClean="0">
              <a:hlinkClick r:id="rId2"/>
            </a:endParaRPr>
          </a:p>
        </p:txBody>
      </p:sp>
      <p:pic>
        <p:nvPicPr>
          <p:cNvPr id="4" name="Picture 2" descr="LCS Logo_org copy"/>
          <p:cNvPicPr>
            <a:picLocks noChangeAspect="1" noChangeArrowheads="1"/>
          </p:cNvPicPr>
          <p:nvPr/>
        </p:nvPicPr>
        <p:blipFill>
          <a:blip r:embed="rId3" cstate="print"/>
          <a:srcRect/>
          <a:stretch>
            <a:fillRect/>
          </a:stretch>
        </p:blipFill>
        <p:spPr bwMode="auto">
          <a:xfrm>
            <a:off x="457200" y="304800"/>
            <a:ext cx="1943100" cy="896937"/>
          </a:xfrm>
          <a:prstGeom prst="rect">
            <a:avLst/>
          </a:prstGeom>
          <a:noFill/>
          <a:ln w="9525" algn="in">
            <a:noFill/>
            <a:miter lim="800000"/>
            <a:headEnd/>
            <a:tailEnd/>
          </a:ln>
          <a:effectLst/>
        </p:spPr>
      </p:pic>
      <p:grpSp>
        <p:nvGrpSpPr>
          <p:cNvPr id="5" name="Group 4"/>
          <p:cNvGrpSpPr/>
          <p:nvPr/>
        </p:nvGrpSpPr>
        <p:grpSpPr>
          <a:xfrm>
            <a:off x="4267200" y="990600"/>
            <a:ext cx="609600" cy="609600"/>
            <a:chOff x="4267200" y="990600"/>
            <a:chExt cx="609600" cy="609600"/>
          </a:xfrm>
        </p:grpSpPr>
        <p:sp>
          <p:nvSpPr>
            <p:cNvPr id="6" name="Oval 5"/>
            <p:cNvSpPr/>
            <p:nvPr/>
          </p:nvSpPr>
          <p:spPr>
            <a:xfrm>
              <a:off x="4267200" y="990600"/>
              <a:ext cx="609600" cy="5334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descr="LCS Logo_CIRCLE small.jpg"/>
            <p:cNvPicPr>
              <a:picLocks noChangeAspect="1"/>
            </p:cNvPicPr>
            <p:nvPr/>
          </p:nvPicPr>
          <p:blipFill>
            <a:blip r:embed="rId4" cstate="print">
              <a:clrChange>
                <a:clrFrom>
                  <a:srgbClr val="FFFFFF"/>
                </a:clrFrom>
                <a:clrTo>
                  <a:srgbClr val="FFFFFF">
                    <a:alpha val="0"/>
                  </a:srgbClr>
                </a:clrTo>
              </a:clrChange>
            </a:blip>
            <a:stretch>
              <a:fillRect/>
            </a:stretch>
          </p:blipFill>
          <p:spPr>
            <a:xfrm>
              <a:off x="4343400" y="1066800"/>
              <a:ext cx="523399" cy="533400"/>
            </a:xfrm>
            <a:prstGeom prst="rect">
              <a:avLst/>
            </a:prstGeom>
          </p:spPr>
        </p:pic>
      </p:gr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en-US" dirty="0" smtClean="0"/>
              <a:t>Evaluation Process</a:t>
            </a:r>
            <a:endParaRPr lang="en-US" dirty="0"/>
          </a:p>
        </p:txBody>
      </p:sp>
      <p:sp>
        <p:nvSpPr>
          <p:cNvPr id="3" name="Content Placeholder 2"/>
          <p:cNvSpPr>
            <a:spLocks noGrp="1"/>
          </p:cNvSpPr>
          <p:nvPr>
            <p:ph sz="quarter" idx="1"/>
          </p:nvPr>
        </p:nvSpPr>
        <p:spPr>
          <a:xfrm>
            <a:off x="228600" y="1676400"/>
            <a:ext cx="8458200" cy="4525963"/>
          </a:xfrm>
        </p:spPr>
        <p:txBody>
          <a:bodyPr>
            <a:normAutofit lnSpcReduction="10000"/>
          </a:bodyPr>
          <a:lstStyle/>
          <a:p>
            <a:pPr>
              <a:buNone/>
            </a:pPr>
            <a:r>
              <a:rPr lang="en-US" sz="2800" dirty="0" smtClean="0">
                <a:solidFill>
                  <a:srgbClr val="FF0000"/>
                </a:solidFill>
              </a:rPr>
              <a:t>Principal/Evaluator Responsibilities:</a:t>
            </a:r>
          </a:p>
          <a:p>
            <a:pPr>
              <a:buFont typeface="Wingdings" pitchFamily="2" charset="2"/>
              <a:buChar char="ü"/>
            </a:pPr>
            <a:r>
              <a:rPr lang="en-US" sz="2400" dirty="0" smtClean="0"/>
              <a:t>Know and understand the NC Professional SLP Standards.</a:t>
            </a:r>
          </a:p>
          <a:p>
            <a:pPr>
              <a:buFont typeface="Wingdings" pitchFamily="2" charset="2"/>
              <a:buChar char="ü"/>
            </a:pPr>
            <a:r>
              <a:rPr lang="en-US" sz="2400" dirty="0" smtClean="0"/>
              <a:t>Supervise the SLP Evaluation Process &amp; ensure that all steps are conducted according to the approved process.</a:t>
            </a:r>
          </a:p>
          <a:p>
            <a:pPr>
              <a:buFont typeface="Wingdings" pitchFamily="2" charset="2"/>
              <a:buChar char="ü"/>
            </a:pPr>
            <a:r>
              <a:rPr lang="en-US" sz="2400" dirty="0" smtClean="0"/>
              <a:t>Identify the SLPs strengths &amp; areas for improvement &amp; make recommendations for improving performance.</a:t>
            </a:r>
          </a:p>
          <a:p>
            <a:pPr>
              <a:buFont typeface="Wingdings" pitchFamily="2" charset="2"/>
              <a:buChar char="ü"/>
            </a:pPr>
            <a:r>
              <a:rPr lang="en-US" sz="2400" dirty="0" smtClean="0"/>
              <a:t>Ensure that the contents of the SLP Summary Evaluation Report contain accurate information and accurately reflect the SLPs performance.</a:t>
            </a:r>
          </a:p>
          <a:p>
            <a:pPr>
              <a:buFont typeface="Wingdings" pitchFamily="2" charset="2"/>
              <a:buChar char="ü"/>
            </a:pPr>
            <a:r>
              <a:rPr lang="en-US" sz="2400" dirty="0" smtClean="0"/>
              <a:t>Develop and supervise implementation of action plans/MIPs as appropriate.</a:t>
            </a:r>
          </a:p>
          <a:p>
            <a:pPr>
              <a:buFont typeface="Wingdings" pitchFamily="2" charset="2"/>
              <a:buChar char="ü"/>
            </a:pPr>
            <a:endParaRPr lang="en-US" sz="2800" dirty="0" smtClean="0"/>
          </a:p>
          <a:p>
            <a:pPr>
              <a:buFont typeface="Wingdings" pitchFamily="2" charset="2"/>
              <a:buChar char="ü"/>
            </a:pPr>
            <a:endParaRPr lang="en-US" sz="2800" dirty="0" smtClean="0"/>
          </a:p>
          <a:p>
            <a:pPr>
              <a:buFont typeface="Wingdings" pitchFamily="2" charset="2"/>
              <a:buChar char="ü"/>
            </a:pPr>
            <a:endParaRPr lang="en-US" sz="2800" dirty="0" smtClean="0"/>
          </a:p>
          <a:p>
            <a:pPr>
              <a:buNone/>
            </a:pPr>
            <a:endParaRPr lang="en-US" sz="2800" dirty="0"/>
          </a:p>
        </p:txBody>
      </p:sp>
      <p:pic>
        <p:nvPicPr>
          <p:cNvPr id="4" name="Picture 2" descr="LCS Logo_org copy"/>
          <p:cNvPicPr>
            <a:picLocks noChangeAspect="1" noChangeArrowheads="1"/>
          </p:cNvPicPr>
          <p:nvPr/>
        </p:nvPicPr>
        <p:blipFill>
          <a:blip r:embed="rId2" cstate="print"/>
          <a:srcRect/>
          <a:stretch>
            <a:fillRect/>
          </a:stretch>
        </p:blipFill>
        <p:spPr bwMode="auto">
          <a:xfrm>
            <a:off x="457200" y="304800"/>
            <a:ext cx="1943100" cy="896937"/>
          </a:xfrm>
          <a:prstGeom prst="rect">
            <a:avLst/>
          </a:prstGeom>
          <a:noFill/>
          <a:ln w="9525" algn="in">
            <a:noFill/>
            <a:miter lim="800000"/>
            <a:headEnd/>
            <a:tailEnd/>
          </a:ln>
          <a:effectLst/>
        </p:spPr>
      </p:pic>
      <p:grpSp>
        <p:nvGrpSpPr>
          <p:cNvPr id="5" name="Group 4"/>
          <p:cNvGrpSpPr/>
          <p:nvPr/>
        </p:nvGrpSpPr>
        <p:grpSpPr>
          <a:xfrm>
            <a:off x="4267200" y="990600"/>
            <a:ext cx="609600" cy="609600"/>
            <a:chOff x="4267200" y="990600"/>
            <a:chExt cx="609600" cy="609600"/>
          </a:xfrm>
        </p:grpSpPr>
        <p:sp>
          <p:nvSpPr>
            <p:cNvPr id="6" name="Oval 5"/>
            <p:cNvSpPr/>
            <p:nvPr/>
          </p:nvSpPr>
          <p:spPr>
            <a:xfrm>
              <a:off x="4267200" y="990600"/>
              <a:ext cx="609600" cy="5334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descr="LCS Logo_CIRCLE small.jpg"/>
            <p:cNvPicPr>
              <a:picLocks noChangeAspect="1"/>
            </p:cNvPicPr>
            <p:nvPr/>
          </p:nvPicPr>
          <p:blipFill>
            <a:blip r:embed="rId3" cstate="print">
              <a:clrChange>
                <a:clrFrom>
                  <a:srgbClr val="FFFFFF"/>
                </a:clrFrom>
                <a:clrTo>
                  <a:srgbClr val="FFFFFF">
                    <a:alpha val="0"/>
                  </a:srgbClr>
                </a:clrTo>
              </a:clrChange>
            </a:blip>
            <a:stretch>
              <a:fillRect/>
            </a:stretch>
          </p:blipFill>
          <p:spPr>
            <a:xfrm>
              <a:off x="4343400" y="1066800"/>
              <a:ext cx="523399" cy="533400"/>
            </a:xfrm>
            <a:prstGeom prst="rect">
              <a:avLst/>
            </a:prstGeom>
          </p:spPr>
        </p:pic>
      </p:gr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en-US" dirty="0" smtClean="0"/>
              <a:t>SLP Evaluation Components </a:t>
            </a:r>
            <a:endParaRPr lang="en-US" dirty="0"/>
          </a:p>
        </p:txBody>
      </p:sp>
      <p:pic>
        <p:nvPicPr>
          <p:cNvPr id="4" name="Picture 2" descr="LCS Logo_org copy"/>
          <p:cNvPicPr>
            <a:picLocks noChangeAspect="1" noChangeArrowheads="1"/>
          </p:cNvPicPr>
          <p:nvPr/>
        </p:nvPicPr>
        <p:blipFill>
          <a:blip r:embed="rId2" cstate="print"/>
          <a:srcRect/>
          <a:stretch>
            <a:fillRect/>
          </a:stretch>
        </p:blipFill>
        <p:spPr bwMode="auto">
          <a:xfrm>
            <a:off x="457200" y="304800"/>
            <a:ext cx="1943100" cy="896937"/>
          </a:xfrm>
          <a:prstGeom prst="rect">
            <a:avLst/>
          </a:prstGeom>
          <a:noFill/>
          <a:ln w="9525" algn="in">
            <a:noFill/>
            <a:miter lim="800000"/>
            <a:headEnd/>
            <a:tailEnd/>
          </a:ln>
          <a:effectLst/>
        </p:spPr>
      </p:pic>
      <p:grpSp>
        <p:nvGrpSpPr>
          <p:cNvPr id="5" name="Group 4"/>
          <p:cNvGrpSpPr/>
          <p:nvPr/>
        </p:nvGrpSpPr>
        <p:grpSpPr>
          <a:xfrm>
            <a:off x="4267200" y="990600"/>
            <a:ext cx="609600" cy="609600"/>
            <a:chOff x="4267200" y="990600"/>
            <a:chExt cx="609600" cy="609600"/>
          </a:xfrm>
        </p:grpSpPr>
        <p:sp>
          <p:nvSpPr>
            <p:cNvPr id="6" name="Oval 5"/>
            <p:cNvSpPr/>
            <p:nvPr/>
          </p:nvSpPr>
          <p:spPr>
            <a:xfrm>
              <a:off x="4267200" y="990600"/>
              <a:ext cx="609600" cy="5334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descr="LCS Logo_CIRCLE small.jpg"/>
            <p:cNvPicPr>
              <a:picLocks noChangeAspect="1"/>
            </p:cNvPicPr>
            <p:nvPr/>
          </p:nvPicPr>
          <p:blipFill>
            <a:blip r:embed="rId3" cstate="print">
              <a:clrChange>
                <a:clrFrom>
                  <a:srgbClr val="FFFFFF"/>
                </a:clrFrom>
                <a:clrTo>
                  <a:srgbClr val="FFFFFF">
                    <a:alpha val="0"/>
                  </a:srgbClr>
                </a:clrTo>
              </a:clrChange>
            </a:blip>
            <a:stretch>
              <a:fillRect/>
            </a:stretch>
          </p:blipFill>
          <p:spPr>
            <a:xfrm>
              <a:off x="4343400" y="1066800"/>
              <a:ext cx="523399" cy="533400"/>
            </a:xfrm>
            <a:prstGeom prst="rect">
              <a:avLst/>
            </a:prstGeom>
          </p:spPr>
        </p:pic>
      </p:grpSp>
      <p:sp>
        <p:nvSpPr>
          <p:cNvPr id="9" name="Content Placeholder 8"/>
          <p:cNvSpPr>
            <a:spLocks noGrp="1"/>
          </p:cNvSpPr>
          <p:nvPr>
            <p:ph sz="quarter" idx="1"/>
          </p:nvPr>
        </p:nvSpPr>
        <p:spPr/>
        <p:txBody>
          <a:bodyPr>
            <a:normAutofit fontScale="85000" lnSpcReduction="20000"/>
          </a:bodyPr>
          <a:lstStyle/>
          <a:p>
            <a:pPr>
              <a:buFont typeface="Wingdings" pitchFamily="2" charset="2"/>
              <a:buChar char="ü"/>
            </a:pPr>
            <a:r>
              <a:rPr lang="en-US" sz="2800" b="1" dirty="0" smtClean="0">
                <a:solidFill>
                  <a:srgbClr val="FF0000"/>
                </a:solidFill>
              </a:rPr>
              <a:t>Component 1:  Training</a:t>
            </a:r>
          </a:p>
          <a:p>
            <a:pPr>
              <a:buNone/>
            </a:pPr>
            <a:r>
              <a:rPr lang="en-US" sz="2800" dirty="0" smtClean="0"/>
              <a:t>    Before participating in the evaluation process, all SLPs, principals, and peer evaluators should be trained by their district, through self-study, or by other experienced trainers on the evaluation process.</a:t>
            </a:r>
          </a:p>
          <a:p>
            <a:pPr>
              <a:buFont typeface="Wingdings" pitchFamily="2" charset="2"/>
              <a:buChar char="ü"/>
            </a:pPr>
            <a:r>
              <a:rPr lang="en-US" sz="2800" b="1" dirty="0" smtClean="0">
                <a:solidFill>
                  <a:srgbClr val="FF0000"/>
                </a:solidFill>
              </a:rPr>
              <a:t>Component 2:  Orientation</a:t>
            </a:r>
          </a:p>
          <a:p>
            <a:pPr>
              <a:buNone/>
            </a:pPr>
            <a:r>
              <a:rPr lang="en-US" sz="2800" dirty="0" smtClean="0"/>
              <a:t>   Within two weeks of a SLP’s first day of work in any school year, the principal will provide the SLP with a copy of, or directions for, obtaining access to a copy of : </a:t>
            </a:r>
            <a:r>
              <a:rPr lang="en-US" sz="2800" dirty="0" smtClean="0"/>
              <a:t>    </a:t>
            </a:r>
            <a:endParaRPr lang="en-US" sz="2800" dirty="0" smtClean="0"/>
          </a:p>
          <a:p>
            <a:pPr>
              <a:buNone/>
            </a:pPr>
            <a:r>
              <a:rPr lang="en-US" sz="2800" dirty="0" smtClean="0"/>
              <a:t>    A.  The Rubric for Evaluating NC SLPs. </a:t>
            </a:r>
          </a:p>
          <a:p>
            <a:pPr>
              <a:buNone/>
            </a:pPr>
            <a:r>
              <a:rPr lang="en-US" sz="2800" dirty="0" smtClean="0"/>
              <a:t>    B.  Schedule for completing all the components of the </a:t>
            </a:r>
          </a:p>
          <a:p>
            <a:pPr>
              <a:buNone/>
            </a:pPr>
            <a:r>
              <a:rPr lang="en-US" sz="2800" dirty="0" smtClean="0"/>
              <a:t>          evaluation process.</a:t>
            </a:r>
          </a:p>
          <a:p>
            <a:pPr>
              <a:buNone/>
            </a:pPr>
            <a:r>
              <a:rPr lang="en-US" dirty="0" smtClean="0"/>
              <a:t>	</a:t>
            </a:r>
          </a:p>
          <a:p>
            <a:pPr>
              <a:buFont typeface="Wingdings" pitchFamily="2" charset="2"/>
              <a:buChar char="ü"/>
            </a:pPr>
            <a:endParaRPr lang="en-US" dirty="0" smtClean="0"/>
          </a:p>
          <a:p>
            <a:pPr>
              <a:buFont typeface="Wingdings" pitchFamily="2" charset="2"/>
              <a:buChar char="ü"/>
            </a:pPr>
            <a:endParaRPr lang="en-US" dirty="0" smtClean="0"/>
          </a:p>
          <a:p>
            <a:pPr>
              <a:buFont typeface="Wingdings" pitchFamily="2" charset="2"/>
              <a:buChar char="ü"/>
            </a:pP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en-US" dirty="0" smtClean="0"/>
              <a:t>Components</a:t>
            </a:r>
            <a:endParaRPr lang="en-US" dirty="0"/>
          </a:p>
        </p:txBody>
      </p:sp>
      <p:pic>
        <p:nvPicPr>
          <p:cNvPr id="4" name="Picture 2" descr="LCS Logo_org copy"/>
          <p:cNvPicPr>
            <a:picLocks noChangeAspect="1" noChangeArrowheads="1"/>
          </p:cNvPicPr>
          <p:nvPr/>
        </p:nvPicPr>
        <p:blipFill>
          <a:blip r:embed="rId2" cstate="print"/>
          <a:srcRect/>
          <a:stretch>
            <a:fillRect/>
          </a:stretch>
        </p:blipFill>
        <p:spPr bwMode="auto">
          <a:xfrm>
            <a:off x="457200" y="304800"/>
            <a:ext cx="1943100" cy="896937"/>
          </a:xfrm>
          <a:prstGeom prst="rect">
            <a:avLst/>
          </a:prstGeom>
          <a:noFill/>
          <a:ln w="9525" algn="in">
            <a:noFill/>
            <a:miter lim="800000"/>
            <a:headEnd/>
            <a:tailEnd/>
          </a:ln>
          <a:effectLst/>
        </p:spPr>
      </p:pic>
      <p:grpSp>
        <p:nvGrpSpPr>
          <p:cNvPr id="3" name="Group 4"/>
          <p:cNvGrpSpPr/>
          <p:nvPr/>
        </p:nvGrpSpPr>
        <p:grpSpPr>
          <a:xfrm>
            <a:off x="4267200" y="990600"/>
            <a:ext cx="609600" cy="609600"/>
            <a:chOff x="4267200" y="990600"/>
            <a:chExt cx="609600" cy="609600"/>
          </a:xfrm>
        </p:grpSpPr>
        <p:sp>
          <p:nvSpPr>
            <p:cNvPr id="6" name="Oval 5"/>
            <p:cNvSpPr/>
            <p:nvPr/>
          </p:nvSpPr>
          <p:spPr>
            <a:xfrm>
              <a:off x="4267200" y="990600"/>
              <a:ext cx="609600" cy="5334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descr="LCS Logo_CIRCLE small.jpg"/>
            <p:cNvPicPr>
              <a:picLocks noChangeAspect="1"/>
            </p:cNvPicPr>
            <p:nvPr/>
          </p:nvPicPr>
          <p:blipFill>
            <a:blip r:embed="rId3" cstate="print">
              <a:clrChange>
                <a:clrFrom>
                  <a:srgbClr val="FFFFFF"/>
                </a:clrFrom>
                <a:clrTo>
                  <a:srgbClr val="FFFFFF">
                    <a:alpha val="0"/>
                  </a:srgbClr>
                </a:clrTo>
              </a:clrChange>
            </a:blip>
            <a:stretch>
              <a:fillRect/>
            </a:stretch>
          </p:blipFill>
          <p:spPr>
            <a:xfrm>
              <a:off x="4343400" y="1066800"/>
              <a:ext cx="523399" cy="533400"/>
            </a:xfrm>
            <a:prstGeom prst="rect">
              <a:avLst/>
            </a:prstGeom>
          </p:spPr>
        </p:pic>
      </p:grpSp>
      <p:sp>
        <p:nvSpPr>
          <p:cNvPr id="9" name="Content Placeholder 8"/>
          <p:cNvSpPr>
            <a:spLocks noGrp="1"/>
          </p:cNvSpPr>
          <p:nvPr>
            <p:ph sz="quarter" idx="1"/>
          </p:nvPr>
        </p:nvSpPr>
        <p:spPr/>
        <p:txBody>
          <a:bodyPr>
            <a:normAutofit lnSpcReduction="10000"/>
          </a:bodyPr>
          <a:lstStyle/>
          <a:p>
            <a:pPr>
              <a:buFont typeface="Wingdings" pitchFamily="2" charset="2"/>
              <a:buChar char="ü"/>
            </a:pPr>
            <a:r>
              <a:rPr lang="en-US" sz="2400" b="1" dirty="0" smtClean="0">
                <a:solidFill>
                  <a:srgbClr val="FF0000"/>
                </a:solidFill>
              </a:rPr>
              <a:t>Component 3:  Self-Assessment</a:t>
            </a:r>
          </a:p>
          <a:p>
            <a:pPr>
              <a:buNone/>
            </a:pPr>
            <a:r>
              <a:rPr lang="en-US" sz="2400" dirty="0" smtClean="0"/>
              <a:t>    Using the Rubric for Evaluating NC SLPs, the SLP shall rate his or her own performance at the beginning of the year &amp; reflect on his/her performance throughout the year.</a:t>
            </a:r>
          </a:p>
          <a:p>
            <a:pPr>
              <a:buFont typeface="Wingdings" pitchFamily="2" charset="2"/>
              <a:buChar char="ü"/>
            </a:pPr>
            <a:r>
              <a:rPr lang="en-US" sz="2400" b="1" dirty="0" smtClean="0">
                <a:solidFill>
                  <a:srgbClr val="FF0000"/>
                </a:solidFill>
              </a:rPr>
              <a:t>Component 4:  Pre-Observation Conference</a:t>
            </a:r>
          </a:p>
          <a:p>
            <a:pPr>
              <a:buNone/>
            </a:pPr>
            <a:r>
              <a:rPr lang="en-US" sz="2400" dirty="0" smtClean="0"/>
              <a:t>    Before the first formal observation, the principal shall meet with the SLP to discuss the self-assessment based on the Rubric, the PDP, and the lesson to be observed.  The SLP will provide the principal with a written description of the lesson.  The goal of the conference is to prepare the principal for the observation.  Subsequent observations are unannounced with no pre-conference.</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en-US" dirty="0" smtClean="0"/>
              <a:t>Components</a:t>
            </a:r>
            <a:endParaRPr lang="en-US" dirty="0"/>
          </a:p>
        </p:txBody>
      </p:sp>
      <p:pic>
        <p:nvPicPr>
          <p:cNvPr id="4" name="Picture 2" descr="LCS Logo_org copy"/>
          <p:cNvPicPr>
            <a:picLocks noChangeAspect="1" noChangeArrowheads="1"/>
          </p:cNvPicPr>
          <p:nvPr/>
        </p:nvPicPr>
        <p:blipFill>
          <a:blip r:embed="rId2" cstate="print"/>
          <a:srcRect/>
          <a:stretch>
            <a:fillRect/>
          </a:stretch>
        </p:blipFill>
        <p:spPr bwMode="auto">
          <a:xfrm>
            <a:off x="457200" y="304800"/>
            <a:ext cx="1943100" cy="896937"/>
          </a:xfrm>
          <a:prstGeom prst="rect">
            <a:avLst/>
          </a:prstGeom>
          <a:noFill/>
          <a:ln w="9525" algn="in">
            <a:noFill/>
            <a:miter lim="800000"/>
            <a:headEnd/>
            <a:tailEnd/>
          </a:ln>
          <a:effectLst/>
        </p:spPr>
      </p:pic>
      <p:grpSp>
        <p:nvGrpSpPr>
          <p:cNvPr id="3" name="Group 4"/>
          <p:cNvGrpSpPr/>
          <p:nvPr/>
        </p:nvGrpSpPr>
        <p:grpSpPr>
          <a:xfrm>
            <a:off x="4267200" y="990600"/>
            <a:ext cx="609600" cy="609600"/>
            <a:chOff x="4267200" y="990600"/>
            <a:chExt cx="609600" cy="609600"/>
          </a:xfrm>
        </p:grpSpPr>
        <p:sp>
          <p:nvSpPr>
            <p:cNvPr id="6" name="Oval 5"/>
            <p:cNvSpPr/>
            <p:nvPr/>
          </p:nvSpPr>
          <p:spPr>
            <a:xfrm>
              <a:off x="4267200" y="990600"/>
              <a:ext cx="609600" cy="5334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descr="LCS Logo_CIRCLE small.jpg"/>
            <p:cNvPicPr>
              <a:picLocks noChangeAspect="1"/>
            </p:cNvPicPr>
            <p:nvPr/>
          </p:nvPicPr>
          <p:blipFill>
            <a:blip r:embed="rId3" cstate="print">
              <a:clrChange>
                <a:clrFrom>
                  <a:srgbClr val="FFFFFF"/>
                </a:clrFrom>
                <a:clrTo>
                  <a:srgbClr val="FFFFFF">
                    <a:alpha val="0"/>
                  </a:srgbClr>
                </a:clrTo>
              </a:clrChange>
            </a:blip>
            <a:stretch>
              <a:fillRect/>
            </a:stretch>
          </p:blipFill>
          <p:spPr>
            <a:xfrm>
              <a:off x="4343400" y="1066800"/>
              <a:ext cx="523399" cy="533400"/>
            </a:xfrm>
            <a:prstGeom prst="rect">
              <a:avLst/>
            </a:prstGeom>
          </p:spPr>
        </p:pic>
      </p:grpSp>
      <p:sp>
        <p:nvSpPr>
          <p:cNvPr id="9" name="Content Placeholder 8"/>
          <p:cNvSpPr>
            <a:spLocks noGrp="1"/>
          </p:cNvSpPr>
          <p:nvPr>
            <p:ph sz="quarter" idx="1"/>
          </p:nvPr>
        </p:nvSpPr>
        <p:spPr/>
        <p:txBody>
          <a:bodyPr>
            <a:noAutofit/>
          </a:bodyPr>
          <a:lstStyle/>
          <a:p>
            <a:pPr>
              <a:buFont typeface="Wingdings" pitchFamily="2" charset="2"/>
              <a:buChar char="ü"/>
            </a:pPr>
            <a:r>
              <a:rPr lang="en-US" sz="2000" b="1" dirty="0" smtClean="0">
                <a:solidFill>
                  <a:srgbClr val="FF0000"/>
                </a:solidFill>
              </a:rPr>
              <a:t>Component 5:  Observations</a:t>
            </a:r>
          </a:p>
          <a:p>
            <a:pPr>
              <a:buNone/>
            </a:pPr>
            <a:r>
              <a:rPr lang="en-US" sz="2000" dirty="0" smtClean="0"/>
              <a:t>     SLPs shall be evaluated annually.  During the evaluation, the evaluator shall conduct at least one observation of a therapy session.  This formal observation should last at least forty-five (45) minutes or the entire session.  During the observations, the principal shall note the SLPs performance in relationship to applicable standards.</a:t>
            </a:r>
          </a:p>
          <a:p>
            <a:pPr>
              <a:buFont typeface="Wingdings" pitchFamily="2" charset="2"/>
              <a:buChar char="ü"/>
            </a:pPr>
            <a:r>
              <a:rPr lang="en-US" sz="2000" b="1" dirty="0" smtClean="0">
                <a:solidFill>
                  <a:srgbClr val="FF0000"/>
                </a:solidFill>
              </a:rPr>
              <a:t>Component 6:  Post-Observation Conference</a:t>
            </a:r>
          </a:p>
          <a:p>
            <a:pPr>
              <a:buNone/>
            </a:pPr>
            <a:r>
              <a:rPr lang="en-US" sz="2000" dirty="0" smtClean="0"/>
              <a:t>     The principal shall conduct a post-observation conference </a:t>
            </a:r>
            <a:r>
              <a:rPr lang="en-US" sz="2000" b="1" dirty="0" smtClean="0">
                <a:solidFill>
                  <a:srgbClr val="FF0000"/>
                </a:solidFill>
              </a:rPr>
              <a:t>no later than ten (10) school days</a:t>
            </a:r>
            <a:r>
              <a:rPr lang="en-US" sz="2000" dirty="0" smtClean="0">
                <a:solidFill>
                  <a:srgbClr val="FF0000"/>
                </a:solidFill>
              </a:rPr>
              <a:t> </a:t>
            </a:r>
            <a:r>
              <a:rPr lang="en-US" sz="2000" dirty="0" smtClean="0"/>
              <a:t>after each formal observation.  During the post-conference, the principal &amp; SLP shall discuss &amp; document on the rubric the strengths and weaknesses of the SLPs performance during the observed session</a:t>
            </a:r>
            <a:endParaRPr lang="en-US" sz="2000" dirty="0">
              <a:solidFill>
                <a:srgbClr val="FF0000"/>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en-US" dirty="0" smtClean="0"/>
              <a:t>Components</a:t>
            </a:r>
            <a:endParaRPr lang="en-US" dirty="0"/>
          </a:p>
        </p:txBody>
      </p:sp>
      <p:pic>
        <p:nvPicPr>
          <p:cNvPr id="4" name="Picture 2" descr="LCS Logo_org copy"/>
          <p:cNvPicPr>
            <a:picLocks noChangeAspect="1" noChangeArrowheads="1"/>
          </p:cNvPicPr>
          <p:nvPr/>
        </p:nvPicPr>
        <p:blipFill>
          <a:blip r:embed="rId2" cstate="print"/>
          <a:srcRect/>
          <a:stretch>
            <a:fillRect/>
          </a:stretch>
        </p:blipFill>
        <p:spPr bwMode="auto">
          <a:xfrm>
            <a:off x="457200" y="304800"/>
            <a:ext cx="1943100" cy="896937"/>
          </a:xfrm>
          <a:prstGeom prst="rect">
            <a:avLst/>
          </a:prstGeom>
          <a:noFill/>
          <a:ln w="9525" algn="in">
            <a:noFill/>
            <a:miter lim="800000"/>
            <a:headEnd/>
            <a:tailEnd/>
          </a:ln>
          <a:effectLst/>
        </p:spPr>
      </p:pic>
      <p:grpSp>
        <p:nvGrpSpPr>
          <p:cNvPr id="3" name="Group 4"/>
          <p:cNvGrpSpPr/>
          <p:nvPr/>
        </p:nvGrpSpPr>
        <p:grpSpPr>
          <a:xfrm>
            <a:off x="4267200" y="990600"/>
            <a:ext cx="609600" cy="609600"/>
            <a:chOff x="4267200" y="990600"/>
            <a:chExt cx="609600" cy="609600"/>
          </a:xfrm>
        </p:grpSpPr>
        <p:sp>
          <p:nvSpPr>
            <p:cNvPr id="6" name="Oval 5"/>
            <p:cNvSpPr/>
            <p:nvPr/>
          </p:nvSpPr>
          <p:spPr>
            <a:xfrm>
              <a:off x="4267200" y="990600"/>
              <a:ext cx="609600" cy="5334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descr="LCS Logo_CIRCLE small.jpg"/>
            <p:cNvPicPr>
              <a:picLocks noChangeAspect="1"/>
            </p:cNvPicPr>
            <p:nvPr/>
          </p:nvPicPr>
          <p:blipFill>
            <a:blip r:embed="rId3" cstate="print">
              <a:clrChange>
                <a:clrFrom>
                  <a:srgbClr val="FFFFFF"/>
                </a:clrFrom>
                <a:clrTo>
                  <a:srgbClr val="FFFFFF">
                    <a:alpha val="0"/>
                  </a:srgbClr>
                </a:clrTo>
              </a:clrChange>
            </a:blip>
            <a:stretch>
              <a:fillRect/>
            </a:stretch>
          </p:blipFill>
          <p:spPr>
            <a:xfrm>
              <a:off x="4343400" y="1066800"/>
              <a:ext cx="523399" cy="533400"/>
            </a:xfrm>
            <a:prstGeom prst="rect">
              <a:avLst/>
            </a:prstGeom>
          </p:spPr>
        </p:pic>
      </p:grpSp>
      <p:sp>
        <p:nvSpPr>
          <p:cNvPr id="9" name="Content Placeholder 8"/>
          <p:cNvSpPr>
            <a:spLocks noGrp="1"/>
          </p:cNvSpPr>
          <p:nvPr>
            <p:ph sz="quarter" idx="1"/>
          </p:nvPr>
        </p:nvSpPr>
        <p:spPr/>
        <p:txBody>
          <a:bodyPr>
            <a:normAutofit lnSpcReduction="10000"/>
          </a:bodyPr>
          <a:lstStyle/>
          <a:p>
            <a:pPr>
              <a:buFont typeface="Wingdings" pitchFamily="2" charset="2"/>
              <a:buChar char="ü"/>
            </a:pPr>
            <a:r>
              <a:rPr lang="en-US" sz="2400" b="1" dirty="0" smtClean="0">
                <a:solidFill>
                  <a:srgbClr val="FF0000"/>
                </a:solidFill>
              </a:rPr>
              <a:t>Component 7:  Summary Evaluation Conference &amp; Scoring the SLP Summary Rating Form</a:t>
            </a:r>
          </a:p>
          <a:p>
            <a:pPr>
              <a:buNone/>
            </a:pPr>
            <a:r>
              <a:rPr lang="en-US" sz="2400" dirty="0" smtClean="0"/>
              <a:t>    Prior to the end of the school year &amp; in accordance with LEA timelines, the principal shall conduct a summary evaluation conference with the SLP.  During the summary evaluation conference, the principal and SLP shall discuss the Principal’s assessment of the SLP’s performance over the course of the school year, the SLP’s self-assessment, the most recent PGP, the components of the NC SLP Evaluation Process completed during the year, observations, artifacts submitted or collected during the evaluation process, and other evidence of the SLP’s performance.</a:t>
            </a:r>
          </a:p>
          <a:p>
            <a:pPr>
              <a:buNone/>
            </a:pP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en-US" dirty="0" smtClean="0"/>
              <a:t>Components</a:t>
            </a:r>
            <a:endParaRPr lang="en-US" dirty="0"/>
          </a:p>
        </p:txBody>
      </p:sp>
      <p:pic>
        <p:nvPicPr>
          <p:cNvPr id="4" name="Picture 2" descr="LCS Logo_org copy"/>
          <p:cNvPicPr>
            <a:picLocks noChangeAspect="1" noChangeArrowheads="1"/>
          </p:cNvPicPr>
          <p:nvPr/>
        </p:nvPicPr>
        <p:blipFill>
          <a:blip r:embed="rId2" cstate="print"/>
          <a:srcRect/>
          <a:stretch>
            <a:fillRect/>
          </a:stretch>
        </p:blipFill>
        <p:spPr bwMode="auto">
          <a:xfrm>
            <a:off x="457200" y="304800"/>
            <a:ext cx="1943100" cy="896937"/>
          </a:xfrm>
          <a:prstGeom prst="rect">
            <a:avLst/>
          </a:prstGeom>
          <a:noFill/>
          <a:ln w="9525" algn="in">
            <a:noFill/>
            <a:miter lim="800000"/>
            <a:headEnd/>
            <a:tailEnd/>
          </a:ln>
          <a:effectLst/>
        </p:spPr>
      </p:pic>
      <p:grpSp>
        <p:nvGrpSpPr>
          <p:cNvPr id="3" name="Group 4"/>
          <p:cNvGrpSpPr/>
          <p:nvPr/>
        </p:nvGrpSpPr>
        <p:grpSpPr>
          <a:xfrm>
            <a:off x="4267200" y="990600"/>
            <a:ext cx="609600" cy="609600"/>
            <a:chOff x="4267200" y="990600"/>
            <a:chExt cx="609600" cy="609600"/>
          </a:xfrm>
        </p:grpSpPr>
        <p:sp>
          <p:nvSpPr>
            <p:cNvPr id="6" name="Oval 5"/>
            <p:cNvSpPr/>
            <p:nvPr/>
          </p:nvSpPr>
          <p:spPr>
            <a:xfrm>
              <a:off x="4267200" y="990600"/>
              <a:ext cx="609600" cy="5334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descr="LCS Logo_CIRCLE small.jpg"/>
            <p:cNvPicPr>
              <a:picLocks noChangeAspect="1"/>
            </p:cNvPicPr>
            <p:nvPr/>
          </p:nvPicPr>
          <p:blipFill>
            <a:blip r:embed="rId3" cstate="print">
              <a:clrChange>
                <a:clrFrom>
                  <a:srgbClr val="FFFFFF"/>
                </a:clrFrom>
                <a:clrTo>
                  <a:srgbClr val="FFFFFF">
                    <a:alpha val="0"/>
                  </a:srgbClr>
                </a:clrTo>
              </a:clrChange>
            </a:blip>
            <a:stretch>
              <a:fillRect/>
            </a:stretch>
          </p:blipFill>
          <p:spPr>
            <a:xfrm>
              <a:off x="4343400" y="1066800"/>
              <a:ext cx="523399" cy="533400"/>
            </a:xfrm>
            <a:prstGeom prst="rect">
              <a:avLst/>
            </a:prstGeom>
          </p:spPr>
        </p:pic>
      </p:grpSp>
      <p:sp>
        <p:nvSpPr>
          <p:cNvPr id="9" name="Content Placeholder 8"/>
          <p:cNvSpPr>
            <a:spLocks noGrp="1"/>
          </p:cNvSpPr>
          <p:nvPr>
            <p:ph sz="quarter" idx="1"/>
          </p:nvPr>
        </p:nvSpPr>
        <p:spPr/>
        <p:txBody>
          <a:bodyPr>
            <a:normAutofit lnSpcReduction="10000"/>
          </a:bodyPr>
          <a:lstStyle/>
          <a:p>
            <a:pPr>
              <a:buFont typeface="Wingdings" pitchFamily="2" charset="2"/>
              <a:buChar char="ü"/>
            </a:pPr>
            <a:r>
              <a:rPr lang="en-US" sz="2000" b="1" dirty="0" smtClean="0">
                <a:solidFill>
                  <a:srgbClr val="FF0000"/>
                </a:solidFill>
              </a:rPr>
              <a:t>Component 7:  Summary Evaluation Conference &amp; Scoring the SLP Summary Rating Form</a:t>
            </a:r>
          </a:p>
          <a:p>
            <a:pPr>
              <a:buNone/>
            </a:pPr>
            <a:r>
              <a:rPr lang="en-US" sz="2000" dirty="0" smtClean="0"/>
              <a:t>    At the conclusion of the evaluation process, the principal shall:</a:t>
            </a:r>
          </a:p>
          <a:p>
            <a:pPr>
              <a:buNone/>
            </a:pPr>
            <a:r>
              <a:rPr lang="en-US" sz="2000" dirty="0" smtClean="0"/>
              <a:t>    A.  Give a rating for each Element in the Rubric;</a:t>
            </a:r>
          </a:p>
          <a:p>
            <a:pPr>
              <a:buNone/>
            </a:pPr>
            <a:r>
              <a:rPr lang="en-US" sz="2000" dirty="0" smtClean="0"/>
              <a:t>    B.  Provide a written comment on any Element marked  </a:t>
            </a:r>
          </a:p>
          <a:p>
            <a:pPr>
              <a:buNone/>
            </a:pPr>
            <a:r>
              <a:rPr lang="en-US" sz="2000" dirty="0" smtClean="0"/>
              <a:t>          “Not Demonstrated”;</a:t>
            </a:r>
          </a:p>
          <a:p>
            <a:pPr>
              <a:buNone/>
            </a:pPr>
            <a:r>
              <a:rPr lang="en-US" sz="2000" dirty="0" smtClean="0"/>
              <a:t>    C.  Give an overall rating of each Standard;</a:t>
            </a:r>
          </a:p>
          <a:p>
            <a:pPr>
              <a:buNone/>
            </a:pPr>
            <a:r>
              <a:rPr lang="en-US" sz="2000" dirty="0" smtClean="0"/>
              <a:t>    D.  Provide the SLP with the opportunity to add comments </a:t>
            </a:r>
          </a:p>
          <a:p>
            <a:pPr>
              <a:buNone/>
            </a:pPr>
            <a:r>
              <a:rPr lang="en-US" sz="2000" dirty="0" smtClean="0"/>
              <a:t>           to the SLP Summary Rating Form;</a:t>
            </a:r>
          </a:p>
          <a:p>
            <a:pPr>
              <a:buNone/>
            </a:pPr>
            <a:r>
              <a:rPr lang="en-US" sz="2000" dirty="0" smtClean="0"/>
              <a:t>    E.   Review the completed SLP Summary Rating Form with the </a:t>
            </a:r>
          </a:p>
          <a:p>
            <a:pPr>
              <a:buNone/>
            </a:pPr>
            <a:r>
              <a:rPr lang="en-US" sz="2000" dirty="0" smtClean="0"/>
              <a:t>           SLP;</a:t>
            </a:r>
          </a:p>
          <a:p>
            <a:pPr>
              <a:buNone/>
            </a:pPr>
            <a:r>
              <a:rPr lang="en-US" sz="2000" dirty="0" smtClean="0"/>
              <a:t>    F.   Secure the SLP’s signature on the Record of SLP Evaluation  </a:t>
            </a:r>
          </a:p>
          <a:p>
            <a:pPr>
              <a:buNone/>
            </a:pPr>
            <a:r>
              <a:rPr lang="en-US" sz="2000" dirty="0" smtClean="0"/>
              <a:t>          Activities and SLP’s Summary Rating Form. </a:t>
            </a:r>
          </a:p>
          <a:p>
            <a:pPr>
              <a:buNone/>
            </a:pPr>
            <a:endParaRPr lang="en-US" sz="2400" dirty="0" smtClean="0"/>
          </a:p>
          <a:p>
            <a:pPr>
              <a:buNone/>
            </a:pP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en-US" dirty="0" smtClean="0"/>
              <a:t>Components</a:t>
            </a:r>
            <a:endParaRPr lang="en-US" dirty="0"/>
          </a:p>
        </p:txBody>
      </p:sp>
      <p:pic>
        <p:nvPicPr>
          <p:cNvPr id="4" name="Picture 2" descr="LCS Logo_org copy"/>
          <p:cNvPicPr>
            <a:picLocks noChangeAspect="1" noChangeArrowheads="1"/>
          </p:cNvPicPr>
          <p:nvPr/>
        </p:nvPicPr>
        <p:blipFill>
          <a:blip r:embed="rId2" cstate="print"/>
          <a:srcRect/>
          <a:stretch>
            <a:fillRect/>
          </a:stretch>
        </p:blipFill>
        <p:spPr bwMode="auto">
          <a:xfrm>
            <a:off x="457200" y="304800"/>
            <a:ext cx="1943100" cy="896937"/>
          </a:xfrm>
          <a:prstGeom prst="rect">
            <a:avLst/>
          </a:prstGeom>
          <a:noFill/>
          <a:ln w="9525" algn="in">
            <a:noFill/>
            <a:miter lim="800000"/>
            <a:headEnd/>
            <a:tailEnd/>
          </a:ln>
          <a:effectLst/>
        </p:spPr>
      </p:pic>
      <p:grpSp>
        <p:nvGrpSpPr>
          <p:cNvPr id="3" name="Group 4"/>
          <p:cNvGrpSpPr/>
          <p:nvPr/>
        </p:nvGrpSpPr>
        <p:grpSpPr>
          <a:xfrm>
            <a:off x="4267200" y="990600"/>
            <a:ext cx="609600" cy="609600"/>
            <a:chOff x="4267200" y="990600"/>
            <a:chExt cx="609600" cy="609600"/>
          </a:xfrm>
        </p:grpSpPr>
        <p:sp>
          <p:nvSpPr>
            <p:cNvPr id="6" name="Oval 5"/>
            <p:cNvSpPr/>
            <p:nvPr/>
          </p:nvSpPr>
          <p:spPr>
            <a:xfrm>
              <a:off x="4267200" y="990600"/>
              <a:ext cx="609600" cy="5334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descr="LCS Logo_CIRCLE small.jpg"/>
            <p:cNvPicPr>
              <a:picLocks noChangeAspect="1"/>
            </p:cNvPicPr>
            <p:nvPr/>
          </p:nvPicPr>
          <p:blipFill>
            <a:blip r:embed="rId3" cstate="print">
              <a:clrChange>
                <a:clrFrom>
                  <a:srgbClr val="FFFFFF"/>
                </a:clrFrom>
                <a:clrTo>
                  <a:srgbClr val="FFFFFF">
                    <a:alpha val="0"/>
                  </a:srgbClr>
                </a:clrTo>
              </a:clrChange>
            </a:blip>
            <a:stretch>
              <a:fillRect/>
            </a:stretch>
          </p:blipFill>
          <p:spPr>
            <a:xfrm>
              <a:off x="4343400" y="1066800"/>
              <a:ext cx="523399" cy="533400"/>
            </a:xfrm>
            <a:prstGeom prst="rect">
              <a:avLst/>
            </a:prstGeom>
          </p:spPr>
        </p:pic>
      </p:grpSp>
      <p:sp>
        <p:nvSpPr>
          <p:cNvPr id="9" name="Content Placeholder 8"/>
          <p:cNvSpPr>
            <a:spLocks noGrp="1"/>
          </p:cNvSpPr>
          <p:nvPr>
            <p:ph sz="quarter" idx="1"/>
          </p:nvPr>
        </p:nvSpPr>
        <p:spPr/>
        <p:txBody>
          <a:bodyPr>
            <a:normAutofit/>
          </a:bodyPr>
          <a:lstStyle/>
          <a:p>
            <a:pPr>
              <a:buFont typeface="Wingdings" pitchFamily="2" charset="2"/>
              <a:buChar char="ü"/>
            </a:pPr>
            <a:r>
              <a:rPr lang="en-US" sz="2000" b="1" dirty="0" smtClean="0">
                <a:solidFill>
                  <a:srgbClr val="FF0000"/>
                </a:solidFill>
              </a:rPr>
              <a:t>Component 8:  Professional Growth Plans</a:t>
            </a:r>
          </a:p>
          <a:p>
            <a:pPr>
              <a:buNone/>
            </a:pPr>
            <a:r>
              <a:rPr lang="en-US" sz="2000" dirty="0" smtClean="0"/>
              <a:t>    </a:t>
            </a:r>
          </a:p>
          <a:p>
            <a:pPr>
              <a:buNone/>
            </a:pPr>
            <a:r>
              <a:rPr lang="en-US" sz="2000" dirty="0" smtClean="0"/>
              <a:t>     SLPs shall develop a PGP designed to serve as a guide for improving their performance during the subsequent school year.  At a minimum, such a plan shall outline the standards and elements which need to improve, goals to be accomplished, activities to be completed, and a timeline for completing all activities and/or achieving goals.  The PGP should be discussed with and approved by the principal as the final step in the evaluation process.  </a:t>
            </a:r>
            <a:endParaRPr lang="en-US" sz="2400" dirty="0" smtClean="0"/>
          </a:p>
          <a:p>
            <a:pPr>
              <a:buNone/>
            </a:pP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en-US" dirty="0" smtClean="0"/>
              <a:t>Scoring the Rubric</a:t>
            </a:r>
            <a:endParaRPr lang="en-US" dirty="0"/>
          </a:p>
        </p:txBody>
      </p:sp>
      <p:pic>
        <p:nvPicPr>
          <p:cNvPr id="4" name="Picture 2" descr="LCS Logo_org copy"/>
          <p:cNvPicPr>
            <a:picLocks noChangeAspect="1" noChangeArrowheads="1"/>
          </p:cNvPicPr>
          <p:nvPr/>
        </p:nvPicPr>
        <p:blipFill>
          <a:blip r:embed="rId2" cstate="print"/>
          <a:srcRect/>
          <a:stretch>
            <a:fillRect/>
          </a:stretch>
        </p:blipFill>
        <p:spPr bwMode="auto">
          <a:xfrm>
            <a:off x="457200" y="304800"/>
            <a:ext cx="1943100" cy="896937"/>
          </a:xfrm>
          <a:prstGeom prst="rect">
            <a:avLst/>
          </a:prstGeom>
          <a:noFill/>
          <a:ln w="9525" algn="in">
            <a:noFill/>
            <a:miter lim="800000"/>
            <a:headEnd/>
            <a:tailEnd/>
          </a:ln>
          <a:effectLst/>
        </p:spPr>
      </p:pic>
      <p:grpSp>
        <p:nvGrpSpPr>
          <p:cNvPr id="3" name="Group 4"/>
          <p:cNvGrpSpPr/>
          <p:nvPr/>
        </p:nvGrpSpPr>
        <p:grpSpPr>
          <a:xfrm>
            <a:off x="4267200" y="990600"/>
            <a:ext cx="609600" cy="609600"/>
            <a:chOff x="4267200" y="990600"/>
            <a:chExt cx="609600" cy="609600"/>
          </a:xfrm>
        </p:grpSpPr>
        <p:sp>
          <p:nvSpPr>
            <p:cNvPr id="6" name="Oval 5"/>
            <p:cNvSpPr/>
            <p:nvPr/>
          </p:nvSpPr>
          <p:spPr>
            <a:xfrm>
              <a:off x="4267200" y="990600"/>
              <a:ext cx="609600" cy="5334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descr="LCS Logo_CIRCLE small.jpg"/>
            <p:cNvPicPr>
              <a:picLocks noChangeAspect="1"/>
            </p:cNvPicPr>
            <p:nvPr/>
          </p:nvPicPr>
          <p:blipFill>
            <a:blip r:embed="rId3" cstate="print">
              <a:clrChange>
                <a:clrFrom>
                  <a:srgbClr val="FFFFFF"/>
                </a:clrFrom>
                <a:clrTo>
                  <a:srgbClr val="FFFFFF">
                    <a:alpha val="0"/>
                  </a:srgbClr>
                </a:clrTo>
              </a:clrChange>
            </a:blip>
            <a:stretch>
              <a:fillRect/>
            </a:stretch>
          </p:blipFill>
          <p:spPr>
            <a:xfrm>
              <a:off x="4343400" y="1066800"/>
              <a:ext cx="523399" cy="533400"/>
            </a:xfrm>
            <a:prstGeom prst="rect">
              <a:avLst/>
            </a:prstGeom>
          </p:spPr>
        </p:pic>
      </p:grpSp>
      <p:sp>
        <p:nvSpPr>
          <p:cNvPr id="9" name="Content Placeholder 8"/>
          <p:cNvSpPr>
            <a:spLocks noGrp="1"/>
          </p:cNvSpPr>
          <p:nvPr>
            <p:ph sz="quarter" idx="1"/>
          </p:nvPr>
        </p:nvSpPr>
        <p:spPr/>
        <p:txBody>
          <a:bodyPr>
            <a:normAutofit lnSpcReduction="10000"/>
          </a:bodyPr>
          <a:lstStyle/>
          <a:p>
            <a:pPr>
              <a:buFont typeface="Wingdings" pitchFamily="2" charset="2"/>
              <a:buChar char="ü"/>
            </a:pPr>
            <a:r>
              <a:rPr lang="en-US" sz="2000" b="1" dirty="0" smtClean="0">
                <a:solidFill>
                  <a:srgbClr val="FF0000"/>
                </a:solidFill>
              </a:rPr>
              <a:t>Performance Rating Scale</a:t>
            </a:r>
          </a:p>
          <a:p>
            <a:pPr>
              <a:buNone/>
            </a:pPr>
            <a:r>
              <a:rPr lang="en-US" sz="2000" b="1" dirty="0" smtClean="0"/>
              <a:t>Developing:</a:t>
            </a:r>
            <a:r>
              <a:rPr lang="en-US" sz="2000" dirty="0" smtClean="0"/>
              <a:t>  SLP demonstrated adequate growth toward achieving standard(s) during the period of performance, but did not demonstrate competence on standard(s) of performance.</a:t>
            </a:r>
          </a:p>
          <a:p>
            <a:pPr>
              <a:buNone/>
            </a:pPr>
            <a:r>
              <a:rPr lang="en-US" sz="2000" b="1" dirty="0" smtClean="0"/>
              <a:t>Proficient:</a:t>
            </a:r>
            <a:r>
              <a:rPr lang="en-US" sz="2000" dirty="0" smtClean="0"/>
              <a:t>  SLP demonstrated basic competence on standard(s) of performance.</a:t>
            </a:r>
          </a:p>
          <a:p>
            <a:pPr>
              <a:buNone/>
            </a:pPr>
            <a:r>
              <a:rPr lang="en-US" sz="2000" b="1" dirty="0" smtClean="0"/>
              <a:t>Accomplished:</a:t>
            </a:r>
            <a:r>
              <a:rPr lang="en-US" sz="2000" dirty="0" smtClean="0"/>
              <a:t>  SLP exceeded basic competence on standard(s) of performance.</a:t>
            </a:r>
          </a:p>
          <a:p>
            <a:pPr>
              <a:buNone/>
            </a:pPr>
            <a:r>
              <a:rPr lang="en-US" sz="2000" b="1" dirty="0" smtClean="0"/>
              <a:t>Distinguished:</a:t>
            </a:r>
            <a:r>
              <a:rPr lang="en-US" sz="2000" dirty="0" smtClean="0"/>
              <a:t>  SLP consistently &amp; significantly exceeded basic competence most of the time.</a:t>
            </a:r>
          </a:p>
          <a:p>
            <a:pPr>
              <a:buNone/>
            </a:pPr>
            <a:r>
              <a:rPr lang="en-US" sz="2000" b="1" dirty="0" smtClean="0"/>
              <a:t>Not Demonstrated: </a:t>
            </a:r>
            <a:r>
              <a:rPr lang="en-US" sz="2000" dirty="0" smtClean="0"/>
              <a:t>SLP did not demonstrate competence on or adequate growth toward achieving standard(s) of performance.  (NOTE:  if the “Not Demonstrated” rating is used, the Principal/Evaluator must comment about why it was used.)</a:t>
            </a:r>
          </a:p>
          <a:p>
            <a:pPr>
              <a:buNone/>
            </a:pP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en-US" dirty="0" smtClean="0"/>
              <a:t>Inadequate Performance</a:t>
            </a:r>
            <a:endParaRPr lang="en-US" dirty="0"/>
          </a:p>
        </p:txBody>
      </p:sp>
      <p:pic>
        <p:nvPicPr>
          <p:cNvPr id="4" name="Picture 2" descr="LCS Logo_org copy"/>
          <p:cNvPicPr>
            <a:picLocks noChangeAspect="1" noChangeArrowheads="1"/>
          </p:cNvPicPr>
          <p:nvPr/>
        </p:nvPicPr>
        <p:blipFill>
          <a:blip r:embed="rId2" cstate="print"/>
          <a:srcRect/>
          <a:stretch>
            <a:fillRect/>
          </a:stretch>
        </p:blipFill>
        <p:spPr bwMode="auto">
          <a:xfrm>
            <a:off x="457200" y="304800"/>
            <a:ext cx="1943100" cy="896937"/>
          </a:xfrm>
          <a:prstGeom prst="rect">
            <a:avLst/>
          </a:prstGeom>
          <a:noFill/>
          <a:ln w="9525" algn="in">
            <a:noFill/>
            <a:miter lim="800000"/>
            <a:headEnd/>
            <a:tailEnd/>
          </a:ln>
          <a:effectLst/>
        </p:spPr>
      </p:pic>
      <p:grpSp>
        <p:nvGrpSpPr>
          <p:cNvPr id="3" name="Group 4"/>
          <p:cNvGrpSpPr/>
          <p:nvPr/>
        </p:nvGrpSpPr>
        <p:grpSpPr>
          <a:xfrm>
            <a:off x="4267200" y="990600"/>
            <a:ext cx="609600" cy="609600"/>
            <a:chOff x="4267200" y="990600"/>
            <a:chExt cx="609600" cy="609600"/>
          </a:xfrm>
        </p:grpSpPr>
        <p:sp>
          <p:nvSpPr>
            <p:cNvPr id="6" name="Oval 5"/>
            <p:cNvSpPr/>
            <p:nvPr/>
          </p:nvSpPr>
          <p:spPr>
            <a:xfrm>
              <a:off x="4267200" y="990600"/>
              <a:ext cx="609600" cy="5334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descr="LCS Logo_CIRCLE small.jpg"/>
            <p:cNvPicPr>
              <a:picLocks noChangeAspect="1"/>
            </p:cNvPicPr>
            <p:nvPr/>
          </p:nvPicPr>
          <p:blipFill>
            <a:blip r:embed="rId3" cstate="print">
              <a:clrChange>
                <a:clrFrom>
                  <a:srgbClr val="FFFFFF"/>
                </a:clrFrom>
                <a:clrTo>
                  <a:srgbClr val="FFFFFF">
                    <a:alpha val="0"/>
                  </a:srgbClr>
                </a:clrTo>
              </a:clrChange>
            </a:blip>
            <a:stretch>
              <a:fillRect/>
            </a:stretch>
          </p:blipFill>
          <p:spPr>
            <a:xfrm>
              <a:off x="4343400" y="1066800"/>
              <a:ext cx="523399" cy="533400"/>
            </a:xfrm>
            <a:prstGeom prst="rect">
              <a:avLst/>
            </a:prstGeom>
          </p:spPr>
        </p:pic>
      </p:grpSp>
      <p:sp>
        <p:nvSpPr>
          <p:cNvPr id="9" name="Content Placeholder 8"/>
          <p:cNvSpPr>
            <a:spLocks noGrp="1"/>
          </p:cNvSpPr>
          <p:nvPr>
            <p:ph sz="quarter" idx="1"/>
          </p:nvPr>
        </p:nvSpPr>
        <p:spPr/>
        <p:txBody>
          <a:bodyPr>
            <a:normAutofit fontScale="85000" lnSpcReduction="20000"/>
          </a:bodyPr>
          <a:lstStyle/>
          <a:p>
            <a:pPr>
              <a:buNone/>
            </a:pPr>
            <a:r>
              <a:rPr lang="en-US" sz="2800" b="1" u="sng" dirty="0" smtClean="0"/>
              <a:t>Inadequate Performance (G.S. 115C-325(e)(3)</a:t>
            </a:r>
            <a:endParaRPr lang="en-US" sz="2800" dirty="0" smtClean="0"/>
          </a:p>
          <a:p>
            <a:pPr>
              <a:buFont typeface="Wingdings" pitchFamily="2" charset="2"/>
              <a:buChar char="ü"/>
            </a:pPr>
            <a:r>
              <a:rPr lang="en-US" sz="2800" b="1" u="sng" dirty="0" smtClean="0"/>
              <a:t>Definition</a:t>
            </a:r>
            <a:r>
              <a:rPr lang="en-US" sz="2800" dirty="0" smtClean="0"/>
              <a:t>:  failure to perform at a proficient level on any standard of DPI’s teacher evaluation instrument, </a:t>
            </a:r>
            <a:r>
              <a:rPr lang="en-US" sz="2800" u="sng" dirty="0" smtClean="0"/>
              <a:t>or</a:t>
            </a:r>
            <a:r>
              <a:rPr lang="en-US" sz="2800" dirty="0" smtClean="0"/>
              <a:t> otherwise performing in a manner that is below standard.</a:t>
            </a:r>
          </a:p>
          <a:p>
            <a:pPr>
              <a:buNone/>
            </a:pPr>
            <a:endParaRPr lang="en-US" sz="2800" dirty="0" smtClean="0"/>
          </a:p>
          <a:p>
            <a:pPr>
              <a:buFont typeface="Wingdings" pitchFamily="2" charset="2"/>
              <a:buChar char="ü"/>
            </a:pPr>
            <a:r>
              <a:rPr lang="en-US" sz="2800" b="1" u="sng" dirty="0" smtClean="0"/>
              <a:t>Exceptions: </a:t>
            </a:r>
            <a:r>
              <a:rPr lang="en-US" sz="2800" dirty="0" smtClean="0"/>
              <a:t>principal may note on evaluation instrument that a career teacher is making adequate progress toward proficiency given the circumstances; and superintendent may determine that a rating below proficient is adequate performance for a probationary teacher at that stage of development.</a:t>
            </a:r>
          </a:p>
          <a:p>
            <a:pPr>
              <a:buNone/>
            </a:pPr>
            <a:r>
              <a:rPr lang="en-US" sz="2800" i="1" dirty="0" smtClean="0"/>
              <a:t>	</a:t>
            </a:r>
            <a:r>
              <a:rPr lang="en-US" sz="2800" b="1" i="1" dirty="0" smtClean="0"/>
              <a:t>Examples:</a:t>
            </a:r>
            <a:r>
              <a:rPr lang="en-US" sz="2800" dirty="0" smtClean="0"/>
              <a:t>  Beginning teachers or a veteran teacher who has changed grade levels/content areas may have some developing </a:t>
            </a:r>
          </a:p>
          <a:p>
            <a:pPr lvl="0"/>
            <a:endParaRPr lang="en-US" dirty="0" smtClean="0"/>
          </a:p>
          <a:p>
            <a:pPr>
              <a:buNone/>
            </a:pP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en-US" dirty="0" smtClean="0"/>
              <a:t>MISC</a:t>
            </a:r>
            <a:endParaRPr lang="en-US" dirty="0"/>
          </a:p>
        </p:txBody>
      </p:sp>
      <p:pic>
        <p:nvPicPr>
          <p:cNvPr id="4" name="Picture 2" descr="LCS Logo_org copy"/>
          <p:cNvPicPr>
            <a:picLocks noChangeAspect="1" noChangeArrowheads="1"/>
          </p:cNvPicPr>
          <p:nvPr/>
        </p:nvPicPr>
        <p:blipFill>
          <a:blip r:embed="rId2" cstate="print"/>
          <a:srcRect/>
          <a:stretch>
            <a:fillRect/>
          </a:stretch>
        </p:blipFill>
        <p:spPr bwMode="auto">
          <a:xfrm>
            <a:off x="457200" y="304800"/>
            <a:ext cx="1943100" cy="896937"/>
          </a:xfrm>
          <a:prstGeom prst="rect">
            <a:avLst/>
          </a:prstGeom>
          <a:noFill/>
          <a:ln w="9525" algn="in">
            <a:noFill/>
            <a:miter lim="800000"/>
            <a:headEnd/>
            <a:tailEnd/>
          </a:ln>
          <a:effectLst/>
        </p:spPr>
      </p:pic>
      <p:grpSp>
        <p:nvGrpSpPr>
          <p:cNvPr id="3" name="Group 4"/>
          <p:cNvGrpSpPr/>
          <p:nvPr/>
        </p:nvGrpSpPr>
        <p:grpSpPr>
          <a:xfrm>
            <a:off x="4267200" y="990600"/>
            <a:ext cx="609600" cy="609600"/>
            <a:chOff x="4267200" y="990600"/>
            <a:chExt cx="609600" cy="609600"/>
          </a:xfrm>
        </p:grpSpPr>
        <p:sp>
          <p:nvSpPr>
            <p:cNvPr id="6" name="Oval 5"/>
            <p:cNvSpPr/>
            <p:nvPr/>
          </p:nvSpPr>
          <p:spPr>
            <a:xfrm>
              <a:off x="4267200" y="990600"/>
              <a:ext cx="609600" cy="5334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descr="LCS Logo_CIRCLE small.jpg"/>
            <p:cNvPicPr>
              <a:picLocks noChangeAspect="1"/>
            </p:cNvPicPr>
            <p:nvPr/>
          </p:nvPicPr>
          <p:blipFill>
            <a:blip r:embed="rId3" cstate="print">
              <a:clrChange>
                <a:clrFrom>
                  <a:srgbClr val="FFFFFF"/>
                </a:clrFrom>
                <a:clrTo>
                  <a:srgbClr val="FFFFFF">
                    <a:alpha val="0"/>
                  </a:srgbClr>
                </a:clrTo>
              </a:clrChange>
            </a:blip>
            <a:stretch>
              <a:fillRect/>
            </a:stretch>
          </p:blipFill>
          <p:spPr>
            <a:xfrm>
              <a:off x="4343400" y="1066800"/>
              <a:ext cx="523399" cy="533400"/>
            </a:xfrm>
            <a:prstGeom prst="rect">
              <a:avLst/>
            </a:prstGeom>
          </p:spPr>
        </p:pic>
      </p:grpSp>
      <p:sp>
        <p:nvSpPr>
          <p:cNvPr id="9" name="Content Placeholder 8"/>
          <p:cNvSpPr>
            <a:spLocks noGrp="1"/>
          </p:cNvSpPr>
          <p:nvPr>
            <p:ph sz="quarter" idx="1"/>
          </p:nvPr>
        </p:nvSpPr>
        <p:spPr/>
        <p:txBody>
          <a:bodyPr>
            <a:normAutofit/>
          </a:bodyPr>
          <a:lstStyle/>
          <a:p>
            <a:pPr>
              <a:buNone/>
            </a:pPr>
            <a:r>
              <a:rPr lang="en-US" dirty="0" smtClean="0"/>
              <a:t>NC SBOE Education Policies QP-C-003 and QP-C-006</a:t>
            </a:r>
          </a:p>
          <a:p>
            <a:pPr>
              <a:buNone/>
            </a:pPr>
            <a:r>
              <a:rPr lang="en-US" dirty="0" smtClean="0"/>
              <a:t>NC GS 115C-333 and 115C-335</a:t>
            </a:r>
          </a:p>
          <a:p>
            <a:pPr>
              <a:buNone/>
            </a:pPr>
            <a:endParaRPr lang="en-US" dirty="0" smtClean="0"/>
          </a:p>
          <a:p>
            <a:pPr>
              <a:buNone/>
            </a:pPr>
            <a:r>
              <a:rPr lang="en-US" dirty="0" smtClean="0"/>
              <a:t>Effective July 1, 2011 the NC SBOE will accept only a current valid NC Board of Examiners for SLP &amp; Audiologists license as the qualifying credential for serving in public schools.</a:t>
            </a:r>
          </a:p>
          <a:p>
            <a:pPr>
              <a:buNone/>
            </a:pP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en-US" dirty="0" smtClean="0"/>
              <a:t>Questions &amp; Answers</a:t>
            </a:r>
            <a:endParaRPr lang="en-US" dirty="0"/>
          </a:p>
        </p:txBody>
      </p:sp>
      <p:pic>
        <p:nvPicPr>
          <p:cNvPr id="4" name="Picture 2" descr="LCS Logo_org copy"/>
          <p:cNvPicPr>
            <a:picLocks noChangeAspect="1" noChangeArrowheads="1"/>
          </p:cNvPicPr>
          <p:nvPr/>
        </p:nvPicPr>
        <p:blipFill>
          <a:blip r:embed="rId2" cstate="print"/>
          <a:srcRect/>
          <a:stretch>
            <a:fillRect/>
          </a:stretch>
        </p:blipFill>
        <p:spPr bwMode="auto">
          <a:xfrm>
            <a:off x="457200" y="304800"/>
            <a:ext cx="1943100" cy="896937"/>
          </a:xfrm>
          <a:prstGeom prst="rect">
            <a:avLst/>
          </a:prstGeom>
          <a:noFill/>
          <a:ln w="9525" algn="in">
            <a:noFill/>
            <a:miter lim="800000"/>
            <a:headEnd/>
            <a:tailEnd/>
          </a:ln>
          <a:effectLst/>
        </p:spPr>
      </p:pic>
      <p:grpSp>
        <p:nvGrpSpPr>
          <p:cNvPr id="3" name="Group 4"/>
          <p:cNvGrpSpPr/>
          <p:nvPr/>
        </p:nvGrpSpPr>
        <p:grpSpPr>
          <a:xfrm>
            <a:off x="4267200" y="990600"/>
            <a:ext cx="609600" cy="609600"/>
            <a:chOff x="4267200" y="990600"/>
            <a:chExt cx="609600" cy="609600"/>
          </a:xfrm>
        </p:grpSpPr>
        <p:sp>
          <p:nvSpPr>
            <p:cNvPr id="6" name="Oval 5"/>
            <p:cNvSpPr/>
            <p:nvPr/>
          </p:nvSpPr>
          <p:spPr>
            <a:xfrm>
              <a:off x="4267200" y="990600"/>
              <a:ext cx="609600" cy="5334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descr="LCS Logo_CIRCLE small.jpg"/>
            <p:cNvPicPr>
              <a:picLocks noChangeAspect="1"/>
            </p:cNvPicPr>
            <p:nvPr/>
          </p:nvPicPr>
          <p:blipFill>
            <a:blip r:embed="rId3" cstate="print">
              <a:clrChange>
                <a:clrFrom>
                  <a:srgbClr val="FFFFFF"/>
                </a:clrFrom>
                <a:clrTo>
                  <a:srgbClr val="FFFFFF">
                    <a:alpha val="0"/>
                  </a:srgbClr>
                </a:clrTo>
              </a:clrChange>
            </a:blip>
            <a:stretch>
              <a:fillRect/>
            </a:stretch>
          </p:blipFill>
          <p:spPr>
            <a:xfrm>
              <a:off x="4343400" y="1066800"/>
              <a:ext cx="523399" cy="533400"/>
            </a:xfrm>
            <a:prstGeom prst="rect">
              <a:avLst/>
            </a:prstGeom>
          </p:spPr>
        </p:pic>
      </p:grpSp>
      <p:sp>
        <p:nvSpPr>
          <p:cNvPr id="9" name="Content Placeholder 8"/>
          <p:cNvSpPr>
            <a:spLocks noGrp="1"/>
          </p:cNvSpPr>
          <p:nvPr>
            <p:ph sz="quarter" idx="1"/>
          </p:nvPr>
        </p:nvSpPr>
        <p:spPr/>
        <p:txBody>
          <a:bodyPr>
            <a:normAutofit fontScale="47500" lnSpcReduction="20000"/>
          </a:bodyPr>
          <a:lstStyle/>
          <a:p>
            <a:pPr>
              <a:buNone/>
            </a:pPr>
            <a:r>
              <a:rPr lang="en-US" sz="4500" dirty="0" smtClean="0">
                <a:hlinkClick r:id="rId4"/>
              </a:rPr>
              <a:t>Contact Information:</a:t>
            </a:r>
          </a:p>
          <a:p>
            <a:pPr>
              <a:buNone/>
            </a:pPr>
            <a:endParaRPr lang="en-US" sz="4500" i="1" dirty="0" smtClean="0">
              <a:hlinkClick r:id="rId4"/>
            </a:endParaRPr>
          </a:p>
          <a:p>
            <a:pPr>
              <a:buNone/>
            </a:pPr>
            <a:r>
              <a:rPr lang="en-US" sz="4500" u="sng" dirty="0" smtClean="0">
                <a:hlinkClick r:id="rId5"/>
              </a:rPr>
              <a:t>Glenda Jones, assistant superintendent</a:t>
            </a:r>
          </a:p>
          <a:p>
            <a:pPr>
              <a:buNone/>
            </a:pPr>
            <a:r>
              <a:rPr lang="en-US" sz="4500" dirty="0" smtClean="0">
                <a:hlinkClick r:id="rId5"/>
              </a:rPr>
              <a:t>gjones@lee.k12.nc.us</a:t>
            </a:r>
            <a:endParaRPr lang="en-US" sz="4500" dirty="0" smtClean="0"/>
          </a:p>
          <a:p>
            <a:pPr>
              <a:buNone/>
            </a:pPr>
            <a:r>
              <a:rPr lang="en-US" sz="4500" dirty="0" smtClean="0"/>
              <a:t>919-774-6226 office</a:t>
            </a:r>
          </a:p>
          <a:p>
            <a:pPr>
              <a:buNone/>
            </a:pPr>
            <a:r>
              <a:rPr lang="en-US" sz="4500" smtClean="0">
                <a:hlinkClick r:id="rId4"/>
              </a:rPr>
              <a:t>www.lee.k12.nc.us</a:t>
            </a:r>
            <a:endParaRPr lang="en-US" sz="4500" dirty="0" smtClean="0"/>
          </a:p>
          <a:p>
            <a:pPr>
              <a:buFont typeface="Wingdings" pitchFamily="2" charset="2"/>
              <a:buChar char="ü"/>
            </a:pPr>
            <a:endParaRPr lang="en-US" sz="2400" i="1" dirty="0" smtClean="0"/>
          </a:p>
          <a:p>
            <a:pPr>
              <a:buNone/>
            </a:pPr>
            <a:endParaRPr lang="en-US" sz="2400" i="1" dirty="0" smtClean="0"/>
          </a:p>
          <a:p>
            <a:pPr algn="ctr">
              <a:buNone/>
            </a:pPr>
            <a:endParaRPr lang="en-US" sz="2400" i="1" dirty="0" smtClean="0"/>
          </a:p>
          <a:p>
            <a:pPr algn="ctr">
              <a:buNone/>
            </a:pPr>
            <a:r>
              <a:rPr lang="en-US" sz="5100" i="1" dirty="0" smtClean="0"/>
              <a:t>"Our greatest contribution is to be sure there is a teacher in every classroom who cares that every student, every day, learns and grows and feels like a real human being."  </a:t>
            </a:r>
          </a:p>
          <a:p>
            <a:pPr algn="ctr">
              <a:buNone/>
            </a:pPr>
            <a:r>
              <a:rPr lang="en-US" sz="5100" i="1" dirty="0" smtClean="0"/>
              <a:t>--</a:t>
            </a:r>
            <a:r>
              <a:rPr lang="en-US" sz="5100" dirty="0" smtClean="0"/>
              <a:t> Donald O. Clifton, Ph.D.</a:t>
            </a:r>
            <a:r>
              <a:rPr lang="en-US" sz="3400" dirty="0" smtClean="0"/>
              <a:t/>
            </a:r>
            <a:br>
              <a:rPr lang="en-US" sz="3400" dirty="0" smtClean="0"/>
            </a:br>
            <a:endParaRPr lang="en-US" sz="3400" dirty="0" smtClean="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ustom 1">
      <a:dk1>
        <a:srgbClr val="3F3F3F"/>
      </a:dk1>
      <a:lt1>
        <a:sysClr val="window" lastClr="FFFFFF"/>
      </a:lt1>
      <a:dk2>
        <a:srgbClr val="2F2F2F"/>
      </a:dk2>
      <a:lt2>
        <a:srgbClr val="E7DEC9"/>
      </a:lt2>
      <a:accent1>
        <a:srgbClr val="004C80"/>
      </a:accent1>
      <a:accent2>
        <a:srgbClr val="C2841E"/>
      </a:accent2>
      <a:accent3>
        <a:srgbClr val="7D0000"/>
      </a:accent3>
      <a:accent4>
        <a:srgbClr val="DECFA0"/>
      </a:accent4>
      <a:accent5>
        <a:srgbClr val="964305"/>
      </a:accent5>
      <a:accent6>
        <a:srgbClr val="001A38"/>
      </a:accent6>
      <a:hlink>
        <a:srgbClr val="0070C0"/>
      </a:hlink>
      <a:folHlink>
        <a:srgbClr val="EDD169"/>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4709</TotalTime>
  <Words>1292</Words>
  <Application>Microsoft Office PowerPoint</Application>
  <PresentationFormat>On-screen Show (4:3)</PresentationFormat>
  <Paragraphs>129</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Civic</vt:lpstr>
      <vt:lpstr>Lee County Human Resources Glenda Jones</vt:lpstr>
      <vt:lpstr>School Speech-Language Pathologist Evaluation Process</vt:lpstr>
      <vt:lpstr>Standards</vt:lpstr>
      <vt:lpstr>SLP Components</vt:lpstr>
      <vt:lpstr>Evaluation Process</vt:lpstr>
      <vt:lpstr>Evaluation Process</vt:lpstr>
      <vt:lpstr>Evaluation Process</vt:lpstr>
      <vt:lpstr>SLP Evaluation Components </vt:lpstr>
      <vt:lpstr>Components</vt:lpstr>
      <vt:lpstr>Components</vt:lpstr>
      <vt:lpstr>Components</vt:lpstr>
      <vt:lpstr>Components</vt:lpstr>
      <vt:lpstr>Components</vt:lpstr>
      <vt:lpstr>Scoring the Rubric</vt:lpstr>
      <vt:lpstr>Inadequate Performance</vt:lpstr>
      <vt:lpstr>MISC</vt:lpstr>
      <vt:lpstr>Questions &amp; Answers</vt:lpstr>
    </vt:vector>
  </TitlesOfParts>
  <Company>LEE COUNTY SCHOOLS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CO-MOSS-HP</dc:creator>
  <cp:lastModifiedBy>LCS_user</cp:lastModifiedBy>
  <cp:revision>245</cp:revision>
  <dcterms:created xsi:type="dcterms:W3CDTF">2009-09-11T19:16:28Z</dcterms:created>
  <dcterms:modified xsi:type="dcterms:W3CDTF">2012-10-25T19:20:32Z</dcterms:modified>
</cp:coreProperties>
</file>