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8" r:id="rId4"/>
    <p:sldId id="263" r:id="rId5"/>
    <p:sldId id="259" r:id="rId6"/>
    <p:sldId id="260" r:id="rId7"/>
    <p:sldId id="265" r:id="rId8"/>
    <p:sldId id="262" r:id="rId9"/>
    <p:sldId id="264" r:id="rId10"/>
    <p:sldId id="261" r:id="rId11"/>
    <p:sldId id="258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1C843-011F-4A9A-857C-58908274CC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6635" y="513271"/>
            <a:ext cx="10909538" cy="226278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SEIS Top 10 </a:t>
            </a:r>
            <a:br>
              <a:rPr lang="en-US" dirty="0"/>
            </a:br>
            <a:r>
              <a:rPr lang="en-US" dirty="0"/>
              <a:t>Most Common Mistakes to Avoid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2E3FB0-FDD7-4D00-9256-6332683532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9099" y="4019910"/>
            <a:ext cx="8915399" cy="181474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dirty="0"/>
              <a:t>Chino Valley Unified Special Education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Dr. Kathryn McClain, Program Specialist</a:t>
            </a:r>
          </a:p>
          <a:p>
            <a:pPr algn="ctr"/>
            <a:r>
              <a:rPr lang="en-US" dirty="0" err="1"/>
              <a:t>JuliAnn</a:t>
            </a:r>
            <a:r>
              <a:rPr lang="en-US" dirty="0"/>
              <a:t> Lopez, Special Education Coordinator</a:t>
            </a:r>
          </a:p>
          <a:p>
            <a:pPr algn="ctr"/>
            <a:r>
              <a:rPr lang="en-US" dirty="0"/>
              <a:t>2019-2020 School Year</a:t>
            </a:r>
          </a:p>
        </p:txBody>
      </p:sp>
    </p:spTree>
    <p:extLst>
      <p:ext uri="{BB962C8B-B14F-4D97-AF65-F5344CB8AC3E}">
        <p14:creationId xmlns:p14="http://schemas.microsoft.com/office/powerpoint/2010/main" val="4188726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38FA2-B160-4BF9-810A-770135C9B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9846" y="612607"/>
            <a:ext cx="8911687" cy="1797037"/>
          </a:xfrm>
        </p:spPr>
        <p:txBody>
          <a:bodyPr>
            <a:normAutofit/>
          </a:bodyPr>
          <a:lstStyle/>
          <a:p>
            <a:r>
              <a:rPr lang="en-US" dirty="0"/>
              <a:t>Learning Intentions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FB1F7-40C5-4B0A-B4FF-3E45A123B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3088" y="2260497"/>
            <a:ext cx="10046898" cy="3777622"/>
          </a:xfrm>
        </p:spPr>
        <p:txBody>
          <a:bodyPr>
            <a:normAutofit/>
          </a:bodyPr>
          <a:lstStyle/>
          <a:p>
            <a:r>
              <a:rPr lang="en-US" sz="2000" dirty="0"/>
              <a:t>To understand how common mistakes can lead to CALPAD errors.</a:t>
            </a:r>
          </a:p>
          <a:p>
            <a:r>
              <a:rPr lang="en-US" sz="2000" dirty="0"/>
              <a:t>Provide specific guidelines for a complete and compliant IEP.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95480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38FA2-B160-4BF9-810A-770135C9B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06" y="612607"/>
            <a:ext cx="8911687" cy="1797037"/>
          </a:xfrm>
        </p:spPr>
        <p:txBody>
          <a:bodyPr>
            <a:normAutofit fontScale="90000"/>
          </a:bodyPr>
          <a:lstStyle/>
          <a:p>
            <a:r>
              <a:rPr lang="en-US" dirty="0"/>
              <a:t>Spelling the student’s name incorrectly on the “Add Student” form OR incorrect date of birth on the “Add Student” form.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FB1F7-40C5-4B0A-B4FF-3E45A123B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590" y="2916104"/>
            <a:ext cx="10046898" cy="3777622"/>
          </a:xfrm>
        </p:spPr>
        <p:txBody>
          <a:bodyPr>
            <a:normAutofit/>
          </a:bodyPr>
          <a:lstStyle/>
          <a:p>
            <a:r>
              <a:rPr lang="en-US" sz="2000" dirty="0"/>
              <a:t>This can lead to duplicate student records and incorrect spelling on all IEPs.</a:t>
            </a:r>
          </a:p>
          <a:p>
            <a:r>
              <a:rPr lang="en-US" sz="2000" dirty="0"/>
              <a:t>Use the student’s LEGAL NAME.</a:t>
            </a:r>
          </a:p>
          <a:p>
            <a:r>
              <a:rPr lang="en-US" sz="2000" dirty="0"/>
              <a:t>When in doubt, check AERIES at your school site.</a:t>
            </a:r>
          </a:p>
        </p:txBody>
      </p:sp>
    </p:spTree>
    <p:extLst>
      <p:ext uri="{BB962C8B-B14F-4D97-AF65-F5344CB8AC3E}">
        <p14:creationId xmlns:p14="http://schemas.microsoft.com/office/powerpoint/2010/main" val="1650808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38FA2-B160-4BF9-810A-770135C9B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5853" y="681618"/>
            <a:ext cx="8911687" cy="1797037"/>
          </a:xfrm>
        </p:spPr>
        <p:txBody>
          <a:bodyPr>
            <a:normAutofit/>
          </a:bodyPr>
          <a:lstStyle/>
          <a:p>
            <a:r>
              <a:rPr lang="en-US" dirty="0"/>
              <a:t>Not turning in the ORIGINAL signed IEP to the District Office (Special Ed. Dept.)</a:t>
            </a:r>
            <a:br>
              <a:rPr lang="en-US" dirty="0"/>
            </a:br>
            <a:r>
              <a:rPr lang="en-US" dirty="0"/>
              <a:t>IMMEDIATELY after it is affirmed.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FB1F7-40C5-4B0A-B4FF-3E45A123B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5835" y="3008119"/>
            <a:ext cx="10046898" cy="3777622"/>
          </a:xfrm>
        </p:spPr>
        <p:txBody>
          <a:bodyPr>
            <a:normAutofit/>
          </a:bodyPr>
          <a:lstStyle/>
          <a:p>
            <a:r>
              <a:rPr lang="en-US" sz="2000" dirty="0"/>
              <a:t>The IEP should be affirmed RIGHT AFTER the IEP meeting is held.</a:t>
            </a:r>
          </a:p>
          <a:p>
            <a:r>
              <a:rPr lang="en-US" sz="2000" dirty="0"/>
              <a:t>Affirm the IEP even if the parent did not sign.</a:t>
            </a:r>
          </a:p>
          <a:p>
            <a:r>
              <a:rPr lang="en-US" sz="2000" dirty="0"/>
              <a:t>You are affirming that the meeting was held not that the parent agreed.</a:t>
            </a:r>
          </a:p>
        </p:txBody>
      </p:sp>
    </p:spTree>
    <p:extLst>
      <p:ext uri="{BB962C8B-B14F-4D97-AF65-F5344CB8AC3E}">
        <p14:creationId xmlns:p14="http://schemas.microsoft.com/office/powerpoint/2010/main" val="1698116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38FA2-B160-4BF9-810A-770135C9B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860" y="595354"/>
            <a:ext cx="8911687" cy="1797037"/>
          </a:xfrm>
        </p:spPr>
        <p:txBody>
          <a:bodyPr>
            <a:normAutofit/>
          </a:bodyPr>
          <a:lstStyle/>
          <a:p>
            <a:r>
              <a:rPr lang="en-US" dirty="0"/>
              <a:t>Incomplete IEP.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FB1F7-40C5-4B0A-B4FF-3E45A123B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0102" y="1777418"/>
            <a:ext cx="10046898" cy="3777622"/>
          </a:xfrm>
        </p:spPr>
        <p:txBody>
          <a:bodyPr>
            <a:normAutofit fontScale="85000" lnSpcReduction="20000"/>
          </a:bodyPr>
          <a:lstStyle/>
          <a:p>
            <a:r>
              <a:rPr lang="en-US" sz="2000" dirty="0"/>
              <a:t>A complete IEP contains a minimum of the following pages:</a:t>
            </a:r>
          </a:p>
          <a:p>
            <a:pPr lvl="1"/>
            <a:r>
              <a:rPr lang="en-US" sz="1800" dirty="0"/>
              <a:t>Info/Eligibility</a:t>
            </a:r>
          </a:p>
          <a:p>
            <a:pPr lvl="1"/>
            <a:r>
              <a:rPr lang="en-US" sz="1800" dirty="0"/>
              <a:t>Present Levels</a:t>
            </a:r>
          </a:p>
          <a:p>
            <a:pPr lvl="1"/>
            <a:r>
              <a:rPr lang="en-US" sz="1800" dirty="0"/>
              <a:t>Transition Pages 1 &amp;2 (if your student is turning 16)</a:t>
            </a:r>
          </a:p>
          <a:p>
            <a:pPr lvl="1"/>
            <a:r>
              <a:rPr lang="en-US" sz="1800" dirty="0"/>
              <a:t>Statewide Assessments</a:t>
            </a:r>
          </a:p>
          <a:p>
            <a:pPr lvl="1"/>
            <a:r>
              <a:rPr lang="en-US" sz="1800" dirty="0"/>
              <a:t>Special Factors</a:t>
            </a:r>
          </a:p>
          <a:p>
            <a:pPr lvl="1"/>
            <a:r>
              <a:rPr lang="en-US" sz="1800" dirty="0"/>
              <a:t>Goals</a:t>
            </a:r>
          </a:p>
          <a:p>
            <a:pPr lvl="1"/>
            <a:r>
              <a:rPr lang="en-US" sz="1800" dirty="0"/>
              <a:t>Services</a:t>
            </a:r>
          </a:p>
          <a:p>
            <a:pPr lvl="1"/>
            <a:r>
              <a:rPr lang="en-US" sz="1800" dirty="0"/>
              <a:t>ESY Worksheet 1 &amp; 2</a:t>
            </a:r>
          </a:p>
          <a:p>
            <a:pPr lvl="1"/>
            <a:r>
              <a:rPr lang="en-US" sz="1800" dirty="0"/>
              <a:t>Educational Setting-Offer of FAPE</a:t>
            </a:r>
          </a:p>
          <a:p>
            <a:pPr lvl="1"/>
            <a:r>
              <a:rPr lang="en-US" sz="1800" dirty="0"/>
              <a:t>Notes </a:t>
            </a:r>
          </a:p>
          <a:p>
            <a:pPr lvl="1"/>
            <a:r>
              <a:rPr lang="en-US" sz="1800" dirty="0"/>
              <a:t>Parent Consent page</a:t>
            </a:r>
          </a:p>
        </p:txBody>
      </p:sp>
    </p:spTree>
    <p:extLst>
      <p:ext uri="{BB962C8B-B14F-4D97-AF65-F5344CB8AC3E}">
        <p14:creationId xmlns:p14="http://schemas.microsoft.com/office/powerpoint/2010/main" val="1418208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38FA2-B160-4BF9-810A-770135C9B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8600" y="624109"/>
            <a:ext cx="8911687" cy="1797037"/>
          </a:xfrm>
        </p:spPr>
        <p:txBody>
          <a:bodyPr>
            <a:normAutofit/>
          </a:bodyPr>
          <a:lstStyle/>
          <a:p>
            <a:r>
              <a:rPr lang="en-US" dirty="0"/>
              <a:t>Incorrect dates on the services page.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FB1F7-40C5-4B0A-B4FF-3E45A123B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6091" y="2036210"/>
            <a:ext cx="10046898" cy="3777622"/>
          </a:xfrm>
        </p:spPr>
        <p:txBody>
          <a:bodyPr>
            <a:normAutofit/>
          </a:bodyPr>
          <a:lstStyle/>
          <a:p>
            <a:r>
              <a:rPr lang="en-US" sz="2000" dirty="0"/>
              <a:t>Make sure the service dates correspond with the IEP date if the IEP is an INITIAL, ANNUAL or TRIENNIAL.</a:t>
            </a:r>
          </a:p>
          <a:p>
            <a:r>
              <a:rPr lang="en-US" sz="2000" dirty="0"/>
              <a:t>The dates may be different if is an “other” IEP.</a:t>
            </a:r>
          </a:p>
          <a:p>
            <a:pPr marL="0" indent="0">
              <a:buNone/>
            </a:pPr>
            <a:r>
              <a:rPr lang="en-US" sz="2000" dirty="0"/>
              <a:t>	**Note: If a service is ending or discontinued, DO NOT DELETE IT.</a:t>
            </a:r>
          </a:p>
          <a:p>
            <a:pPr marL="0" indent="0">
              <a:buNone/>
            </a:pPr>
            <a:r>
              <a:rPr lang="en-US" sz="2000" dirty="0"/>
              <a:t>		-We need the credit with the State for providing the service for any part 		 of the fiscal year.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b="1" dirty="0"/>
              <a:t>Ex: Date of IEP services 5-22-2019, the end date should be 5-21-2020 (one day prior)</a:t>
            </a:r>
          </a:p>
        </p:txBody>
      </p:sp>
    </p:spTree>
    <p:extLst>
      <p:ext uri="{BB962C8B-B14F-4D97-AF65-F5344CB8AC3E}">
        <p14:creationId xmlns:p14="http://schemas.microsoft.com/office/powerpoint/2010/main" val="2702273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38FA2-B160-4BF9-810A-770135C9B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5102" y="618358"/>
            <a:ext cx="8911687" cy="1797037"/>
          </a:xfrm>
        </p:spPr>
        <p:txBody>
          <a:bodyPr>
            <a:normAutofit/>
          </a:bodyPr>
          <a:lstStyle/>
          <a:p>
            <a:r>
              <a:rPr lang="en-US" dirty="0"/>
              <a:t>Duplicate Services.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FB1F7-40C5-4B0A-B4FF-3E45A123B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5102" y="2231365"/>
            <a:ext cx="10046898" cy="3777622"/>
          </a:xfrm>
        </p:spPr>
        <p:txBody>
          <a:bodyPr>
            <a:normAutofit/>
          </a:bodyPr>
          <a:lstStyle/>
          <a:p>
            <a:r>
              <a:rPr lang="en-US" sz="2000" dirty="0"/>
              <a:t>A service code can only be used once on an IEP.</a:t>
            </a:r>
          </a:p>
          <a:p>
            <a:r>
              <a:rPr lang="en-US" sz="2000" dirty="0"/>
              <a:t>If you need to use the same code more than once for clarity of services to be provided, please mark all but one of the same service DNR (Do Not Report).</a:t>
            </a:r>
          </a:p>
          <a:p>
            <a:r>
              <a:rPr lang="en-US" sz="2000" dirty="0"/>
              <a:t>More than one of the same service code will show up as an ERROR on reports to the State.</a:t>
            </a:r>
          </a:p>
        </p:txBody>
      </p:sp>
    </p:spTree>
    <p:extLst>
      <p:ext uri="{BB962C8B-B14F-4D97-AF65-F5344CB8AC3E}">
        <p14:creationId xmlns:p14="http://schemas.microsoft.com/office/powerpoint/2010/main" val="3439924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38FA2-B160-4BF9-810A-770135C9B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4551" y="578101"/>
            <a:ext cx="11030310" cy="1797037"/>
          </a:xfrm>
        </p:spPr>
        <p:txBody>
          <a:bodyPr>
            <a:normAutofit/>
          </a:bodyPr>
          <a:lstStyle/>
          <a:p>
            <a:r>
              <a:rPr lang="en-US" dirty="0"/>
              <a:t>Marking “Initial” when changing placement.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FB1F7-40C5-4B0A-B4FF-3E45A123B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6091" y="2093719"/>
            <a:ext cx="10046898" cy="3777622"/>
          </a:xfrm>
        </p:spPr>
        <p:txBody>
          <a:bodyPr>
            <a:normAutofit/>
          </a:bodyPr>
          <a:lstStyle/>
          <a:p>
            <a:r>
              <a:rPr lang="en-US" sz="2000" dirty="0"/>
              <a:t>There can only be </a:t>
            </a:r>
            <a:r>
              <a:rPr lang="en-US" sz="2000" b="1" dirty="0"/>
              <a:t>ONE INITIAL IEP.</a:t>
            </a:r>
          </a:p>
          <a:p>
            <a:r>
              <a:rPr lang="en-US" sz="2000" dirty="0"/>
              <a:t>If the student is changing placement, please mark the IEP as </a:t>
            </a:r>
            <a:r>
              <a:rPr lang="en-US" sz="1800" dirty="0"/>
              <a:t>“Other-Change of Placement.”</a:t>
            </a:r>
          </a:p>
          <a:p>
            <a:r>
              <a:rPr lang="en-US" sz="1800" dirty="0"/>
              <a:t>If a student is tested and found ineligible, and then are assessed again and en</a:t>
            </a:r>
            <a:r>
              <a:rPr lang="en-US" dirty="0"/>
              <a:t>d up qualifying for SPED, then that becomes their one and only initial IEP date.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3117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38FA2-B160-4BF9-810A-770135C9B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0102" y="601105"/>
            <a:ext cx="8911687" cy="1797037"/>
          </a:xfrm>
        </p:spPr>
        <p:txBody>
          <a:bodyPr>
            <a:normAutofit/>
          </a:bodyPr>
          <a:lstStyle/>
          <a:p>
            <a:r>
              <a:rPr lang="en-US" dirty="0"/>
              <a:t>IEP pages are not numbered.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FB1F7-40C5-4B0A-B4FF-3E45A123B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9864" y="2260497"/>
            <a:ext cx="10046898" cy="3777622"/>
          </a:xfrm>
        </p:spPr>
        <p:txBody>
          <a:bodyPr>
            <a:normAutofit/>
          </a:bodyPr>
          <a:lstStyle/>
          <a:p>
            <a:r>
              <a:rPr lang="en-US" sz="2000" dirty="0"/>
              <a:t>Please number pages, even if by hand.</a:t>
            </a:r>
          </a:p>
          <a:p>
            <a:r>
              <a:rPr lang="en-US" sz="2000" dirty="0"/>
              <a:t>SPED department often has missing pages. </a:t>
            </a:r>
          </a:p>
          <a:p>
            <a:r>
              <a:rPr lang="en-US" sz="2000" dirty="0"/>
              <a:t>Please keep originals together and send into SPED office IMMEDIATELY.</a:t>
            </a:r>
          </a:p>
        </p:txBody>
      </p:sp>
    </p:spTree>
    <p:extLst>
      <p:ext uri="{BB962C8B-B14F-4D97-AF65-F5344CB8AC3E}">
        <p14:creationId xmlns:p14="http://schemas.microsoft.com/office/powerpoint/2010/main" val="915338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38FA2-B160-4BF9-810A-770135C9B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8600" y="572351"/>
            <a:ext cx="9748600" cy="1797037"/>
          </a:xfrm>
        </p:spPr>
        <p:txBody>
          <a:bodyPr>
            <a:normAutofit/>
          </a:bodyPr>
          <a:lstStyle/>
          <a:p>
            <a:r>
              <a:rPr lang="en-US" dirty="0"/>
              <a:t>Meeting notice, Excusal or Assessment Plan </a:t>
            </a:r>
            <a:br>
              <a:rPr lang="en-US" dirty="0"/>
            </a:br>
            <a:r>
              <a:rPr lang="en-US" dirty="0"/>
              <a:t>should not be numbered as part of the IEP.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FB1F7-40C5-4B0A-B4FF-3E45A123B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7337" y="2461779"/>
            <a:ext cx="10046898" cy="3777622"/>
          </a:xfrm>
        </p:spPr>
        <p:txBody>
          <a:bodyPr>
            <a:normAutofit/>
          </a:bodyPr>
          <a:lstStyle/>
          <a:p>
            <a:r>
              <a:rPr lang="en-US" sz="2000" dirty="0"/>
              <a:t>These two documents should be turned in WITH the IEP but NOT NUMBERED as part of the IEP.</a:t>
            </a:r>
          </a:p>
          <a:p>
            <a:r>
              <a:rPr lang="en-US" sz="2000" dirty="0"/>
              <a:t>They are separate documents and are filed separately.</a:t>
            </a:r>
          </a:p>
          <a:p>
            <a:r>
              <a:rPr lang="en-US" sz="2000" dirty="0"/>
              <a:t>The signature page should always be the last page of the IEP document, </a:t>
            </a:r>
            <a:r>
              <a:rPr lang="en-US" sz="2000" u="sng" dirty="0"/>
              <a:t>NOT the first page.</a:t>
            </a:r>
          </a:p>
        </p:txBody>
      </p:sp>
    </p:spTree>
    <p:extLst>
      <p:ext uri="{BB962C8B-B14F-4D97-AF65-F5344CB8AC3E}">
        <p14:creationId xmlns:p14="http://schemas.microsoft.com/office/powerpoint/2010/main" val="1402809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38FA2-B160-4BF9-810A-770135C9B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4351" y="589604"/>
            <a:ext cx="8911687" cy="1797037"/>
          </a:xfrm>
        </p:spPr>
        <p:txBody>
          <a:bodyPr>
            <a:normAutofit/>
          </a:bodyPr>
          <a:lstStyle/>
          <a:p>
            <a:r>
              <a:rPr lang="en-US" dirty="0"/>
              <a:t>Offer of FAPE-Educational Setting page is not included in the IEP.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FB1F7-40C5-4B0A-B4FF-3E45A123B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9095" y="2306504"/>
            <a:ext cx="10046898" cy="3777622"/>
          </a:xfrm>
        </p:spPr>
        <p:txBody>
          <a:bodyPr>
            <a:normAutofit/>
          </a:bodyPr>
          <a:lstStyle/>
          <a:p>
            <a:r>
              <a:rPr lang="en-US" sz="2000" dirty="0"/>
              <a:t>Check that all items are completed. </a:t>
            </a:r>
          </a:p>
          <a:p>
            <a:r>
              <a:rPr lang="en-US" sz="2000" dirty="0"/>
              <a:t>Percent In/Out in regular education.</a:t>
            </a:r>
          </a:p>
          <a:p>
            <a:r>
              <a:rPr lang="en-US" sz="2000" dirty="0"/>
              <a:t>If the student is in 7</a:t>
            </a:r>
            <a:r>
              <a:rPr lang="en-US" sz="2000" baseline="30000" dirty="0"/>
              <a:t>th</a:t>
            </a:r>
            <a:r>
              <a:rPr lang="en-US" sz="2000" dirty="0"/>
              <a:t> grade or higher then fill in the projected graduation date and curriculum participation.</a:t>
            </a:r>
          </a:p>
        </p:txBody>
      </p:sp>
    </p:spTree>
    <p:extLst>
      <p:ext uri="{BB962C8B-B14F-4D97-AF65-F5344CB8AC3E}">
        <p14:creationId xmlns:p14="http://schemas.microsoft.com/office/powerpoint/2010/main" val="24109103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38FA2-B160-4BF9-810A-770135C9B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5321" y="624109"/>
            <a:ext cx="9908875" cy="1797037"/>
          </a:xfrm>
        </p:spPr>
        <p:txBody>
          <a:bodyPr>
            <a:normAutofit/>
          </a:bodyPr>
          <a:lstStyle/>
          <a:p>
            <a:r>
              <a:rPr lang="en-US" dirty="0"/>
              <a:t>Not including an annual when you hold </a:t>
            </a:r>
            <a:br>
              <a:rPr lang="en-US" dirty="0"/>
            </a:br>
            <a:r>
              <a:rPr lang="en-US" dirty="0"/>
              <a:t>a triennial.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FB1F7-40C5-4B0A-B4FF-3E45A123B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5321" y="2421146"/>
            <a:ext cx="10046898" cy="3777622"/>
          </a:xfrm>
        </p:spPr>
        <p:txBody>
          <a:bodyPr>
            <a:normAutofit/>
          </a:bodyPr>
          <a:lstStyle/>
          <a:p>
            <a:r>
              <a:rPr lang="en-US" sz="2000" dirty="0"/>
              <a:t>Choose the correct meeting type.</a:t>
            </a:r>
          </a:p>
          <a:p>
            <a:r>
              <a:rPr lang="en-US" sz="2000" dirty="0"/>
              <a:t>We are trying to align IEPs so that the triennial and the annual dates align.</a:t>
            </a:r>
          </a:p>
          <a:p>
            <a:r>
              <a:rPr lang="en-US" sz="2000" dirty="0"/>
              <a:t>This should be reflected on the Info/Eligibility page by selecting BOTH the annual and the triennial.</a:t>
            </a:r>
          </a:p>
          <a:p>
            <a:r>
              <a:rPr lang="en-US" sz="2000" dirty="0"/>
              <a:t>Any dates other than an annual </a:t>
            </a:r>
            <a:r>
              <a:rPr lang="en-US" sz="2000" b="1" dirty="0"/>
              <a:t>DO NOT CHANGE THE NEXT ANNUAL DATE</a:t>
            </a:r>
            <a:r>
              <a:rPr lang="en-US" sz="2000" dirty="0"/>
              <a:t>.</a:t>
            </a:r>
          </a:p>
          <a:p>
            <a:r>
              <a:rPr lang="en-US" sz="2000" dirty="0"/>
              <a:t>IEP and Last Eval- manually input next annual and next eval-click calculate next dates so correct date is generated.</a:t>
            </a:r>
          </a:p>
        </p:txBody>
      </p:sp>
    </p:spTree>
    <p:extLst>
      <p:ext uri="{BB962C8B-B14F-4D97-AF65-F5344CB8AC3E}">
        <p14:creationId xmlns:p14="http://schemas.microsoft.com/office/powerpoint/2010/main" val="3725929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38FA2-B160-4BF9-810A-770135C9B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4646" y="2406902"/>
            <a:ext cx="8911687" cy="1797037"/>
          </a:xfrm>
        </p:spPr>
        <p:txBody>
          <a:bodyPr>
            <a:normAutofit/>
          </a:bodyPr>
          <a:lstStyle/>
          <a:p>
            <a:r>
              <a:rPr lang="en-US" dirty="0"/>
              <a:t>Lastly, remember ALL DOCUMENTS </a:t>
            </a:r>
            <a:br>
              <a:rPr lang="en-US" dirty="0"/>
            </a:br>
            <a:r>
              <a:rPr lang="en-US" dirty="0"/>
              <a:t>(including protocols) need the student’s legal name and date of birth.</a:t>
            </a:r>
          </a:p>
        </p:txBody>
      </p:sp>
    </p:spTree>
    <p:extLst>
      <p:ext uri="{BB962C8B-B14F-4D97-AF65-F5344CB8AC3E}">
        <p14:creationId xmlns:p14="http://schemas.microsoft.com/office/powerpoint/2010/main" val="157114710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87</TotalTime>
  <Words>605</Words>
  <Application>Microsoft Office PowerPoint</Application>
  <PresentationFormat>Widescreen</PresentationFormat>
  <Paragraphs>64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Wisp</vt:lpstr>
      <vt:lpstr>SEIS Top 10  Most Common Mistakes to Avoid</vt:lpstr>
      <vt:lpstr>Learning Intentions</vt:lpstr>
      <vt:lpstr>Spelling the student’s name incorrectly on the “Add Student” form OR incorrect date of birth on the “Add Student” form.</vt:lpstr>
      <vt:lpstr>Not turning in the ORIGINAL signed IEP to the District Office (Special Ed. Dept.) IMMEDIATELY after it is affirmed.</vt:lpstr>
      <vt:lpstr>Incomplete IEP.</vt:lpstr>
      <vt:lpstr>Incorrect dates on the services page.</vt:lpstr>
      <vt:lpstr>Duplicate Services.</vt:lpstr>
      <vt:lpstr>Marking “Initial” when changing placement.</vt:lpstr>
      <vt:lpstr>IEP pages are not numbered.</vt:lpstr>
      <vt:lpstr>Meeting notice, Excusal or Assessment Plan  should not be numbered as part of the IEP.</vt:lpstr>
      <vt:lpstr>Offer of FAPE-Educational Setting page is not included in the IEP.</vt:lpstr>
      <vt:lpstr>Not including an annual when you hold  a triennial.</vt:lpstr>
      <vt:lpstr>Lastly, remember ALL DOCUMENTS  (including protocols) need the student’s legal name and date of birth.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SEIS Top 10  Most Common Mistakes to Avoid</dc:title>
  <dc:creator>McClain, Kathryn</dc:creator>
  <cp:lastModifiedBy>Kimberly Nelson</cp:lastModifiedBy>
  <cp:revision>14</cp:revision>
  <dcterms:created xsi:type="dcterms:W3CDTF">2019-07-31T17:57:35Z</dcterms:created>
  <dcterms:modified xsi:type="dcterms:W3CDTF">2019-08-20T18:05:56Z</dcterms:modified>
</cp:coreProperties>
</file>