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6" r:id="rId2"/>
    <p:sldId id="258" r:id="rId3"/>
    <p:sldId id="259" r:id="rId4"/>
    <p:sldId id="260" r:id="rId5"/>
    <p:sldId id="261" r:id="rId6"/>
    <p:sldId id="262" r:id="rId7"/>
    <p:sldId id="263" r:id="rId8"/>
    <p:sldId id="264" r:id="rId9"/>
    <p:sldId id="266" r:id="rId10"/>
    <p:sldId id="267" r:id="rId11"/>
    <p:sldId id="269" r:id="rId12"/>
    <p:sldId id="270" r:id="rId13"/>
    <p:sldId id="268" r:id="rId14"/>
    <p:sldId id="271" r:id="rId15"/>
    <p:sldId id="272" r:id="rId16"/>
    <p:sldId id="274" r:id="rId17"/>
    <p:sldId id="275" r:id="rId18"/>
    <p:sldId id="276" r:id="rId19"/>
    <p:sldId id="277" r:id="rId20"/>
    <p:sldId id="278" r:id="rId21"/>
    <p:sldId id="279" r:id="rId22"/>
    <p:sldId id="280" r:id="rId23"/>
    <p:sldId id="281" r:id="rId24"/>
  </p:sldIdLst>
  <p:sldSz cx="9144000" cy="6858000" type="screen4x3"/>
  <p:notesSz cx="7010400" cy="92964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36"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429" autoAdjust="0"/>
  </p:normalViewPr>
  <p:slideViewPr>
    <p:cSldViewPr snapToGrid="0" snapToObjects="1" showGuides="1">
      <p:cViewPr varScale="1">
        <p:scale>
          <a:sx n="84" d="100"/>
          <a:sy n="84" d="100"/>
        </p:scale>
        <p:origin x="1788" y="84"/>
      </p:cViewPr>
      <p:guideLst>
        <p:guide orient="horz" pos="2136"/>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3177" tIns="46589" rIns="93177" bIns="46589" rtlCol="0"/>
          <a:lstStyle>
            <a:lvl1pPr algn="l">
              <a:defRPr sz="1200">
                <a:latin typeface="Arial" panose="020B0604020202020204" pitchFamily="34" charset="0"/>
                <a:cs typeface="Arial" panose="020B0604020202020204" pitchFamily="34" charset="0"/>
              </a:defRPr>
            </a:lvl1pPr>
          </a:lstStyle>
          <a:p>
            <a:pPr>
              <a:defRPr/>
            </a:pPr>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3177" tIns="46589" rIns="93177" bIns="46589" rtlCol="0"/>
          <a:lstStyle>
            <a:lvl1pPr algn="r">
              <a:defRPr sz="1200">
                <a:latin typeface="Arial" panose="020B0604020202020204" pitchFamily="34" charset="0"/>
                <a:cs typeface="Arial" panose="020B0604020202020204" pitchFamily="34" charset="0"/>
              </a:defRPr>
            </a:lvl1pPr>
          </a:lstStyle>
          <a:p>
            <a:pPr>
              <a:defRPr/>
            </a:pPr>
            <a:fld id="{88700FFD-96D0-43DC-B0A6-22B48268B63E}" type="datetimeFigureOut">
              <a:rPr lang="en-US"/>
              <a:pPr>
                <a:defRPr/>
              </a:pPr>
              <a:t>10/22/2019</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3177" tIns="46589" rIns="93177" bIns="46589" rtlCol="0" anchor="b"/>
          <a:lstStyle>
            <a:lvl1pPr algn="l">
              <a:defRPr sz="1200">
                <a:latin typeface="Arial" panose="020B0604020202020204" pitchFamily="34" charset="0"/>
                <a:cs typeface="Arial" panose="020B0604020202020204" pitchFamily="34"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pPr>
              <a:defRPr/>
            </a:pPr>
            <a:fld id="{5677FC2A-2E50-4033-B7A0-9B37F199ECA4}" type="slidenum">
              <a:rPr lang="en-US" altLang="en-US"/>
              <a:pPr>
                <a:defRPr/>
              </a:pPr>
              <a:t>‹#›</a:t>
            </a:fld>
            <a:endParaRPr lang="en-US" altLang="en-US"/>
          </a:p>
        </p:txBody>
      </p:sp>
    </p:spTree>
    <p:extLst>
      <p:ext uri="{BB962C8B-B14F-4D97-AF65-F5344CB8AC3E}">
        <p14:creationId xmlns:p14="http://schemas.microsoft.com/office/powerpoint/2010/main" val="17193653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3177" tIns="46589" rIns="93177" bIns="46589" rtlCol="0"/>
          <a:lstStyle>
            <a:lvl1pPr algn="l" eaLnBrk="1" hangingPunct="1">
              <a:defRPr sz="1200">
                <a:latin typeface="Arial" panose="020B0604020202020204" pitchFamily="34" charset="0"/>
                <a:cs typeface="Arial" panose="020B0604020202020204" pitchFamily="34" charset="0"/>
              </a:defRPr>
            </a:lvl1pPr>
          </a:lstStyle>
          <a:p>
            <a:pPr>
              <a:defRPr/>
            </a:pPr>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3177" tIns="46589" rIns="93177" bIns="46589" rtlCol="0"/>
          <a:lstStyle>
            <a:lvl1pPr algn="r" eaLnBrk="1" hangingPunct="1">
              <a:defRPr sz="1200">
                <a:latin typeface="Arial" panose="020B0604020202020204" pitchFamily="34" charset="0"/>
                <a:cs typeface="Arial" panose="020B0604020202020204" pitchFamily="34" charset="0"/>
              </a:defRPr>
            </a:lvl1pPr>
          </a:lstStyle>
          <a:p>
            <a:pPr>
              <a:defRPr/>
            </a:pPr>
            <a:fld id="{DB0E0F34-A1FD-47F4-8B37-EF6674F650A5}" type="datetimeFigureOut">
              <a:rPr lang="en-US"/>
              <a:pPr>
                <a:defRPr/>
              </a:pPr>
              <a:t>10/22/2019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pPr lvl="0"/>
            <a:endParaRPr lang="en-US" noProof="0" smtClean="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3177" tIns="46589" rIns="93177" bIns="46589" rtlCol="0" anchor="b"/>
          <a:lstStyle>
            <a:lvl1pPr algn="l" eaLnBrk="1" hangingPunct="1">
              <a:defRPr sz="1200">
                <a:latin typeface="Arial" panose="020B0604020202020204" pitchFamily="34" charset="0"/>
                <a:cs typeface="Arial" panose="020B0604020202020204" pitchFamily="34"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181F23B9-A8D6-4EDB-92E4-5DBF6A2C9276}" type="slidenum">
              <a:rPr lang="en-US" altLang="en-US"/>
              <a:pPr>
                <a:defRPr/>
              </a:pPr>
              <a:t>‹#›</a:t>
            </a:fld>
            <a:endParaRPr lang="en-US" altLang="en-US"/>
          </a:p>
        </p:txBody>
      </p:sp>
    </p:spTree>
    <p:extLst>
      <p:ext uri="{BB962C8B-B14F-4D97-AF65-F5344CB8AC3E}">
        <p14:creationId xmlns:p14="http://schemas.microsoft.com/office/powerpoint/2010/main" val="41902454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22E088-FCB3-44C1-AEF9-5B68E98BBFCF}" type="slidenum">
              <a:rPr lang="en-US" altLang="en-US" smtClean="0"/>
              <a:pPr/>
              <a:t>1</a:t>
            </a:fld>
            <a:endParaRPr lang="en-US" altLang="en-US" smtClean="0"/>
          </a:p>
        </p:txBody>
      </p:sp>
    </p:spTree>
    <p:extLst>
      <p:ext uri="{BB962C8B-B14F-4D97-AF65-F5344CB8AC3E}">
        <p14:creationId xmlns:p14="http://schemas.microsoft.com/office/powerpoint/2010/main" val="344186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B2B30DC-43DD-47FD-BF65-527F65C663E5}" type="slidenum">
              <a:rPr lang="en-US" altLang="en-US" smtClean="0">
                <a:latin typeface="Tahoma" panose="020B0604030504040204" pitchFamily="34" charset="0"/>
              </a:rPr>
              <a:pPr/>
              <a:t>2</a:t>
            </a:fld>
            <a:endParaRPr lang="en-US" altLang="en-US" smtClean="0">
              <a:latin typeface="Tahoma" panose="020B0604030504040204" pitchFamily="34" charset="0"/>
            </a:endParaRPr>
          </a:p>
        </p:txBody>
      </p:sp>
      <p:sp>
        <p:nvSpPr>
          <p:cNvPr id="9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spcBef>
                <a:spcPct val="0"/>
              </a:spcBef>
            </a:pPr>
            <a:r>
              <a:rPr lang="en-US" altLang="en-US" smtClean="0"/>
              <a:t>Today we want to help you:</a:t>
            </a:r>
          </a:p>
          <a:p>
            <a:pPr marL="228600" indent="-228600" eaLnBrk="1" hangingPunct="1">
              <a:spcBef>
                <a:spcPct val="0"/>
              </a:spcBef>
              <a:buFontTx/>
              <a:buAutoNum type="arabicPeriod"/>
            </a:pPr>
            <a:r>
              <a:rPr lang="en-US" altLang="en-US" smtClean="0"/>
              <a:t>Understand the purpose of a pre-application conference and its role in development review.</a:t>
            </a:r>
          </a:p>
          <a:p>
            <a:pPr marL="228600" indent="-228600" eaLnBrk="1" hangingPunct="1">
              <a:spcBef>
                <a:spcPct val="0"/>
              </a:spcBef>
              <a:buFontTx/>
              <a:buAutoNum type="arabicPeriod"/>
            </a:pPr>
            <a:r>
              <a:rPr lang="en-US" altLang="en-US" smtClean="0"/>
              <a:t>Learn what a typical meeting is like, and address your questions about what will be discussed, and</a:t>
            </a:r>
          </a:p>
          <a:p>
            <a:pPr marL="228600" indent="-228600" eaLnBrk="1" hangingPunct="1">
              <a:spcBef>
                <a:spcPct val="0"/>
              </a:spcBef>
              <a:buFontTx/>
              <a:buAutoNum type="arabicPeriod"/>
            </a:pPr>
            <a:r>
              <a:rPr lang="en-US" altLang="en-US" smtClean="0"/>
              <a:t>Offer some advice about how you can be most effective in collecting information for your association and sharing neighborhood information with the applicant to make their proposal better.</a:t>
            </a:r>
          </a:p>
        </p:txBody>
      </p:sp>
    </p:spTree>
    <p:extLst>
      <p:ext uri="{BB962C8B-B14F-4D97-AF65-F5344CB8AC3E}">
        <p14:creationId xmlns:p14="http://schemas.microsoft.com/office/powerpoint/2010/main" val="2835661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CFB641D-78AC-46F8-B383-24E355E1233B}" type="slidenum">
              <a:rPr lang="en-US" altLang="en-US" smtClean="0">
                <a:latin typeface="Tahoma" panose="020B0604030504040204" pitchFamily="34" charset="0"/>
              </a:rPr>
              <a:pPr/>
              <a:t>3</a:t>
            </a:fld>
            <a:endParaRPr lang="en-US" altLang="en-US" smtClean="0">
              <a:latin typeface="Tahoma" panose="020B0604030504040204" pitchFamily="34" charset="0"/>
            </a:endParaRPr>
          </a:p>
        </p:txBody>
      </p:sp>
      <p:sp>
        <p:nvSpPr>
          <p:cNvPr id="11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000" dirty="0" smtClean="0"/>
              <a:t>Here is what the City’s Community Development Code says about pre-apps: ( Is anyone not familiar with what CDC is?)</a:t>
            </a:r>
          </a:p>
          <a:p>
            <a:pPr eaLnBrk="1" hangingPunct="1">
              <a:spcBef>
                <a:spcPct val="0"/>
              </a:spcBef>
            </a:pPr>
            <a:endParaRPr lang="en-US" altLang="en-US" sz="1000" dirty="0" smtClean="0"/>
          </a:p>
          <a:p>
            <a:pPr eaLnBrk="1" hangingPunct="1">
              <a:spcBef>
                <a:spcPct val="0"/>
              </a:spcBef>
            </a:pPr>
            <a:r>
              <a:rPr lang="en-US" altLang="en-US" sz="1000" dirty="0" smtClean="0"/>
              <a:t>A pre-application conference is required for minor and major development permit applications (and some ADUs), and must be scheduled by the applicant prior to submitting an application for development.</a:t>
            </a:r>
          </a:p>
          <a:p>
            <a:pPr eaLnBrk="1" hangingPunct="1">
              <a:spcBef>
                <a:spcPct val="0"/>
              </a:spcBef>
            </a:pPr>
            <a:endParaRPr lang="en-US" altLang="en-US" sz="1000" dirty="0" smtClean="0"/>
          </a:p>
          <a:p>
            <a:pPr eaLnBrk="1" hangingPunct="1">
              <a:spcBef>
                <a:spcPct val="0"/>
              </a:spcBef>
            </a:pPr>
            <a:r>
              <a:rPr lang="en-US" altLang="en-US" sz="1000" dirty="0" smtClean="0"/>
              <a:t>Exception: Exterior paint color review on non-historic buildings, mods where there is no increase in intensity and no Building Permit required, City projects for some non-habitable buildings, minor variance to fence standards when part of code enforcement action.</a:t>
            </a:r>
          </a:p>
          <a:p>
            <a:pPr eaLnBrk="1" hangingPunct="1">
              <a:spcBef>
                <a:spcPct val="0"/>
              </a:spcBef>
            </a:pPr>
            <a:endParaRPr lang="en-US" altLang="en-US" sz="1000" dirty="0" smtClean="0"/>
          </a:p>
          <a:p>
            <a:pPr eaLnBrk="1" hangingPunct="1">
              <a:spcBef>
                <a:spcPct val="0"/>
              </a:spcBef>
            </a:pPr>
            <a:r>
              <a:rPr lang="en-US" altLang="en-US" sz="1000" dirty="0" smtClean="0"/>
              <a:t>iii. The purpose of the pre-application conference is to discuss the proposal, the applicable criteria and the requirements for completing an application. A copy of an adopted neighborhood plan shall is provided to the applicant, regardless whether its provisions constitute criteria for the proposed development or not.</a:t>
            </a:r>
          </a:p>
          <a:p>
            <a:pPr eaLnBrk="1" hangingPunct="1">
              <a:spcBef>
                <a:spcPct val="0"/>
              </a:spcBef>
            </a:pPr>
            <a:endParaRPr lang="en-US" altLang="en-US" sz="1000" dirty="0" smtClean="0"/>
          </a:p>
          <a:p>
            <a:pPr eaLnBrk="1" hangingPunct="1">
              <a:spcBef>
                <a:spcPct val="0"/>
              </a:spcBef>
            </a:pPr>
            <a:r>
              <a:rPr lang="en-US" altLang="en-US" sz="1000" dirty="0" smtClean="0"/>
              <a:t>An applicant may request one or more additional pre-application conferences in order to discuss any changes in the applicable criteria and application requirements that may occur between the date of the pre-application conference and the filing of the development permit application.</a:t>
            </a:r>
          </a:p>
          <a:p>
            <a:pPr eaLnBrk="1" hangingPunct="1">
              <a:spcBef>
                <a:spcPct val="0"/>
              </a:spcBef>
            </a:pPr>
            <a:endParaRPr lang="en-US" altLang="en-US" sz="1000" dirty="0" smtClean="0"/>
          </a:p>
          <a:p>
            <a:pPr eaLnBrk="1" hangingPunct="1">
              <a:spcBef>
                <a:spcPct val="0"/>
              </a:spcBef>
            </a:pPr>
            <a:r>
              <a:rPr lang="en-US" altLang="en-US" sz="1000" dirty="0" smtClean="0"/>
              <a:t>iv. The development permit application must be filed within one year from the date of the pre-application conference; if the development permit application is not filed within one year, a new pre-application conference is required unless the applicant requests and the City Manager approves a waiver of the additional pre-application conference.</a:t>
            </a:r>
          </a:p>
          <a:p>
            <a:pPr eaLnBrk="1" hangingPunct="1">
              <a:spcBef>
                <a:spcPct val="0"/>
              </a:spcBef>
            </a:pPr>
            <a:endParaRPr lang="en-US" altLang="en-US" sz="1000" dirty="0" smtClean="0">
              <a:latin typeface="Arial" panose="020B0604020202020204" pitchFamily="34" charset="0"/>
            </a:endParaRPr>
          </a:p>
        </p:txBody>
      </p:sp>
    </p:spTree>
    <p:extLst>
      <p:ext uri="{BB962C8B-B14F-4D97-AF65-F5344CB8AC3E}">
        <p14:creationId xmlns:p14="http://schemas.microsoft.com/office/powerpoint/2010/main" val="3110765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62F9ABB-35D8-4362-814B-19532CF31FF5}" type="slidenum">
              <a:rPr lang="en-US" altLang="en-US" smtClean="0">
                <a:latin typeface="Tahoma" panose="020B0604030504040204" pitchFamily="34" charset="0"/>
              </a:rPr>
              <a:pPr/>
              <a:t>4</a:t>
            </a:fld>
            <a:endParaRPr lang="en-US" altLang="en-US" smtClean="0">
              <a:latin typeface="Tahoma" panose="020B0604030504040204" pitchFamily="34" charset="0"/>
            </a:endParaRPr>
          </a:p>
        </p:txBody>
      </p:sp>
      <p:sp>
        <p:nvSpPr>
          <p:cNvPr id="13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000" i="1" dirty="0" smtClean="0">
              <a:latin typeface="Arial" panose="020B0604020202020204" pitchFamily="34" charset="0"/>
            </a:endParaRPr>
          </a:p>
          <a:p>
            <a:pPr eaLnBrk="1" hangingPunct="1">
              <a:spcBef>
                <a:spcPct val="0"/>
              </a:spcBef>
            </a:pPr>
            <a:r>
              <a:rPr lang="en-US" altLang="en-US" sz="1000" i="1" dirty="0" smtClean="0">
                <a:latin typeface="+mn-lt"/>
              </a:rPr>
              <a:t>Click the mouse again to reveal…</a:t>
            </a:r>
          </a:p>
          <a:p>
            <a:pPr eaLnBrk="1" hangingPunct="1">
              <a:spcBef>
                <a:spcPct val="0"/>
              </a:spcBef>
            </a:pPr>
            <a:r>
              <a:rPr lang="en-US" altLang="en-US" dirty="0" smtClean="0">
                <a:latin typeface="+mn-lt"/>
              </a:rPr>
              <a:t>The pre-application conference has been developed to: </a:t>
            </a:r>
          </a:p>
          <a:p>
            <a:pPr eaLnBrk="1" hangingPunct="1">
              <a:spcBef>
                <a:spcPct val="0"/>
              </a:spcBef>
            </a:pPr>
            <a:r>
              <a:rPr lang="en-US" altLang="en-US" dirty="0" smtClean="0">
                <a:latin typeface="+mn-lt"/>
              </a:rPr>
              <a:t>-- Thoroughly familiarize an applicant with City development codes, other applicable codes, and the procedures to complete land use/development applications. </a:t>
            </a:r>
          </a:p>
          <a:p>
            <a:pPr eaLnBrk="1" hangingPunct="1">
              <a:spcBef>
                <a:spcPct val="0"/>
              </a:spcBef>
            </a:pPr>
            <a:r>
              <a:rPr lang="en-US" altLang="en-US" dirty="0" smtClean="0">
                <a:latin typeface="+mn-lt"/>
              </a:rPr>
              <a:t>-- Review applicant's preliminary site inventory and proposal and to provide specific zoning and development information to the applicant as it relates to site limitations and the proposal. </a:t>
            </a:r>
            <a:endParaRPr lang="en-US" altLang="en-US" sz="1000" i="1" dirty="0" smtClean="0">
              <a:latin typeface="+mn-lt"/>
            </a:endParaRPr>
          </a:p>
          <a:p>
            <a:pPr eaLnBrk="1" hangingPunct="1">
              <a:spcBef>
                <a:spcPct val="0"/>
              </a:spcBef>
            </a:pPr>
            <a:endParaRPr lang="en-US" altLang="en-US" sz="1000" i="1" dirty="0" smtClean="0">
              <a:latin typeface="+mn-lt"/>
            </a:endParaRPr>
          </a:p>
          <a:p>
            <a:pPr eaLnBrk="1" hangingPunct="1">
              <a:spcBef>
                <a:spcPct val="0"/>
              </a:spcBef>
            </a:pPr>
            <a:r>
              <a:rPr lang="en-US" altLang="en-US" sz="1000" dirty="0" smtClean="0">
                <a:latin typeface="+mn-lt"/>
                <a:cs typeface="Arial" panose="020B0604020202020204" pitchFamily="34" charset="0"/>
              </a:rPr>
              <a:t>In other words, the purpose of a pre-development conference is to give an applicant an explanation of what will be expected of them during the City’s development review process.  It allows them one-on-one time with the assigned planner to ask questions and learn about the codes which will affect their property. The applicant pays a fee for this service.</a:t>
            </a:r>
            <a:endParaRPr lang="en-US" altLang="en-US" sz="1000" i="1" dirty="0" smtClean="0">
              <a:latin typeface="+mn-lt"/>
            </a:endParaRPr>
          </a:p>
          <a:p>
            <a:pPr eaLnBrk="1" hangingPunct="1">
              <a:spcBef>
                <a:spcPct val="0"/>
              </a:spcBef>
            </a:pPr>
            <a:endParaRPr lang="en-US" altLang="en-US" sz="1000" dirty="0" smtClean="0">
              <a:latin typeface="+mn-lt"/>
            </a:endParaRPr>
          </a:p>
          <a:p>
            <a:pPr eaLnBrk="1" hangingPunct="1">
              <a:spcBef>
                <a:spcPct val="0"/>
              </a:spcBef>
            </a:pPr>
            <a:r>
              <a:rPr lang="en-US" altLang="en-US" sz="1000" dirty="0" smtClean="0">
                <a:latin typeface="+mn-lt"/>
              </a:rPr>
              <a:t>Generally, the applicant has a rough ideas of what he or she is proposing, but the amount of detail the applicant has varies. For instance, some times people are considering buy a piece of property and want to know what they could do with. Others come in with plans drawn by an architect. </a:t>
            </a:r>
          </a:p>
        </p:txBody>
      </p:sp>
    </p:spTree>
    <p:extLst>
      <p:ext uri="{BB962C8B-B14F-4D97-AF65-F5344CB8AC3E}">
        <p14:creationId xmlns:p14="http://schemas.microsoft.com/office/powerpoint/2010/main" val="347942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05773B8-A676-4565-9B19-CD3166C61A76}" type="slidenum">
              <a:rPr lang="en-US" altLang="en-US" smtClean="0">
                <a:latin typeface="Tahoma" panose="020B0604030504040204" pitchFamily="34" charset="0"/>
              </a:rPr>
              <a:pPr/>
              <a:t>5</a:t>
            </a:fld>
            <a:endParaRPr lang="en-US" altLang="en-US" smtClean="0">
              <a:latin typeface="Tahoma" panose="020B0604030504040204" pitchFamily="34" charset="0"/>
            </a:endParaRPr>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We’ll talk more about your role at the meeting a little later. </a:t>
            </a:r>
          </a:p>
        </p:txBody>
      </p:sp>
    </p:spTree>
    <p:extLst>
      <p:ext uri="{BB962C8B-B14F-4D97-AF65-F5344CB8AC3E}">
        <p14:creationId xmlns:p14="http://schemas.microsoft.com/office/powerpoint/2010/main" val="1385843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8A82D01-C5D8-4518-B4D5-F12BD50638BF}" type="slidenum">
              <a:rPr lang="en-US" altLang="en-US" smtClean="0">
                <a:latin typeface="Tahoma" panose="020B0604030504040204" pitchFamily="34" charset="0"/>
              </a:rPr>
              <a:pPr/>
              <a:t>6</a:t>
            </a:fld>
            <a:endParaRPr lang="en-US" altLang="en-US" smtClean="0">
              <a:latin typeface="Tahoma" panose="020B0604030504040204" pitchFamily="34" charset="0"/>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Neighborhood association representatives have not always been invited to attend pre-application conferences and we’re not aware of other jurisdictions that have this practice.</a:t>
            </a:r>
          </a:p>
          <a:p>
            <a:pPr eaLnBrk="1" hangingPunct="1">
              <a:spcBef>
                <a:spcPct val="0"/>
              </a:spcBef>
            </a:pPr>
            <a:r>
              <a:rPr lang="en-US" altLang="en-US" dirty="0" smtClean="0"/>
              <a:t>Because applicants pay a fee for a service the primary goal of the meeting is to explain the development review process. Staff has a lot of information to share with the applicant and has a responsibility to stay on track. </a:t>
            </a:r>
          </a:p>
          <a:p>
            <a:pPr eaLnBrk="1" hangingPunct="1">
              <a:spcBef>
                <a:spcPct val="0"/>
              </a:spcBef>
            </a:pPr>
            <a:endParaRPr lang="en-US" altLang="en-US" dirty="0" smtClean="0"/>
          </a:p>
          <a:p>
            <a:pPr eaLnBrk="1" hangingPunct="1">
              <a:spcBef>
                <a:spcPct val="0"/>
              </a:spcBef>
            </a:pPr>
            <a:r>
              <a:rPr lang="en-US" altLang="en-US" dirty="0" smtClean="0"/>
              <a:t>Since 2003, the City has invited up to two trained neighborhood representatives to attend pre-apps in order to keep folks informed about potential development in their neighborhoods and possibly influence the outcome. </a:t>
            </a:r>
          </a:p>
          <a:p>
            <a:pPr eaLnBrk="1" hangingPunct="1">
              <a:spcBef>
                <a:spcPct val="0"/>
              </a:spcBef>
            </a:pPr>
            <a:endParaRPr lang="en-US" altLang="en-US" dirty="0" smtClean="0"/>
          </a:p>
          <a:p>
            <a:pPr eaLnBrk="1" hangingPunct="1">
              <a:spcBef>
                <a:spcPct val="0"/>
              </a:spcBef>
            </a:pPr>
            <a:endParaRPr lang="en-US" altLang="en-US" dirty="0" smtClean="0"/>
          </a:p>
        </p:txBody>
      </p:sp>
    </p:spTree>
    <p:extLst>
      <p:ext uri="{BB962C8B-B14F-4D97-AF65-F5344CB8AC3E}">
        <p14:creationId xmlns:p14="http://schemas.microsoft.com/office/powerpoint/2010/main" val="3380814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CA749EF-0B47-484A-86E6-07A6BD82714F}" type="slidenum">
              <a:rPr lang="en-US" altLang="en-US" smtClean="0">
                <a:latin typeface="Tahoma" panose="020B0604030504040204" pitchFamily="34" charset="0"/>
              </a:rPr>
              <a:pPr/>
              <a:t>7</a:t>
            </a:fld>
            <a:endParaRPr lang="en-US" altLang="en-US" smtClean="0">
              <a:latin typeface="Tahoma" panose="020B0604030504040204" pitchFamily="34" charset="0"/>
            </a:endParaRPr>
          </a:p>
        </p:txBody>
      </p:sp>
      <p:sp>
        <p:nvSpPr>
          <p:cNvPr id="19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u="sng" dirty="0" smtClean="0">
                <a:latin typeface="Arial" panose="020B0604020202020204" pitchFamily="34" charset="0"/>
                <a:cs typeface="Arial" panose="020B0604020202020204" pitchFamily="34" charset="0"/>
              </a:rPr>
              <a:t>Required:</a:t>
            </a:r>
            <a:r>
              <a:rPr lang="en-US" altLang="en-US" dirty="0" smtClean="0">
                <a:latin typeface="Arial" panose="020B0604020202020204" pitchFamily="34" charset="0"/>
                <a:cs typeface="Arial" panose="020B0604020202020204" pitchFamily="34" charset="0"/>
              </a:rPr>
              <a:t> for all minor and major developments and ADUs that add floor area to the site</a:t>
            </a:r>
          </a:p>
          <a:p>
            <a:pPr eaLnBrk="1" hangingPunct="1">
              <a:spcBef>
                <a:spcPct val="0"/>
              </a:spcBef>
            </a:pPr>
            <a:endParaRPr lang="en-US" altLang="en-US" dirty="0" smtClean="0">
              <a:cs typeface="Times New Roman" panose="02020603050405020304" pitchFamily="18" charset="0"/>
            </a:endParaRPr>
          </a:p>
          <a:p>
            <a:pPr eaLnBrk="1" hangingPunct="1">
              <a:spcBef>
                <a:spcPct val="0"/>
              </a:spcBef>
            </a:pPr>
            <a:r>
              <a:rPr lang="en-US" altLang="en-US" u="sng" dirty="0" smtClean="0">
                <a:latin typeface="Arial" panose="020B0604020202020204" pitchFamily="34" charset="0"/>
                <a:cs typeface="Arial" panose="020B0604020202020204" pitchFamily="34" charset="0"/>
              </a:rPr>
              <a:t>Optional:</a:t>
            </a:r>
            <a:r>
              <a:rPr lang="en-US" altLang="en-US" dirty="0" smtClean="0">
                <a:latin typeface="Arial" panose="020B0604020202020204" pitchFamily="34" charset="0"/>
                <a:cs typeface="Arial" panose="020B0604020202020204" pitchFamily="34" charset="0"/>
              </a:rPr>
              <a:t> for all other development applications. May be scheduled by the applicant or requested in special cases by the City Manager.</a:t>
            </a:r>
          </a:p>
          <a:p>
            <a:pPr eaLnBrk="1" hangingPunct="1">
              <a:spcBef>
                <a:spcPct val="0"/>
              </a:spcBef>
            </a:pPr>
            <a:endParaRPr lang="en-US" altLang="en-US" dirty="0" smtClean="0">
              <a:latin typeface="Arial" panose="020B0604020202020204" pitchFamily="34" charset="0"/>
              <a:cs typeface="Arial" panose="020B0604020202020204" pitchFamily="34" charset="0"/>
            </a:endParaRPr>
          </a:p>
          <a:p>
            <a:pPr eaLnBrk="1" hangingPunct="1">
              <a:spcBef>
                <a:spcPct val="0"/>
              </a:spcBef>
            </a:pPr>
            <a:r>
              <a:rPr lang="en-US" altLang="en-US" dirty="0" smtClean="0">
                <a:latin typeface="Arial" panose="020B0604020202020204" pitchFamily="34" charset="0"/>
                <a:cs typeface="Arial" panose="020B0604020202020204" pitchFamily="34" charset="0"/>
              </a:rPr>
              <a:t>You’re next question might be, “so what is a minor development and what is a major development?” Let’s talk, then, about the types of development permits we deal with in the planning department…</a:t>
            </a:r>
          </a:p>
        </p:txBody>
      </p:sp>
    </p:spTree>
    <p:extLst>
      <p:ext uri="{BB962C8B-B14F-4D97-AF65-F5344CB8AC3E}">
        <p14:creationId xmlns:p14="http://schemas.microsoft.com/office/powerpoint/2010/main" val="4211844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56325DC-BF8F-4F2E-B2EC-0CB971233BF2}" type="slidenum">
              <a:rPr lang="en-US" altLang="en-US" smtClean="0">
                <a:latin typeface="Tahoma" panose="020B0604030504040204" pitchFamily="34" charset="0"/>
              </a:rPr>
              <a:pPr/>
              <a:t>8</a:t>
            </a:fld>
            <a:endParaRPr lang="en-US" altLang="en-US" smtClean="0">
              <a:latin typeface="Tahoma" panose="020B0604030504040204" pitchFamily="34" charset="0"/>
            </a:endParaRPr>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latin typeface="Arial" panose="020B0604020202020204" pitchFamily="34" charset="0"/>
                <a:cs typeface="Times New Roman" panose="02020603050405020304" pitchFamily="18" charset="0"/>
              </a:rPr>
              <a:t>Decisions fall on a continuum between those that require no discretion to those that require considerable discretion.  As the level of discretion increases, so do the levels of public notice and opportunity for participation.</a:t>
            </a:r>
            <a:endParaRPr lang="en-US" altLang="en-US" b="1" dirty="0" smtClean="0">
              <a:latin typeface="Arial" panose="020B0604020202020204" pitchFamily="34" charset="0"/>
              <a:cs typeface="Arial" panose="020B0604020202020204" pitchFamily="34" charset="0"/>
            </a:endParaRPr>
          </a:p>
          <a:p>
            <a:pPr eaLnBrk="1" hangingPunct="1">
              <a:spcBef>
                <a:spcPct val="0"/>
              </a:spcBef>
            </a:pPr>
            <a:r>
              <a:rPr lang="en-US" altLang="en-US" b="1" dirty="0" smtClean="0">
                <a:latin typeface="Arial" panose="020B0604020202020204" pitchFamily="34" charset="0"/>
                <a:cs typeface="Arial" panose="020B0604020202020204" pitchFamily="34" charset="0"/>
              </a:rPr>
              <a:t>Clear and Objective </a:t>
            </a:r>
            <a:r>
              <a:rPr lang="en-US" altLang="en-US" dirty="0" smtClean="0">
                <a:latin typeface="Arial" panose="020B0604020202020204" pitchFamily="34" charset="0"/>
                <a:cs typeface="Arial" panose="020B0604020202020204" pitchFamily="34" charset="0"/>
              </a:rPr>
              <a:t>(single family or duplex construction/building permits, lot line adjustments, ADUs), </a:t>
            </a:r>
            <a:r>
              <a:rPr lang="en-US" altLang="en-US" i="1" dirty="0" err="1" smtClean="0">
                <a:latin typeface="Arial" panose="020B0604020202020204" pitchFamily="34" charset="0"/>
                <a:cs typeface="Arial" panose="020B0604020202020204" pitchFamily="34" charset="0"/>
              </a:rPr>
              <a:t>a.k.a</a:t>
            </a:r>
            <a:r>
              <a:rPr lang="en-US" altLang="en-US" i="1" dirty="0" smtClean="0">
                <a:latin typeface="Arial" panose="020B0604020202020204" pitchFamily="34" charset="0"/>
                <a:cs typeface="Arial" panose="020B0604020202020204" pitchFamily="34" charset="0"/>
              </a:rPr>
              <a:t> ministerial decisions:</a:t>
            </a:r>
            <a:r>
              <a:rPr lang="en-US" altLang="en-US" dirty="0" smtClean="0">
                <a:latin typeface="Arial" panose="020B0604020202020204" pitchFamily="34" charset="0"/>
                <a:cs typeface="Arial" panose="020B0604020202020204" pitchFamily="34" charset="0"/>
              </a:rPr>
              <a:t> Applications are reviewed against a checklist of measurable criteria from the City Code.  If an applicant meets the requirement of the applicable code, he or she will be issued a permit. </a:t>
            </a:r>
          </a:p>
          <a:p>
            <a:pPr eaLnBrk="1" hangingPunct="1">
              <a:spcBef>
                <a:spcPct val="0"/>
              </a:spcBef>
            </a:pPr>
            <a:r>
              <a:rPr lang="en-US" altLang="en-US" dirty="0" smtClean="0">
                <a:latin typeface="Arial" panose="020B0604020202020204" pitchFamily="34" charset="0"/>
                <a:cs typeface="Arial" panose="020B0604020202020204" pitchFamily="34" charset="0"/>
              </a:rPr>
              <a:t>* There is no notice provided to neighbors for this type of permit, nor opportunity for “land use “ appeal.</a:t>
            </a:r>
            <a:endParaRPr lang="en-US" altLang="en-US" dirty="0" smtClean="0">
              <a:cs typeface="Times New Roman" panose="02020603050405020304" pitchFamily="18" charset="0"/>
            </a:endParaRPr>
          </a:p>
          <a:p>
            <a:pPr eaLnBrk="1" hangingPunct="1">
              <a:spcBef>
                <a:spcPct val="0"/>
              </a:spcBef>
            </a:pPr>
            <a:endParaRPr lang="en-US" altLang="en-US" b="1" dirty="0" smtClean="0">
              <a:latin typeface="Arial" panose="020B0604020202020204" pitchFamily="34" charset="0"/>
              <a:cs typeface="Arial" panose="020B0604020202020204" pitchFamily="34" charset="0"/>
            </a:endParaRPr>
          </a:p>
          <a:p>
            <a:pPr eaLnBrk="1" hangingPunct="1">
              <a:spcBef>
                <a:spcPct val="0"/>
              </a:spcBef>
            </a:pPr>
            <a:r>
              <a:rPr lang="en-US" altLang="en-US" b="1" dirty="0" smtClean="0">
                <a:latin typeface="Arial" panose="020B0604020202020204" pitchFamily="34" charset="0"/>
                <a:cs typeface="Arial" panose="020B0604020202020204" pitchFamily="34" charset="0"/>
              </a:rPr>
              <a:t>Discretionary</a:t>
            </a:r>
            <a:r>
              <a:rPr lang="en-US" altLang="en-US" dirty="0" smtClean="0">
                <a:latin typeface="Arial" panose="020B0604020202020204" pitchFamily="34" charset="0"/>
                <a:cs typeface="Arial" panose="020B0604020202020204" pitchFamily="34" charset="0"/>
              </a:rPr>
              <a:t> (Minor Development permits such as partitions, minor variances, RID) </a:t>
            </a:r>
            <a:r>
              <a:rPr lang="en-US" altLang="en-US" i="1" dirty="0" smtClean="0">
                <a:latin typeface="Arial" panose="020B0604020202020204" pitchFamily="34" charset="0"/>
                <a:cs typeface="Arial" panose="020B0604020202020204" pitchFamily="34" charset="0"/>
              </a:rPr>
              <a:t>a.k.a. administrative decisions:</a:t>
            </a:r>
            <a:r>
              <a:rPr lang="en-US" altLang="en-US" dirty="0" smtClean="0">
                <a:latin typeface="Arial" panose="020B0604020202020204" pitchFamily="34" charset="0"/>
                <a:cs typeface="Arial" panose="020B0604020202020204" pitchFamily="34" charset="0"/>
              </a:rPr>
              <a:t> Staff makes these types of decisions.  But because some discretion is involved, public notices are provided and public input invited.  There is opportunity for a hearing on appeal.</a:t>
            </a:r>
            <a:endParaRPr lang="en-US" altLang="en-US" dirty="0" smtClean="0">
              <a:cs typeface="Times New Roman" panose="02020603050405020304" pitchFamily="18" charset="0"/>
            </a:endParaRPr>
          </a:p>
          <a:p>
            <a:pPr eaLnBrk="1" hangingPunct="1">
              <a:spcBef>
                <a:spcPct val="0"/>
              </a:spcBef>
            </a:pPr>
            <a:endParaRPr lang="en-US" altLang="en-US" b="1" dirty="0" smtClean="0">
              <a:latin typeface="Arial" panose="020B0604020202020204" pitchFamily="34" charset="0"/>
              <a:cs typeface="Arial" panose="020B0604020202020204" pitchFamily="34" charset="0"/>
            </a:endParaRPr>
          </a:p>
          <a:p>
            <a:pPr eaLnBrk="1" hangingPunct="1">
              <a:spcBef>
                <a:spcPct val="0"/>
              </a:spcBef>
            </a:pPr>
            <a:r>
              <a:rPr lang="en-US" altLang="en-US" b="1" dirty="0" smtClean="0">
                <a:latin typeface="Arial" panose="020B0604020202020204" pitchFamily="34" charset="0"/>
                <a:cs typeface="Arial" panose="020B0604020202020204" pitchFamily="34" charset="0"/>
              </a:rPr>
              <a:t>Discretionary</a:t>
            </a:r>
            <a:r>
              <a:rPr lang="en-US" altLang="en-US" dirty="0" smtClean="0">
                <a:latin typeface="Arial" panose="020B0604020202020204" pitchFamily="34" charset="0"/>
                <a:cs typeface="Arial" panose="020B0604020202020204" pitchFamily="34" charset="0"/>
              </a:rPr>
              <a:t> (conditional use permits, subdivisions, major variances; new commercial, MF or institutional construction) </a:t>
            </a:r>
            <a:r>
              <a:rPr lang="en-US" altLang="en-US" i="1" dirty="0" err="1" smtClean="0">
                <a:latin typeface="Arial" panose="020B0604020202020204" pitchFamily="34" charset="0"/>
                <a:cs typeface="Arial" panose="020B0604020202020204" pitchFamily="34" charset="0"/>
              </a:rPr>
              <a:t>a.k.a</a:t>
            </a:r>
            <a:r>
              <a:rPr lang="en-US" altLang="en-US" i="1" dirty="0" smtClean="0">
                <a:latin typeface="Arial" panose="020B0604020202020204" pitchFamily="34" charset="0"/>
                <a:cs typeface="Arial" panose="020B0604020202020204" pitchFamily="34" charset="0"/>
              </a:rPr>
              <a:t> quasi-judicial decisions:</a:t>
            </a:r>
            <a:r>
              <a:rPr lang="en-US" altLang="en-US" dirty="0" smtClean="0">
                <a:latin typeface="Arial" panose="020B0604020202020204" pitchFamily="34" charset="0"/>
                <a:cs typeface="Arial" panose="020B0604020202020204" pitchFamily="34" charset="0"/>
              </a:rPr>
              <a:t> Decisions are made on the use or development of individual properties based on facts and evidence presented in a public hearing similar to judicial hearings in a courtroom.</a:t>
            </a:r>
            <a:r>
              <a:rPr lang="en-US" altLang="en-US" dirty="0" smtClean="0">
                <a:cs typeface="Times New Roman" panose="02020603050405020304" pitchFamily="18" charset="0"/>
              </a:rPr>
              <a:t>  A public hearing is a part of this type of decision.</a:t>
            </a:r>
          </a:p>
          <a:p>
            <a:pPr eaLnBrk="1" hangingPunct="1">
              <a:spcBef>
                <a:spcPct val="0"/>
              </a:spcBef>
            </a:pPr>
            <a:endParaRPr lang="en-US" altLang="en-US" b="1" dirty="0" smtClean="0">
              <a:latin typeface="Arial" panose="020B0604020202020204" pitchFamily="34" charset="0"/>
              <a:cs typeface="Arial" panose="020B0604020202020204" pitchFamily="34" charset="0"/>
            </a:endParaRPr>
          </a:p>
          <a:p>
            <a:pPr eaLnBrk="1" hangingPunct="1">
              <a:spcBef>
                <a:spcPct val="0"/>
              </a:spcBef>
            </a:pPr>
            <a:r>
              <a:rPr lang="en-US" altLang="en-US" b="1" dirty="0" smtClean="0">
                <a:latin typeface="Arial" panose="020B0604020202020204" pitchFamily="34" charset="0"/>
                <a:cs typeface="Arial" panose="020B0604020202020204" pitchFamily="34" charset="0"/>
              </a:rPr>
              <a:t>Policy decisions</a:t>
            </a:r>
            <a:r>
              <a:rPr lang="en-US" altLang="en-US" dirty="0" smtClean="0">
                <a:latin typeface="Arial" panose="020B0604020202020204" pitchFamily="34" charset="0"/>
                <a:cs typeface="Arial" panose="020B0604020202020204" pitchFamily="34" charset="0"/>
              </a:rPr>
              <a:t> (neighborhood plans, Comprehensive Plan changes, Community Development Code changes) </a:t>
            </a:r>
            <a:r>
              <a:rPr lang="en-US" altLang="en-US" i="1" dirty="0" smtClean="0">
                <a:latin typeface="Arial" panose="020B0604020202020204" pitchFamily="34" charset="0"/>
                <a:cs typeface="Arial" panose="020B0604020202020204" pitchFamily="34" charset="0"/>
              </a:rPr>
              <a:t> a.k.a. legislative decisions: </a:t>
            </a:r>
            <a:r>
              <a:rPr lang="en-US" altLang="en-US" dirty="0" smtClean="0">
                <a:latin typeface="Arial" panose="020B0604020202020204" pitchFamily="34" charset="0"/>
                <a:cs typeface="Arial" panose="020B0604020202020204" pitchFamily="34" charset="0"/>
              </a:rPr>
              <a:t> Decisions are made by the City Council on proposals that have broad implications for the whole community, involving the creation of new laws or policies. (Planning Commission provides a recommendation to Council)</a:t>
            </a:r>
            <a:endParaRPr lang="en-US" altLang="en-US" dirty="0" smtClean="0">
              <a:cs typeface="Times New Roman" panose="02020603050405020304" pitchFamily="18" charset="0"/>
            </a:endParaRPr>
          </a:p>
        </p:txBody>
      </p:sp>
    </p:spTree>
    <p:extLst>
      <p:ext uri="{BB962C8B-B14F-4D97-AF65-F5344CB8AC3E}">
        <p14:creationId xmlns:p14="http://schemas.microsoft.com/office/powerpoint/2010/main" val="763580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DB7FD24-05D9-416C-BBB4-7D227E5B04AE}" type="slidenum">
              <a:rPr lang="en-US" altLang="en-US" smtClean="0">
                <a:latin typeface="Tahoma" panose="020B0604030504040204" pitchFamily="34" charset="0"/>
              </a:rPr>
              <a:pPr/>
              <a:t>9</a:t>
            </a:fld>
            <a:endParaRPr lang="en-US" altLang="en-US" smtClean="0">
              <a:latin typeface="Tahoma" panose="020B0604030504040204"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latin typeface="+mn-lt"/>
                <a:cs typeface="Arial" panose="020B0604020202020204" pitchFamily="34" charset="0"/>
              </a:rPr>
              <a:t>The pre-application conference occurs </a:t>
            </a:r>
            <a:r>
              <a:rPr lang="en-US" altLang="en-US" u="sng" dirty="0" smtClean="0">
                <a:latin typeface="+mn-lt"/>
                <a:cs typeface="Arial" panose="020B0604020202020204" pitchFamily="34" charset="0"/>
              </a:rPr>
              <a:t>before</a:t>
            </a:r>
            <a:r>
              <a:rPr lang="en-US" altLang="en-US" dirty="0" smtClean="0">
                <a:latin typeface="+mn-lt"/>
                <a:cs typeface="Arial" panose="020B0604020202020204" pitchFamily="34" charset="0"/>
              </a:rPr>
              <a:t> the applicant has submitted a formal application for their project. </a:t>
            </a:r>
          </a:p>
          <a:p>
            <a:pPr eaLnBrk="1" hangingPunct="1">
              <a:spcBef>
                <a:spcPct val="0"/>
              </a:spcBef>
            </a:pPr>
            <a:endParaRPr lang="en-US" altLang="en-US" dirty="0" smtClean="0">
              <a:latin typeface="+mn-lt"/>
              <a:cs typeface="Arial" panose="020B0604020202020204" pitchFamily="34" charset="0"/>
            </a:endParaRPr>
          </a:p>
          <a:p>
            <a:pPr eaLnBrk="1" hangingPunct="1">
              <a:spcBef>
                <a:spcPct val="0"/>
              </a:spcBef>
            </a:pPr>
            <a:r>
              <a:rPr lang="en-US" altLang="en-US" dirty="0" smtClean="0">
                <a:latin typeface="+mn-lt"/>
                <a:cs typeface="Arial" panose="020B0604020202020204" pitchFamily="34" charset="0"/>
              </a:rPr>
              <a:t>It is possible that they will never file a formal application or that they may not complete the application process once they start. Some applicants come in for multiple pre-application conferences before ever submitting a formal application.</a:t>
            </a:r>
          </a:p>
          <a:p>
            <a:pPr eaLnBrk="1" hangingPunct="1">
              <a:spcBef>
                <a:spcPct val="0"/>
              </a:spcBef>
            </a:pPr>
            <a:endParaRPr lang="en-US" altLang="en-US" dirty="0" smtClean="0">
              <a:latin typeface="+mn-lt"/>
              <a:cs typeface="Arial" panose="020B0604020202020204" pitchFamily="34" charset="0"/>
            </a:endParaRPr>
          </a:p>
          <a:p>
            <a:pPr eaLnBrk="1" hangingPunct="1">
              <a:spcBef>
                <a:spcPct val="0"/>
              </a:spcBef>
            </a:pPr>
            <a:r>
              <a:rPr lang="en-US" altLang="en-US" dirty="0" smtClean="0">
                <a:latin typeface="+mn-lt"/>
              </a:rPr>
              <a:t>An applicant may request one or more additional pre-application conferences in order to discuss any changes in the applicable criteria and application requirements that may occur between the date of the pre-application conference and the filing of the development permit application.</a:t>
            </a:r>
          </a:p>
          <a:p>
            <a:pPr eaLnBrk="1" hangingPunct="1">
              <a:spcBef>
                <a:spcPct val="0"/>
              </a:spcBef>
            </a:pPr>
            <a:endParaRPr lang="en-US" altLang="en-US" dirty="0" smtClean="0">
              <a:latin typeface="+mn-lt"/>
            </a:endParaRPr>
          </a:p>
          <a:p>
            <a:pPr eaLnBrk="1" hangingPunct="1">
              <a:spcBef>
                <a:spcPct val="0"/>
              </a:spcBef>
            </a:pPr>
            <a:r>
              <a:rPr lang="en-US" altLang="en-US" dirty="0" smtClean="0">
                <a:latin typeface="+mn-lt"/>
              </a:rPr>
              <a:t>The development permit application must be filed within one year from the date of the pre-application conference; if the development permit application is not filed within one year, a new pre-application conference is required unless the applicant requests and the City Manager approves a waiver of the additional pre-application conference.</a:t>
            </a:r>
          </a:p>
        </p:txBody>
      </p:sp>
    </p:spTree>
    <p:extLst>
      <p:ext uri="{BB962C8B-B14F-4D97-AF65-F5344CB8AC3E}">
        <p14:creationId xmlns:p14="http://schemas.microsoft.com/office/powerpoint/2010/main" val="3553437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9DC6327-2A82-42DD-969F-3C288A8E07C6}" type="slidenum">
              <a:rPr lang="en-US" altLang="en-US" smtClean="0">
                <a:latin typeface="Tahoma" panose="020B0604030504040204" pitchFamily="34" charset="0"/>
              </a:rPr>
              <a:pPr/>
              <a:t>10</a:t>
            </a:fld>
            <a:endParaRPr lang="en-US" altLang="en-US" smtClean="0">
              <a:latin typeface="Tahoma" panose="020B0604030504040204" pitchFamily="34"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dirty="0" smtClean="0"/>
              <a:t>Pre-application Conference. </a:t>
            </a:r>
          </a:p>
          <a:p>
            <a:pPr eaLnBrk="1" hangingPunct="1">
              <a:spcBef>
                <a:spcPct val="0"/>
              </a:spcBef>
            </a:pPr>
            <a:r>
              <a:rPr lang="en-US" altLang="en-US" b="0" dirty="0" smtClean="0"/>
              <a:t>First</a:t>
            </a:r>
            <a:r>
              <a:rPr lang="en-US" altLang="en-US" b="0" baseline="0" dirty="0" smtClean="0"/>
              <a:t> opportunity to give neighborhood input is at the pre-app. </a:t>
            </a:r>
          </a:p>
          <a:p>
            <a:pPr eaLnBrk="1" hangingPunct="1">
              <a:spcBef>
                <a:spcPct val="0"/>
              </a:spcBef>
            </a:pPr>
            <a:endParaRPr lang="en-US" altLang="en-US" b="1" dirty="0" smtClean="0"/>
          </a:p>
          <a:p>
            <a:pPr eaLnBrk="1" hangingPunct="1">
              <a:spcBef>
                <a:spcPct val="0"/>
              </a:spcBef>
            </a:pPr>
            <a:r>
              <a:rPr lang="en-US" altLang="en-US" b="1" dirty="0" smtClean="0"/>
              <a:t>Neighborhood Meeting </a:t>
            </a:r>
            <a:endParaRPr lang="en-US" altLang="en-US" dirty="0" smtClean="0"/>
          </a:p>
          <a:p>
            <a:pPr eaLnBrk="1" hangingPunct="1">
              <a:spcBef>
                <a:spcPct val="0"/>
              </a:spcBef>
            </a:pPr>
            <a:r>
              <a:rPr lang="en-US" altLang="en-US" dirty="0" smtClean="0"/>
              <a:t>City Code requires that applicants for partitions, subdivisions, and major development hold a meeting for adjacent neighbors (within 300 feet/or 50 owners whichever is greater), neighborhood association and adjacent neighborhood associations. The meeting is held to inform the community about the proposed project and take comments and questions. Meeting minutes must be submitted with the application, and a copy provided to the neighborhood association for review within 14 days of the meeting. The neighborhood association may submit their own version of meeting minutes to the City planner in charge of reviewing the application. Specific requirements for the neighborhood meeting can be found in the City Code under LOC 50.07.003(1)(f).</a:t>
            </a:r>
          </a:p>
          <a:p>
            <a:pPr eaLnBrk="1" hangingPunct="1">
              <a:spcBef>
                <a:spcPct val="0"/>
              </a:spcBef>
            </a:pPr>
            <a:r>
              <a:rPr lang="en-US" altLang="en-US" dirty="0" smtClean="0"/>
              <a:t> </a:t>
            </a:r>
          </a:p>
          <a:p>
            <a:pPr eaLnBrk="1" hangingPunct="1">
              <a:spcBef>
                <a:spcPct val="0"/>
              </a:spcBef>
            </a:pPr>
            <a:r>
              <a:rPr lang="en-US" altLang="en-US" b="1" dirty="0" smtClean="0"/>
              <a:t>Opportunities to Respond in Writing to Staff</a:t>
            </a:r>
            <a:endParaRPr lang="en-US" altLang="en-US" dirty="0" smtClean="0"/>
          </a:p>
          <a:p>
            <a:pPr eaLnBrk="1" hangingPunct="1">
              <a:spcBef>
                <a:spcPct val="0"/>
              </a:spcBef>
            </a:pPr>
            <a:r>
              <a:rPr lang="en-US" altLang="en-US" dirty="0" smtClean="0"/>
              <a:t>For all minor development applications, there is a 14-day public comment period between the time at which the public is given notice of the complete application, and when the staff report is written. For major development decisions, notice of the public hearing is mailed 20 days before the hearing.  Neighborhood associations may provide their comments to be considered in the staff report/ decision or recommendation and become part of the official record. </a:t>
            </a:r>
          </a:p>
          <a:p>
            <a:pPr eaLnBrk="1" hangingPunct="1">
              <a:spcBef>
                <a:spcPct val="0"/>
              </a:spcBef>
            </a:pPr>
            <a:r>
              <a:rPr lang="en-US" altLang="en-US" b="1" dirty="0" smtClean="0"/>
              <a:t> </a:t>
            </a:r>
            <a:endParaRPr lang="en-US" altLang="en-US" dirty="0" smtClean="0"/>
          </a:p>
          <a:p>
            <a:pPr eaLnBrk="1" hangingPunct="1">
              <a:spcBef>
                <a:spcPct val="0"/>
              </a:spcBef>
            </a:pPr>
            <a:r>
              <a:rPr lang="en-US" altLang="en-US" b="1" dirty="0" smtClean="0"/>
              <a:t>Opportunities to Give Public Testimony</a:t>
            </a:r>
            <a:endParaRPr lang="en-US" altLang="en-US" dirty="0" smtClean="0"/>
          </a:p>
          <a:p>
            <a:pPr eaLnBrk="1" hangingPunct="1">
              <a:spcBef>
                <a:spcPct val="0"/>
              </a:spcBef>
            </a:pPr>
            <a:r>
              <a:rPr lang="en-US" altLang="en-US" dirty="0" smtClean="0"/>
              <a:t>Your neighborhood association may select representatives to give comments to the public body (Development Review Commission, Planning Commission, or City Council) during the public hearing. Recognized associations are given up to 10 minutes to testify. Remember to state the level of support for your testimony, i.e. the neighborhood association held a board meeting and voted 8-2 to support this position. </a:t>
            </a:r>
            <a:r>
              <a:rPr lang="en-US" altLang="en-US" dirty="0" smtClean="0">
                <a:solidFill>
                  <a:srgbClr val="FF0000"/>
                </a:solidFill>
              </a:rPr>
              <a:t>Both majority and minority reports are required by the Citizen Involvement Guidelines</a:t>
            </a:r>
            <a:r>
              <a:rPr lang="en-US" altLang="en-US" dirty="0" smtClean="0"/>
              <a:t>.</a:t>
            </a:r>
          </a:p>
          <a:p>
            <a:pPr eaLnBrk="1" hangingPunct="1">
              <a:spcBef>
                <a:spcPct val="0"/>
              </a:spcBef>
            </a:pPr>
            <a:endParaRPr lang="en-US" altLang="en-US" dirty="0" smtClean="0"/>
          </a:p>
        </p:txBody>
      </p:sp>
    </p:spTree>
    <p:extLst>
      <p:ext uri="{BB962C8B-B14F-4D97-AF65-F5344CB8AC3E}">
        <p14:creationId xmlns:p14="http://schemas.microsoft.com/office/powerpoint/2010/main" val="4101563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A0F49AA-21BD-4BB8-9D42-BC7357B68F9F}" type="slidenum">
              <a:rPr lang="en-US" altLang="en-US" smtClean="0">
                <a:latin typeface="Tahoma" panose="020B0604030504040204" pitchFamily="34" charset="0"/>
              </a:rPr>
              <a:pPr/>
              <a:t>11</a:t>
            </a:fld>
            <a:endParaRPr lang="en-US" altLang="en-US" smtClean="0">
              <a:latin typeface="Tahoma" panose="020B0604030504040204" pitchFamily="34" charset="0"/>
            </a:endParaRPr>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latin typeface="+mn-lt"/>
                <a:cs typeface="Times New Roman" panose="02020603050405020304" pitchFamily="18" charset="0"/>
              </a:rPr>
              <a:t>When applications for a pre-application conference are received at the Planning desk, staff schedules the conference at least two weeks out.  </a:t>
            </a:r>
          </a:p>
          <a:p>
            <a:pPr eaLnBrk="1" hangingPunct="1">
              <a:spcBef>
                <a:spcPct val="0"/>
              </a:spcBef>
            </a:pPr>
            <a:endParaRPr lang="en-US" altLang="en-US" dirty="0" smtClean="0">
              <a:latin typeface="+mn-lt"/>
              <a:cs typeface="Times New Roman" panose="02020603050405020304" pitchFamily="18" charset="0"/>
            </a:endParaRPr>
          </a:p>
          <a:p>
            <a:pPr eaLnBrk="1" hangingPunct="1">
              <a:spcBef>
                <a:spcPct val="0"/>
              </a:spcBef>
            </a:pPr>
            <a:r>
              <a:rPr lang="en-US" altLang="en-US" dirty="0" smtClean="0">
                <a:latin typeface="+mn-lt"/>
                <a:cs typeface="Times New Roman" panose="02020603050405020304" pitchFamily="18" charset="0"/>
              </a:rPr>
              <a:t>Once a date and time are selected, city staff will notify the designated NA representative of the upcoming meeting. </a:t>
            </a:r>
          </a:p>
          <a:p>
            <a:pPr eaLnBrk="1" hangingPunct="1">
              <a:spcBef>
                <a:spcPct val="0"/>
              </a:spcBef>
            </a:pPr>
            <a:endParaRPr lang="en-US" altLang="en-US" dirty="0" smtClean="0">
              <a:latin typeface="+mn-lt"/>
              <a:cs typeface="Times New Roman" panose="02020603050405020304" pitchFamily="18" charset="0"/>
            </a:endParaRPr>
          </a:p>
          <a:p>
            <a:pPr eaLnBrk="1" hangingPunct="1">
              <a:spcBef>
                <a:spcPct val="0"/>
              </a:spcBef>
            </a:pPr>
            <a:r>
              <a:rPr lang="en-US" altLang="en-US" dirty="0" smtClean="0">
                <a:latin typeface="+mn-lt"/>
                <a:cs typeface="Times New Roman" panose="02020603050405020304" pitchFamily="18" charset="0"/>
              </a:rPr>
              <a:t>Please provide the email address (and phone number) you would like the planners to use before you leave tonight.  It is your responsibility to RSVP with information about who will attend from your association. </a:t>
            </a:r>
            <a:r>
              <a:rPr lang="en-US" altLang="en-US" u="sng" dirty="0" smtClean="0">
                <a:latin typeface="+mn-lt"/>
                <a:cs typeface="Times New Roman" panose="02020603050405020304" pitchFamily="18" charset="0"/>
              </a:rPr>
              <a:t>Please keep in mind that attendance is limited to two neighborhood people.</a:t>
            </a:r>
            <a:r>
              <a:rPr lang="en-US" altLang="en-US" dirty="0" smtClean="0">
                <a:latin typeface="+mn-lt"/>
                <a:cs typeface="Times New Roman" panose="02020603050405020304" pitchFamily="18" charset="0"/>
              </a:rPr>
              <a:t>  </a:t>
            </a:r>
            <a:r>
              <a:rPr lang="en-US" altLang="en-US" dirty="0" smtClean="0">
                <a:latin typeface="+mn-lt"/>
                <a:cs typeface="Times New Roman" panose="02020603050405020304" pitchFamily="18" charset="0"/>
              </a:rPr>
              <a:t>A</a:t>
            </a:r>
            <a:r>
              <a:rPr lang="en-US" altLang="en-US" baseline="0" dirty="0" smtClean="0">
                <a:latin typeface="+mn-lt"/>
                <a:cs typeface="Times New Roman" panose="02020603050405020304" pitchFamily="18" charset="0"/>
              </a:rPr>
              <a:t> </a:t>
            </a:r>
            <a:r>
              <a:rPr lang="en-US" altLang="en-US" dirty="0" smtClean="0">
                <a:latin typeface="+mn-lt"/>
                <a:cs typeface="Times New Roman" panose="02020603050405020304" pitchFamily="18" charset="0"/>
              </a:rPr>
              <a:t>packet will be</a:t>
            </a:r>
            <a:r>
              <a:rPr lang="en-US" altLang="en-US" baseline="0" dirty="0" smtClean="0">
                <a:latin typeface="+mn-lt"/>
                <a:cs typeface="Times New Roman" panose="02020603050405020304" pitchFamily="18" charset="0"/>
              </a:rPr>
              <a:t> sent to you</a:t>
            </a:r>
            <a:r>
              <a:rPr lang="en-US" altLang="en-US" dirty="0" smtClean="0">
                <a:latin typeface="+mn-lt"/>
                <a:cs typeface="Times New Roman" panose="02020603050405020304" pitchFamily="18" charset="0"/>
              </a:rPr>
              <a:t> </a:t>
            </a:r>
            <a:r>
              <a:rPr lang="en-US" altLang="en-US" dirty="0" smtClean="0">
                <a:latin typeface="+mn-lt"/>
                <a:cs typeface="Times New Roman" panose="02020603050405020304" pitchFamily="18" charset="0"/>
              </a:rPr>
              <a:t>via e-mail which contains the application materials submitted by the applicant. </a:t>
            </a:r>
            <a:endParaRPr lang="en-US" altLang="en-US" dirty="0" smtClean="0">
              <a:latin typeface="+mn-lt"/>
              <a:cs typeface="Arial" panose="020B0604020202020204" pitchFamily="34" charset="0"/>
            </a:endParaRPr>
          </a:p>
          <a:p>
            <a:pPr eaLnBrk="1" hangingPunct="1">
              <a:spcBef>
                <a:spcPct val="0"/>
              </a:spcBef>
            </a:pPr>
            <a:endParaRPr lang="en-US" altLang="en-US" dirty="0" smtClean="0">
              <a:latin typeface="+mn-lt"/>
              <a:cs typeface="Arial" panose="020B0604020202020204" pitchFamily="34" charset="0"/>
            </a:endParaRPr>
          </a:p>
          <a:p>
            <a:pPr eaLnBrk="1" hangingPunct="1">
              <a:spcBef>
                <a:spcPct val="0"/>
              </a:spcBef>
            </a:pPr>
            <a:r>
              <a:rPr lang="en-US" altLang="en-US" dirty="0" smtClean="0">
                <a:latin typeface="+mn-lt"/>
                <a:cs typeface="Arial" panose="020B0604020202020204" pitchFamily="34" charset="0"/>
              </a:rPr>
              <a:t>Prior to the meeting, the planning support staff sends a request to </a:t>
            </a:r>
            <a:r>
              <a:rPr lang="en-US" altLang="en-US" dirty="0" smtClean="0">
                <a:latin typeface="+mn-lt"/>
                <a:cs typeface="Arial" panose="020B0604020202020204" pitchFamily="34" charset="0"/>
              </a:rPr>
              <a:t>staff </a:t>
            </a:r>
            <a:r>
              <a:rPr lang="en-US" altLang="en-US" dirty="0" smtClean="0">
                <a:latin typeface="+mn-lt"/>
                <a:cs typeface="Arial" panose="020B0604020202020204" pitchFamily="34" charset="0"/>
              </a:rPr>
              <a:t>who would likely review this project once a formal application had been received.  These staff members are asked to review the materials that the applicant submitted for the pre-app and make comments in writing. </a:t>
            </a:r>
          </a:p>
          <a:p>
            <a:pPr eaLnBrk="1" hangingPunct="1">
              <a:spcBef>
                <a:spcPct val="0"/>
              </a:spcBef>
            </a:pPr>
            <a:endParaRPr lang="en-US" altLang="en-US" dirty="0" smtClean="0">
              <a:latin typeface="+mn-lt"/>
              <a:cs typeface="Arial" panose="020B0604020202020204" pitchFamily="34" charset="0"/>
            </a:endParaRPr>
          </a:p>
          <a:p>
            <a:pPr eaLnBrk="1" hangingPunct="1">
              <a:spcBef>
                <a:spcPct val="0"/>
              </a:spcBef>
            </a:pPr>
            <a:r>
              <a:rPr lang="en-US" altLang="en-US" dirty="0" smtClean="0">
                <a:latin typeface="+mn-lt"/>
                <a:cs typeface="Arial" panose="020B0604020202020204" pitchFamily="34" charset="0"/>
              </a:rPr>
              <a:t>*Neighborhood reps and other interested persons are not authorized to enter a site subject to a pre-app conference, land use app, or tree permit.  Only City staff or members of a hearing body are authorized to enter the property and City staff cannot grant permission for other persons to visit the site. If you would like to make a site visit, you must contact the property owner for permission.</a:t>
            </a:r>
          </a:p>
          <a:p>
            <a:pPr eaLnBrk="1" hangingPunct="1">
              <a:spcBef>
                <a:spcPct val="0"/>
              </a:spcBef>
            </a:pPr>
            <a:endParaRPr lang="en-US" altLang="en-US" dirty="0" smtClean="0">
              <a:latin typeface="+mn-lt"/>
              <a:cs typeface="Arial" panose="020B0604020202020204" pitchFamily="34" charset="0"/>
            </a:endParaRPr>
          </a:p>
        </p:txBody>
      </p:sp>
    </p:spTree>
    <p:extLst>
      <p:ext uri="{BB962C8B-B14F-4D97-AF65-F5344CB8AC3E}">
        <p14:creationId xmlns:p14="http://schemas.microsoft.com/office/powerpoint/2010/main" val="4276025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333B277-EEFE-4C99-A441-4D973C9DD640}" type="slidenum">
              <a:rPr lang="en-US" altLang="en-US" smtClean="0">
                <a:latin typeface="Tahoma" panose="020B0604030504040204" pitchFamily="34" charset="0"/>
              </a:rPr>
              <a:pPr/>
              <a:t>12</a:t>
            </a:fld>
            <a:endParaRPr lang="en-US" altLang="en-US" smtClean="0">
              <a:latin typeface="Tahoma" panose="020B0604030504040204" pitchFamily="34" charset="0"/>
            </a:endParaRPr>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latin typeface="+mn-lt"/>
                <a:cs typeface="Arial" panose="020B0604020202020204" pitchFamily="34" charset="0"/>
              </a:rPr>
              <a:t>Meetings occur on Thursdays at these allotted times:</a:t>
            </a:r>
            <a:endParaRPr lang="en-US" altLang="en-US" dirty="0" smtClean="0">
              <a:latin typeface="+mn-lt"/>
              <a:cs typeface="Times New Roman" panose="02020603050405020304" pitchFamily="18" charset="0"/>
            </a:endParaRPr>
          </a:p>
          <a:p>
            <a:pPr eaLnBrk="1" hangingPunct="1">
              <a:spcBef>
                <a:spcPct val="0"/>
              </a:spcBef>
              <a:buFontTx/>
              <a:buChar char="•"/>
            </a:pPr>
            <a:r>
              <a:rPr lang="en-US" altLang="en-US" dirty="0" smtClean="0">
                <a:latin typeface="+mn-lt"/>
                <a:cs typeface="Arial" panose="020B0604020202020204" pitchFamily="34" charset="0"/>
              </a:rPr>
              <a:t>1:15 pm,</a:t>
            </a:r>
            <a:endParaRPr lang="en-US" altLang="en-US" dirty="0" smtClean="0">
              <a:latin typeface="+mn-lt"/>
              <a:cs typeface="Times New Roman" panose="02020603050405020304" pitchFamily="18" charset="0"/>
            </a:endParaRPr>
          </a:p>
          <a:p>
            <a:pPr eaLnBrk="1" hangingPunct="1">
              <a:spcBef>
                <a:spcPct val="0"/>
              </a:spcBef>
              <a:buFontTx/>
              <a:buChar char="•"/>
            </a:pPr>
            <a:r>
              <a:rPr lang="en-US" altLang="en-US" dirty="0" smtClean="0">
                <a:latin typeface="+mn-lt"/>
                <a:cs typeface="Arial" panose="020B0604020202020204" pitchFamily="34" charset="0"/>
              </a:rPr>
              <a:t>2:30 pm, or</a:t>
            </a:r>
          </a:p>
          <a:p>
            <a:pPr eaLnBrk="1" hangingPunct="1">
              <a:spcBef>
                <a:spcPct val="0"/>
              </a:spcBef>
              <a:buFontTx/>
              <a:buChar char="•"/>
            </a:pPr>
            <a:r>
              <a:rPr lang="en-US" altLang="en-US" dirty="0" smtClean="0">
                <a:latin typeface="+mn-lt"/>
                <a:cs typeface="Arial" panose="020B0604020202020204" pitchFamily="34" charset="0"/>
              </a:rPr>
              <a:t>3:45 pm</a:t>
            </a:r>
            <a:r>
              <a:rPr lang="en-US" altLang="en-US" dirty="0" smtClean="0">
                <a:latin typeface="+mn-lt"/>
              </a:rPr>
              <a:t> </a:t>
            </a:r>
          </a:p>
        </p:txBody>
      </p:sp>
    </p:spTree>
    <p:extLst>
      <p:ext uri="{BB962C8B-B14F-4D97-AF65-F5344CB8AC3E}">
        <p14:creationId xmlns:p14="http://schemas.microsoft.com/office/powerpoint/2010/main" val="2895446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4EE306F-DB59-451E-B159-98CDD44EF233}" type="slidenum">
              <a:rPr lang="en-US" altLang="en-US" smtClean="0">
                <a:latin typeface="Tahoma" panose="020B0604030504040204" pitchFamily="34" charset="0"/>
              </a:rPr>
              <a:pPr/>
              <a:t>13</a:t>
            </a:fld>
            <a:endParaRPr lang="en-US" altLang="en-US" smtClean="0">
              <a:latin typeface="Tahoma" panose="020B0604030504040204" pitchFamily="34" charset="0"/>
            </a:endParaRPr>
          </a:p>
        </p:txBody>
      </p:sp>
      <p:sp>
        <p:nvSpPr>
          <p:cNvPr id="27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200" dirty="0" smtClean="0">
                <a:latin typeface="+mn-lt"/>
                <a:cs typeface="Arial" panose="020B0604020202020204" pitchFamily="34" charset="0"/>
              </a:rPr>
              <a:t>What you can expect when you arrive at your first pre-application conference.</a:t>
            </a:r>
          </a:p>
          <a:p>
            <a:pPr eaLnBrk="1" hangingPunct="1">
              <a:spcBef>
                <a:spcPct val="0"/>
              </a:spcBef>
            </a:pPr>
            <a:endParaRPr lang="en-US" altLang="en-US" sz="1200" dirty="0" smtClean="0">
              <a:latin typeface="+mn-lt"/>
              <a:cs typeface="Arial" panose="020B0604020202020204" pitchFamily="34" charset="0"/>
            </a:endParaRPr>
          </a:p>
          <a:p>
            <a:pPr eaLnBrk="1" hangingPunct="1">
              <a:spcBef>
                <a:spcPct val="0"/>
              </a:spcBef>
            </a:pPr>
            <a:r>
              <a:rPr lang="en-US" altLang="en-US" sz="1200" dirty="0" smtClean="0">
                <a:latin typeface="+mn-lt"/>
                <a:cs typeface="Arial" panose="020B0604020202020204" pitchFamily="34" charset="0"/>
              </a:rPr>
              <a:t>Who will be there?</a:t>
            </a:r>
          </a:p>
          <a:p>
            <a:pPr eaLnBrk="1" hangingPunct="1">
              <a:spcBef>
                <a:spcPct val="0"/>
              </a:spcBef>
            </a:pPr>
            <a:r>
              <a:rPr lang="en-US" altLang="en-US" sz="1200" dirty="0" smtClean="0">
                <a:latin typeface="+mn-lt"/>
                <a:cs typeface="Arial" panose="020B0604020202020204" pitchFamily="34" charset="0"/>
              </a:rPr>
              <a:t>1 and 2. One or more people representing the property owner or developer.</a:t>
            </a:r>
          </a:p>
          <a:p>
            <a:pPr eaLnBrk="1" hangingPunct="1">
              <a:spcBef>
                <a:spcPct val="0"/>
              </a:spcBef>
            </a:pPr>
            <a:r>
              <a:rPr lang="en-US" altLang="en-US" sz="1200" dirty="0" smtClean="0">
                <a:latin typeface="+mn-lt"/>
                <a:cs typeface="Arial" panose="020B0604020202020204" pitchFamily="34" charset="0"/>
              </a:rPr>
              <a:t>(Keep in mind, you will likely see a variety of types of applicants. Some are professionals who do this all the time, others are property owners who’ve never come in for a permit.)</a:t>
            </a:r>
            <a:endParaRPr lang="en-US" altLang="en-US" sz="1200" dirty="0" smtClean="0">
              <a:latin typeface="+mn-lt"/>
              <a:cs typeface="Times New Roman" panose="02020603050405020304" pitchFamily="18" charset="0"/>
            </a:endParaRPr>
          </a:p>
          <a:p>
            <a:pPr eaLnBrk="1" hangingPunct="1">
              <a:spcBef>
                <a:spcPct val="0"/>
              </a:spcBef>
            </a:pPr>
            <a:r>
              <a:rPr lang="en-US" altLang="en-US" sz="1200" dirty="0" smtClean="0">
                <a:latin typeface="+mn-lt"/>
                <a:cs typeface="Arial" panose="020B0604020202020204" pitchFamily="34" charset="0"/>
              </a:rPr>
              <a:t>3. The planner assigned to the case (if this becomes an actual application, this will most often be the person who continues as the assigned planner).</a:t>
            </a:r>
            <a:endParaRPr lang="en-US" altLang="en-US" sz="1200" dirty="0" smtClean="0">
              <a:latin typeface="+mn-lt"/>
              <a:cs typeface="Times New Roman" panose="02020603050405020304" pitchFamily="18" charset="0"/>
            </a:endParaRPr>
          </a:p>
          <a:p>
            <a:pPr eaLnBrk="1" hangingPunct="1">
              <a:spcBef>
                <a:spcPct val="0"/>
              </a:spcBef>
            </a:pPr>
            <a:r>
              <a:rPr lang="en-US" altLang="en-US" sz="1200" dirty="0" smtClean="0">
                <a:latin typeface="+mn-lt"/>
                <a:cs typeface="Arial" panose="020B0604020202020204" pitchFamily="34" charset="0"/>
              </a:rPr>
              <a:t>4. A representative from Engineering (usually Todd Knepper). </a:t>
            </a:r>
          </a:p>
          <a:p>
            <a:pPr eaLnBrk="1" hangingPunct="1">
              <a:spcBef>
                <a:spcPct val="0"/>
              </a:spcBef>
            </a:pPr>
            <a:r>
              <a:rPr lang="en-US" altLang="en-US" sz="1200" dirty="0" smtClean="0">
                <a:latin typeface="+mn-lt"/>
                <a:cs typeface="Arial" panose="020B0604020202020204" pitchFamily="34" charset="0"/>
              </a:rPr>
              <a:t>5. Sometimes you will see a representative from the Fire Department</a:t>
            </a:r>
            <a:r>
              <a:rPr lang="en-US" altLang="en-US" sz="1200" dirty="0" smtClean="0">
                <a:latin typeface="+mn-lt"/>
              </a:rPr>
              <a:t>, but most often the Fire Marshal will submit a written report that will be shared during the meeting.</a:t>
            </a:r>
          </a:p>
          <a:p>
            <a:pPr eaLnBrk="1" hangingPunct="1">
              <a:spcBef>
                <a:spcPct val="0"/>
              </a:spcBef>
            </a:pPr>
            <a:r>
              <a:rPr lang="en-US" altLang="en-US" sz="1200" dirty="0" smtClean="0">
                <a:latin typeface="+mn-lt"/>
                <a:cs typeface="Arial" panose="020B0604020202020204" pitchFamily="34" charset="0"/>
              </a:rPr>
              <a:t>6. If there are sensitive lands involved, you might see the City’s Natural Resources consultant, or notes from him/her</a:t>
            </a:r>
          </a:p>
        </p:txBody>
      </p:sp>
    </p:spTree>
    <p:extLst>
      <p:ext uri="{BB962C8B-B14F-4D97-AF65-F5344CB8AC3E}">
        <p14:creationId xmlns:p14="http://schemas.microsoft.com/office/powerpoint/2010/main" val="3419890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AE7E3B8-F32A-4DB8-94A9-428BAE3F8F46}" type="slidenum">
              <a:rPr lang="en-US" altLang="en-US" smtClean="0">
                <a:latin typeface="Tahoma" panose="020B0604030504040204" pitchFamily="34" charset="0"/>
              </a:rPr>
              <a:pPr/>
              <a:t>14</a:t>
            </a:fld>
            <a:endParaRPr lang="en-US" altLang="en-US" smtClean="0">
              <a:latin typeface="Tahoma" panose="020B0604030504040204" pitchFamily="34" charset="0"/>
            </a:endParaRPr>
          </a:p>
        </p:txBody>
      </p:sp>
      <p:sp>
        <p:nvSpPr>
          <p:cNvPr id="337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100" dirty="0" smtClean="0">
                <a:latin typeface="Corbel" panose="020B0503020204020204" pitchFamily="34" charset="0"/>
                <a:cs typeface="Times New Roman" panose="02020603050405020304" pitchFamily="18" charset="0"/>
              </a:rPr>
              <a:t>So, what is discussed at a typical meeting?</a:t>
            </a:r>
          </a:p>
          <a:p>
            <a:pPr eaLnBrk="1" hangingPunct="1">
              <a:spcBef>
                <a:spcPct val="0"/>
              </a:spcBef>
            </a:pPr>
            <a:endParaRPr lang="en-US" altLang="en-US" sz="1100" dirty="0" smtClean="0">
              <a:latin typeface="Corbel" panose="020B0503020204020204" pitchFamily="34" charset="0"/>
              <a:cs typeface="Times New Roman" panose="02020603050405020304" pitchFamily="18" charset="0"/>
            </a:endParaRPr>
          </a:p>
          <a:p>
            <a:pPr eaLnBrk="1" hangingPunct="1">
              <a:spcBef>
                <a:spcPct val="0"/>
              </a:spcBef>
            </a:pPr>
            <a:r>
              <a:rPr lang="en-US" altLang="en-US" sz="1100" dirty="0" smtClean="0">
                <a:latin typeface="Corbel" panose="020B0503020204020204" pitchFamily="34" charset="0"/>
                <a:cs typeface="Times New Roman" panose="02020603050405020304" pitchFamily="18" charset="0"/>
              </a:rPr>
              <a:t>Most meetings will center around the applicable criteria for the proposed project. This means, what is allowed by the City’s code.</a:t>
            </a:r>
          </a:p>
          <a:p>
            <a:pPr eaLnBrk="1" hangingPunct="1">
              <a:spcBef>
                <a:spcPct val="0"/>
              </a:spcBef>
            </a:pPr>
            <a:endParaRPr lang="en-US" altLang="en-US" sz="1100" dirty="0" smtClean="0">
              <a:latin typeface="Corbel" panose="020B0503020204020204" pitchFamily="34" charset="0"/>
              <a:cs typeface="Times New Roman" panose="02020603050405020304" pitchFamily="18" charset="0"/>
            </a:endParaRPr>
          </a:p>
          <a:p>
            <a:pPr eaLnBrk="1" hangingPunct="1">
              <a:spcBef>
                <a:spcPct val="0"/>
              </a:spcBef>
            </a:pPr>
            <a:r>
              <a:rPr lang="en-US" altLang="en-US" sz="1100" dirty="0" smtClean="0">
                <a:latin typeface="Corbel" panose="020B0503020204020204" pitchFamily="34" charset="0"/>
                <a:cs typeface="Times New Roman" panose="02020603050405020304" pitchFamily="18" charset="0"/>
              </a:rPr>
              <a:t>The City’s Community Development Code (CDC) has applicable criteria for the various types of proposals that come in.  The applicable criteria will vary by the location and type of proposal.  They are the criteria that staff will use to make an administrative decision and the criteria DRC, Planning Commissioners and City Council will use in a quasi-judicial or legislative decision. Just like in a court of law, the decisions staff, Commission or Council makes about an application must be clearly based on the criteria laid out in the City code. This is how decisions are made fair and impartial.</a:t>
            </a:r>
          </a:p>
          <a:p>
            <a:pPr eaLnBrk="1" hangingPunct="1">
              <a:spcBef>
                <a:spcPct val="0"/>
              </a:spcBef>
            </a:pPr>
            <a:r>
              <a:rPr lang="en-US" altLang="en-US" sz="1100" dirty="0" smtClean="0">
                <a:latin typeface="Corbel" panose="020B0503020204020204" pitchFamily="34" charset="0"/>
                <a:cs typeface="Times New Roman" panose="02020603050405020304" pitchFamily="18" charset="0"/>
              </a:rPr>
              <a:t>  </a:t>
            </a:r>
          </a:p>
          <a:p>
            <a:pPr eaLnBrk="1" hangingPunct="1">
              <a:spcBef>
                <a:spcPct val="0"/>
              </a:spcBef>
            </a:pPr>
            <a:r>
              <a:rPr lang="en-US" altLang="en-US" sz="1100" dirty="0" smtClean="0">
                <a:latin typeface="Corbel" panose="020B0503020204020204" pitchFamily="34" charset="0"/>
                <a:cs typeface="Times New Roman" panose="02020603050405020304" pitchFamily="18" charset="0"/>
              </a:rPr>
              <a:t>If your association presents information to the DRC, PC or CC down the road, it will be most influential if it speaks to the criteria also. Otherwise you may be asking staff, Planning Commission or City Council to make a decision that the law simply won’t allow them to make.  During the conference, keep your ears open to the applicable criteria presented by the assigned planner.</a:t>
            </a:r>
            <a:r>
              <a:rPr lang="en-US" altLang="en-US" sz="1100" dirty="0" smtClean="0">
                <a:latin typeface="Corbel" panose="020B0503020204020204" pitchFamily="34" charset="0"/>
              </a:rPr>
              <a:t> </a:t>
            </a:r>
          </a:p>
          <a:p>
            <a:pPr eaLnBrk="1" hangingPunct="1">
              <a:spcBef>
                <a:spcPct val="0"/>
              </a:spcBef>
            </a:pPr>
            <a:endParaRPr lang="en-US" altLang="en-US" sz="1100" dirty="0" smtClean="0">
              <a:latin typeface="Corbel" panose="020B0503020204020204" pitchFamily="34" charset="0"/>
              <a:cs typeface="Arial" panose="020B0604020202020204" pitchFamily="34" charset="0"/>
            </a:endParaRPr>
          </a:p>
          <a:p>
            <a:pPr eaLnBrk="1" hangingPunct="1">
              <a:spcBef>
                <a:spcPct val="0"/>
              </a:spcBef>
            </a:pPr>
            <a:r>
              <a:rPr lang="en-US" altLang="en-US" sz="1100" dirty="0" smtClean="0">
                <a:latin typeface="Corbel" panose="020B0503020204020204" pitchFamily="34" charset="0"/>
                <a:cs typeface="Arial" panose="020B0604020202020204" pitchFamily="34" charset="0"/>
              </a:rPr>
              <a:t>Note: If your association wishes to change the applicable criteria for projects that occur in your neighborhood, it would require a separate process. The project currently under consideration is only responsible for the rules in place when they applied.  If you’d like to talk about making changes to the City Code or the Comprehensive Plan, please</a:t>
            </a:r>
            <a:r>
              <a:rPr lang="en-US" altLang="en-US" sz="1100" baseline="0" dirty="0" smtClean="0">
                <a:latin typeface="Corbel" panose="020B0503020204020204" pitchFamily="34" charset="0"/>
                <a:cs typeface="Arial" panose="020B0604020202020204" pitchFamily="34" charset="0"/>
              </a:rPr>
              <a:t> </a:t>
            </a:r>
            <a:r>
              <a:rPr lang="en-US" altLang="en-US" sz="1100" dirty="0" smtClean="0">
                <a:latin typeface="Corbel" panose="020B0503020204020204" pitchFamily="34" charset="0"/>
                <a:cs typeface="Arial" panose="020B0604020202020204" pitchFamily="34" charset="0"/>
              </a:rPr>
              <a:t>contact planning staff, the Planning Manager or the Community Development Director.</a:t>
            </a:r>
            <a:r>
              <a:rPr lang="en-US" altLang="en-US" sz="1100" dirty="0" smtClean="0">
                <a:latin typeface="Corbel" panose="020B0503020204020204" pitchFamily="34" charset="0"/>
              </a:rPr>
              <a:t> </a:t>
            </a:r>
          </a:p>
        </p:txBody>
      </p:sp>
    </p:spTree>
    <p:extLst>
      <p:ext uri="{BB962C8B-B14F-4D97-AF65-F5344CB8AC3E}">
        <p14:creationId xmlns:p14="http://schemas.microsoft.com/office/powerpoint/2010/main" val="4094522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2111F9F-61A6-477D-A78B-C52B665E310A}" type="slidenum">
              <a:rPr lang="en-US" altLang="en-US" smtClean="0">
                <a:latin typeface="Tahoma" panose="020B0604030504040204" pitchFamily="34" charset="0"/>
              </a:rPr>
              <a:pPr/>
              <a:t>15</a:t>
            </a:fld>
            <a:endParaRPr lang="en-US" altLang="en-US" smtClean="0">
              <a:latin typeface="Tahoma" panose="020B0604030504040204" pitchFamily="34" charset="0"/>
            </a:endParaRP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cs typeface="Times New Roman" panose="02020603050405020304" pitchFamily="18" charset="0"/>
              </a:rPr>
              <a:t>The assigned planner will lead the meeting.  </a:t>
            </a:r>
          </a:p>
          <a:p>
            <a:pPr eaLnBrk="1" hangingPunct="1">
              <a:spcBef>
                <a:spcPct val="0"/>
              </a:spcBef>
            </a:pPr>
            <a:endParaRPr lang="en-US" altLang="en-US" dirty="0" smtClean="0">
              <a:cs typeface="Times New Roman" panose="02020603050405020304" pitchFamily="18" charset="0"/>
            </a:endParaRPr>
          </a:p>
          <a:p>
            <a:pPr eaLnBrk="1" hangingPunct="1">
              <a:spcBef>
                <a:spcPct val="0"/>
              </a:spcBef>
            </a:pPr>
            <a:r>
              <a:rPr lang="en-US" altLang="en-US" dirty="0" smtClean="0">
                <a:cs typeface="Times New Roman" panose="02020603050405020304" pitchFamily="18" charset="0"/>
              </a:rPr>
              <a:t>The planner has prepared notes</a:t>
            </a:r>
            <a:r>
              <a:rPr lang="en-US" altLang="en-US" baseline="0" dirty="0" smtClean="0">
                <a:cs typeface="Times New Roman" panose="02020603050405020304" pitchFamily="18" charset="0"/>
              </a:rPr>
              <a:t> that </a:t>
            </a:r>
            <a:r>
              <a:rPr lang="en-US" altLang="en-US" dirty="0" smtClean="0">
                <a:cs typeface="Times New Roman" panose="02020603050405020304" pitchFamily="18" charset="0"/>
              </a:rPr>
              <a:t>contain comments which the owner or developer will take with them after the meeting. </a:t>
            </a:r>
          </a:p>
          <a:p>
            <a:pPr eaLnBrk="1" hangingPunct="1">
              <a:spcBef>
                <a:spcPct val="0"/>
              </a:spcBef>
            </a:pPr>
            <a:endParaRPr lang="en-US" altLang="en-US" dirty="0" smtClean="0">
              <a:cs typeface="Times New Roman" panose="02020603050405020304" pitchFamily="18" charset="0"/>
            </a:endParaRPr>
          </a:p>
          <a:p>
            <a:pPr eaLnBrk="1" hangingPunct="1">
              <a:spcBef>
                <a:spcPct val="0"/>
              </a:spcBef>
            </a:pPr>
            <a:r>
              <a:rPr lang="en-US" altLang="en-US" dirty="0" smtClean="0">
                <a:cs typeface="Times New Roman" panose="02020603050405020304" pitchFamily="18" charset="0"/>
              </a:rPr>
              <a:t>Those staff people who have additional questions for the applicant, or who might need to explain their comments, will be at the conference. </a:t>
            </a:r>
          </a:p>
          <a:p>
            <a:pPr eaLnBrk="1" hangingPunct="1">
              <a:spcBef>
                <a:spcPct val="0"/>
              </a:spcBef>
            </a:pPr>
            <a:endParaRPr lang="en-US" altLang="en-US" dirty="0" smtClean="0">
              <a:cs typeface="Times New Roman" panose="02020603050405020304" pitchFamily="18" charset="0"/>
            </a:endParaRPr>
          </a:p>
          <a:p>
            <a:pPr eaLnBrk="1" hangingPunct="1">
              <a:spcBef>
                <a:spcPct val="0"/>
              </a:spcBef>
            </a:pPr>
            <a:r>
              <a:rPr lang="en-US" altLang="en-US" dirty="0" smtClean="0">
                <a:cs typeface="Times New Roman" panose="02020603050405020304" pitchFamily="18" charset="0"/>
              </a:rPr>
              <a:t>If a staff person who made comments cannot attend the conference, they usually make themselves available at a later date if the applicant has additional questions.</a:t>
            </a:r>
            <a:r>
              <a:rPr lang="en-US" altLang="en-US" dirty="0" smtClean="0"/>
              <a:t> </a:t>
            </a:r>
          </a:p>
        </p:txBody>
      </p:sp>
    </p:spTree>
    <p:extLst>
      <p:ext uri="{BB962C8B-B14F-4D97-AF65-F5344CB8AC3E}">
        <p14:creationId xmlns:p14="http://schemas.microsoft.com/office/powerpoint/2010/main" val="4164208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8691A1F-6505-4F5C-9184-82804878DFEA}" type="slidenum">
              <a:rPr lang="en-US" altLang="en-US" smtClean="0">
                <a:latin typeface="Tahoma" panose="020B0604030504040204" pitchFamily="34" charset="0"/>
              </a:rPr>
              <a:pPr/>
              <a:t>16</a:t>
            </a:fld>
            <a:endParaRPr lang="en-US" altLang="en-US" smtClean="0">
              <a:latin typeface="Tahoma" panose="020B0604030504040204" pitchFamily="34" charset="0"/>
            </a:endParaRPr>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latin typeface="Arial" panose="020B0604020202020204" pitchFamily="34" charset="0"/>
                <a:cs typeface="Arial" panose="020B0604020202020204" pitchFamily="34" charset="0"/>
              </a:rPr>
              <a:t>Now that you know more about what a meeting is like, let’s talk about how you can be most effective as a representative of your neighborhood.</a:t>
            </a:r>
          </a:p>
          <a:p>
            <a:pPr eaLnBrk="1" hangingPunct="1">
              <a:spcBef>
                <a:spcPct val="0"/>
              </a:spcBef>
            </a:pPr>
            <a:endParaRPr lang="en-US" altLang="en-US" b="1" dirty="0" smtClean="0">
              <a:latin typeface="Arial" panose="020B0604020202020204" pitchFamily="34" charset="0"/>
              <a:cs typeface="Arial" panose="020B0604020202020204" pitchFamily="34" charset="0"/>
            </a:endParaRPr>
          </a:p>
          <a:p>
            <a:pPr eaLnBrk="1" hangingPunct="1">
              <a:spcBef>
                <a:spcPct val="0"/>
              </a:spcBef>
            </a:pPr>
            <a:r>
              <a:rPr lang="en-US" altLang="en-US" b="1" dirty="0" smtClean="0">
                <a:latin typeface="Arial" panose="020B0604020202020204" pitchFamily="34" charset="0"/>
                <a:cs typeface="Arial" panose="020B0604020202020204" pitchFamily="34" charset="0"/>
              </a:rPr>
              <a:t>There </a:t>
            </a:r>
            <a:r>
              <a:rPr lang="en-US" altLang="en-US" b="1" dirty="0" smtClean="0">
                <a:latin typeface="Arial" panose="020B0604020202020204" pitchFamily="34" charset="0"/>
                <a:cs typeface="Arial" panose="020B0604020202020204" pitchFamily="34" charset="0"/>
              </a:rPr>
              <a:t>are </a:t>
            </a:r>
            <a:r>
              <a:rPr lang="en-US" altLang="en-US" b="1" dirty="0" smtClean="0">
                <a:latin typeface="Arial" panose="020B0604020202020204" pitchFamily="34" charset="0"/>
                <a:cs typeface="Arial" panose="020B0604020202020204" pitchFamily="34" charset="0"/>
              </a:rPr>
              <a:t>three</a:t>
            </a:r>
            <a:r>
              <a:rPr lang="en-US" altLang="en-US" b="1" baseline="0" dirty="0" smtClean="0">
                <a:latin typeface="Arial" panose="020B0604020202020204" pitchFamily="34" charset="0"/>
                <a:cs typeface="Arial" panose="020B0604020202020204" pitchFamily="34" charset="0"/>
              </a:rPr>
              <a:t> common </a:t>
            </a:r>
            <a:r>
              <a:rPr lang="en-US" altLang="en-US" b="1" dirty="0" smtClean="0">
                <a:latin typeface="Arial" panose="020B0604020202020204" pitchFamily="34" charset="0"/>
                <a:cs typeface="Arial" panose="020B0604020202020204" pitchFamily="34" charset="0"/>
              </a:rPr>
              <a:t>goals:</a:t>
            </a:r>
            <a:endParaRPr lang="en-US" altLang="en-US" b="1" dirty="0" smtClean="0">
              <a:latin typeface="Arial" panose="020B0604020202020204" pitchFamily="34" charset="0"/>
              <a:cs typeface="Arial" panose="020B0604020202020204" pitchFamily="34" charset="0"/>
            </a:endParaRPr>
          </a:p>
          <a:p>
            <a:pPr eaLnBrk="1" hangingPunct="1">
              <a:spcBef>
                <a:spcPct val="0"/>
              </a:spcBef>
            </a:pPr>
            <a:endParaRPr lang="en-US" altLang="en-US" b="1" dirty="0" smtClean="0">
              <a:latin typeface="Arial" panose="020B0604020202020204" pitchFamily="34" charset="0"/>
              <a:cs typeface="Arial" panose="020B0604020202020204" pitchFamily="34" charset="0"/>
            </a:endParaRPr>
          </a:p>
          <a:p>
            <a:pPr eaLnBrk="1" hangingPunct="1">
              <a:spcBef>
                <a:spcPct val="0"/>
              </a:spcBef>
            </a:pPr>
            <a:r>
              <a:rPr lang="en-US" altLang="en-US" b="1" dirty="0" smtClean="0">
                <a:latin typeface="Arial" panose="020B0604020202020204" pitchFamily="34" charset="0"/>
                <a:cs typeface="Arial" panose="020B0604020202020204" pitchFamily="34" charset="0"/>
              </a:rPr>
              <a:t>1</a:t>
            </a:r>
            <a:r>
              <a:rPr lang="en-US" altLang="en-US" b="1" dirty="0" smtClean="0">
                <a:latin typeface="Arial" panose="020B0604020202020204" pitchFamily="34" charset="0"/>
                <a:cs typeface="Arial" panose="020B0604020202020204" pitchFamily="34" charset="0"/>
              </a:rPr>
              <a:t>.</a:t>
            </a:r>
            <a:r>
              <a:rPr lang="en-US" altLang="en-US" b="1" dirty="0" smtClean="0">
                <a:cs typeface="Times New Roman" panose="02020603050405020304" pitchFamily="18" charset="0"/>
              </a:rPr>
              <a:t>      </a:t>
            </a:r>
            <a:r>
              <a:rPr lang="en-US" altLang="en-US" b="1" dirty="0" smtClean="0">
                <a:latin typeface="Arial" panose="020B0604020202020204" pitchFamily="34" charset="0"/>
                <a:cs typeface="Arial" panose="020B0604020202020204" pitchFamily="34" charset="0"/>
              </a:rPr>
              <a:t>Provide information</a:t>
            </a:r>
            <a:endParaRPr lang="en-US" altLang="en-US" dirty="0" smtClean="0">
              <a:cs typeface="Times New Roman" panose="02020603050405020304" pitchFamily="18" charset="0"/>
            </a:endParaRPr>
          </a:p>
          <a:p>
            <a:pPr eaLnBrk="1" hangingPunct="1">
              <a:spcBef>
                <a:spcPct val="0"/>
              </a:spcBef>
            </a:pPr>
            <a:r>
              <a:rPr lang="en-US" altLang="en-US" b="1" dirty="0" smtClean="0">
                <a:latin typeface="Arial" panose="020B0604020202020204" pitchFamily="34" charset="0"/>
                <a:cs typeface="Arial" panose="020B0604020202020204" pitchFamily="34" charset="0"/>
              </a:rPr>
              <a:t>2.</a:t>
            </a:r>
            <a:r>
              <a:rPr lang="en-US" altLang="en-US" b="1" dirty="0" smtClean="0">
                <a:cs typeface="Times New Roman" panose="02020603050405020304" pitchFamily="18" charset="0"/>
              </a:rPr>
              <a:t>      </a:t>
            </a:r>
            <a:r>
              <a:rPr lang="en-US" altLang="en-US" b="1" dirty="0" smtClean="0">
                <a:latin typeface="Arial" panose="020B0604020202020204" pitchFamily="34" charset="0"/>
                <a:cs typeface="Arial" panose="020B0604020202020204" pitchFamily="34" charset="0"/>
              </a:rPr>
              <a:t>Build a cooperative relationship</a:t>
            </a:r>
            <a:endParaRPr lang="en-US" altLang="en-US" dirty="0" smtClean="0">
              <a:cs typeface="Times New Roman" panose="02020603050405020304" pitchFamily="18" charset="0"/>
            </a:endParaRPr>
          </a:p>
          <a:p>
            <a:pPr eaLnBrk="1" hangingPunct="1">
              <a:spcBef>
                <a:spcPct val="0"/>
              </a:spcBef>
            </a:pPr>
            <a:r>
              <a:rPr lang="en-US" altLang="en-US" b="1" dirty="0" smtClean="0">
                <a:cs typeface="Times New Roman" panose="02020603050405020304" pitchFamily="18" charset="0"/>
              </a:rPr>
              <a:t>3. </a:t>
            </a:r>
            <a:r>
              <a:rPr lang="en-US" altLang="en-US" b="1" baseline="0" dirty="0" smtClean="0">
                <a:cs typeface="Times New Roman" panose="02020603050405020304" pitchFamily="18" charset="0"/>
              </a:rPr>
              <a:t>     </a:t>
            </a:r>
            <a:r>
              <a:rPr lang="en-US" altLang="en-US" b="1" dirty="0" smtClean="0">
                <a:latin typeface="Arial" panose="020B0604020202020204" pitchFamily="34" charset="0"/>
                <a:cs typeface="Arial" panose="020B0604020202020204" pitchFamily="34" charset="0"/>
              </a:rPr>
              <a:t>Take </a:t>
            </a:r>
            <a:r>
              <a:rPr lang="en-US" altLang="en-US" b="1" dirty="0" smtClean="0">
                <a:latin typeface="Arial" panose="020B0604020202020204" pitchFamily="34" charset="0"/>
                <a:cs typeface="Arial" panose="020B0604020202020204" pitchFamily="34" charset="0"/>
              </a:rPr>
              <a:t>information back</a:t>
            </a:r>
            <a:r>
              <a:rPr lang="en-US" altLang="en-US" dirty="0" smtClean="0"/>
              <a:t> </a:t>
            </a:r>
          </a:p>
        </p:txBody>
      </p:sp>
    </p:spTree>
    <p:extLst>
      <p:ext uri="{BB962C8B-B14F-4D97-AF65-F5344CB8AC3E}">
        <p14:creationId xmlns:p14="http://schemas.microsoft.com/office/powerpoint/2010/main" val="3695342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41CED80-1F1D-4F83-931D-0679A7E5587F}" type="slidenum">
              <a:rPr lang="en-US" altLang="en-US" smtClean="0">
                <a:latin typeface="Tahoma" panose="020B0604030504040204" pitchFamily="34" charset="0"/>
              </a:rPr>
              <a:pPr/>
              <a:t>17</a:t>
            </a:fld>
            <a:endParaRPr lang="en-US" altLang="en-US" smtClean="0">
              <a:latin typeface="Tahoma" panose="020B0604030504040204" pitchFamily="34" charset="0"/>
            </a:endParaRPr>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latin typeface="Corbel" panose="020B0503020204020204" pitchFamily="34" charset="0"/>
              </a:rPr>
              <a:t>You know the dynamics of your neighborhood and are attending the conference as a representative of the neighborhood.  </a:t>
            </a:r>
          </a:p>
          <a:p>
            <a:pPr eaLnBrk="1" hangingPunct="1">
              <a:spcBef>
                <a:spcPct val="0"/>
              </a:spcBef>
            </a:pPr>
            <a:r>
              <a:rPr lang="en-US" altLang="en-US" dirty="0" smtClean="0">
                <a:latin typeface="Corbel" panose="020B0503020204020204" pitchFamily="34" charset="0"/>
              </a:rPr>
              <a:t>Think of yourself as a resource for this applicant, you are here to provide information. Be sure to focus on NEIGHBORHOOD concerns and try to steer clear of personal opinions.</a:t>
            </a:r>
          </a:p>
          <a:p>
            <a:pPr eaLnBrk="1" hangingPunct="1">
              <a:spcBef>
                <a:spcPct val="0"/>
              </a:spcBef>
            </a:pPr>
            <a:endParaRPr lang="en-US" altLang="en-US" dirty="0" smtClean="0">
              <a:latin typeface="Corbel" panose="020B0503020204020204" pitchFamily="34" charset="0"/>
            </a:endParaRPr>
          </a:p>
        </p:txBody>
      </p:sp>
    </p:spTree>
    <p:extLst>
      <p:ext uri="{BB962C8B-B14F-4D97-AF65-F5344CB8AC3E}">
        <p14:creationId xmlns:p14="http://schemas.microsoft.com/office/powerpoint/2010/main" val="3539087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10FC51-5D51-42D4-83F5-69A99F6E0285}" type="slidenum">
              <a:rPr lang="en-US" altLang="en-US" smtClean="0">
                <a:latin typeface="Tahoma" panose="020B0604030504040204" pitchFamily="34" charset="0"/>
              </a:rPr>
              <a:pPr/>
              <a:t>18</a:t>
            </a:fld>
            <a:endParaRPr lang="en-US" altLang="en-US" smtClean="0">
              <a:latin typeface="Tahoma" panose="020B0604030504040204" pitchFamily="34" charset="0"/>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100" dirty="0" smtClean="0"/>
              <a:t>This is an opportunity for the neighborhood to </a:t>
            </a:r>
            <a:r>
              <a:rPr lang="en-US" altLang="en-US" sz="1100" b="1" dirty="0" smtClean="0"/>
              <a:t>learn</a:t>
            </a:r>
            <a:r>
              <a:rPr lang="en-US" altLang="en-US" sz="1100" dirty="0" smtClean="0"/>
              <a:t> about a proposal very early on and to share with the applicant ideas and questions that should be considered before the applicant takes the proposal to the community or submits an application.</a:t>
            </a:r>
          </a:p>
          <a:p>
            <a:pPr eaLnBrk="1" hangingPunct="1">
              <a:spcBef>
                <a:spcPct val="0"/>
              </a:spcBef>
            </a:pPr>
            <a:r>
              <a:rPr lang="en-US" altLang="en-US" sz="1100" dirty="0" smtClean="0"/>
              <a:t>The process may not result in a perfect project, but your early involvement might make it a better project than it might have been without your participation.</a:t>
            </a:r>
          </a:p>
          <a:p>
            <a:pPr eaLnBrk="1" hangingPunct="1">
              <a:spcBef>
                <a:spcPct val="0"/>
              </a:spcBef>
            </a:pPr>
            <a:r>
              <a:rPr lang="en-US" altLang="en-US" sz="1100" dirty="0" smtClean="0"/>
              <a:t>Remember this is probably your first contact with the applicant and vice versa. So this is everyone’s first opportunity to </a:t>
            </a:r>
            <a:r>
              <a:rPr lang="en-US" altLang="en-US" sz="1100" b="1" dirty="0" smtClean="0"/>
              <a:t>share information</a:t>
            </a:r>
            <a:r>
              <a:rPr lang="en-US" altLang="en-US" sz="1100" dirty="0" smtClean="0"/>
              <a:t> and forge a cooperative, working relationship.  This conference is the time for an open discussion where everyone involved should be allowed to explore and try out ideas. The your first opportunity to build an open relationship </a:t>
            </a:r>
            <a:endParaRPr lang="en-US" altLang="en-US" sz="1100" b="1" dirty="0" smtClean="0"/>
          </a:p>
          <a:p>
            <a:pPr eaLnBrk="1" hangingPunct="1">
              <a:spcBef>
                <a:spcPct val="0"/>
              </a:spcBef>
            </a:pPr>
            <a:r>
              <a:rPr lang="en-US" altLang="en-US" sz="1100" b="1" dirty="0" smtClean="0"/>
              <a:t>Don’t alienate</a:t>
            </a:r>
            <a:r>
              <a:rPr lang="en-US" altLang="en-US" sz="1100" dirty="0" smtClean="0"/>
              <a:t> the applicant even if you know that your neighbors will not support what they are proposing.  Relationships built on mutual respect have a much higher likelihood of being successful for both parties over the long haul.</a:t>
            </a:r>
            <a:endParaRPr lang="en-US" altLang="en-US" sz="1100" b="1" dirty="0" smtClean="0"/>
          </a:p>
          <a:p>
            <a:pPr eaLnBrk="1" hangingPunct="1">
              <a:spcBef>
                <a:spcPct val="0"/>
              </a:spcBef>
            </a:pPr>
            <a:r>
              <a:rPr lang="en-US" altLang="en-US" sz="1100" b="1" dirty="0" smtClean="0"/>
              <a:t>Be constructive</a:t>
            </a:r>
            <a:r>
              <a:rPr lang="en-US" altLang="en-US" sz="1100" dirty="0" smtClean="0"/>
              <a:t> by acknowledging the positive aspects of the project and then share concerns you think the neighborhood will have about specific aspects of the proposal.  Try saying, “I appreciate that you would like to have a successful business and the neighborhood supports local businesses, but the neighbors may have some concerns about where your customers will park, so you may want to be prepared to talk about parking when you come to the community meeting.  </a:t>
            </a:r>
          </a:p>
          <a:p>
            <a:pPr eaLnBrk="1" hangingPunct="1">
              <a:spcBef>
                <a:spcPct val="0"/>
              </a:spcBef>
            </a:pPr>
            <a:r>
              <a:rPr lang="en-US" altLang="en-US" sz="1100" dirty="0" smtClean="0"/>
              <a:t>Just as you are hearing about the applicant’s ideas for the first time, the applicant might be learning for the first time about the limitations to developing the property, which could be frustrating. The staff who attend these meetings know not to let this frustration rub off.  You should do the same.  </a:t>
            </a:r>
            <a:r>
              <a:rPr lang="en-US" altLang="en-US" sz="1100" dirty="0" smtClean="0"/>
              <a:t>Don’t </a:t>
            </a:r>
            <a:r>
              <a:rPr lang="en-US" altLang="en-US" sz="1100" dirty="0" smtClean="0"/>
              <a:t>forget </a:t>
            </a:r>
            <a:r>
              <a:rPr lang="en-US" altLang="en-US" sz="1100" dirty="0" smtClean="0"/>
              <a:t>Goal</a:t>
            </a:r>
            <a:r>
              <a:rPr lang="en-US" altLang="en-US" sz="1100" baseline="0" dirty="0" smtClean="0"/>
              <a:t> </a:t>
            </a:r>
            <a:r>
              <a:rPr lang="en-US" altLang="en-US" sz="1100" dirty="0" smtClean="0"/>
              <a:t>#2, </a:t>
            </a:r>
            <a:r>
              <a:rPr lang="en-US" altLang="en-US" sz="1100" dirty="0" smtClean="0"/>
              <a:t>to </a:t>
            </a:r>
            <a:r>
              <a:rPr lang="en-US" altLang="en-US" sz="1100" b="1" dirty="0" smtClean="0"/>
              <a:t>build a positive working relationship</a:t>
            </a:r>
            <a:r>
              <a:rPr lang="en-US" altLang="en-US" sz="1100" dirty="0" smtClean="0"/>
              <a:t> with this applicant. </a:t>
            </a:r>
          </a:p>
        </p:txBody>
      </p:sp>
    </p:spTree>
    <p:extLst>
      <p:ext uri="{BB962C8B-B14F-4D97-AF65-F5344CB8AC3E}">
        <p14:creationId xmlns:p14="http://schemas.microsoft.com/office/powerpoint/2010/main" val="2885046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B6DE45C-8BCA-478D-A255-5D375D451C09}" type="slidenum">
              <a:rPr lang="en-US" altLang="en-US" smtClean="0">
                <a:latin typeface="Tahoma" panose="020B0604030504040204" pitchFamily="34" charset="0"/>
              </a:rPr>
              <a:pPr/>
              <a:t>19</a:t>
            </a:fld>
            <a:endParaRPr lang="en-US" altLang="en-US" smtClean="0">
              <a:latin typeface="Tahoma" panose="020B0604030504040204" pitchFamily="34" charset="0"/>
            </a:endParaRPr>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latin typeface="+mn-lt"/>
                <a:cs typeface="Arial" panose="020B0604020202020204" pitchFamily="34" charset="0"/>
              </a:rPr>
              <a:t>So, if you don’t like what is being proposed, the approach here suggests that you give the applicant the benefit of the doubt and a chance to make improvements before filing a final application. But what if you don’t like what the code allows? Or what if you don’t agree with the interpretation of the assigned planner or other city staff?</a:t>
            </a:r>
          </a:p>
          <a:p>
            <a:pPr eaLnBrk="1" hangingPunct="1">
              <a:spcBef>
                <a:spcPct val="0"/>
              </a:spcBef>
            </a:pPr>
            <a:endParaRPr lang="en-US" altLang="en-US" dirty="0" smtClean="0">
              <a:latin typeface="+mn-lt"/>
              <a:cs typeface="Arial" panose="020B0604020202020204" pitchFamily="34" charset="0"/>
            </a:endParaRPr>
          </a:p>
          <a:p>
            <a:pPr eaLnBrk="1" hangingPunct="1">
              <a:spcBef>
                <a:spcPct val="0"/>
              </a:spcBef>
            </a:pPr>
            <a:r>
              <a:rPr lang="en-US" altLang="en-US" dirty="0" smtClean="0">
                <a:latin typeface="+mn-lt"/>
                <a:cs typeface="Arial" panose="020B0604020202020204" pitchFamily="34" charset="0"/>
              </a:rPr>
              <a:t>If there are aspects of the City Code that you are not happy with, the pre-application conference is not the best forum to voice that concern. The reason: No one in the room can change the code.  </a:t>
            </a:r>
            <a:r>
              <a:rPr lang="en-US" altLang="en-US" b="1" dirty="0" smtClean="0">
                <a:latin typeface="+mn-lt"/>
                <a:cs typeface="Arial" panose="020B0604020202020204" pitchFamily="34" charset="0"/>
              </a:rPr>
              <a:t>Write down your thoughts </a:t>
            </a:r>
            <a:r>
              <a:rPr lang="en-US" altLang="en-US" dirty="0" smtClean="0">
                <a:latin typeface="+mn-lt"/>
                <a:cs typeface="Arial" panose="020B0604020202020204" pitchFamily="34" charset="0"/>
              </a:rPr>
              <a:t>and make an appointment to talk to me or another planner about this issue.  I can help you understand the process of changing the City code.</a:t>
            </a:r>
            <a:endParaRPr lang="en-US" altLang="en-US" dirty="0" smtClean="0">
              <a:latin typeface="+mn-lt"/>
              <a:cs typeface="Times New Roman" panose="02020603050405020304" pitchFamily="18" charset="0"/>
            </a:endParaRPr>
          </a:p>
          <a:p>
            <a:pPr eaLnBrk="1" hangingPunct="1">
              <a:spcBef>
                <a:spcPct val="0"/>
              </a:spcBef>
            </a:pPr>
            <a:endParaRPr lang="en-US" altLang="en-US" dirty="0" smtClean="0">
              <a:latin typeface="+mn-lt"/>
              <a:cs typeface="Arial" panose="020B0604020202020204" pitchFamily="34" charset="0"/>
            </a:endParaRPr>
          </a:p>
          <a:p>
            <a:pPr eaLnBrk="1" hangingPunct="1">
              <a:spcBef>
                <a:spcPct val="0"/>
              </a:spcBef>
            </a:pPr>
            <a:r>
              <a:rPr lang="en-US" altLang="en-US" dirty="0" smtClean="0">
                <a:latin typeface="+mn-lt"/>
                <a:cs typeface="Arial" panose="020B0604020202020204" pitchFamily="34" charset="0"/>
              </a:rPr>
              <a:t>If you do not like the planner’s interpretation of the City’s code, write that down in your notes and </a:t>
            </a:r>
            <a:r>
              <a:rPr lang="en-US" altLang="en-US" b="1" dirty="0" smtClean="0">
                <a:latin typeface="+mn-lt"/>
                <a:cs typeface="Arial" panose="020B0604020202020204" pitchFamily="34" charset="0"/>
              </a:rPr>
              <a:t>talk to them outside the meeting</a:t>
            </a:r>
            <a:r>
              <a:rPr lang="en-US" altLang="en-US" dirty="0" smtClean="0">
                <a:latin typeface="+mn-lt"/>
                <a:cs typeface="Arial" panose="020B0604020202020204" pitchFamily="34" charset="0"/>
              </a:rPr>
              <a:t>.  Inside the meeting is not the most professional place to question their decisions. Additionally, the ideas you record </a:t>
            </a:r>
            <a:r>
              <a:rPr lang="en-US" altLang="en-US" dirty="0" smtClean="0">
                <a:latin typeface="+mn-lt"/>
                <a:cs typeface="Arial" panose="020B0604020202020204" pitchFamily="34" charset="0"/>
              </a:rPr>
              <a:t>can </a:t>
            </a:r>
            <a:r>
              <a:rPr lang="en-US" altLang="en-US" dirty="0" smtClean="0">
                <a:latin typeface="+mn-lt"/>
                <a:cs typeface="Arial" panose="020B0604020202020204" pitchFamily="34" charset="0"/>
              </a:rPr>
              <a:t>form the basis for letters or testimony the association might choose </a:t>
            </a:r>
            <a:r>
              <a:rPr lang="en-US" altLang="en-US" dirty="0" smtClean="0">
                <a:latin typeface="+mn-lt"/>
                <a:cs typeface="Arial" panose="020B0604020202020204" pitchFamily="34" charset="0"/>
              </a:rPr>
              <a:t>to submit</a:t>
            </a:r>
            <a:r>
              <a:rPr lang="en-US" altLang="en-US" baseline="0" dirty="0" smtClean="0">
                <a:latin typeface="+mn-lt"/>
                <a:cs typeface="Arial" panose="020B0604020202020204" pitchFamily="34" charset="0"/>
              </a:rPr>
              <a:t> </a:t>
            </a:r>
            <a:r>
              <a:rPr lang="en-US" altLang="en-US" dirty="0" smtClean="0">
                <a:latin typeface="+mn-lt"/>
                <a:cs typeface="Arial" panose="020B0604020202020204" pitchFamily="34" charset="0"/>
              </a:rPr>
              <a:t>on the land use application.</a:t>
            </a:r>
            <a:r>
              <a:rPr lang="en-US" altLang="en-US" dirty="0" smtClean="0">
                <a:latin typeface="+mn-lt"/>
              </a:rPr>
              <a:t> </a:t>
            </a:r>
          </a:p>
          <a:p>
            <a:pPr eaLnBrk="1" hangingPunct="1">
              <a:spcBef>
                <a:spcPct val="0"/>
              </a:spcBef>
            </a:pPr>
            <a:endParaRPr lang="en-US" altLang="en-US" dirty="0" smtClean="0">
              <a:latin typeface="+mn-lt"/>
            </a:endParaRPr>
          </a:p>
          <a:p>
            <a:pPr eaLnBrk="1" hangingPunct="1">
              <a:spcBef>
                <a:spcPct val="0"/>
              </a:spcBef>
            </a:pPr>
            <a:r>
              <a:rPr lang="en-US" altLang="en-US" dirty="0" smtClean="0">
                <a:latin typeface="+mn-lt"/>
              </a:rPr>
              <a:t>This is not meant to dissuade you. You have the right to disagree with anything you wish. It is simply meant to direct you toward the appropriate forum for making the changes you desire.</a:t>
            </a:r>
          </a:p>
          <a:p>
            <a:pPr eaLnBrk="1" hangingPunct="1">
              <a:spcBef>
                <a:spcPct val="0"/>
              </a:spcBef>
            </a:pPr>
            <a:endParaRPr lang="en-US" altLang="en-US" dirty="0" smtClean="0">
              <a:latin typeface="+mn-lt"/>
            </a:endParaRPr>
          </a:p>
          <a:p>
            <a:pPr eaLnBrk="1" hangingPunct="1">
              <a:spcBef>
                <a:spcPct val="0"/>
              </a:spcBef>
            </a:pPr>
            <a:r>
              <a:rPr lang="en-US" altLang="en-US" dirty="0" smtClean="0">
                <a:latin typeface="+mn-lt"/>
              </a:rPr>
              <a:t>Last, if there are questions which arise during the meeting, </a:t>
            </a:r>
            <a:r>
              <a:rPr lang="en-US" altLang="en-US" b="1" dirty="0" smtClean="0">
                <a:latin typeface="+mn-lt"/>
              </a:rPr>
              <a:t>write them down too</a:t>
            </a:r>
            <a:r>
              <a:rPr lang="en-US" altLang="en-US" b="0" baseline="0" dirty="0" smtClean="0">
                <a:latin typeface="+mn-lt"/>
              </a:rPr>
              <a:t> and ask at the end. OR a</a:t>
            </a:r>
            <a:r>
              <a:rPr lang="en-US" altLang="en-US" dirty="0" smtClean="0">
                <a:latin typeface="+mn-lt"/>
              </a:rPr>
              <a:t>sk your questions after the meeting</a:t>
            </a:r>
            <a:r>
              <a:rPr lang="en-US" altLang="en-US" baseline="0" dirty="0" smtClean="0">
                <a:latin typeface="+mn-lt"/>
              </a:rPr>
              <a:t> </a:t>
            </a:r>
            <a:r>
              <a:rPr lang="en-US" altLang="en-US" dirty="0" smtClean="0">
                <a:latin typeface="+mn-lt"/>
              </a:rPr>
              <a:t>with the assigned planner.</a:t>
            </a:r>
          </a:p>
        </p:txBody>
      </p:sp>
    </p:spTree>
    <p:extLst>
      <p:ext uri="{BB962C8B-B14F-4D97-AF65-F5344CB8AC3E}">
        <p14:creationId xmlns:p14="http://schemas.microsoft.com/office/powerpoint/2010/main" val="1448548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AC90E7A-95DF-490D-954C-FD419C33EB54}" type="slidenum">
              <a:rPr lang="en-US" altLang="en-US" smtClean="0">
                <a:latin typeface="Tahoma" panose="020B0604030504040204" pitchFamily="34" charset="0"/>
              </a:rPr>
              <a:pPr/>
              <a:t>20</a:t>
            </a:fld>
            <a:endParaRPr lang="en-US" altLang="en-US" smtClean="0">
              <a:latin typeface="Tahoma" panose="020B0604030504040204" pitchFamily="34" charset="0"/>
            </a:endParaRPr>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latin typeface="Arial" panose="020B0604020202020204" pitchFamily="34" charset="0"/>
                <a:cs typeface="Arial" panose="020B0604020202020204" pitchFamily="34" charset="0"/>
              </a:rPr>
              <a:t>Take comprehensive notes. Share the information with your association members at the next board meeting or report it in the next newsletter.</a:t>
            </a:r>
          </a:p>
          <a:p>
            <a:pPr eaLnBrk="1" hangingPunct="1">
              <a:spcBef>
                <a:spcPct val="0"/>
              </a:spcBef>
            </a:pPr>
            <a:r>
              <a:rPr lang="en-US" altLang="en-US" dirty="0" smtClean="0">
                <a:latin typeface="Arial" panose="020B0604020202020204" pitchFamily="34" charset="0"/>
                <a:cs typeface="Arial" panose="020B0604020202020204" pitchFamily="34" charset="0"/>
              </a:rPr>
              <a:t>You can ask the applicant to include you in the mailing list they provide to the City. This will provide you notice if this project ever becomes an application. Note: your association chair is already on this list. Another way to find out is to ask them to keep track of this address and inform you if it becomes an application.</a:t>
            </a:r>
            <a:endParaRPr lang="en-US" altLang="en-US" dirty="0" smtClean="0">
              <a:cs typeface="Times New Roman" panose="02020603050405020304" pitchFamily="18" charset="0"/>
            </a:endParaRPr>
          </a:p>
          <a:p>
            <a:pPr eaLnBrk="1" hangingPunct="1">
              <a:spcBef>
                <a:spcPct val="0"/>
              </a:spcBef>
            </a:pPr>
            <a:r>
              <a:rPr lang="en-US" altLang="en-US" dirty="0" smtClean="0">
                <a:latin typeface="Arial" panose="020B0604020202020204" pitchFamily="34" charset="0"/>
                <a:cs typeface="Arial" panose="020B0604020202020204" pitchFamily="34" charset="0"/>
              </a:rPr>
              <a:t> </a:t>
            </a:r>
            <a:endParaRPr lang="en-US" altLang="en-US" dirty="0" smtClean="0">
              <a:cs typeface="Times New Roman" panose="02020603050405020304" pitchFamily="18" charset="0"/>
            </a:endParaRPr>
          </a:p>
          <a:p>
            <a:pPr eaLnBrk="1" hangingPunct="1">
              <a:spcBef>
                <a:spcPct val="0"/>
              </a:spcBef>
            </a:pPr>
            <a:r>
              <a:rPr lang="en-US" altLang="en-US" dirty="0" smtClean="0">
                <a:latin typeface="Arial" panose="020B0604020202020204" pitchFamily="34" charset="0"/>
                <a:cs typeface="Arial" panose="020B0604020202020204" pitchFamily="34" charset="0"/>
              </a:rPr>
              <a:t>Before you leave the meeting you may want to ask about the schedule so you know what will happen next and when you can expect to hear more about the application.</a:t>
            </a:r>
            <a:endParaRPr lang="en-US" altLang="en-US" dirty="0" smtClean="0">
              <a:cs typeface="Times New Roman" panose="02020603050405020304" pitchFamily="18" charset="0"/>
            </a:endParaRPr>
          </a:p>
          <a:p>
            <a:pPr eaLnBrk="1" hangingPunct="1">
              <a:spcBef>
                <a:spcPct val="0"/>
              </a:spcBef>
            </a:pPr>
            <a:r>
              <a:rPr lang="en-US" altLang="en-US"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8252465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77B22E5-02D7-4E0D-8D57-556FC4D78ED6}" type="slidenum">
              <a:rPr lang="en-US" altLang="en-US" smtClean="0">
                <a:latin typeface="Tahoma" panose="020B0604030504040204" pitchFamily="34" charset="0"/>
              </a:rPr>
              <a:pPr/>
              <a:t>21</a:t>
            </a:fld>
            <a:endParaRPr lang="en-US" altLang="en-US" smtClean="0">
              <a:latin typeface="Tahoma" panose="020B0604030504040204" pitchFamily="34" charset="0"/>
            </a:endParaRPr>
          </a:p>
        </p:txBody>
      </p:sp>
      <p:sp>
        <p:nvSpPr>
          <p:cNvPr id="481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latin typeface="Arial" panose="020B0604020202020204" pitchFamily="34" charset="0"/>
                <a:cs typeface="Arial" panose="020B0604020202020204" pitchFamily="34" charset="0"/>
              </a:rPr>
              <a:t>Presenting concerns in writing</a:t>
            </a:r>
            <a:endParaRPr lang="en-US" altLang="en-US" dirty="0" smtClean="0">
              <a:cs typeface="Times New Roman" panose="02020603050405020304" pitchFamily="18" charset="0"/>
            </a:endParaRPr>
          </a:p>
          <a:p>
            <a:pPr eaLnBrk="1" hangingPunct="1">
              <a:spcBef>
                <a:spcPct val="0"/>
              </a:spcBef>
            </a:pPr>
            <a:r>
              <a:rPr lang="en-US" altLang="en-US" dirty="0" smtClean="0">
                <a:latin typeface="Arial" panose="020B0604020202020204" pitchFamily="34" charset="0"/>
                <a:cs typeface="Arial" panose="020B0604020202020204" pitchFamily="34" charset="0"/>
              </a:rPr>
              <a:t> </a:t>
            </a:r>
            <a:endParaRPr lang="en-US" altLang="en-US" dirty="0" smtClean="0">
              <a:cs typeface="Times New Roman" panose="02020603050405020304" pitchFamily="18" charset="0"/>
            </a:endParaRPr>
          </a:p>
          <a:p>
            <a:pPr eaLnBrk="1" hangingPunct="1">
              <a:spcBef>
                <a:spcPct val="0"/>
              </a:spcBef>
            </a:pPr>
            <a:r>
              <a:rPr lang="en-US" altLang="en-US" dirty="0" smtClean="0">
                <a:latin typeface="Arial" panose="020B0604020202020204" pitchFamily="34" charset="0"/>
                <a:cs typeface="Arial" panose="020B0604020202020204" pitchFamily="34" charset="0"/>
              </a:rPr>
              <a:t>You are invited to share your concerns about the project in writing prior to the meeting just like staff does. </a:t>
            </a:r>
            <a:r>
              <a:rPr lang="en-US" altLang="en-US" dirty="0" smtClean="0">
                <a:latin typeface="Arial" panose="020B0604020202020204" pitchFamily="34" charset="0"/>
                <a:cs typeface="Arial" panose="020B0604020202020204" pitchFamily="34" charset="0"/>
              </a:rPr>
              <a:t>These </a:t>
            </a:r>
            <a:r>
              <a:rPr lang="en-US" altLang="en-US" dirty="0" smtClean="0">
                <a:latin typeface="Arial" panose="020B0604020202020204" pitchFamily="34" charset="0"/>
                <a:cs typeface="Arial" panose="020B0604020202020204" pitchFamily="34" charset="0"/>
              </a:rPr>
              <a:t>comments are </a:t>
            </a:r>
            <a:r>
              <a:rPr lang="en-US" altLang="en-US" dirty="0" smtClean="0">
                <a:latin typeface="Arial" panose="020B0604020202020204" pitchFamily="34" charset="0"/>
                <a:cs typeface="Arial" panose="020B0604020202020204" pitchFamily="34" charset="0"/>
              </a:rPr>
              <a:t>due </a:t>
            </a:r>
            <a:r>
              <a:rPr lang="en-US" altLang="en-US" dirty="0" smtClean="0">
                <a:latin typeface="Arial" panose="020B0604020202020204" pitchFamily="34" charset="0"/>
                <a:cs typeface="Arial" panose="020B0604020202020204" pitchFamily="34" charset="0"/>
              </a:rPr>
              <a:t>the </a:t>
            </a:r>
            <a:r>
              <a:rPr lang="en-US" altLang="en-US" dirty="0" smtClean="0">
                <a:latin typeface="Arial" panose="020B0604020202020204" pitchFamily="34" charset="0"/>
                <a:cs typeface="Arial" panose="020B0604020202020204" pitchFamily="34" charset="0"/>
              </a:rPr>
              <a:t>Wednesday </a:t>
            </a:r>
            <a:r>
              <a:rPr lang="en-US" altLang="en-US" dirty="0" smtClean="0">
                <a:latin typeface="Arial" panose="020B0604020202020204" pitchFamily="34" charset="0"/>
                <a:cs typeface="Arial" panose="020B0604020202020204" pitchFamily="34" charset="0"/>
              </a:rPr>
              <a:t>before the </a:t>
            </a:r>
            <a:r>
              <a:rPr lang="en-US" altLang="en-US" dirty="0" smtClean="0">
                <a:latin typeface="Arial" panose="020B0604020202020204" pitchFamily="34" charset="0"/>
                <a:cs typeface="Arial" panose="020B0604020202020204" pitchFamily="34" charset="0"/>
              </a:rPr>
              <a:t>meeting. Written </a:t>
            </a:r>
            <a:r>
              <a:rPr lang="en-US" altLang="en-US" dirty="0" smtClean="0">
                <a:latin typeface="Arial" panose="020B0604020202020204" pitchFamily="34" charset="0"/>
                <a:cs typeface="Arial" panose="020B0604020202020204" pitchFamily="34" charset="0"/>
              </a:rPr>
              <a:t>comments are an excellent way to present your ideas in a clear and succinct manner that the applicant can refer to later. </a:t>
            </a:r>
            <a:r>
              <a:rPr lang="en-US" altLang="en-US" dirty="0" smtClean="0">
                <a:latin typeface="Arial" panose="020B0604020202020204" pitchFamily="34" charset="0"/>
                <a:cs typeface="Arial" panose="020B0604020202020204" pitchFamily="34" charset="0"/>
              </a:rPr>
              <a:t>Try </a:t>
            </a:r>
            <a:r>
              <a:rPr lang="en-US" altLang="en-US" dirty="0" smtClean="0">
                <a:latin typeface="Arial" panose="020B0604020202020204" pitchFamily="34" charset="0"/>
                <a:cs typeface="Arial" panose="020B0604020202020204" pitchFamily="34" charset="0"/>
              </a:rPr>
              <a:t>to keep your comments short and to the point that you are sure to be understood. </a:t>
            </a:r>
            <a:endParaRPr lang="en-US" altLang="en-US" dirty="0" smtClean="0">
              <a:cs typeface="Times New Roman" panose="02020603050405020304" pitchFamily="18" charset="0"/>
            </a:endParaRPr>
          </a:p>
          <a:p>
            <a:pPr eaLnBrk="1" hangingPunct="1">
              <a:spcBef>
                <a:spcPct val="0"/>
              </a:spcBef>
            </a:pPr>
            <a:r>
              <a:rPr lang="en-US" altLang="en-US" dirty="0" smtClean="0">
                <a:latin typeface="Arial" panose="020B0604020202020204" pitchFamily="34" charset="0"/>
                <a:cs typeface="Arial" panose="020B0604020202020204" pitchFamily="34" charset="0"/>
              </a:rPr>
              <a:t> </a:t>
            </a:r>
            <a:endParaRPr lang="en-US" altLang="en-US" dirty="0" smtClean="0">
              <a:cs typeface="Times New Roman" panose="02020603050405020304" pitchFamily="18" charset="0"/>
            </a:endParaRPr>
          </a:p>
          <a:p>
            <a:pPr eaLnBrk="1" hangingPunct="1">
              <a:spcBef>
                <a:spcPct val="0"/>
              </a:spcBef>
            </a:pPr>
            <a:r>
              <a:rPr lang="en-US" altLang="en-US" dirty="0" smtClean="0">
                <a:latin typeface="Arial" panose="020B0604020202020204" pitchFamily="34" charset="0"/>
                <a:cs typeface="Arial" panose="020B0604020202020204" pitchFamily="34" charset="0"/>
              </a:rPr>
              <a:t>If you were not able to provide written comments before the meeting, you may want to send a copy of your notes to the assigned planner.</a:t>
            </a:r>
            <a:r>
              <a:rPr lang="en-US" altLang="en-US" dirty="0" smtClean="0"/>
              <a:t> </a:t>
            </a:r>
          </a:p>
        </p:txBody>
      </p:sp>
    </p:spTree>
    <p:extLst>
      <p:ext uri="{BB962C8B-B14F-4D97-AF65-F5344CB8AC3E}">
        <p14:creationId xmlns:p14="http://schemas.microsoft.com/office/powerpoint/2010/main" val="220871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Arial" panose="020B0604020202020204" pitchFamily="34" charset="0"/>
                <a:cs typeface="Arial" panose="020B0604020202020204" pitchFamily="34" charset="0"/>
              </a:defRPr>
            </a:lvl1pPr>
            <a:lvl2pPr marL="742950" indent="-285750" defTabSz="938213">
              <a:defRPr>
                <a:solidFill>
                  <a:schemeClr val="tx1"/>
                </a:solidFill>
                <a:latin typeface="Arial" panose="020B0604020202020204" pitchFamily="34" charset="0"/>
                <a:cs typeface="Arial" panose="020B0604020202020204" pitchFamily="34" charset="0"/>
              </a:defRPr>
            </a:lvl2pPr>
            <a:lvl3pPr marL="1143000" indent="-228600" defTabSz="938213">
              <a:defRPr>
                <a:solidFill>
                  <a:schemeClr val="tx1"/>
                </a:solidFill>
                <a:latin typeface="Arial" panose="020B0604020202020204" pitchFamily="34" charset="0"/>
                <a:cs typeface="Arial" panose="020B0604020202020204" pitchFamily="34" charset="0"/>
              </a:defRPr>
            </a:lvl3pPr>
            <a:lvl4pPr marL="1600200" indent="-228600" defTabSz="938213">
              <a:defRPr>
                <a:solidFill>
                  <a:schemeClr val="tx1"/>
                </a:solidFill>
                <a:latin typeface="Arial" panose="020B0604020202020204" pitchFamily="34" charset="0"/>
                <a:cs typeface="Arial" panose="020B0604020202020204" pitchFamily="34" charset="0"/>
              </a:defRPr>
            </a:lvl4pPr>
            <a:lvl5pPr marL="2057400" indent="-228600" defTabSz="938213">
              <a:defRPr>
                <a:solidFill>
                  <a:schemeClr val="tx1"/>
                </a:solidFill>
                <a:latin typeface="Arial" panose="020B06040202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F55F148-2979-41DB-B982-A08FB404FE10}" type="slidenum">
              <a:rPr lang="en-US" altLang="en-US" smtClean="0">
                <a:latin typeface="Tahoma" panose="020B0604030504040204" pitchFamily="34" charset="0"/>
              </a:rPr>
              <a:pPr/>
              <a:t>22</a:t>
            </a:fld>
            <a:endParaRPr lang="en-US" altLang="en-US" smtClean="0">
              <a:latin typeface="Tahoma" panose="020B0604030504040204" pitchFamily="34" charset="0"/>
            </a:endParaRPr>
          </a:p>
        </p:txBody>
      </p:sp>
      <p:sp>
        <p:nvSpPr>
          <p:cNvPr id="501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2" name="Rectangle 3"/>
          <p:cNvSpPr>
            <a:spLocks noGrp="1" noChangeArrowheads="1"/>
          </p:cNvSpPr>
          <p:nvPr>
            <p:ph type="body" idx="1"/>
          </p:nvPr>
        </p:nvSpPr>
        <p:spPr>
          <a:ln/>
        </p:spPr>
        <p:txBody>
          <a:bodyPr/>
          <a:lstStyle/>
          <a:p>
            <a:pPr marL="230465" indent="-230465" eaLnBrk="1" fontAlgn="auto" hangingPunct="1">
              <a:spcBef>
                <a:spcPts val="0"/>
              </a:spcBef>
              <a:spcAft>
                <a:spcPts val="0"/>
              </a:spcAft>
              <a:defRPr/>
            </a:pPr>
            <a:r>
              <a:rPr lang="en-US" dirty="0" smtClean="0">
                <a:latin typeface="Arial" charset="0"/>
                <a:cs typeface="Arial" charset="0"/>
              </a:rPr>
              <a:t>Here are a few things to keep in mind for the Neighborhood Meeting (must take place </a:t>
            </a:r>
            <a:r>
              <a:rPr lang="en-US" u="sng" dirty="0" smtClean="0">
                <a:latin typeface="Arial" charset="0"/>
                <a:cs typeface="Arial" charset="0"/>
              </a:rPr>
              <a:t>after</a:t>
            </a:r>
            <a:r>
              <a:rPr lang="en-US" dirty="0" smtClean="0">
                <a:latin typeface="Arial" charset="0"/>
                <a:cs typeface="Arial" charset="0"/>
              </a:rPr>
              <a:t> the pre-app)</a:t>
            </a:r>
            <a:endParaRPr lang="en-US" dirty="0" smtClean="0">
              <a:cs typeface="Times New Roman" pitchFamily="18" charset="0"/>
            </a:endParaRPr>
          </a:p>
          <a:p>
            <a:pPr marL="230465" indent="-230465" eaLnBrk="1" fontAlgn="auto" hangingPunct="1">
              <a:spcBef>
                <a:spcPts val="0"/>
              </a:spcBef>
              <a:spcAft>
                <a:spcPts val="0"/>
              </a:spcAft>
              <a:defRPr/>
            </a:pPr>
            <a:r>
              <a:rPr lang="en-US" b="1" dirty="0" smtClean="0">
                <a:latin typeface="Arial" charset="0"/>
                <a:cs typeface="Arial" charset="0"/>
              </a:rPr>
              <a:t> </a:t>
            </a:r>
          </a:p>
          <a:p>
            <a:pPr marL="230465" indent="-230465" eaLnBrk="1" fontAlgn="auto" hangingPunct="1">
              <a:spcBef>
                <a:spcPts val="0"/>
              </a:spcBef>
              <a:spcAft>
                <a:spcPts val="0"/>
              </a:spcAft>
              <a:defRPr/>
            </a:pPr>
            <a:r>
              <a:rPr lang="en-US" b="1" dirty="0" smtClean="0">
                <a:latin typeface="Arial" charset="0"/>
                <a:cs typeface="Arial" charset="0"/>
              </a:rPr>
              <a:t>Goals:</a:t>
            </a:r>
          </a:p>
          <a:p>
            <a:pPr marL="230465" indent="-230465" eaLnBrk="1" fontAlgn="auto" hangingPunct="1">
              <a:spcBef>
                <a:spcPts val="0"/>
              </a:spcBef>
              <a:spcAft>
                <a:spcPts val="0"/>
              </a:spcAft>
              <a:buFontTx/>
              <a:buAutoNum type="arabicPeriod"/>
              <a:defRPr/>
            </a:pPr>
            <a:r>
              <a:rPr lang="en-US" dirty="0" smtClean="0">
                <a:latin typeface="Arial" charset="0"/>
                <a:cs typeface="Arial" charset="0"/>
              </a:rPr>
              <a:t>To clear up areas of confusion ask questions.</a:t>
            </a:r>
            <a:endParaRPr lang="en-US" dirty="0" smtClean="0">
              <a:cs typeface="Times New Roman" pitchFamily="18" charset="0"/>
            </a:endParaRPr>
          </a:p>
          <a:p>
            <a:pPr marL="230465" indent="-230465" eaLnBrk="1" fontAlgn="auto" hangingPunct="1">
              <a:spcBef>
                <a:spcPts val="0"/>
              </a:spcBef>
              <a:spcAft>
                <a:spcPts val="0"/>
              </a:spcAft>
              <a:buFontTx/>
              <a:buAutoNum type="arabicPeriod"/>
              <a:defRPr/>
            </a:pPr>
            <a:r>
              <a:rPr lang="en-US" dirty="0" smtClean="0">
                <a:latin typeface="Arial" charset="0"/>
                <a:cs typeface="Arial" charset="0"/>
              </a:rPr>
              <a:t>Share concerns about the proposal.</a:t>
            </a:r>
            <a:endParaRPr lang="en-US" dirty="0" smtClean="0">
              <a:cs typeface="Times New Roman" pitchFamily="18" charset="0"/>
            </a:endParaRPr>
          </a:p>
          <a:p>
            <a:pPr marL="230465" indent="-230465" eaLnBrk="1" fontAlgn="auto" hangingPunct="1">
              <a:spcBef>
                <a:spcPts val="0"/>
              </a:spcBef>
              <a:spcAft>
                <a:spcPts val="0"/>
              </a:spcAft>
              <a:buFontTx/>
              <a:buAutoNum type="arabicPeriod"/>
              <a:defRPr/>
            </a:pPr>
            <a:r>
              <a:rPr lang="en-US" dirty="0" smtClean="0">
                <a:latin typeface="Arial" charset="0"/>
                <a:cs typeface="Arial" charset="0"/>
              </a:rPr>
              <a:t>Provide ideas about how to improve the project</a:t>
            </a:r>
            <a:r>
              <a:rPr lang="en-US" dirty="0" smtClean="0"/>
              <a:t>.</a:t>
            </a:r>
          </a:p>
          <a:p>
            <a:pPr marL="230465" indent="-230465" eaLnBrk="1" fontAlgn="auto" hangingPunct="1">
              <a:spcBef>
                <a:spcPts val="0"/>
              </a:spcBef>
              <a:spcAft>
                <a:spcPts val="0"/>
              </a:spcAft>
              <a:defRPr/>
            </a:pPr>
            <a:endParaRPr lang="en-US" dirty="0" smtClean="0"/>
          </a:p>
          <a:p>
            <a:pPr marL="230465" indent="-230465" eaLnBrk="1" fontAlgn="auto" hangingPunct="1">
              <a:spcBef>
                <a:spcPts val="0"/>
              </a:spcBef>
              <a:spcAft>
                <a:spcPts val="0"/>
              </a:spcAft>
              <a:defRPr/>
            </a:pPr>
            <a:r>
              <a:rPr lang="en-US" dirty="0" smtClean="0"/>
              <a:t>Required for:</a:t>
            </a:r>
          </a:p>
          <a:p>
            <a:pPr eaLnBrk="1" fontAlgn="auto" hangingPunct="1">
              <a:spcBef>
                <a:spcPts val="0"/>
              </a:spcBef>
              <a:spcAft>
                <a:spcPts val="0"/>
              </a:spcAft>
              <a:defRPr/>
            </a:pPr>
            <a:r>
              <a:rPr lang="en-US" dirty="0" smtClean="0"/>
              <a:t>• A partition, subdivision, Major variance, Conditional Use Permit, or Any other development permit if the City Manager deems neighborhood contact to be beneficial.</a:t>
            </a:r>
          </a:p>
          <a:p>
            <a:pPr marL="230465" indent="-230465"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b="1" dirty="0" err="1" smtClean="0"/>
              <a:t>i</a:t>
            </a:r>
            <a:r>
              <a:rPr lang="en-US" b="1" dirty="0" smtClean="0"/>
              <a:t>. Purpose</a:t>
            </a:r>
          </a:p>
          <a:p>
            <a:pPr eaLnBrk="1" fontAlgn="auto" hangingPunct="1">
              <a:spcBef>
                <a:spcPts val="0"/>
              </a:spcBef>
              <a:spcAft>
                <a:spcPts val="0"/>
              </a:spcAft>
              <a:defRPr/>
            </a:pPr>
            <a:r>
              <a:rPr lang="en-US" dirty="0" smtClean="0"/>
              <a:t>The purpose of neighborhood contact is to identify potential issues or conflicts regarding a proposed application so that they may be addressed prior to filing. </a:t>
            </a:r>
            <a:r>
              <a:rPr lang="en-US" b="1" dirty="0" smtClean="0"/>
              <a:t>This contact is intended to result in a better application and to expedite and lessen the expense of the review process by avoiding needless delays, appeals, remands or denials. </a:t>
            </a:r>
            <a:r>
              <a:rPr lang="en-US" dirty="0" smtClean="0"/>
              <a:t>The City expects an applicant to take the reasonable concerns and recommendations of the neighborhood into consideration when preparing an application. The City expects the neighborhood association to work with the applicant to provide such input.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The City recognizes that potential impacts of development, such as </a:t>
            </a:r>
            <a:r>
              <a:rPr lang="en-US" dirty="0" err="1" smtClean="0"/>
              <a:t>stormwater</a:t>
            </a:r>
            <a:r>
              <a:rPr lang="en-US" dirty="0" smtClean="0"/>
              <a:t> runoff, traffic, noise or impacts on natural resources, may affect not only the area immediately surrounding the site of the proposed development, but the neighborhood in which the site is located, and adjacent neighborhoods.</a:t>
            </a:r>
          </a:p>
          <a:p>
            <a:pPr marL="230465" indent="-230465" eaLnBrk="1" fontAlgn="auto" hangingPunct="1">
              <a:spcBef>
                <a:spcPts val="0"/>
              </a:spcBef>
              <a:spcAft>
                <a:spcPts val="0"/>
              </a:spcAft>
              <a:defRPr/>
            </a:pPr>
            <a:endParaRPr lang="en-US" dirty="0" smtClean="0"/>
          </a:p>
        </p:txBody>
      </p:sp>
    </p:spTree>
    <p:extLst>
      <p:ext uri="{BB962C8B-B14F-4D97-AF65-F5344CB8AC3E}">
        <p14:creationId xmlns:p14="http://schemas.microsoft.com/office/powerpoint/2010/main" val="25395732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Arial" panose="020B0604020202020204" pitchFamily="34" charset="0"/>
                <a:cs typeface="Arial" panose="020B0604020202020204" pitchFamily="34" charset="0"/>
              </a:defRPr>
            </a:lvl1pPr>
            <a:lvl2pPr marL="742950" indent="-285750" defTabSz="939800">
              <a:defRPr>
                <a:solidFill>
                  <a:schemeClr val="tx1"/>
                </a:solidFill>
                <a:latin typeface="Arial" panose="020B0604020202020204" pitchFamily="34" charset="0"/>
                <a:cs typeface="Arial" panose="020B0604020202020204" pitchFamily="34" charset="0"/>
              </a:defRPr>
            </a:lvl2pPr>
            <a:lvl3pPr marL="1143000" indent="-228600" defTabSz="939800">
              <a:defRPr>
                <a:solidFill>
                  <a:schemeClr val="tx1"/>
                </a:solidFill>
                <a:latin typeface="Arial" panose="020B0604020202020204" pitchFamily="34" charset="0"/>
                <a:cs typeface="Arial" panose="020B0604020202020204" pitchFamily="34" charset="0"/>
              </a:defRPr>
            </a:lvl3pPr>
            <a:lvl4pPr marL="1600200" indent="-228600" defTabSz="939800">
              <a:defRPr>
                <a:solidFill>
                  <a:schemeClr val="tx1"/>
                </a:solidFill>
                <a:latin typeface="Arial" panose="020B0604020202020204" pitchFamily="34" charset="0"/>
                <a:cs typeface="Arial" panose="020B0604020202020204" pitchFamily="34" charset="0"/>
              </a:defRPr>
            </a:lvl4pPr>
            <a:lvl5pPr marL="2057400" indent="-228600" defTabSz="939800">
              <a:defRPr>
                <a:solidFill>
                  <a:schemeClr val="tx1"/>
                </a:solidFill>
                <a:latin typeface="Arial" panose="020B0604020202020204" pitchFamily="34" charset="0"/>
                <a:cs typeface="Arial" panose="020B0604020202020204" pitchFamily="34" charset="0"/>
              </a:defRPr>
            </a:lvl5pPr>
            <a:lvl6pPr marL="2514600" indent="-228600" defTabSz="939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9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9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9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F01F867-EE1A-45F1-8179-2C81EB5F794F}" type="slidenum">
              <a:rPr lang="en-US" altLang="en-US" smtClean="0">
                <a:latin typeface="Tahoma" panose="020B0604030504040204" pitchFamily="34" charset="0"/>
              </a:rPr>
              <a:pPr/>
              <a:t>23</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1993026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BE5FBE5-5A8A-4BC6-A16F-44D690854260}" type="datetimeFigureOut">
              <a:rPr lang="en-US"/>
              <a:pPr>
                <a:defRPr/>
              </a:pPr>
              <a:t>10/22/2019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8D8550-5016-4B3A-B4A0-87752F911F36}" type="slidenum">
              <a:rPr lang="en-US" altLang="en-US"/>
              <a:pPr>
                <a:defRPr/>
              </a:pPr>
              <a:t>‹#›</a:t>
            </a:fld>
            <a:endParaRPr lang="en-US" altLang="en-US"/>
          </a:p>
        </p:txBody>
      </p:sp>
    </p:spTree>
    <p:extLst>
      <p:ext uri="{BB962C8B-B14F-4D97-AF65-F5344CB8AC3E}">
        <p14:creationId xmlns:p14="http://schemas.microsoft.com/office/powerpoint/2010/main" val="801765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145534-D57C-4844-BC00-7AD4A0F5E4E4}" type="datetimeFigureOut">
              <a:rPr lang="en-US"/>
              <a:pPr>
                <a:defRPr/>
              </a:pPr>
              <a:t>10/22/2019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749538-789F-492B-8E24-3A94307C0D5B}" type="slidenum">
              <a:rPr lang="en-US" altLang="en-US"/>
              <a:pPr>
                <a:defRPr/>
              </a:pPr>
              <a:t>‹#›</a:t>
            </a:fld>
            <a:endParaRPr lang="en-US" altLang="en-US"/>
          </a:p>
        </p:txBody>
      </p:sp>
    </p:spTree>
    <p:extLst>
      <p:ext uri="{BB962C8B-B14F-4D97-AF65-F5344CB8AC3E}">
        <p14:creationId xmlns:p14="http://schemas.microsoft.com/office/powerpoint/2010/main" val="1445784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BE5D671-29DA-48B7-96D8-B965337538B9}" type="datetimeFigureOut">
              <a:rPr lang="en-US"/>
              <a:pPr>
                <a:defRPr/>
              </a:pPr>
              <a:t>10/22/2019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FB575D8-F5F2-407B-A9D5-2070BA521DAB}" type="slidenum">
              <a:rPr lang="en-US" altLang="en-US"/>
              <a:pPr>
                <a:defRPr/>
              </a:pPr>
              <a:t>‹#›</a:t>
            </a:fld>
            <a:endParaRPr lang="en-US" altLang="en-US"/>
          </a:p>
        </p:txBody>
      </p:sp>
    </p:spTree>
    <p:extLst>
      <p:ext uri="{BB962C8B-B14F-4D97-AF65-F5344CB8AC3E}">
        <p14:creationId xmlns:p14="http://schemas.microsoft.com/office/powerpoint/2010/main" val="1579434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2A5822D-C366-438F-89B7-17089E7F2460}" type="datetimeFigureOut">
              <a:rPr lang="en-US"/>
              <a:pPr>
                <a:defRPr/>
              </a:pPr>
              <a:t>10/22/2019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6367FD1-C63D-4979-A200-4DA9E155F109}" type="slidenum">
              <a:rPr lang="en-US" altLang="en-US"/>
              <a:pPr>
                <a:defRPr/>
              </a:pPr>
              <a:t>‹#›</a:t>
            </a:fld>
            <a:endParaRPr lang="en-US" altLang="en-US"/>
          </a:p>
        </p:txBody>
      </p:sp>
    </p:spTree>
    <p:extLst>
      <p:ext uri="{BB962C8B-B14F-4D97-AF65-F5344CB8AC3E}">
        <p14:creationId xmlns:p14="http://schemas.microsoft.com/office/powerpoint/2010/main" val="2234185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52088CC-ED95-430E-B2A4-1BC85810AE66}" type="datetimeFigureOut">
              <a:rPr lang="en-US"/>
              <a:pPr>
                <a:defRPr/>
              </a:pPr>
              <a:t>10/22/2019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C0BAB5C-7DCF-478D-B712-E78C5AFA6B8F}" type="slidenum">
              <a:rPr lang="en-US" altLang="en-US"/>
              <a:pPr>
                <a:defRPr/>
              </a:pPr>
              <a:t>‹#›</a:t>
            </a:fld>
            <a:endParaRPr lang="en-US" altLang="en-US"/>
          </a:p>
        </p:txBody>
      </p:sp>
    </p:spTree>
    <p:extLst>
      <p:ext uri="{BB962C8B-B14F-4D97-AF65-F5344CB8AC3E}">
        <p14:creationId xmlns:p14="http://schemas.microsoft.com/office/powerpoint/2010/main" val="862697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BD82F70-2657-442D-A674-E335D6BEE63D}" type="datetimeFigureOut">
              <a:rPr lang="en-US"/>
              <a:pPr>
                <a:defRPr/>
              </a:pPr>
              <a:t>10/22/2019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B096768-101B-4C38-8A42-6AC0C5E43434}" type="slidenum">
              <a:rPr lang="en-US" altLang="en-US"/>
              <a:pPr>
                <a:defRPr/>
              </a:pPr>
              <a:t>‹#›</a:t>
            </a:fld>
            <a:endParaRPr lang="en-US" altLang="en-US"/>
          </a:p>
        </p:txBody>
      </p:sp>
    </p:spTree>
    <p:extLst>
      <p:ext uri="{BB962C8B-B14F-4D97-AF65-F5344CB8AC3E}">
        <p14:creationId xmlns:p14="http://schemas.microsoft.com/office/powerpoint/2010/main" val="3108728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55571CC-774F-46F9-8A24-66B0F843F30A}" type="datetimeFigureOut">
              <a:rPr lang="en-US"/>
              <a:pPr>
                <a:defRPr/>
              </a:pPr>
              <a:t>10/22/2019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ECC116A-98BA-4EFA-AE80-3D8C1ED63C6A}" type="slidenum">
              <a:rPr lang="en-US" altLang="en-US"/>
              <a:pPr>
                <a:defRPr/>
              </a:pPr>
              <a:t>‹#›</a:t>
            </a:fld>
            <a:endParaRPr lang="en-US" altLang="en-US"/>
          </a:p>
        </p:txBody>
      </p:sp>
    </p:spTree>
    <p:extLst>
      <p:ext uri="{BB962C8B-B14F-4D97-AF65-F5344CB8AC3E}">
        <p14:creationId xmlns:p14="http://schemas.microsoft.com/office/powerpoint/2010/main" val="3035375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7BCAD49-F361-45E3-B9BD-D5ED4F230762}" type="datetimeFigureOut">
              <a:rPr lang="en-US"/>
              <a:pPr>
                <a:defRPr/>
              </a:pPr>
              <a:t>10/22/2019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858AA6B-229A-4D59-91E9-D4676C789036}" type="slidenum">
              <a:rPr lang="en-US" altLang="en-US"/>
              <a:pPr>
                <a:defRPr/>
              </a:pPr>
              <a:t>‹#›</a:t>
            </a:fld>
            <a:endParaRPr lang="en-US" altLang="en-US"/>
          </a:p>
        </p:txBody>
      </p:sp>
    </p:spTree>
    <p:extLst>
      <p:ext uri="{BB962C8B-B14F-4D97-AF65-F5344CB8AC3E}">
        <p14:creationId xmlns:p14="http://schemas.microsoft.com/office/powerpoint/2010/main" val="799647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42AAB01-43EB-4AC9-91AD-048F778BEAF1}" type="datetimeFigureOut">
              <a:rPr lang="en-US"/>
              <a:pPr>
                <a:defRPr/>
              </a:pPr>
              <a:t>10/22/2019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8998644-CBBB-49CA-810B-67A6DB39B83B}" type="slidenum">
              <a:rPr lang="en-US" altLang="en-US"/>
              <a:pPr>
                <a:defRPr/>
              </a:pPr>
              <a:t>‹#›</a:t>
            </a:fld>
            <a:endParaRPr lang="en-US" altLang="en-US"/>
          </a:p>
        </p:txBody>
      </p:sp>
    </p:spTree>
    <p:extLst>
      <p:ext uri="{BB962C8B-B14F-4D97-AF65-F5344CB8AC3E}">
        <p14:creationId xmlns:p14="http://schemas.microsoft.com/office/powerpoint/2010/main" val="4051380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FF869C7-92D4-4BEC-BCD1-23319D770D3A}" type="datetimeFigureOut">
              <a:rPr lang="en-US"/>
              <a:pPr>
                <a:defRPr/>
              </a:pPr>
              <a:t>10/22/2019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EC54115-F11C-4446-9FD2-1143FBF20B81}" type="slidenum">
              <a:rPr lang="en-US" altLang="en-US"/>
              <a:pPr>
                <a:defRPr/>
              </a:pPr>
              <a:t>‹#›</a:t>
            </a:fld>
            <a:endParaRPr lang="en-US" altLang="en-US"/>
          </a:p>
        </p:txBody>
      </p:sp>
    </p:spTree>
    <p:extLst>
      <p:ext uri="{BB962C8B-B14F-4D97-AF65-F5344CB8AC3E}">
        <p14:creationId xmlns:p14="http://schemas.microsoft.com/office/powerpoint/2010/main" val="1520046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89583C0-BA48-4643-8F4D-840EEB9BB5C8}" type="datetimeFigureOut">
              <a:rPr lang="en-US"/>
              <a:pPr>
                <a:defRPr/>
              </a:pPr>
              <a:t>10/22/2019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EA7D8E9-D14A-44D2-BDD7-7E53516ECECF}" type="slidenum">
              <a:rPr lang="en-US" altLang="en-US"/>
              <a:pPr>
                <a:defRPr/>
              </a:pPr>
              <a:t>‹#›</a:t>
            </a:fld>
            <a:endParaRPr lang="en-US" altLang="en-US"/>
          </a:p>
        </p:txBody>
      </p:sp>
    </p:spTree>
    <p:extLst>
      <p:ext uri="{BB962C8B-B14F-4D97-AF65-F5344CB8AC3E}">
        <p14:creationId xmlns:p14="http://schemas.microsoft.com/office/powerpoint/2010/main" val="1732759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2362200"/>
            <a:ext cx="377031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760913" y="2362200"/>
            <a:ext cx="3770312" cy="3724275"/>
          </a:xfrm>
        </p:spPr>
        <p:txBody>
          <a:bodyPr/>
          <a:lstStyle/>
          <a:p>
            <a:pPr lvl="0"/>
            <a:endParaRPr lang="en-US" noProof="0" smtClean="0"/>
          </a:p>
        </p:txBody>
      </p:sp>
      <p:sp>
        <p:nvSpPr>
          <p:cNvPr id="5" name="Rectangle 11"/>
          <p:cNvSpPr>
            <a:spLocks noGrp="1" noChangeArrowheads="1"/>
          </p:cNvSpPr>
          <p:nvPr>
            <p:ph type="dt" sz="half" idx="10"/>
          </p:nvPr>
        </p:nvSpPr>
        <p:spPr/>
        <p:txBody>
          <a:bodyPr/>
          <a:lstStyle>
            <a:lvl1pPr>
              <a:defRPr/>
            </a:lvl1pPr>
          </a:lstStyle>
          <a:p>
            <a:pPr>
              <a:defRPr/>
            </a:pPr>
            <a:endParaRPr lang="en-US"/>
          </a:p>
        </p:txBody>
      </p:sp>
      <p:sp>
        <p:nvSpPr>
          <p:cNvPr id="6" name="Rectangle 12"/>
          <p:cNvSpPr>
            <a:spLocks noGrp="1" noChangeArrowheads="1"/>
          </p:cNvSpPr>
          <p:nvPr>
            <p:ph type="ftr" sz="quarter" idx="11"/>
          </p:nvPr>
        </p:nvSpPr>
        <p:spPr/>
        <p:txBody>
          <a:bodyPr/>
          <a:lstStyle>
            <a:lvl1pPr>
              <a:defRPr/>
            </a:lvl1pPr>
          </a:lstStyle>
          <a:p>
            <a:pPr>
              <a:defRPr/>
            </a:pPr>
            <a:endParaRPr lang="en-US"/>
          </a:p>
        </p:txBody>
      </p:sp>
      <p:sp>
        <p:nvSpPr>
          <p:cNvPr id="7" name="Rectangle 13"/>
          <p:cNvSpPr>
            <a:spLocks noGrp="1" noChangeArrowheads="1"/>
          </p:cNvSpPr>
          <p:nvPr>
            <p:ph type="sldNum" sz="quarter" idx="12"/>
          </p:nvPr>
        </p:nvSpPr>
        <p:spPr/>
        <p:txBody>
          <a:bodyPr/>
          <a:lstStyle>
            <a:lvl1pPr>
              <a:defRPr/>
            </a:lvl1pPr>
          </a:lstStyle>
          <a:p>
            <a:pPr>
              <a:defRPr/>
            </a:pPr>
            <a:fld id="{271D10A1-38C8-4997-B241-6967BD3639D7}" type="slidenum">
              <a:rPr lang="en-US" altLang="en-US"/>
              <a:pPr>
                <a:defRPr/>
              </a:pPr>
              <a:t>‹#›</a:t>
            </a:fld>
            <a:endParaRPr lang="en-US" altLang="en-US"/>
          </a:p>
        </p:txBody>
      </p:sp>
    </p:spTree>
    <p:extLst>
      <p:ext uri="{BB962C8B-B14F-4D97-AF65-F5344CB8AC3E}">
        <p14:creationId xmlns:p14="http://schemas.microsoft.com/office/powerpoint/2010/main" val="294916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838200" y="2362200"/>
            <a:ext cx="3770313" cy="3724275"/>
          </a:xfrm>
        </p:spPr>
        <p:txBody>
          <a:bodyPr/>
          <a:lstStyle/>
          <a:p>
            <a:pPr lvl="0"/>
            <a:endParaRPr lang="en-US" noProof="0" smtClean="0"/>
          </a:p>
        </p:txBody>
      </p:sp>
      <p:sp>
        <p:nvSpPr>
          <p:cNvPr id="4" name="Text Placeholder 3"/>
          <p:cNvSpPr>
            <a:spLocks noGrp="1"/>
          </p:cNvSpPr>
          <p:nvPr>
            <p:ph type="body" sz="half" idx="2"/>
          </p:nvPr>
        </p:nvSpPr>
        <p:spPr>
          <a:xfrm>
            <a:off x="4760913" y="2362200"/>
            <a:ext cx="3770312"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p:txBody>
          <a:bodyPr/>
          <a:lstStyle>
            <a:lvl1pPr>
              <a:defRPr/>
            </a:lvl1pPr>
          </a:lstStyle>
          <a:p>
            <a:pPr>
              <a:defRPr/>
            </a:pPr>
            <a:endParaRPr lang="en-US"/>
          </a:p>
        </p:txBody>
      </p:sp>
      <p:sp>
        <p:nvSpPr>
          <p:cNvPr id="6" name="Rectangle 12"/>
          <p:cNvSpPr>
            <a:spLocks noGrp="1" noChangeArrowheads="1"/>
          </p:cNvSpPr>
          <p:nvPr>
            <p:ph type="ftr" sz="quarter" idx="11"/>
          </p:nvPr>
        </p:nvSpPr>
        <p:spPr/>
        <p:txBody>
          <a:bodyPr/>
          <a:lstStyle>
            <a:lvl1pPr>
              <a:defRPr/>
            </a:lvl1pPr>
          </a:lstStyle>
          <a:p>
            <a:pPr>
              <a:defRPr/>
            </a:pPr>
            <a:endParaRPr lang="en-US"/>
          </a:p>
        </p:txBody>
      </p:sp>
      <p:sp>
        <p:nvSpPr>
          <p:cNvPr id="7" name="Rectangle 13"/>
          <p:cNvSpPr>
            <a:spLocks noGrp="1" noChangeArrowheads="1"/>
          </p:cNvSpPr>
          <p:nvPr>
            <p:ph type="sldNum" sz="quarter" idx="12"/>
          </p:nvPr>
        </p:nvSpPr>
        <p:spPr/>
        <p:txBody>
          <a:bodyPr/>
          <a:lstStyle>
            <a:lvl1pPr>
              <a:defRPr/>
            </a:lvl1pPr>
          </a:lstStyle>
          <a:p>
            <a:pPr>
              <a:defRPr/>
            </a:pPr>
            <a:fld id="{D095FFB8-18EA-4F7F-9E19-5BEC31AF8848}" type="slidenum">
              <a:rPr lang="en-US" altLang="en-US"/>
              <a:pPr>
                <a:defRPr/>
              </a:pPr>
              <a:t>‹#›</a:t>
            </a:fld>
            <a:endParaRPr lang="en-US" altLang="en-US"/>
          </a:p>
        </p:txBody>
      </p:sp>
    </p:spTree>
    <p:extLst>
      <p:ext uri="{BB962C8B-B14F-4D97-AF65-F5344CB8AC3E}">
        <p14:creationId xmlns:p14="http://schemas.microsoft.com/office/powerpoint/2010/main" val="294971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93D6C2B1-D112-457A-B19E-57DB9A296F2F}" type="datetimeFigureOut">
              <a:rPr lang="en-US"/>
              <a:pPr>
                <a:defRPr/>
              </a:pPr>
              <a:t>10/22/2019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12ADE564-2926-45AC-8BBF-76858396FB4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CityofLog_Slides-01.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6"/>
          <p:cNvSpPr txBox="1">
            <a:spLocks noChangeArrowheads="1"/>
          </p:cNvSpPr>
          <p:nvPr/>
        </p:nvSpPr>
        <p:spPr bwMode="auto">
          <a:xfrm>
            <a:off x="762000" y="3929063"/>
            <a:ext cx="6980238"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5400">
                <a:solidFill>
                  <a:schemeClr val="bg1"/>
                </a:solidFill>
              </a:rPr>
              <a:t>PRE-APPLICATION CONFERENCE TRAINING</a:t>
            </a:r>
          </a:p>
        </p:txBody>
      </p:sp>
      <p:sp>
        <p:nvSpPr>
          <p:cNvPr id="8" name="TextBox 7"/>
          <p:cNvSpPr txBox="1"/>
          <p:nvPr/>
        </p:nvSpPr>
        <p:spPr>
          <a:xfrm>
            <a:off x="3675063" y="655638"/>
            <a:ext cx="5130800" cy="954087"/>
          </a:xfrm>
          <a:prstGeom prst="rect">
            <a:avLst/>
          </a:prstGeom>
          <a:noFill/>
        </p:spPr>
        <p:txBody>
          <a:bodyPr>
            <a:spAutoFit/>
          </a:bodyPr>
          <a:lstStyle/>
          <a:p>
            <a:pPr eaLnBrk="1" fontAlgn="auto" hangingPunct="1">
              <a:spcBef>
                <a:spcPts val="0"/>
              </a:spcBef>
              <a:spcAft>
                <a:spcPts val="0"/>
              </a:spcAft>
              <a:defRPr/>
            </a:pPr>
            <a:r>
              <a:rPr lang="en-US" sz="2800" spc="1000" dirty="0">
                <a:solidFill>
                  <a:schemeClr val="bg1"/>
                </a:solidFill>
                <a:latin typeface="+mn-lt"/>
                <a:cs typeface="+mn-cs"/>
              </a:rPr>
              <a:t>Planning and Building Services</a:t>
            </a:r>
          </a:p>
        </p:txBody>
      </p:sp>
      <p:sp>
        <p:nvSpPr>
          <p:cNvPr id="9" name="TextBox 8"/>
          <p:cNvSpPr txBox="1"/>
          <p:nvPr/>
        </p:nvSpPr>
        <p:spPr>
          <a:xfrm>
            <a:off x="762000" y="5746750"/>
            <a:ext cx="6073775" cy="523875"/>
          </a:xfrm>
          <a:prstGeom prst="rect">
            <a:avLst/>
          </a:prstGeom>
          <a:noFill/>
        </p:spPr>
        <p:txBody>
          <a:bodyPr>
            <a:spAutoFit/>
          </a:bodyPr>
          <a:lstStyle/>
          <a:p>
            <a:pPr eaLnBrk="1" fontAlgn="auto" hangingPunct="1">
              <a:spcBef>
                <a:spcPts val="0"/>
              </a:spcBef>
              <a:spcAft>
                <a:spcPts val="0"/>
              </a:spcAft>
              <a:defRPr/>
            </a:pPr>
            <a:r>
              <a:rPr lang="en-US" sz="2800" spc="1000" dirty="0">
                <a:solidFill>
                  <a:schemeClr val="bg1"/>
                </a:solidFill>
                <a:latin typeface="+mn-lt"/>
                <a:cs typeface="+mn-cs"/>
              </a:rPr>
              <a:t>November </a:t>
            </a:r>
            <a:r>
              <a:rPr lang="en-US" sz="2800" spc="1000" dirty="0" smtClean="0">
                <a:solidFill>
                  <a:schemeClr val="bg1"/>
                </a:solidFill>
                <a:latin typeface="+mn-lt"/>
                <a:cs typeface="+mn-cs"/>
              </a:rPr>
              <a:t>24, 2019</a:t>
            </a:r>
            <a:endParaRPr lang="en-US" sz="2800" spc="10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p:txBody>
          <a:bodyPr/>
          <a:lstStyle/>
          <a:p>
            <a:pPr eaLnBrk="1" hangingPunct="1"/>
            <a:r>
              <a:rPr lang="en-US" altLang="en-US" smtClean="0"/>
              <a:t>What are pre-application conferences and why do we have them?</a:t>
            </a:r>
          </a:p>
          <a:p>
            <a:pPr eaLnBrk="1" hangingPunct="1"/>
            <a:r>
              <a:rPr lang="en-US" altLang="en-US" smtClean="0"/>
              <a:t>What kinds of projects will we see?</a:t>
            </a:r>
          </a:p>
          <a:p>
            <a:pPr eaLnBrk="1" hangingPunct="1"/>
            <a:r>
              <a:rPr lang="en-US" altLang="en-US" smtClean="0"/>
              <a:t>What is a typical meeting like?</a:t>
            </a:r>
          </a:p>
          <a:p>
            <a:pPr eaLnBrk="1" hangingPunct="1"/>
            <a:r>
              <a:rPr lang="en-US" altLang="en-US" smtClean="0"/>
              <a:t>How can I be most effective in representing my neighborhood?</a:t>
            </a:r>
          </a:p>
        </p:txBody>
      </p:sp>
      <p:sp>
        <p:nvSpPr>
          <p:cNvPr id="8195" name="Title 1"/>
          <p:cNvSpPr>
            <a:spLocks noGrp="1"/>
          </p:cNvSpPr>
          <p:nvPr>
            <p:ph type="title"/>
          </p:nvPr>
        </p:nvSpPr>
        <p:spPr/>
        <p:txBody>
          <a:bodyPr/>
          <a:lstStyle/>
          <a:p>
            <a:pPr algn="l" eaLnBrk="1" hangingPunct="1"/>
            <a:r>
              <a:rPr lang="en-US" altLang="en-US" b="1" smtClean="0"/>
              <a:t>What we’ll cover this evening:</a:t>
            </a:r>
            <a:endParaRPr lang="en-US" alt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AutoShape 2"/>
          <p:cNvSpPr>
            <a:spLocks noGrp="1" noChangeArrowheads="1"/>
          </p:cNvSpPr>
          <p:nvPr>
            <p:ph type="title"/>
          </p:nvPr>
        </p:nvSpPr>
        <p:spPr>
          <a:xfrm>
            <a:off x="762000" y="1295400"/>
            <a:ext cx="7924800" cy="762000"/>
          </a:xfrm>
        </p:spPr>
        <p:txBody>
          <a:bodyPr/>
          <a:lstStyle/>
          <a:p>
            <a:pPr eaLnBrk="1" hangingPunct="1"/>
            <a:r>
              <a:rPr lang="en-US" altLang="en-US" smtClean="0"/>
              <a:t/>
            </a:r>
            <a:br>
              <a:rPr lang="en-US" altLang="en-US" smtClean="0"/>
            </a:br>
            <a:endParaRPr lang="en-US" altLang="en-US" smtClean="0"/>
          </a:p>
        </p:txBody>
      </p:sp>
      <p:sp>
        <p:nvSpPr>
          <p:cNvPr id="9219" name="Text Box 4"/>
          <p:cNvSpPr txBox="1">
            <a:spLocks noChangeArrowheads="1"/>
          </p:cNvSpPr>
          <p:nvPr/>
        </p:nvSpPr>
        <p:spPr bwMode="auto">
          <a:xfrm>
            <a:off x="762000" y="525463"/>
            <a:ext cx="7788275" cy="769937"/>
          </a:xfrm>
          <a:prstGeom prst="rect">
            <a:avLst/>
          </a:prstGeom>
          <a:noFill/>
          <a:ln>
            <a:noFill/>
          </a:ln>
          <a:extLst/>
        </p:spPr>
        <p:txBody>
          <a:bodyP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Corbel" panose="020B0503020204020204" pitchFamily="34" charset="0"/>
              </a:defRPr>
            </a:lvl1pPr>
            <a:lvl2pPr marL="742950" indent="-285750">
              <a:spcBef>
                <a:spcPct val="20000"/>
              </a:spcBef>
              <a:buClr>
                <a:schemeClr val="tx1"/>
              </a:buClr>
              <a:buSzPct val="75000"/>
              <a:buChar char="–"/>
              <a:defRPr sz="2400">
                <a:solidFill>
                  <a:schemeClr val="tx1"/>
                </a:solidFill>
                <a:latin typeface="Corbel" panose="020B0503020204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Corbel" panose="020B0503020204020204" pitchFamily="34" charset="0"/>
              </a:defRPr>
            </a:lvl3pPr>
            <a:lvl4pPr marL="1600200" indent="-228600">
              <a:spcBef>
                <a:spcPct val="20000"/>
              </a:spcBef>
              <a:buClr>
                <a:schemeClr val="tx1"/>
              </a:buClr>
              <a:buSzPct val="80000"/>
              <a:buChar char="–"/>
              <a:defRPr>
                <a:solidFill>
                  <a:schemeClr val="tx1"/>
                </a:solidFill>
                <a:latin typeface="Corbel" panose="020B0503020204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Corbel" panose="020B0503020204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Corbel" panose="020B0503020204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Corbel" panose="020B0503020204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Corbel" panose="020B0503020204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Corbel" panose="020B0503020204020204" pitchFamily="34" charset="0"/>
              </a:defRPr>
            </a:lvl9pPr>
          </a:lstStyle>
          <a:p>
            <a:pPr eaLnBrk="1" hangingPunct="1">
              <a:spcBef>
                <a:spcPct val="0"/>
              </a:spcBef>
              <a:buClrTx/>
              <a:buSzTx/>
              <a:buFontTx/>
              <a:buNone/>
              <a:defRPr/>
            </a:pPr>
            <a:r>
              <a:rPr lang="en-US" altLang="en-US" sz="4400" b="1" dirty="0" smtClean="0">
                <a:latin typeface="+mn-lt"/>
              </a:rPr>
              <a:t>What Is the Purpose?</a:t>
            </a:r>
          </a:p>
        </p:txBody>
      </p:sp>
      <p:sp>
        <p:nvSpPr>
          <p:cNvPr id="36869" name="Text Box 5"/>
          <p:cNvSpPr txBox="1">
            <a:spLocks noChangeArrowheads="1"/>
          </p:cNvSpPr>
          <p:nvPr/>
        </p:nvSpPr>
        <p:spPr bwMode="auto">
          <a:xfrm>
            <a:off x="914400" y="1844675"/>
            <a:ext cx="73914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800" b="1">
                <a:latin typeface="Corbel" panose="020B0503020204020204" pitchFamily="34" charset="0"/>
                <a:cs typeface="Times New Roman" panose="02020603050405020304" pitchFamily="18" charset="0"/>
              </a:rPr>
              <a:t>City Code</a:t>
            </a:r>
            <a:endParaRPr lang="en-US" altLang="en-US" sz="2800" i="1">
              <a:latin typeface="Corbel" panose="020B0503020204020204" pitchFamily="34" charset="0"/>
              <a:cs typeface="Times New Roman" panose="02020603050405020304" pitchFamily="18" charset="0"/>
            </a:endParaRPr>
          </a:p>
          <a:p>
            <a:pPr eaLnBrk="1" hangingPunct="1">
              <a:spcBef>
                <a:spcPct val="50000"/>
              </a:spcBef>
              <a:buFontTx/>
              <a:buNone/>
            </a:pPr>
            <a:r>
              <a:rPr lang="en-US" altLang="en-US" sz="2800">
                <a:latin typeface="Corbel" panose="020B0503020204020204" pitchFamily="34" charset="0"/>
                <a:cs typeface="Times New Roman" panose="02020603050405020304" pitchFamily="18" charset="0"/>
              </a:rPr>
              <a:t>LOC 50.07.003(1)(e) </a:t>
            </a:r>
          </a:p>
          <a:p>
            <a:pPr eaLnBrk="1" hangingPunct="1">
              <a:spcBef>
                <a:spcPct val="50000"/>
              </a:spcBef>
              <a:buFontTx/>
              <a:buNone/>
            </a:pPr>
            <a:r>
              <a:rPr lang="en-US" altLang="en-US" sz="2800">
                <a:latin typeface="Corbel" panose="020B0503020204020204" pitchFamily="34" charset="0"/>
                <a:cs typeface="Times New Roman" panose="02020603050405020304" pitchFamily="18" charset="0"/>
              </a:rPr>
              <a:t>The purpose of the pre-application conference is to discuss the proposal, the applicable criteria and the requirements for completing an application.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6869"/>
                                        </p:tgtEl>
                                        <p:attrNameLst>
                                          <p:attrName>style.visibility</p:attrName>
                                        </p:attrNameLst>
                                      </p:cBhvr>
                                      <p:to>
                                        <p:strVal val="visible"/>
                                      </p:to>
                                    </p:set>
                                    <p:animEffect transition="in" filter="barn(inHorizontal)">
                                      <p:cBhvr>
                                        <p:cTn id="7" dur="500"/>
                                        <p:tgtEl>
                                          <p:spTgt spid="36869"/>
                                        </p:tgtEl>
                                      </p:cBhvr>
                                    </p:animEffect>
                                  </p:childTnLst>
                                  <p:subTnLst>
                                    <p:set>
                                      <p:cBhvr override="childStyle">
                                        <p:cTn dur="1" fill="hold" display="0" masterRel="nextClick" afterEffect="1"/>
                                        <p:tgtEl>
                                          <p:spTgt spid="3686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AutoShape 2"/>
          <p:cNvSpPr>
            <a:spLocks noGrp="1" noChangeArrowheads="1"/>
          </p:cNvSpPr>
          <p:nvPr>
            <p:ph type="title"/>
          </p:nvPr>
        </p:nvSpPr>
        <p:spPr>
          <a:xfrm>
            <a:off x="449263" y="384175"/>
            <a:ext cx="8229600" cy="1143000"/>
          </a:xfrm>
        </p:spPr>
        <p:txBody>
          <a:bodyPr/>
          <a:lstStyle/>
          <a:p>
            <a:pPr algn="l" eaLnBrk="1" hangingPunct="1"/>
            <a:r>
              <a:rPr lang="en-US" altLang="en-US" b="1" smtClean="0"/>
              <a:t>What Is the Purpose? </a:t>
            </a:r>
            <a:br>
              <a:rPr lang="en-US" altLang="en-US" b="1" smtClean="0"/>
            </a:br>
            <a:r>
              <a:rPr lang="en-US" altLang="en-US" smtClean="0"/>
              <a:t>For the Applicant</a:t>
            </a:r>
          </a:p>
        </p:txBody>
      </p:sp>
      <p:sp>
        <p:nvSpPr>
          <p:cNvPr id="128003" name="Rectangle 3"/>
          <p:cNvSpPr>
            <a:spLocks noGrp="1" noChangeArrowheads="1"/>
          </p:cNvSpPr>
          <p:nvPr>
            <p:ph type="body" idx="1"/>
          </p:nvPr>
        </p:nvSpPr>
        <p:spPr>
          <a:xfrm>
            <a:off x="449263" y="1987550"/>
            <a:ext cx="8423275" cy="4995863"/>
          </a:xfrm>
          <a:noFill/>
        </p:spPr>
        <p:txBody>
          <a:bodyPr/>
          <a:lstStyle/>
          <a:p>
            <a:pPr eaLnBrk="1" hangingPunct="1"/>
            <a:r>
              <a:rPr lang="en-US" altLang="en-US" sz="2800" dirty="0" smtClean="0">
                <a:cs typeface="Arial" panose="020B0604020202020204" pitchFamily="34" charset="0"/>
              </a:rPr>
              <a:t>The applicant pays a fee (sometimes waived) for staff to explain what will be expected of them during the City’s development review process.  </a:t>
            </a:r>
          </a:p>
          <a:p>
            <a:pPr eaLnBrk="1" hangingPunct="1"/>
            <a:r>
              <a:rPr lang="en-US" altLang="en-US" sz="2800" dirty="0" smtClean="0">
                <a:cs typeface="Arial" panose="020B0604020202020204" pitchFamily="34" charset="0"/>
              </a:rPr>
              <a:t>It allows the applicant one-on-one time with the assigned staff to ask questions &amp; learn about the codes which will affect their property.</a:t>
            </a:r>
            <a:endParaRPr lang="en-US" altLang="en-US" sz="2800" dirty="0" smtClean="0"/>
          </a:p>
          <a:p>
            <a:pPr eaLnBrk="1" hangingPunct="1"/>
            <a:r>
              <a:rPr lang="en-US" altLang="en-US" sz="2800" dirty="0" smtClean="0"/>
              <a:t>It’s generally the rough draft stage, but this varies.</a:t>
            </a:r>
          </a:p>
        </p:txBody>
      </p:sp>
      <p:sp>
        <p:nvSpPr>
          <p:cNvPr id="12292" name="Text Box 4"/>
          <p:cNvSpPr txBox="1">
            <a:spLocks noChangeArrowheads="1"/>
          </p:cNvSpPr>
          <p:nvPr/>
        </p:nvSpPr>
        <p:spPr bwMode="auto">
          <a:xfrm>
            <a:off x="669925" y="1295400"/>
            <a:ext cx="7788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Effect transition="in" filter="barn(inHorizontal)">
                                      <p:cBhvr>
                                        <p:cTn id="7" dur="500"/>
                                        <p:tgtEl>
                                          <p:spTgt spid="1280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128003">
                                            <p:txEl>
                                              <p:pRg st="1" end="1"/>
                                            </p:txEl>
                                          </p:spTgt>
                                        </p:tgtEl>
                                        <p:attrNameLst>
                                          <p:attrName>style.visibility</p:attrName>
                                        </p:attrNameLst>
                                      </p:cBhvr>
                                      <p:to>
                                        <p:strVal val="visible"/>
                                      </p:to>
                                    </p:set>
                                    <p:animEffect transition="in" filter="barn(inHorizontal)">
                                      <p:cBhvr>
                                        <p:cTn id="12" dur="500"/>
                                        <p:tgtEl>
                                          <p:spTgt spid="1280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128003">
                                            <p:txEl>
                                              <p:pRg st="2" end="2"/>
                                            </p:txEl>
                                          </p:spTgt>
                                        </p:tgtEl>
                                        <p:attrNameLst>
                                          <p:attrName>style.visibility</p:attrName>
                                        </p:attrNameLst>
                                      </p:cBhvr>
                                      <p:to>
                                        <p:strVal val="visible"/>
                                      </p:to>
                                    </p:set>
                                    <p:animEffect transition="in" filter="barn(inHorizontal)">
                                      <p:cBhvr>
                                        <p:cTn id="17" dur="500"/>
                                        <p:tgtEl>
                                          <p:spTgt spid="1280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p:cNvSpPr>
            <a:spLocks noGrp="1" noChangeArrowheads="1"/>
          </p:cNvSpPr>
          <p:nvPr>
            <p:ph type="title"/>
          </p:nvPr>
        </p:nvSpPr>
        <p:spPr/>
        <p:txBody>
          <a:bodyPr/>
          <a:lstStyle/>
          <a:p>
            <a:pPr algn="l" eaLnBrk="1" hangingPunct="1"/>
            <a:r>
              <a:rPr lang="en-US" altLang="en-US" b="1" smtClean="0"/>
              <a:t>What is the purpose?</a:t>
            </a:r>
            <a:r>
              <a:rPr lang="en-US" altLang="en-US" smtClean="0"/>
              <a:t/>
            </a:r>
            <a:br>
              <a:rPr lang="en-US" altLang="en-US" smtClean="0"/>
            </a:br>
            <a:r>
              <a:rPr lang="en-US" altLang="en-US" smtClean="0"/>
              <a:t>For the Neighborhood</a:t>
            </a:r>
          </a:p>
        </p:txBody>
      </p:sp>
      <p:sp>
        <p:nvSpPr>
          <p:cNvPr id="133123" name="Rectangle 3"/>
          <p:cNvSpPr>
            <a:spLocks noGrp="1" noChangeArrowheads="1"/>
          </p:cNvSpPr>
          <p:nvPr>
            <p:ph type="body" idx="1"/>
          </p:nvPr>
        </p:nvSpPr>
        <p:spPr>
          <a:xfrm>
            <a:off x="457200" y="1752600"/>
            <a:ext cx="8229600" cy="4525963"/>
          </a:xfrm>
        </p:spPr>
        <p:txBody>
          <a:bodyPr/>
          <a:lstStyle/>
          <a:p>
            <a:pPr eaLnBrk="1" hangingPunct="1"/>
            <a:r>
              <a:rPr lang="en-US" altLang="en-US" smtClean="0"/>
              <a:t>Learn about new development that might be happening in the neighborhood.</a:t>
            </a:r>
          </a:p>
          <a:p>
            <a:pPr eaLnBrk="1" hangingPunct="1"/>
            <a:r>
              <a:rPr lang="en-US" altLang="en-US" smtClean="0"/>
              <a:t>Share neighborhood information with the applicant.</a:t>
            </a:r>
          </a:p>
          <a:p>
            <a:pPr eaLnBrk="1" hangingPunct="1"/>
            <a:r>
              <a:rPr lang="en-US" altLang="en-US" smtClean="0"/>
              <a:t>Build a relationship with the applicant. </a:t>
            </a:r>
          </a:p>
          <a:p>
            <a:pPr eaLnBrk="1" hangingPunct="1"/>
            <a:r>
              <a:rPr lang="en-US" altLang="en-US" smtClean="0"/>
              <a:t>Take information back to the neighborhood.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animEffect transition="in" filter="blinds(horizontal)">
                                      <p:cBhvr>
                                        <p:cTn id="7" dur="500"/>
                                        <p:tgtEl>
                                          <p:spTgt spid="133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33123">
                                            <p:txEl>
                                              <p:pRg st="1" end="1"/>
                                            </p:txEl>
                                          </p:spTgt>
                                        </p:tgtEl>
                                        <p:attrNameLst>
                                          <p:attrName>style.visibility</p:attrName>
                                        </p:attrNameLst>
                                      </p:cBhvr>
                                      <p:to>
                                        <p:strVal val="visible"/>
                                      </p:to>
                                    </p:set>
                                    <p:animEffect transition="in" filter="blinds(horizontal)">
                                      <p:cBhvr>
                                        <p:cTn id="12" dur="500"/>
                                        <p:tgtEl>
                                          <p:spTgt spid="133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3123">
                                            <p:txEl>
                                              <p:pRg st="2" end="2"/>
                                            </p:txEl>
                                          </p:spTgt>
                                        </p:tgtEl>
                                        <p:attrNameLst>
                                          <p:attrName>style.visibility</p:attrName>
                                        </p:attrNameLst>
                                      </p:cBhvr>
                                      <p:to>
                                        <p:strVal val="visible"/>
                                      </p:to>
                                    </p:set>
                                    <p:animEffect transition="in" filter="blinds(horizontal)">
                                      <p:cBhvr>
                                        <p:cTn id="17" dur="500"/>
                                        <p:tgtEl>
                                          <p:spTgt spid="1331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33123">
                                            <p:txEl>
                                              <p:pRg st="3" end="3"/>
                                            </p:txEl>
                                          </p:spTgt>
                                        </p:tgtEl>
                                        <p:attrNameLst>
                                          <p:attrName>style.visibility</p:attrName>
                                        </p:attrNameLst>
                                      </p:cBhvr>
                                      <p:to>
                                        <p:strVal val="visible"/>
                                      </p:to>
                                    </p:set>
                                    <p:animEffect transition="in" filter="blinds(horizontal)">
                                      <p:cBhvr>
                                        <p:cTn id="22" dur="500"/>
                                        <p:tgtEl>
                                          <p:spTgt spid="133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Grp="1" noChangeArrowheads="1"/>
          </p:cNvSpPr>
          <p:nvPr>
            <p:ph type="title"/>
          </p:nvPr>
        </p:nvSpPr>
        <p:spPr>
          <a:xfrm>
            <a:off x="373063" y="274638"/>
            <a:ext cx="8229600" cy="1143000"/>
          </a:xfrm>
        </p:spPr>
        <p:txBody>
          <a:bodyPr/>
          <a:lstStyle/>
          <a:p>
            <a:pPr algn="l" eaLnBrk="1" hangingPunct="1"/>
            <a:r>
              <a:rPr lang="en-US" altLang="en-US" b="1" smtClean="0"/>
              <a:t>Neighborhood Representation at </a:t>
            </a:r>
            <a:br>
              <a:rPr lang="en-US" altLang="en-US" b="1" smtClean="0"/>
            </a:br>
            <a:r>
              <a:rPr lang="en-US" altLang="en-US" b="1" smtClean="0"/>
              <a:t>Pre-Application Conferences</a:t>
            </a:r>
          </a:p>
        </p:txBody>
      </p:sp>
      <p:sp>
        <p:nvSpPr>
          <p:cNvPr id="135171" name="Rectangle 3"/>
          <p:cNvSpPr>
            <a:spLocks noGrp="1" noChangeArrowheads="1"/>
          </p:cNvSpPr>
          <p:nvPr>
            <p:ph type="body" idx="1"/>
          </p:nvPr>
        </p:nvSpPr>
        <p:spPr>
          <a:xfrm>
            <a:off x="457200" y="1922463"/>
            <a:ext cx="8229600" cy="4525962"/>
          </a:xfrm>
        </p:spPr>
        <p:txBody>
          <a:bodyPr/>
          <a:lstStyle/>
          <a:p>
            <a:pPr eaLnBrk="1" hangingPunct="1"/>
            <a:r>
              <a:rPr lang="en-US" altLang="en-US" smtClean="0"/>
              <a:t>Neighbors attending pre-apps is unique to Lake Oswego.</a:t>
            </a:r>
          </a:p>
          <a:p>
            <a:pPr eaLnBrk="1" hangingPunct="1"/>
            <a:r>
              <a:rPr lang="en-US" altLang="en-US" smtClean="0"/>
              <a:t>Planning Department began inviting citizens many years ago.</a:t>
            </a:r>
          </a:p>
          <a:p>
            <a:pPr eaLnBrk="1" hangingPunct="1"/>
            <a:r>
              <a:rPr lang="en-US" altLang="en-US" smtClean="0"/>
              <a:t>Lake Oswego is committed to citizen involvement.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5171">
                                            <p:txEl>
                                              <p:pRg st="0" end="0"/>
                                            </p:txEl>
                                          </p:spTgt>
                                        </p:tgtEl>
                                        <p:attrNameLst>
                                          <p:attrName>style.visibility</p:attrName>
                                        </p:attrNameLst>
                                      </p:cBhvr>
                                      <p:to>
                                        <p:strVal val="visible"/>
                                      </p:to>
                                    </p:set>
                                    <p:animEffect transition="in" filter="blinds(horizontal)">
                                      <p:cBhvr>
                                        <p:cTn id="7" dur="500"/>
                                        <p:tgtEl>
                                          <p:spTgt spid="135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5171">
                                            <p:txEl>
                                              <p:pRg st="1" end="1"/>
                                            </p:txEl>
                                          </p:spTgt>
                                        </p:tgtEl>
                                        <p:attrNameLst>
                                          <p:attrName>style.visibility</p:attrName>
                                        </p:attrNameLst>
                                      </p:cBhvr>
                                      <p:to>
                                        <p:strVal val="visible"/>
                                      </p:to>
                                    </p:set>
                                    <p:animEffect transition="in" filter="blinds(horizontal)">
                                      <p:cBhvr>
                                        <p:cTn id="12" dur="500"/>
                                        <p:tgtEl>
                                          <p:spTgt spid="1351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5171">
                                            <p:txEl>
                                              <p:pRg st="2" end="2"/>
                                            </p:txEl>
                                          </p:spTgt>
                                        </p:tgtEl>
                                        <p:attrNameLst>
                                          <p:attrName>style.visibility</p:attrName>
                                        </p:attrNameLst>
                                      </p:cBhvr>
                                      <p:to>
                                        <p:strVal val="visible"/>
                                      </p:to>
                                    </p:set>
                                    <p:animEffect transition="in" filter="blinds(horizontal)">
                                      <p:cBhvr>
                                        <p:cTn id="17" dur="500"/>
                                        <p:tgtEl>
                                          <p:spTgt spid="135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p:cNvSpPr>
            <a:spLocks noGrp="1" noChangeArrowheads="1"/>
          </p:cNvSpPr>
          <p:nvPr>
            <p:ph type="title"/>
          </p:nvPr>
        </p:nvSpPr>
        <p:spPr>
          <a:xfrm>
            <a:off x="762000" y="495300"/>
            <a:ext cx="7924800" cy="1143000"/>
          </a:xfrm>
        </p:spPr>
        <p:txBody>
          <a:bodyPr/>
          <a:lstStyle/>
          <a:p>
            <a:pPr algn="l" eaLnBrk="1" hangingPunct="1"/>
            <a:r>
              <a:rPr lang="en-US" altLang="en-US" b="1" smtClean="0">
                <a:cs typeface="Arial" panose="020B0604020202020204" pitchFamily="34" charset="0"/>
              </a:rPr>
              <a:t>When Is It Required?</a:t>
            </a:r>
            <a:br>
              <a:rPr lang="en-US" altLang="en-US" b="1" smtClean="0">
                <a:cs typeface="Arial" panose="020B0604020202020204" pitchFamily="34" charset="0"/>
              </a:rPr>
            </a:br>
            <a:r>
              <a:rPr lang="en-US" altLang="en-US" b="1" smtClean="0">
                <a:cs typeface="Arial" panose="020B0604020202020204" pitchFamily="34" charset="0"/>
              </a:rPr>
              <a:t> </a:t>
            </a:r>
          </a:p>
        </p:txBody>
      </p:sp>
      <p:sp>
        <p:nvSpPr>
          <p:cNvPr id="18435" name="Rectangle 4"/>
          <p:cNvSpPr>
            <a:spLocks noGrp="1" noChangeArrowheads="1"/>
          </p:cNvSpPr>
          <p:nvPr>
            <p:ph type="body" idx="1"/>
          </p:nvPr>
        </p:nvSpPr>
        <p:spPr/>
        <p:txBody>
          <a:bodyPr/>
          <a:lstStyle/>
          <a:p>
            <a:pPr eaLnBrk="1" hangingPunct="1"/>
            <a:r>
              <a:rPr lang="en-US" altLang="en-US" u="sng" smtClean="0">
                <a:cs typeface="Arial" panose="020B0604020202020204" pitchFamily="34" charset="0"/>
              </a:rPr>
              <a:t>Required:</a:t>
            </a:r>
            <a:r>
              <a:rPr lang="en-US" altLang="en-US" smtClean="0">
                <a:cs typeface="Arial" panose="020B0604020202020204" pitchFamily="34" charset="0"/>
              </a:rPr>
              <a:t> for all minor and major developments, and ADUs that add floor area to the site.</a:t>
            </a:r>
          </a:p>
          <a:p>
            <a:pPr eaLnBrk="1" hangingPunct="1">
              <a:buFont typeface="Wingdings" panose="05000000000000000000" pitchFamily="2" charset="2"/>
              <a:buNone/>
            </a:pPr>
            <a:endParaRPr lang="en-US" altLang="en-US" smtClean="0">
              <a:cs typeface="Times New Roman" panose="02020603050405020304" pitchFamily="18" charset="0"/>
            </a:endParaRPr>
          </a:p>
          <a:p>
            <a:pPr eaLnBrk="1" hangingPunct="1"/>
            <a:r>
              <a:rPr lang="en-US" altLang="en-US" u="sng" smtClean="0">
                <a:cs typeface="Arial" panose="020B0604020202020204" pitchFamily="34" charset="0"/>
              </a:rPr>
              <a:t>Optional:</a:t>
            </a:r>
            <a:r>
              <a:rPr lang="en-US" altLang="en-US" smtClean="0">
                <a:cs typeface="Arial" panose="020B0604020202020204" pitchFamily="34" charset="0"/>
              </a:rPr>
              <a:t> for all other </a:t>
            </a:r>
          </a:p>
          <a:p>
            <a:pPr eaLnBrk="1" hangingPunct="1">
              <a:buFont typeface="Wingdings" panose="05000000000000000000" pitchFamily="2" charset="2"/>
              <a:buNone/>
            </a:pPr>
            <a:r>
              <a:rPr lang="en-US" altLang="en-US" smtClean="0">
                <a:cs typeface="Arial" panose="020B0604020202020204" pitchFamily="34" charset="0"/>
              </a:rPr>
              <a:t>    development applications. </a:t>
            </a:r>
            <a:endParaRPr lang="en-US" altLang="en-US" smtClean="0"/>
          </a:p>
        </p:txBody>
      </p:sp>
      <p:pic>
        <p:nvPicPr>
          <p:cNvPr id="18436" name="Picture 13" descr="MPj0438451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971800"/>
            <a:ext cx="27432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p:cNvSpPr>
            <a:spLocks noGrp="1" noChangeArrowheads="1"/>
          </p:cNvSpPr>
          <p:nvPr>
            <p:ph type="title"/>
          </p:nvPr>
        </p:nvSpPr>
        <p:spPr>
          <a:xfrm>
            <a:off x="762000" y="419100"/>
            <a:ext cx="7924800" cy="1143000"/>
          </a:xfrm>
        </p:spPr>
        <p:txBody>
          <a:bodyPr/>
          <a:lstStyle/>
          <a:p>
            <a:pPr algn="l" eaLnBrk="1" hangingPunct="1"/>
            <a:r>
              <a:rPr lang="en-US" altLang="en-US" b="1" smtClean="0">
                <a:cs typeface="Arial" panose="020B0604020202020204" pitchFamily="34" charset="0"/>
              </a:rPr>
              <a:t>Land Use Decisions</a:t>
            </a:r>
            <a:endParaRPr lang="en-US" altLang="en-US" b="1" smtClean="0"/>
          </a:p>
        </p:txBody>
      </p:sp>
      <p:sp>
        <p:nvSpPr>
          <p:cNvPr id="20483" name="Rectangle 3"/>
          <p:cNvSpPr>
            <a:spLocks noGrp="1" noChangeArrowheads="1"/>
          </p:cNvSpPr>
          <p:nvPr>
            <p:ph type="body" sz="half" idx="1"/>
          </p:nvPr>
        </p:nvSpPr>
        <p:spPr>
          <a:xfrm>
            <a:off x="220663" y="2962275"/>
            <a:ext cx="2865437" cy="1524000"/>
          </a:xfrm>
        </p:spPr>
        <p:txBody>
          <a:bodyPr/>
          <a:lstStyle/>
          <a:p>
            <a:pPr eaLnBrk="1" hangingPunct="1">
              <a:lnSpc>
                <a:spcPct val="80000"/>
              </a:lnSpc>
              <a:buFont typeface="Wingdings" panose="05000000000000000000" pitchFamily="2" charset="2"/>
              <a:buNone/>
            </a:pPr>
            <a:r>
              <a:rPr lang="en-US" altLang="en-US" sz="2000" b="1" smtClean="0">
                <a:cs typeface="Arial" panose="020B0604020202020204" pitchFamily="34" charset="0"/>
              </a:rPr>
              <a:t>Clear and Objective</a:t>
            </a:r>
            <a:endParaRPr lang="en-US" altLang="en-US" sz="2000" smtClean="0">
              <a:cs typeface="Arial" panose="020B0604020202020204" pitchFamily="34" charset="0"/>
            </a:endParaRPr>
          </a:p>
          <a:p>
            <a:pPr eaLnBrk="1" hangingPunct="1">
              <a:lnSpc>
                <a:spcPct val="80000"/>
              </a:lnSpc>
              <a:buFont typeface="Wingdings" panose="05000000000000000000" pitchFamily="2" charset="2"/>
              <a:buNone/>
            </a:pPr>
            <a:r>
              <a:rPr lang="en-US" altLang="en-US" sz="2000" i="1" smtClean="0">
                <a:cs typeface="Arial" panose="020B0604020202020204" pitchFamily="34" charset="0"/>
              </a:rPr>
              <a:t>Ministerial Development</a:t>
            </a:r>
          </a:p>
          <a:p>
            <a:pPr eaLnBrk="1" hangingPunct="1">
              <a:lnSpc>
                <a:spcPct val="80000"/>
              </a:lnSpc>
              <a:buFont typeface="Wingdings" panose="05000000000000000000" pitchFamily="2" charset="2"/>
              <a:buNone/>
            </a:pPr>
            <a:r>
              <a:rPr lang="en-US" altLang="en-US" sz="2000" i="1" smtClean="0">
                <a:cs typeface="Arial" panose="020B0604020202020204" pitchFamily="34" charset="0"/>
              </a:rPr>
              <a:t>	Building permits, lot line adjustments, ADUs</a:t>
            </a:r>
            <a:endParaRPr lang="en-US" altLang="en-US" sz="2000" i="1" smtClean="0">
              <a:cs typeface="Times New Roman" panose="02020603050405020304" pitchFamily="18" charset="0"/>
            </a:endParaRPr>
          </a:p>
        </p:txBody>
      </p:sp>
      <p:sp>
        <p:nvSpPr>
          <p:cNvPr id="20484" name="Rectangle 5"/>
          <p:cNvSpPr>
            <a:spLocks noGrp="1" noChangeArrowheads="1"/>
          </p:cNvSpPr>
          <p:nvPr>
            <p:ph type="body" sz="half" idx="2"/>
          </p:nvPr>
        </p:nvSpPr>
        <p:spPr>
          <a:xfrm>
            <a:off x="5905500" y="2908300"/>
            <a:ext cx="3006725" cy="1995488"/>
          </a:xfrm>
        </p:spPr>
        <p:txBody>
          <a:bodyPr/>
          <a:lstStyle/>
          <a:p>
            <a:pPr eaLnBrk="1" hangingPunct="1">
              <a:buClr>
                <a:schemeClr val="tx1"/>
              </a:buClr>
              <a:buSzPct val="75000"/>
              <a:buFont typeface="Wingdings" panose="05000000000000000000" pitchFamily="2" charset="2"/>
              <a:buNone/>
            </a:pPr>
            <a:r>
              <a:rPr lang="en-US" altLang="en-US" sz="2000" b="1" smtClean="0">
                <a:latin typeface="Corbel" panose="020B0503020204020204" pitchFamily="34" charset="0"/>
              </a:rPr>
              <a:t>Discretionary</a:t>
            </a:r>
          </a:p>
          <a:p>
            <a:pPr eaLnBrk="1" hangingPunct="1">
              <a:lnSpc>
                <a:spcPct val="80000"/>
              </a:lnSpc>
              <a:buFont typeface="Wingdings" panose="05000000000000000000" pitchFamily="2" charset="2"/>
              <a:buNone/>
            </a:pPr>
            <a:r>
              <a:rPr lang="en-US" altLang="en-US" sz="2000" i="1" smtClean="0">
                <a:cs typeface="Arial" panose="020B0604020202020204" pitchFamily="34" charset="0"/>
              </a:rPr>
              <a:t>Major Development</a:t>
            </a:r>
          </a:p>
          <a:p>
            <a:pPr eaLnBrk="1" hangingPunct="1">
              <a:lnSpc>
                <a:spcPct val="80000"/>
              </a:lnSpc>
              <a:buFont typeface="Wingdings" panose="05000000000000000000" pitchFamily="2" charset="2"/>
              <a:buNone/>
            </a:pPr>
            <a:r>
              <a:rPr lang="en-US" altLang="en-US" sz="2000" i="1" smtClean="0">
                <a:cs typeface="Arial" panose="020B0604020202020204" pitchFamily="34" charset="0"/>
              </a:rPr>
              <a:t>	Conditional use permits, major variances, subdivisions, zone changes</a:t>
            </a:r>
          </a:p>
          <a:p>
            <a:pPr eaLnBrk="1" hangingPunct="1">
              <a:lnSpc>
                <a:spcPct val="80000"/>
              </a:lnSpc>
              <a:buFont typeface="Wingdings" panose="05000000000000000000" pitchFamily="2" charset="2"/>
              <a:buNone/>
            </a:pPr>
            <a:endParaRPr lang="en-US" altLang="en-US" sz="2000" i="1" smtClean="0">
              <a:cs typeface="Times New Roman" panose="02020603050405020304" pitchFamily="18" charset="0"/>
            </a:endParaRPr>
          </a:p>
        </p:txBody>
      </p:sp>
      <p:pic>
        <p:nvPicPr>
          <p:cNvPr id="20485" name="Picture 4" descr="bs0100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1900" y="4905375"/>
            <a:ext cx="121920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6" name="Group 1"/>
          <p:cNvGrpSpPr>
            <a:grpSpLocks/>
          </p:cNvGrpSpPr>
          <p:nvPr/>
        </p:nvGrpSpPr>
        <p:grpSpPr bwMode="auto">
          <a:xfrm>
            <a:off x="990600" y="2171700"/>
            <a:ext cx="7315200" cy="762000"/>
            <a:chOff x="990600" y="2667000"/>
            <a:chExt cx="7315200" cy="762000"/>
          </a:xfrm>
        </p:grpSpPr>
        <p:sp>
          <p:nvSpPr>
            <p:cNvPr id="20489" name="Line 7"/>
            <p:cNvSpPr>
              <a:spLocks noChangeShapeType="1"/>
            </p:cNvSpPr>
            <p:nvPr/>
          </p:nvSpPr>
          <p:spPr bwMode="auto">
            <a:xfrm>
              <a:off x="990600" y="2667000"/>
              <a:ext cx="7315200" cy="0"/>
            </a:xfrm>
            <a:prstGeom prst="line">
              <a:avLst/>
            </a:prstGeom>
            <a:noFill/>
            <a:ln w="762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0490" name="Line 12"/>
            <p:cNvSpPr>
              <a:spLocks noChangeShapeType="1"/>
            </p:cNvSpPr>
            <p:nvPr/>
          </p:nvSpPr>
          <p:spPr bwMode="auto">
            <a:xfrm>
              <a:off x="1524000" y="2971800"/>
              <a:ext cx="228600" cy="45720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lstStyle/>
            <a:p>
              <a:endParaRPr lang="en-US"/>
            </a:p>
          </p:txBody>
        </p:sp>
        <p:sp>
          <p:nvSpPr>
            <p:cNvPr id="20491" name="Line 13"/>
            <p:cNvSpPr>
              <a:spLocks noChangeShapeType="1"/>
            </p:cNvSpPr>
            <p:nvPr/>
          </p:nvSpPr>
          <p:spPr bwMode="auto">
            <a:xfrm flipV="1">
              <a:off x="7543800" y="3048000"/>
              <a:ext cx="38100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pic>
        <p:nvPicPr>
          <p:cNvPr id="20487" name="Picture 21" descr="MCj0432663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4475" y="4138613"/>
            <a:ext cx="169545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Rectangle 22"/>
          <p:cNvSpPr>
            <a:spLocks noChangeArrowheads="1"/>
          </p:cNvSpPr>
          <p:nvPr/>
        </p:nvSpPr>
        <p:spPr bwMode="auto">
          <a:xfrm>
            <a:off x="3200400" y="2847975"/>
            <a:ext cx="25908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Clr>
                <a:schemeClr val="tx1"/>
              </a:buClr>
              <a:buSzPct val="75000"/>
              <a:buFont typeface="Wingdings" panose="05000000000000000000" pitchFamily="2" charset="2"/>
              <a:buNone/>
            </a:pPr>
            <a:r>
              <a:rPr lang="en-US" altLang="en-US" sz="2000" b="1">
                <a:latin typeface="Corbel" panose="020B0503020204020204" pitchFamily="34" charset="0"/>
              </a:rPr>
              <a:t>Discretionary</a:t>
            </a:r>
          </a:p>
          <a:p>
            <a:pPr eaLnBrk="1" hangingPunct="1">
              <a:buClr>
                <a:schemeClr val="tx1"/>
              </a:buClr>
              <a:buSzPct val="75000"/>
              <a:buFont typeface="Wingdings" panose="05000000000000000000" pitchFamily="2" charset="2"/>
              <a:buNone/>
            </a:pPr>
            <a:r>
              <a:rPr lang="en-US" altLang="en-US" sz="2000" i="1">
                <a:latin typeface="Corbel" panose="020B0503020204020204" pitchFamily="34" charset="0"/>
              </a:rPr>
              <a:t>Minor Development Partitions, minor variances, RID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p:cNvSpPr>
            <a:spLocks noGrp="1" noChangeArrowheads="1"/>
          </p:cNvSpPr>
          <p:nvPr>
            <p:ph type="title"/>
          </p:nvPr>
        </p:nvSpPr>
        <p:spPr/>
        <p:txBody>
          <a:bodyPr/>
          <a:lstStyle/>
          <a:p>
            <a:pPr algn="l" eaLnBrk="1" hangingPunct="1"/>
            <a:r>
              <a:rPr lang="en-US" altLang="en-US" b="1" smtClean="0"/>
              <a:t>When Does the Pre-App Meeting Happen?</a:t>
            </a:r>
          </a:p>
        </p:txBody>
      </p:sp>
      <p:sp>
        <p:nvSpPr>
          <p:cNvPr id="22531" name="Rectangle 3"/>
          <p:cNvSpPr>
            <a:spLocks noGrp="1" noChangeArrowheads="1"/>
          </p:cNvSpPr>
          <p:nvPr>
            <p:ph type="body" sz="half" idx="1"/>
          </p:nvPr>
        </p:nvSpPr>
        <p:spPr/>
        <p:txBody>
          <a:bodyPr/>
          <a:lstStyle/>
          <a:p>
            <a:pPr marL="4763" indent="-4763" eaLnBrk="1" hangingPunct="1">
              <a:buFont typeface="Wingdings" panose="05000000000000000000" pitchFamily="2" charset="2"/>
              <a:buNone/>
            </a:pPr>
            <a:r>
              <a:rPr lang="en-US" altLang="en-US" smtClean="0">
                <a:cs typeface="Arial" panose="020B0604020202020204" pitchFamily="34" charset="0"/>
              </a:rPr>
              <a:t>The pre-application conference occurs </a:t>
            </a:r>
            <a:r>
              <a:rPr lang="en-US" altLang="en-US" u="sng" smtClean="0">
                <a:cs typeface="Arial" panose="020B0604020202020204" pitchFamily="34" charset="0"/>
              </a:rPr>
              <a:t>before</a:t>
            </a:r>
            <a:r>
              <a:rPr lang="en-US" altLang="en-US" smtClean="0">
                <a:cs typeface="Arial" panose="020B0604020202020204" pitchFamily="34" charset="0"/>
              </a:rPr>
              <a:t> the applicant has submitted a formal application for their project. </a:t>
            </a:r>
          </a:p>
        </p:txBody>
      </p:sp>
      <p:pic>
        <p:nvPicPr>
          <p:cNvPr id="22532" name="Picture 8" descr="BD18213_"/>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334000" y="2497138"/>
            <a:ext cx="2124075" cy="28194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AutoShape 2"/>
          <p:cNvSpPr>
            <a:spLocks noGrp="1" noChangeArrowheads="1"/>
          </p:cNvSpPr>
          <p:nvPr>
            <p:ph type="title"/>
          </p:nvPr>
        </p:nvSpPr>
        <p:spPr>
          <a:xfrm>
            <a:off x="531813" y="663575"/>
            <a:ext cx="8229600" cy="1143000"/>
          </a:xfrm>
        </p:spPr>
        <p:txBody>
          <a:bodyPr/>
          <a:lstStyle/>
          <a:p>
            <a:pPr algn="l" eaLnBrk="1" hangingPunct="1"/>
            <a:r>
              <a:rPr lang="en-US" altLang="en-US" b="1" smtClean="0"/>
              <a:t>Opportunities for Neighborhood Input</a:t>
            </a:r>
          </a:p>
        </p:txBody>
      </p:sp>
      <p:sp>
        <p:nvSpPr>
          <p:cNvPr id="53251" name="Rectangle 3"/>
          <p:cNvSpPr>
            <a:spLocks noGrp="1" noChangeArrowheads="1"/>
          </p:cNvSpPr>
          <p:nvPr>
            <p:ph type="body" sz="half" idx="1"/>
          </p:nvPr>
        </p:nvSpPr>
        <p:spPr>
          <a:xfrm>
            <a:off x="531813" y="2243138"/>
            <a:ext cx="7451725" cy="2514600"/>
          </a:xfrm>
        </p:spPr>
        <p:txBody>
          <a:bodyPr/>
          <a:lstStyle/>
          <a:p>
            <a:pPr marL="347663" indent="-347663" eaLnBrk="1" hangingPunct="1">
              <a:defRPr/>
            </a:pPr>
            <a:r>
              <a:rPr lang="en-US" sz="3200" dirty="0" smtClean="0">
                <a:cs typeface="Arial" charset="0"/>
              </a:rPr>
              <a:t>Pre-Application Conference</a:t>
            </a:r>
          </a:p>
          <a:p>
            <a:pPr marL="347663" indent="-347663" eaLnBrk="1" hangingPunct="1">
              <a:defRPr/>
            </a:pPr>
            <a:r>
              <a:rPr lang="en-US" sz="3200" dirty="0" smtClean="0">
                <a:cs typeface="Arial" charset="0"/>
              </a:rPr>
              <a:t>Neighborhood Meeting with Applicant</a:t>
            </a:r>
          </a:p>
          <a:p>
            <a:pPr marL="347663" indent="-347663" eaLnBrk="1" hangingPunct="1">
              <a:defRPr/>
            </a:pPr>
            <a:r>
              <a:rPr lang="en-US" sz="3200" dirty="0" smtClean="0">
                <a:cs typeface="Arial" charset="0"/>
              </a:rPr>
              <a:t>Written Comments to Staff</a:t>
            </a:r>
          </a:p>
          <a:p>
            <a:pPr marL="347663" indent="-347663" eaLnBrk="1" hangingPunct="1">
              <a:defRPr/>
            </a:pPr>
            <a:r>
              <a:rPr lang="en-US" sz="3200" dirty="0" smtClean="0">
                <a:cs typeface="Arial" charset="0"/>
              </a:rPr>
              <a:t>Public Testimony at Hearing</a:t>
            </a:r>
          </a:p>
          <a:p>
            <a:pPr marL="4763" indent="-4763" algn="ctr" eaLnBrk="1" hangingPunct="1">
              <a:buFont typeface="Wingdings" panose="05000000000000000000" pitchFamily="2" charset="2"/>
              <a:buNone/>
              <a:defRPr/>
            </a:pPr>
            <a:endParaRPr lang="en-US" sz="2400" dirty="0" smtClean="0">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p:cNvSpPr>
            <a:spLocks noGrp="1" noChangeArrowheads="1"/>
          </p:cNvSpPr>
          <p:nvPr>
            <p:ph type="title"/>
          </p:nvPr>
        </p:nvSpPr>
        <p:spPr/>
        <p:txBody>
          <a:bodyPr/>
          <a:lstStyle/>
          <a:p>
            <a:pPr algn="l" eaLnBrk="1" hangingPunct="1"/>
            <a:r>
              <a:rPr lang="en-US" altLang="en-US" b="1" smtClean="0">
                <a:cs typeface="Arial" panose="020B0604020202020204" pitchFamily="34" charset="0"/>
              </a:rPr>
              <a:t>Format of a Typical Conference </a:t>
            </a:r>
            <a:r>
              <a:rPr lang="en-US" altLang="en-US" smtClean="0">
                <a:cs typeface="Arial" panose="020B0604020202020204" pitchFamily="34" charset="0"/>
              </a:rPr>
              <a:t>Before the Meeting</a:t>
            </a:r>
          </a:p>
        </p:txBody>
      </p:sp>
      <p:sp>
        <p:nvSpPr>
          <p:cNvPr id="28675" name="Rectangle 3"/>
          <p:cNvSpPr>
            <a:spLocks noGrp="1" noChangeArrowheads="1"/>
          </p:cNvSpPr>
          <p:nvPr>
            <p:ph type="body" sz="half" idx="1"/>
          </p:nvPr>
        </p:nvSpPr>
        <p:spPr>
          <a:xfrm>
            <a:off x="838200" y="2362200"/>
            <a:ext cx="4625340" cy="3724275"/>
          </a:xfrm>
        </p:spPr>
        <p:txBody>
          <a:bodyPr/>
          <a:lstStyle/>
          <a:p>
            <a:pPr eaLnBrk="1" hangingPunct="1">
              <a:defRPr/>
            </a:pPr>
            <a:r>
              <a:rPr lang="en-US" altLang="en-US" sz="2400" dirty="0" smtClean="0"/>
              <a:t>Scheduled two weeks after receiving application materials</a:t>
            </a:r>
          </a:p>
          <a:p>
            <a:pPr eaLnBrk="1" hangingPunct="1">
              <a:defRPr/>
            </a:pPr>
            <a:r>
              <a:rPr lang="en-US" altLang="en-US" sz="2400" dirty="0" smtClean="0"/>
              <a:t>Staff will seek input from other departments</a:t>
            </a:r>
          </a:p>
          <a:p>
            <a:pPr eaLnBrk="1" hangingPunct="1">
              <a:defRPr/>
            </a:pPr>
            <a:r>
              <a:rPr lang="en-US" altLang="en-US" sz="2400" dirty="0" smtClean="0"/>
              <a:t>Staff makes a site visit*</a:t>
            </a:r>
            <a:endParaRPr lang="en-US" altLang="en-US" sz="2400" dirty="0"/>
          </a:p>
          <a:p>
            <a:pPr eaLnBrk="1" hangingPunct="1">
              <a:defRPr/>
            </a:pPr>
            <a:r>
              <a:rPr lang="en-US" altLang="en-US" sz="2400" dirty="0" smtClean="0"/>
              <a:t>Staff drafts pre-app </a:t>
            </a:r>
            <a:r>
              <a:rPr lang="en-US" altLang="en-US" sz="2400" dirty="0" smtClean="0"/>
              <a:t>comments</a:t>
            </a:r>
            <a:endParaRPr lang="en-US" altLang="en-US" sz="2400" dirty="0" smtClean="0"/>
          </a:p>
          <a:p>
            <a:pPr marL="457200" lvl="1" indent="0" eaLnBrk="1" hangingPunct="1">
              <a:buFont typeface="Arial" panose="020B0604020202020204" pitchFamily="34" charset="0"/>
              <a:buNone/>
              <a:defRPr/>
            </a:pPr>
            <a:endParaRPr lang="en-US" altLang="en-US" sz="1600" dirty="0" smtClean="0"/>
          </a:p>
          <a:p>
            <a:pPr marL="914400" lvl="1" indent="0" eaLnBrk="1" hangingPunct="1">
              <a:buFont typeface="Arial" panose="020B0604020202020204" pitchFamily="34" charset="0"/>
              <a:buNone/>
              <a:defRPr/>
            </a:pPr>
            <a:r>
              <a:rPr lang="en-US" altLang="en-US" sz="1600" dirty="0" smtClean="0"/>
              <a:t>*Note: only staff is authorized to make a site visit.</a:t>
            </a:r>
          </a:p>
        </p:txBody>
      </p:sp>
      <p:pic>
        <p:nvPicPr>
          <p:cNvPr id="28676" name="Picture 10" descr="MPj043868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446338"/>
            <a:ext cx="3505200"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p:cNvSpPr>
            <a:spLocks noGrp="1" noChangeArrowheads="1"/>
          </p:cNvSpPr>
          <p:nvPr>
            <p:ph type="title"/>
          </p:nvPr>
        </p:nvSpPr>
        <p:spPr/>
        <p:txBody>
          <a:bodyPr/>
          <a:lstStyle/>
          <a:p>
            <a:pPr algn="l" eaLnBrk="1" hangingPunct="1"/>
            <a:r>
              <a:rPr lang="en-US" altLang="en-US" b="1" smtClean="0">
                <a:cs typeface="Arial" panose="020B0604020202020204" pitchFamily="34" charset="0"/>
              </a:rPr>
              <a:t>Format of a Typical Conference </a:t>
            </a:r>
            <a:r>
              <a:rPr lang="en-US" altLang="en-US" smtClean="0">
                <a:cs typeface="Arial" panose="020B0604020202020204" pitchFamily="34" charset="0"/>
              </a:rPr>
              <a:t>Schedule</a:t>
            </a:r>
          </a:p>
        </p:txBody>
      </p:sp>
      <p:sp>
        <p:nvSpPr>
          <p:cNvPr id="30723" name="Rectangle 4"/>
          <p:cNvSpPr>
            <a:spLocks noGrp="1" noChangeArrowheads="1"/>
          </p:cNvSpPr>
          <p:nvPr>
            <p:ph type="body" sz="half" idx="2"/>
          </p:nvPr>
        </p:nvSpPr>
        <p:spPr/>
        <p:txBody>
          <a:bodyPr/>
          <a:lstStyle/>
          <a:p>
            <a:pPr eaLnBrk="1" hangingPunct="1"/>
            <a:r>
              <a:rPr lang="en-US" altLang="en-US" sz="2800" smtClean="0">
                <a:cs typeface="Arial" panose="020B0604020202020204" pitchFamily="34" charset="0"/>
              </a:rPr>
              <a:t>Meetings occur on Thursdays at these allotted times:</a:t>
            </a:r>
          </a:p>
          <a:p>
            <a:pPr lvl="1" eaLnBrk="1" hangingPunct="1"/>
            <a:r>
              <a:rPr lang="en-US" altLang="en-US" sz="2400" smtClean="0">
                <a:cs typeface="Arial" panose="020B0604020202020204" pitchFamily="34" charset="0"/>
              </a:rPr>
              <a:t>1:15 pm</a:t>
            </a:r>
          </a:p>
          <a:p>
            <a:pPr lvl="1" eaLnBrk="1" hangingPunct="1"/>
            <a:r>
              <a:rPr lang="en-US" altLang="en-US" sz="2400" smtClean="0">
                <a:cs typeface="Arial" panose="020B0604020202020204" pitchFamily="34" charset="0"/>
              </a:rPr>
              <a:t>2:30 pm</a:t>
            </a:r>
          </a:p>
          <a:p>
            <a:pPr lvl="1" eaLnBrk="1" hangingPunct="1"/>
            <a:r>
              <a:rPr lang="en-US" altLang="en-US" sz="2400" smtClean="0">
                <a:cs typeface="Arial" panose="020B0604020202020204" pitchFamily="34" charset="0"/>
              </a:rPr>
              <a:t>3:45pm</a:t>
            </a:r>
          </a:p>
        </p:txBody>
      </p:sp>
      <p:pic>
        <p:nvPicPr>
          <p:cNvPr id="30724" name="Picture 7" descr="MPj04222300000[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t="23643"/>
          <a:stretch>
            <a:fillRect/>
          </a:stretch>
        </p:blipFill>
        <p:spPr>
          <a:xfrm>
            <a:off x="762000" y="2362200"/>
            <a:ext cx="3724275" cy="2843213"/>
          </a:xfr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5"/>
          <p:cNvSpPr>
            <a:spLocks noGrp="1" noChangeArrowheads="1"/>
          </p:cNvSpPr>
          <p:nvPr>
            <p:ph type="title"/>
          </p:nvPr>
        </p:nvSpPr>
        <p:spPr/>
        <p:txBody>
          <a:bodyPr/>
          <a:lstStyle/>
          <a:p>
            <a:pPr algn="l" eaLnBrk="1" hangingPunct="1"/>
            <a:r>
              <a:rPr lang="en-US" altLang="en-US" b="1" smtClean="0"/>
              <a:t>Format of a Typical Conference</a:t>
            </a:r>
            <a:br>
              <a:rPr lang="en-US" altLang="en-US" b="1" smtClean="0"/>
            </a:br>
            <a:r>
              <a:rPr lang="en-US" altLang="en-US" smtClean="0"/>
              <a:t>Who is there?</a:t>
            </a:r>
          </a:p>
        </p:txBody>
      </p:sp>
      <p:sp>
        <p:nvSpPr>
          <p:cNvPr id="26627" name="Text Box 17"/>
          <p:cNvSpPr txBox="1">
            <a:spLocks noChangeArrowheads="1"/>
          </p:cNvSpPr>
          <p:nvPr/>
        </p:nvSpPr>
        <p:spPr bwMode="auto">
          <a:xfrm>
            <a:off x="5257800" y="5562600"/>
            <a:ext cx="815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chemeClr val="bg1"/>
                </a:solidFill>
                <a:latin typeface="Tahoma" panose="020B0604030504040204" pitchFamily="34" charset="0"/>
              </a:rPr>
              <a:t>Russ</a:t>
            </a:r>
          </a:p>
        </p:txBody>
      </p:sp>
      <p:sp>
        <p:nvSpPr>
          <p:cNvPr id="26628" name="Text Box 19"/>
          <p:cNvSpPr txBox="1">
            <a:spLocks noChangeArrowheads="1"/>
          </p:cNvSpPr>
          <p:nvPr/>
        </p:nvSpPr>
        <p:spPr bwMode="auto">
          <a:xfrm>
            <a:off x="6899275" y="2924175"/>
            <a:ext cx="1128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solidFill>
                  <a:schemeClr val="bg1"/>
                </a:solidFill>
                <a:latin typeface="Tahoma" panose="020B0604030504040204" pitchFamily="34" charset="0"/>
              </a:rPr>
              <a:t>Johanna</a:t>
            </a:r>
          </a:p>
        </p:txBody>
      </p:sp>
      <p:sp>
        <p:nvSpPr>
          <p:cNvPr id="26629" name="Text Box 20"/>
          <p:cNvSpPr txBox="1">
            <a:spLocks noChangeArrowheads="1"/>
          </p:cNvSpPr>
          <p:nvPr/>
        </p:nvSpPr>
        <p:spPr bwMode="auto">
          <a:xfrm>
            <a:off x="5105400" y="3276600"/>
            <a:ext cx="989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chemeClr val="bg1"/>
                </a:solidFill>
                <a:latin typeface="Tahoma" panose="020B0604030504040204" pitchFamily="34" charset="0"/>
              </a:rPr>
              <a:t>Debra</a:t>
            </a:r>
          </a:p>
        </p:txBody>
      </p:sp>
      <p:sp>
        <p:nvSpPr>
          <p:cNvPr id="62490" name="Text Box 26"/>
          <p:cNvSpPr txBox="1">
            <a:spLocks noChangeArrowheads="1"/>
          </p:cNvSpPr>
          <p:nvPr/>
        </p:nvSpPr>
        <p:spPr bwMode="auto">
          <a:xfrm>
            <a:off x="762000" y="2438400"/>
            <a:ext cx="3810000" cy="222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7663" indent="-3476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Aft>
                <a:spcPts val="600"/>
              </a:spcAft>
            </a:pPr>
            <a:r>
              <a:rPr lang="en-US" altLang="en-US" sz="2800" b="1" dirty="0">
                <a:latin typeface="Corbel" panose="020B0503020204020204" pitchFamily="34" charset="0"/>
              </a:rPr>
              <a:t>The Applicant</a:t>
            </a:r>
          </a:p>
          <a:p>
            <a:pPr eaLnBrk="1" hangingPunct="1">
              <a:spcAft>
                <a:spcPts val="600"/>
              </a:spcAft>
            </a:pPr>
            <a:r>
              <a:rPr lang="en-US" altLang="en-US" sz="2800" b="1" dirty="0" smtClean="0">
                <a:latin typeface="Corbel" panose="020B0503020204020204" pitchFamily="34" charset="0"/>
              </a:rPr>
              <a:t>Assigned </a:t>
            </a:r>
            <a:r>
              <a:rPr lang="en-US" altLang="en-US" sz="2800" b="1" dirty="0">
                <a:latin typeface="Corbel" panose="020B0503020204020204" pitchFamily="34" charset="0"/>
              </a:rPr>
              <a:t>Planner</a:t>
            </a:r>
          </a:p>
          <a:p>
            <a:pPr eaLnBrk="1" hangingPunct="1"/>
            <a:r>
              <a:rPr lang="en-US" altLang="en-US" sz="2800" b="1" dirty="0">
                <a:latin typeface="Corbel" panose="020B0503020204020204" pitchFamily="34" charset="0"/>
              </a:rPr>
              <a:t>Engineering</a:t>
            </a:r>
          </a:p>
          <a:p>
            <a:pPr eaLnBrk="1" hangingPunct="1"/>
            <a:r>
              <a:rPr lang="en-US" altLang="en-US" sz="2800" b="1" dirty="0" smtClean="0">
                <a:latin typeface="Corbel" panose="020B0503020204020204" pitchFamily="34" charset="0"/>
              </a:rPr>
              <a:t>Neighborhood Reps</a:t>
            </a:r>
            <a:endParaRPr lang="en-US" altLang="en-US" sz="2800" b="1" dirty="0">
              <a:latin typeface="Corbel" panose="020B0503020204020204" pitchFamily="34" charset="0"/>
            </a:endParaRPr>
          </a:p>
        </p:txBody>
      </p:sp>
      <p:sp>
        <p:nvSpPr>
          <p:cNvPr id="26631" name="Text Box 18"/>
          <p:cNvSpPr txBox="1">
            <a:spLocks noChangeArrowheads="1"/>
          </p:cNvSpPr>
          <p:nvPr/>
        </p:nvSpPr>
        <p:spPr bwMode="auto">
          <a:xfrm>
            <a:off x="5300663" y="2905125"/>
            <a:ext cx="8143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solidFill>
                  <a:schemeClr val="bg1"/>
                </a:solidFill>
                <a:latin typeface="Tahoma" panose="020B0604030504040204" pitchFamily="34" charset="0"/>
              </a:rPr>
              <a:t>Leslie</a:t>
            </a:r>
          </a:p>
        </p:txBody>
      </p:sp>
      <p:sp>
        <p:nvSpPr>
          <p:cNvPr id="26632" name="Text Box 18"/>
          <p:cNvSpPr txBox="1">
            <a:spLocks noChangeArrowheads="1"/>
          </p:cNvSpPr>
          <p:nvPr/>
        </p:nvSpPr>
        <p:spPr bwMode="auto">
          <a:xfrm>
            <a:off x="6629400" y="5557838"/>
            <a:ext cx="11255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chemeClr val="bg1"/>
                </a:solidFill>
                <a:latin typeface="Tahoma" panose="020B0604030504040204" pitchFamily="34" charset="0"/>
              </a:rPr>
              <a:t>Jessica</a:t>
            </a:r>
          </a:p>
        </p:txBody>
      </p:sp>
      <p:sp>
        <p:nvSpPr>
          <p:cNvPr id="26633" name="Text Box 18"/>
          <p:cNvSpPr txBox="1">
            <a:spLocks noChangeArrowheads="1"/>
          </p:cNvSpPr>
          <p:nvPr/>
        </p:nvSpPr>
        <p:spPr bwMode="auto">
          <a:xfrm>
            <a:off x="4572000" y="5881688"/>
            <a:ext cx="9842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chemeClr val="bg1"/>
                </a:solidFill>
                <a:latin typeface="Tahoma" panose="020B0604030504040204" pitchFamily="34" charset="0"/>
              </a:rPr>
              <a:t>Jonna</a:t>
            </a:r>
          </a:p>
        </p:txBody>
      </p:sp>
      <p:sp>
        <p:nvSpPr>
          <p:cNvPr id="26634" name="Text Box 18"/>
          <p:cNvSpPr txBox="1">
            <a:spLocks noChangeArrowheads="1"/>
          </p:cNvSpPr>
          <p:nvPr/>
        </p:nvSpPr>
        <p:spPr bwMode="auto">
          <a:xfrm>
            <a:off x="4495800" y="5862638"/>
            <a:ext cx="1143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chemeClr val="bg1"/>
                </a:solidFill>
                <a:latin typeface="Tahoma" panose="020B0604030504040204" pitchFamily="34" charset="0"/>
              </a:rPr>
              <a:t>Andrea</a:t>
            </a:r>
          </a:p>
        </p:txBody>
      </p:sp>
      <p:sp>
        <p:nvSpPr>
          <p:cNvPr id="26635" name="Text Box 18"/>
          <p:cNvSpPr txBox="1">
            <a:spLocks noChangeArrowheads="1"/>
          </p:cNvSpPr>
          <p:nvPr/>
        </p:nvSpPr>
        <p:spPr bwMode="auto">
          <a:xfrm>
            <a:off x="5200650" y="4324350"/>
            <a:ext cx="8588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solidFill>
                  <a:schemeClr val="bg1"/>
                </a:solidFill>
                <a:latin typeface="Tahoma" panose="020B0604030504040204" pitchFamily="34" charset="0"/>
              </a:rPr>
              <a:t>Debra</a:t>
            </a:r>
          </a:p>
        </p:txBody>
      </p:sp>
      <p:sp>
        <p:nvSpPr>
          <p:cNvPr id="26636" name="Text Box 18"/>
          <p:cNvSpPr txBox="1">
            <a:spLocks noChangeArrowheads="1"/>
          </p:cNvSpPr>
          <p:nvPr/>
        </p:nvSpPr>
        <p:spPr bwMode="auto">
          <a:xfrm>
            <a:off x="5248275" y="5753100"/>
            <a:ext cx="728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solidFill>
                  <a:schemeClr val="bg1"/>
                </a:solidFill>
                <a:latin typeface="Tahoma" panose="020B0604030504040204" pitchFamily="34" charset="0"/>
              </a:rPr>
              <a:t>Todd</a:t>
            </a:r>
          </a:p>
        </p:txBody>
      </p:sp>
      <p:sp>
        <p:nvSpPr>
          <p:cNvPr id="26637" name="Text Box 18"/>
          <p:cNvSpPr txBox="1">
            <a:spLocks noChangeArrowheads="1"/>
          </p:cNvSpPr>
          <p:nvPr/>
        </p:nvSpPr>
        <p:spPr bwMode="auto">
          <a:xfrm>
            <a:off x="6916738" y="4360863"/>
            <a:ext cx="966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solidFill>
                  <a:schemeClr val="bg1"/>
                </a:solidFill>
                <a:latin typeface="Tahoma" panose="020B0604030504040204" pitchFamily="34" charset="0"/>
              </a:rPr>
              <a:t>Jessica</a:t>
            </a:r>
          </a:p>
        </p:txBody>
      </p:sp>
      <p:sp>
        <p:nvSpPr>
          <p:cNvPr id="26638" name="Text Box 18"/>
          <p:cNvSpPr txBox="1">
            <a:spLocks noChangeArrowheads="1"/>
          </p:cNvSpPr>
          <p:nvPr/>
        </p:nvSpPr>
        <p:spPr bwMode="auto">
          <a:xfrm>
            <a:off x="6926263" y="5786438"/>
            <a:ext cx="1106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solidFill>
                  <a:schemeClr val="bg1"/>
                </a:solidFill>
                <a:latin typeface="Tahoma" panose="020B0604030504040204" pitchFamily="34" charset="0"/>
              </a:rPr>
              <a:t>Amanda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490"/>
                                        </p:tgtEl>
                                        <p:attrNameLst>
                                          <p:attrName>style.visibility</p:attrName>
                                        </p:attrNameLst>
                                      </p:cBhvr>
                                      <p:to>
                                        <p:strVal val="visible"/>
                                      </p:to>
                                    </p:set>
                                    <p:animEffect transition="in" filter="dissolve">
                                      <p:cBhvr>
                                        <p:cTn id="7" dur="500"/>
                                        <p:tgtEl>
                                          <p:spTgt spid="62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9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p:cNvSpPr>
            <a:spLocks noGrp="1" noChangeArrowheads="1"/>
          </p:cNvSpPr>
          <p:nvPr>
            <p:ph type="title"/>
          </p:nvPr>
        </p:nvSpPr>
        <p:spPr/>
        <p:txBody>
          <a:bodyPr/>
          <a:lstStyle/>
          <a:p>
            <a:pPr algn="l" eaLnBrk="1" hangingPunct="1"/>
            <a:r>
              <a:rPr lang="en-US" altLang="en-US" b="1" dirty="0" smtClean="0">
                <a:cs typeface="Arial" panose="020B0604020202020204" pitchFamily="34" charset="0"/>
              </a:rPr>
              <a:t>Format of a Typical Conference </a:t>
            </a:r>
            <a:r>
              <a:rPr lang="en-US" altLang="en-US" dirty="0" smtClean="0">
                <a:cs typeface="Arial" panose="020B0604020202020204" pitchFamily="34" charset="0"/>
              </a:rPr>
              <a:t>Discussion</a:t>
            </a:r>
          </a:p>
        </p:txBody>
      </p:sp>
      <p:sp>
        <p:nvSpPr>
          <p:cNvPr id="32771" name="Rectangle 3"/>
          <p:cNvSpPr>
            <a:spLocks noGrp="1" noChangeArrowheads="1"/>
          </p:cNvSpPr>
          <p:nvPr>
            <p:ph type="body" sz="half" idx="1"/>
          </p:nvPr>
        </p:nvSpPr>
        <p:spPr>
          <a:xfrm>
            <a:off x="838200" y="2362200"/>
            <a:ext cx="4402138" cy="3724275"/>
          </a:xfrm>
        </p:spPr>
        <p:txBody>
          <a:bodyPr/>
          <a:lstStyle/>
          <a:p>
            <a:pPr eaLnBrk="1" hangingPunct="1"/>
            <a:r>
              <a:rPr lang="en-US" altLang="en-US" sz="2800" dirty="0" smtClean="0">
                <a:cs typeface="Arial" panose="020B0604020202020204" pitchFamily="34" charset="0"/>
              </a:rPr>
              <a:t>Submittal requirements for a land use application</a:t>
            </a:r>
          </a:p>
          <a:p>
            <a:pPr lvl="1" eaLnBrk="1" hangingPunct="1"/>
            <a:r>
              <a:rPr lang="en-US" altLang="en-US" sz="2400" dirty="0" smtClean="0">
                <a:cs typeface="Arial" panose="020B0604020202020204" pitchFamily="34" charset="0"/>
              </a:rPr>
              <a:t>Applicable criteria from the </a:t>
            </a:r>
            <a:r>
              <a:rPr lang="en-US" altLang="en-US" sz="2400" dirty="0" smtClean="0">
                <a:cs typeface="Times New Roman" panose="02020603050405020304" pitchFamily="18" charset="0"/>
              </a:rPr>
              <a:t>City’s Community Development Code (CDC) and other applicable codes.</a:t>
            </a:r>
          </a:p>
        </p:txBody>
      </p:sp>
      <p:pic>
        <p:nvPicPr>
          <p:cNvPr id="32772" name="Picture 11" descr="MPj04025680000[1]"/>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605463" y="2460625"/>
            <a:ext cx="2081212" cy="3121025"/>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AutoShape 2"/>
          <p:cNvSpPr>
            <a:spLocks noGrp="1" noChangeArrowheads="1"/>
          </p:cNvSpPr>
          <p:nvPr>
            <p:ph type="title"/>
          </p:nvPr>
        </p:nvSpPr>
        <p:spPr/>
        <p:txBody>
          <a:bodyPr/>
          <a:lstStyle/>
          <a:p>
            <a:pPr algn="l" eaLnBrk="1" hangingPunct="1"/>
            <a:r>
              <a:rPr lang="en-US" altLang="en-US" b="1" smtClean="0">
                <a:cs typeface="Arial" panose="020B0604020202020204" pitchFamily="34" charset="0"/>
              </a:rPr>
              <a:t>Format of a Typical Conference </a:t>
            </a:r>
            <a:r>
              <a:rPr lang="en-US" altLang="en-US" smtClean="0">
                <a:cs typeface="Arial" panose="020B0604020202020204" pitchFamily="34" charset="0"/>
              </a:rPr>
              <a:t>Discussion</a:t>
            </a:r>
          </a:p>
        </p:txBody>
      </p:sp>
      <p:sp>
        <p:nvSpPr>
          <p:cNvPr id="68611" name="Rectangle 3"/>
          <p:cNvSpPr>
            <a:spLocks noGrp="1" noChangeArrowheads="1"/>
          </p:cNvSpPr>
          <p:nvPr>
            <p:ph type="body" idx="1"/>
          </p:nvPr>
        </p:nvSpPr>
        <p:spPr>
          <a:xfrm>
            <a:off x="457200" y="1674813"/>
            <a:ext cx="8312150" cy="4525962"/>
          </a:xfrm>
        </p:spPr>
        <p:txBody>
          <a:bodyPr/>
          <a:lstStyle/>
          <a:p>
            <a:pPr eaLnBrk="1" hangingPunct="1">
              <a:lnSpc>
                <a:spcPct val="90000"/>
              </a:lnSpc>
              <a:spcAft>
                <a:spcPts val="600"/>
              </a:spcAft>
            </a:pPr>
            <a:r>
              <a:rPr lang="en-US" altLang="en-US" sz="2800" dirty="0" smtClean="0"/>
              <a:t>The assigned staff will facilitate.</a:t>
            </a:r>
          </a:p>
          <a:p>
            <a:pPr eaLnBrk="1" hangingPunct="1">
              <a:lnSpc>
                <a:spcPct val="90000"/>
              </a:lnSpc>
              <a:spcAft>
                <a:spcPts val="600"/>
              </a:spcAft>
            </a:pPr>
            <a:r>
              <a:rPr lang="en-US" altLang="en-US" sz="2800" dirty="0" smtClean="0"/>
              <a:t>Staff comments compiled before the meeting will               be presented.</a:t>
            </a:r>
          </a:p>
          <a:p>
            <a:pPr eaLnBrk="1" hangingPunct="1">
              <a:lnSpc>
                <a:spcPct val="90000"/>
              </a:lnSpc>
            </a:pPr>
            <a:r>
              <a:rPr lang="en-US" altLang="en-US" sz="2800" dirty="0" smtClean="0"/>
              <a:t>Staff with comments that require explanation    </a:t>
            </a:r>
          </a:p>
          <a:p>
            <a:pPr eaLnBrk="1" hangingPunct="1">
              <a:lnSpc>
                <a:spcPct val="90000"/>
              </a:lnSpc>
              <a:buFont typeface="Wingdings" panose="05000000000000000000" pitchFamily="2" charset="2"/>
              <a:buNone/>
            </a:pPr>
            <a:r>
              <a:rPr lang="en-US" altLang="en-US" sz="2800" dirty="0" smtClean="0"/>
              <a:t>     will attend the meeting.</a:t>
            </a:r>
          </a:p>
          <a:p>
            <a:pPr lvl="1" eaLnBrk="1" hangingPunct="1">
              <a:lnSpc>
                <a:spcPct val="90000"/>
              </a:lnSpc>
              <a:spcAft>
                <a:spcPts val="600"/>
              </a:spcAft>
            </a:pPr>
            <a:r>
              <a:rPr lang="en-US" altLang="en-US" sz="2400" dirty="0" smtClean="0"/>
              <a:t>You will be given a copy to take with you.</a:t>
            </a:r>
          </a:p>
          <a:p>
            <a:pPr eaLnBrk="1" hangingPunct="1">
              <a:lnSpc>
                <a:spcPct val="90000"/>
              </a:lnSpc>
            </a:pPr>
            <a:r>
              <a:rPr lang="en-US" altLang="en-US" sz="2800" dirty="0" smtClean="0"/>
              <a:t>You will be given time at the end to provide    </a:t>
            </a:r>
          </a:p>
          <a:p>
            <a:pPr eaLnBrk="1" hangingPunct="1">
              <a:lnSpc>
                <a:spcPct val="90000"/>
              </a:lnSpc>
              <a:buFont typeface="Wingdings" panose="05000000000000000000" pitchFamily="2" charset="2"/>
              <a:buNone/>
            </a:pPr>
            <a:r>
              <a:rPr lang="en-US" altLang="en-US" sz="2800" dirty="0" smtClean="0"/>
              <a:t>     comments from your association.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blinds(horizontal)">
                                      <p:cBhvr>
                                        <p:cTn id="7" dur="500"/>
                                        <p:tgtEl>
                                          <p:spTgt spid="686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Effect transition="in" filter="blinds(horizontal)">
                                      <p:cBhvr>
                                        <p:cTn id="12" dur="500"/>
                                        <p:tgtEl>
                                          <p:spTgt spid="686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8611">
                                            <p:txEl>
                                              <p:pRg st="2" end="2"/>
                                            </p:txEl>
                                          </p:spTgt>
                                        </p:tgtEl>
                                        <p:attrNameLst>
                                          <p:attrName>style.visibility</p:attrName>
                                        </p:attrNameLst>
                                      </p:cBhvr>
                                      <p:to>
                                        <p:strVal val="visible"/>
                                      </p:to>
                                    </p:set>
                                    <p:animEffect transition="in" filter="blinds(horizontal)">
                                      <p:cBhvr>
                                        <p:cTn id="17" dur="500"/>
                                        <p:tgtEl>
                                          <p:spTgt spid="68611">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68611">
                                            <p:txEl>
                                              <p:pRg st="3" end="3"/>
                                            </p:txEl>
                                          </p:spTgt>
                                        </p:tgtEl>
                                        <p:attrNameLst>
                                          <p:attrName>style.visibility</p:attrName>
                                        </p:attrNameLst>
                                      </p:cBhvr>
                                      <p:to>
                                        <p:strVal val="visible"/>
                                      </p:to>
                                    </p:set>
                                    <p:animEffect transition="in" filter="blinds(horizontal)">
                                      <p:cBhvr>
                                        <p:cTn id="20" dur="500"/>
                                        <p:tgtEl>
                                          <p:spTgt spid="68611">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68611">
                                            <p:txEl>
                                              <p:pRg st="4" end="4"/>
                                            </p:txEl>
                                          </p:spTgt>
                                        </p:tgtEl>
                                        <p:attrNameLst>
                                          <p:attrName>style.visibility</p:attrName>
                                        </p:attrNameLst>
                                      </p:cBhvr>
                                      <p:to>
                                        <p:strVal val="visible"/>
                                      </p:to>
                                    </p:set>
                                    <p:animEffect transition="in" filter="blinds(horizontal)">
                                      <p:cBhvr>
                                        <p:cTn id="23" dur="500"/>
                                        <p:tgtEl>
                                          <p:spTgt spid="68611">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68611">
                                            <p:txEl>
                                              <p:pRg st="5" end="5"/>
                                            </p:txEl>
                                          </p:spTgt>
                                        </p:tgtEl>
                                        <p:attrNameLst>
                                          <p:attrName>style.visibility</p:attrName>
                                        </p:attrNameLst>
                                      </p:cBhvr>
                                      <p:to>
                                        <p:strVal val="visible"/>
                                      </p:to>
                                    </p:set>
                                    <p:animEffect transition="in" filter="blinds(horizontal)">
                                      <p:cBhvr>
                                        <p:cTn id="28" dur="500"/>
                                        <p:tgtEl>
                                          <p:spTgt spid="68611">
                                            <p:txEl>
                                              <p:pRg st="5" end="5"/>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68611">
                                            <p:txEl>
                                              <p:pRg st="6" end="6"/>
                                            </p:txEl>
                                          </p:spTgt>
                                        </p:tgtEl>
                                        <p:attrNameLst>
                                          <p:attrName>style.visibility</p:attrName>
                                        </p:attrNameLst>
                                      </p:cBhvr>
                                      <p:to>
                                        <p:strVal val="visible"/>
                                      </p:to>
                                    </p:set>
                                    <p:animEffect transition="in" filter="blinds(horizontal)">
                                      <p:cBhvr>
                                        <p:cTn id="31" dur="500"/>
                                        <p:tgtEl>
                                          <p:spTgt spid="686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p:cNvSpPr>
            <a:spLocks noGrp="1" noChangeArrowheads="1"/>
          </p:cNvSpPr>
          <p:nvPr>
            <p:ph type="title"/>
          </p:nvPr>
        </p:nvSpPr>
        <p:spPr>
          <a:xfrm>
            <a:off x="646113" y="271463"/>
            <a:ext cx="7924800" cy="1862137"/>
          </a:xfrm>
        </p:spPr>
        <p:txBody>
          <a:bodyPr/>
          <a:lstStyle/>
          <a:p>
            <a:pPr algn="l" eaLnBrk="1" hangingPunct="1"/>
            <a:r>
              <a:rPr lang="en-US" altLang="en-US" b="1" smtClean="0"/>
              <a:t>How to be Most Effective at the Meeting?</a:t>
            </a:r>
            <a:endParaRPr lang="en-US" altLang="en-US" smtClean="0"/>
          </a:p>
        </p:txBody>
      </p:sp>
      <p:sp>
        <p:nvSpPr>
          <p:cNvPr id="36867" name="Rectangle 3"/>
          <p:cNvSpPr>
            <a:spLocks noGrp="1" noChangeArrowheads="1"/>
          </p:cNvSpPr>
          <p:nvPr>
            <p:ph type="body" sz="half" idx="1"/>
          </p:nvPr>
        </p:nvSpPr>
        <p:spPr/>
        <p:txBody>
          <a:bodyPr/>
          <a:lstStyle/>
          <a:p>
            <a:pPr marL="533400" indent="-533400" eaLnBrk="1" hangingPunct="1">
              <a:buFont typeface="Wingdings" panose="05000000000000000000" pitchFamily="2" charset="2"/>
              <a:buNone/>
            </a:pPr>
            <a:r>
              <a:rPr lang="en-US" altLang="en-US" sz="2400" b="1" smtClean="0"/>
              <a:t>GOALS:</a:t>
            </a:r>
          </a:p>
          <a:p>
            <a:pPr marL="533400" indent="-533400" eaLnBrk="1" hangingPunct="1"/>
            <a:r>
              <a:rPr lang="en-US" altLang="en-US" sz="2400" smtClean="0"/>
              <a:t>Provide Information</a:t>
            </a:r>
          </a:p>
          <a:p>
            <a:pPr marL="533400" indent="-533400" eaLnBrk="1" hangingPunct="1"/>
            <a:r>
              <a:rPr lang="en-US" altLang="en-US" sz="2400" smtClean="0"/>
              <a:t>Build a Relationship</a:t>
            </a:r>
          </a:p>
          <a:p>
            <a:pPr marL="533400" indent="-533400" eaLnBrk="1" hangingPunct="1"/>
            <a:r>
              <a:rPr lang="en-US" altLang="en-US" sz="2400" smtClean="0"/>
              <a:t>Take Information Back</a:t>
            </a:r>
          </a:p>
          <a:p>
            <a:pPr marL="533400" indent="-533400" eaLnBrk="1" hangingPunct="1"/>
            <a:endParaRPr lang="en-US" altLang="en-US" sz="2400" smtClean="0"/>
          </a:p>
          <a:p>
            <a:pPr marL="533400" indent="-533400" eaLnBrk="1" hangingPunct="1"/>
            <a:endParaRPr lang="en-US" altLang="en-US" sz="2400" smtClean="0"/>
          </a:p>
        </p:txBody>
      </p:sp>
      <p:pic>
        <p:nvPicPr>
          <p:cNvPr id="36868" name="Picture 7" descr="MPj04331790000[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38688" y="2362200"/>
            <a:ext cx="3770312" cy="2828925"/>
          </a:xfrm>
          <a:noFill/>
          <a:ln w="6350">
            <a:solidFill>
              <a:schemeClr val="tx1"/>
            </a:solid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AutoShape 2"/>
          <p:cNvSpPr>
            <a:spLocks noGrp="1" noChangeArrowheads="1"/>
          </p:cNvSpPr>
          <p:nvPr>
            <p:ph type="title"/>
          </p:nvPr>
        </p:nvSpPr>
        <p:spPr>
          <a:xfrm>
            <a:off x="685800" y="541338"/>
            <a:ext cx="7924800" cy="1143000"/>
          </a:xfrm>
        </p:spPr>
        <p:txBody>
          <a:bodyPr/>
          <a:lstStyle/>
          <a:p>
            <a:pPr algn="l" eaLnBrk="1" hangingPunct="1"/>
            <a:r>
              <a:rPr lang="en-US" altLang="en-US" b="1" smtClean="0"/>
              <a:t>Your Role </a:t>
            </a:r>
            <a:r>
              <a:rPr lang="en-US" altLang="en-US" smtClean="0"/>
              <a:t/>
            </a:r>
            <a:br>
              <a:rPr lang="en-US" altLang="en-US" smtClean="0"/>
            </a:br>
            <a:r>
              <a:rPr lang="en-US" altLang="en-US" smtClean="0"/>
              <a:t>#1: Provide Information</a:t>
            </a:r>
          </a:p>
        </p:txBody>
      </p:sp>
      <p:sp>
        <p:nvSpPr>
          <p:cNvPr id="76804" name="Rectangle 4"/>
          <p:cNvSpPr>
            <a:spLocks noGrp="1" noChangeArrowheads="1"/>
          </p:cNvSpPr>
          <p:nvPr>
            <p:ph type="body" sz="half" idx="2"/>
          </p:nvPr>
        </p:nvSpPr>
        <p:spPr>
          <a:xfrm>
            <a:off x="4648200" y="2151063"/>
            <a:ext cx="3770313" cy="3724275"/>
          </a:xfrm>
        </p:spPr>
        <p:txBody>
          <a:bodyPr/>
          <a:lstStyle/>
          <a:p>
            <a:pPr eaLnBrk="1" hangingPunct="1"/>
            <a:r>
              <a:rPr lang="en-US" altLang="en-US" sz="2400" smtClean="0"/>
              <a:t>You are a resource for the applicant.</a:t>
            </a:r>
          </a:p>
          <a:p>
            <a:pPr eaLnBrk="1" hangingPunct="1"/>
            <a:r>
              <a:rPr lang="en-US" altLang="en-US" sz="2400" smtClean="0"/>
              <a:t>You can help them produce a better application and a better development.</a:t>
            </a:r>
          </a:p>
          <a:p>
            <a:pPr eaLnBrk="1" hangingPunct="1"/>
            <a:r>
              <a:rPr lang="en-US" altLang="en-US" sz="2400" smtClean="0"/>
              <a:t>Speak as a representative of your neighborhood.</a:t>
            </a:r>
          </a:p>
        </p:txBody>
      </p:sp>
      <p:pic>
        <p:nvPicPr>
          <p:cNvPr id="38916" name="Picture 7" descr="j0293236"/>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855663" y="2362200"/>
            <a:ext cx="3276600" cy="2414588"/>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6804">
                                            <p:txEl>
                                              <p:pRg st="0" end="0"/>
                                            </p:txEl>
                                          </p:spTgt>
                                        </p:tgtEl>
                                        <p:attrNameLst>
                                          <p:attrName>style.visibility</p:attrName>
                                        </p:attrNameLst>
                                      </p:cBhvr>
                                      <p:to>
                                        <p:strVal val="visible"/>
                                      </p:to>
                                    </p:set>
                                    <p:animEffect transition="in" filter="dissolve">
                                      <p:cBhvr>
                                        <p:cTn id="7" dur="500"/>
                                        <p:tgtEl>
                                          <p:spTgt spid="7680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6804">
                                            <p:txEl>
                                              <p:pRg st="1" end="1"/>
                                            </p:txEl>
                                          </p:spTgt>
                                        </p:tgtEl>
                                        <p:attrNameLst>
                                          <p:attrName>style.visibility</p:attrName>
                                        </p:attrNameLst>
                                      </p:cBhvr>
                                      <p:to>
                                        <p:strVal val="visible"/>
                                      </p:to>
                                    </p:set>
                                    <p:animEffect transition="in" filter="dissolve">
                                      <p:cBhvr>
                                        <p:cTn id="12" dur="500"/>
                                        <p:tgtEl>
                                          <p:spTgt spid="7680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6804">
                                            <p:txEl>
                                              <p:pRg st="2" end="2"/>
                                            </p:txEl>
                                          </p:spTgt>
                                        </p:tgtEl>
                                        <p:attrNameLst>
                                          <p:attrName>style.visibility</p:attrName>
                                        </p:attrNameLst>
                                      </p:cBhvr>
                                      <p:to>
                                        <p:strVal val="visible"/>
                                      </p:to>
                                    </p:set>
                                    <p:animEffect transition="in" filter="dissolve">
                                      <p:cBhvr>
                                        <p:cTn id="17" dur="500"/>
                                        <p:tgtEl>
                                          <p:spTgt spid="7680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4"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p:cNvSpPr>
            <a:spLocks noGrp="1" noChangeArrowheads="1"/>
          </p:cNvSpPr>
          <p:nvPr>
            <p:ph type="title"/>
          </p:nvPr>
        </p:nvSpPr>
        <p:spPr>
          <a:xfrm>
            <a:off x="990600" y="550863"/>
            <a:ext cx="7924800" cy="1481137"/>
          </a:xfrm>
        </p:spPr>
        <p:txBody>
          <a:bodyPr/>
          <a:lstStyle/>
          <a:p>
            <a:pPr algn="l" eaLnBrk="1" hangingPunct="1"/>
            <a:r>
              <a:rPr lang="en-US" altLang="en-US" b="1" smtClean="0"/>
              <a:t>Your Role</a:t>
            </a:r>
            <a:r>
              <a:rPr lang="en-US" altLang="en-US" smtClean="0"/>
              <a:t/>
            </a:r>
            <a:br>
              <a:rPr lang="en-US" altLang="en-US" smtClean="0"/>
            </a:br>
            <a:r>
              <a:rPr lang="en-US" altLang="en-US" smtClean="0"/>
              <a:t>#2: Build Cooperation</a:t>
            </a:r>
          </a:p>
        </p:txBody>
      </p:sp>
      <p:sp>
        <p:nvSpPr>
          <p:cNvPr id="40963" name="Rectangle 4"/>
          <p:cNvSpPr>
            <a:spLocks noGrp="1" noChangeArrowheads="1"/>
          </p:cNvSpPr>
          <p:nvPr>
            <p:ph type="body" sz="half" idx="2"/>
          </p:nvPr>
        </p:nvSpPr>
        <p:spPr>
          <a:xfrm>
            <a:off x="4953000" y="2514600"/>
            <a:ext cx="3770313" cy="2133600"/>
          </a:xfrm>
        </p:spPr>
        <p:txBody>
          <a:bodyPr/>
          <a:lstStyle/>
          <a:p>
            <a:pPr eaLnBrk="1" hangingPunct="1">
              <a:lnSpc>
                <a:spcPct val="90000"/>
              </a:lnSpc>
            </a:pPr>
            <a:r>
              <a:rPr lang="en-US" altLang="en-US" sz="2400" dirty="0" smtClean="0"/>
              <a:t>Good relationship are built on mutual respect </a:t>
            </a:r>
          </a:p>
          <a:p>
            <a:pPr eaLnBrk="1" hangingPunct="1">
              <a:lnSpc>
                <a:spcPct val="90000"/>
              </a:lnSpc>
            </a:pPr>
            <a:r>
              <a:rPr lang="en-US" altLang="en-US" sz="2400" dirty="0" smtClean="0"/>
              <a:t>Don’t alienate</a:t>
            </a:r>
          </a:p>
          <a:p>
            <a:pPr eaLnBrk="1" hangingPunct="1">
              <a:lnSpc>
                <a:spcPct val="90000"/>
              </a:lnSpc>
            </a:pPr>
            <a:r>
              <a:rPr lang="en-US" altLang="en-US" sz="2400" dirty="0" smtClean="0"/>
              <a:t>Share information</a:t>
            </a:r>
          </a:p>
          <a:p>
            <a:pPr eaLnBrk="1" hangingPunct="1">
              <a:lnSpc>
                <a:spcPct val="90000"/>
              </a:lnSpc>
            </a:pPr>
            <a:r>
              <a:rPr lang="en-US" altLang="en-US" sz="2400" dirty="0" smtClean="0"/>
              <a:t>Be constructive</a:t>
            </a:r>
          </a:p>
        </p:txBody>
      </p:sp>
      <p:pic>
        <p:nvPicPr>
          <p:cNvPr id="40964" name="Picture 7" descr="MPj04308030000[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90600" y="2514600"/>
            <a:ext cx="3770313" cy="2527300"/>
          </a:xfrm>
          <a:noFill/>
          <a:ln>
            <a:solidFill>
              <a:schemeClr val="tx1"/>
            </a:solid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p:cNvSpPr>
            <a:spLocks noGrp="1" noChangeArrowheads="1"/>
          </p:cNvSpPr>
          <p:nvPr>
            <p:ph type="title"/>
          </p:nvPr>
        </p:nvSpPr>
        <p:spPr>
          <a:xfrm>
            <a:off x="457200" y="446088"/>
            <a:ext cx="8229600" cy="1143000"/>
          </a:xfrm>
        </p:spPr>
        <p:txBody>
          <a:bodyPr/>
          <a:lstStyle/>
          <a:p>
            <a:pPr algn="l" eaLnBrk="1" hangingPunct="1"/>
            <a:r>
              <a:rPr lang="en-US" altLang="en-US" b="1" smtClean="0"/>
              <a:t/>
            </a:r>
            <a:br>
              <a:rPr lang="en-US" altLang="en-US" b="1" smtClean="0"/>
            </a:br>
            <a:r>
              <a:rPr lang="en-US" altLang="en-US" b="1" smtClean="0"/>
              <a:t>Your Role</a:t>
            </a:r>
            <a:br>
              <a:rPr lang="en-US" altLang="en-US" b="1" smtClean="0"/>
            </a:br>
            <a:r>
              <a:rPr lang="en-US" altLang="en-US" smtClean="0"/>
              <a:t>#2: Build Cooperation</a:t>
            </a:r>
            <a:br>
              <a:rPr lang="en-US" altLang="en-US" smtClean="0"/>
            </a:br>
            <a:endParaRPr lang="en-US" altLang="en-US" smtClean="0"/>
          </a:p>
        </p:txBody>
      </p:sp>
      <p:sp>
        <p:nvSpPr>
          <p:cNvPr id="43011" name="Rectangle 3"/>
          <p:cNvSpPr>
            <a:spLocks noGrp="1" noChangeArrowheads="1"/>
          </p:cNvSpPr>
          <p:nvPr>
            <p:ph type="body" idx="1"/>
          </p:nvPr>
        </p:nvSpPr>
        <p:spPr>
          <a:xfrm>
            <a:off x="533400" y="2039938"/>
            <a:ext cx="8077200" cy="3724275"/>
          </a:xfrm>
        </p:spPr>
        <p:txBody>
          <a:bodyPr/>
          <a:lstStyle/>
          <a:p>
            <a:pPr eaLnBrk="1" hangingPunct="1">
              <a:buFont typeface="Wingdings" panose="05000000000000000000" pitchFamily="2" charset="2"/>
              <a:buNone/>
            </a:pPr>
            <a:r>
              <a:rPr lang="en-US" altLang="en-US" u="sng" smtClean="0"/>
              <a:t>What to do if:</a:t>
            </a:r>
          </a:p>
          <a:p>
            <a:pPr eaLnBrk="1" hangingPunct="1"/>
            <a:r>
              <a:rPr lang="en-US" altLang="en-US" smtClean="0"/>
              <a:t> You don’t agree with staff’s interpretation</a:t>
            </a:r>
          </a:p>
          <a:p>
            <a:pPr eaLnBrk="1" hangingPunct="1"/>
            <a:r>
              <a:rPr lang="en-US" altLang="en-US" smtClean="0"/>
              <a:t> You don’t like the way the code is written</a:t>
            </a:r>
          </a:p>
          <a:p>
            <a:pPr eaLnBrk="1" hangingPunct="1"/>
            <a:r>
              <a:rPr lang="en-US" altLang="en-US" smtClean="0"/>
              <a:t> Don’t understand something</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Grp="1" noChangeArrowheads="1"/>
          </p:cNvSpPr>
          <p:nvPr>
            <p:ph type="title"/>
          </p:nvPr>
        </p:nvSpPr>
        <p:spPr>
          <a:xfrm>
            <a:off x="646113" y="538163"/>
            <a:ext cx="7924800" cy="1143000"/>
          </a:xfrm>
        </p:spPr>
        <p:txBody>
          <a:bodyPr/>
          <a:lstStyle/>
          <a:p>
            <a:pPr algn="l" eaLnBrk="1" hangingPunct="1"/>
            <a:r>
              <a:rPr lang="en-US" altLang="en-US" b="1" smtClean="0"/>
              <a:t>Your Role </a:t>
            </a:r>
            <a:r>
              <a:rPr lang="en-US" altLang="en-US" smtClean="0"/>
              <a:t>#3: Take Information Back to the Association</a:t>
            </a:r>
          </a:p>
        </p:txBody>
      </p:sp>
      <p:sp>
        <p:nvSpPr>
          <p:cNvPr id="45059" name="Rectangle 3"/>
          <p:cNvSpPr>
            <a:spLocks noGrp="1" noChangeArrowheads="1"/>
          </p:cNvSpPr>
          <p:nvPr>
            <p:ph type="body" sz="half" idx="1"/>
          </p:nvPr>
        </p:nvSpPr>
        <p:spPr>
          <a:xfrm>
            <a:off x="838200" y="2066925"/>
            <a:ext cx="3770313" cy="3724275"/>
          </a:xfrm>
        </p:spPr>
        <p:txBody>
          <a:bodyPr/>
          <a:lstStyle/>
          <a:p>
            <a:pPr eaLnBrk="1" hangingPunct="1">
              <a:lnSpc>
                <a:spcPct val="90000"/>
              </a:lnSpc>
            </a:pPr>
            <a:r>
              <a:rPr lang="en-US" altLang="en-US" sz="2400" dirty="0" smtClean="0"/>
              <a:t> Take notes.</a:t>
            </a:r>
          </a:p>
          <a:p>
            <a:pPr lvl="1" eaLnBrk="1" hangingPunct="1">
              <a:lnSpc>
                <a:spcPct val="90000"/>
              </a:lnSpc>
            </a:pPr>
            <a:r>
              <a:rPr lang="en-US" altLang="en-US" sz="2000" dirty="0" smtClean="0"/>
              <a:t>Project details</a:t>
            </a:r>
          </a:p>
          <a:p>
            <a:pPr lvl="1" eaLnBrk="1" hangingPunct="1">
              <a:lnSpc>
                <a:spcPct val="90000"/>
              </a:lnSpc>
            </a:pPr>
            <a:r>
              <a:rPr lang="en-US" altLang="en-US" sz="2000" dirty="0" smtClean="0"/>
              <a:t>First impressions</a:t>
            </a:r>
          </a:p>
          <a:p>
            <a:pPr lvl="1" eaLnBrk="1" hangingPunct="1">
              <a:lnSpc>
                <a:spcPct val="90000"/>
              </a:lnSpc>
            </a:pPr>
            <a:r>
              <a:rPr lang="en-US" altLang="en-US" sz="2000" dirty="0" smtClean="0"/>
              <a:t>Controversial items</a:t>
            </a:r>
          </a:p>
          <a:p>
            <a:pPr eaLnBrk="1" hangingPunct="1">
              <a:lnSpc>
                <a:spcPct val="90000"/>
              </a:lnSpc>
            </a:pPr>
            <a:r>
              <a:rPr lang="en-US" altLang="en-US" sz="2400" dirty="0" smtClean="0"/>
              <a:t>Find out what happens next.</a:t>
            </a:r>
          </a:p>
          <a:p>
            <a:pPr lvl="1" eaLnBrk="1" hangingPunct="1">
              <a:lnSpc>
                <a:spcPct val="90000"/>
              </a:lnSpc>
            </a:pPr>
            <a:r>
              <a:rPr lang="en-US" altLang="en-US" sz="2000" dirty="0" smtClean="0"/>
              <a:t>Request notice of a complete application from applicant.</a:t>
            </a:r>
          </a:p>
          <a:p>
            <a:pPr eaLnBrk="1" hangingPunct="1">
              <a:lnSpc>
                <a:spcPct val="90000"/>
              </a:lnSpc>
            </a:pPr>
            <a:r>
              <a:rPr lang="en-US" altLang="en-US" sz="2400" dirty="0" smtClean="0"/>
              <a:t>Ask questions</a:t>
            </a:r>
          </a:p>
          <a:p>
            <a:pPr eaLnBrk="1" hangingPunct="1">
              <a:lnSpc>
                <a:spcPct val="90000"/>
              </a:lnSpc>
            </a:pPr>
            <a:endParaRPr lang="en-US" altLang="en-US" sz="2400" dirty="0" smtClean="0"/>
          </a:p>
        </p:txBody>
      </p:sp>
      <p:pic>
        <p:nvPicPr>
          <p:cNvPr id="45060" name="Picture 5" descr="bd17226_"/>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968875" y="2006600"/>
            <a:ext cx="3438525" cy="3724275"/>
          </a:xfrm>
        </p:spPr>
      </p:pic>
      <p:grpSp>
        <p:nvGrpSpPr>
          <p:cNvPr id="45061" name="Group 1"/>
          <p:cNvGrpSpPr>
            <a:grpSpLocks/>
          </p:cNvGrpSpPr>
          <p:nvPr/>
        </p:nvGrpSpPr>
        <p:grpSpPr bwMode="auto">
          <a:xfrm>
            <a:off x="5257800" y="2579688"/>
            <a:ext cx="2333625" cy="2078037"/>
            <a:chOff x="5257800" y="2579688"/>
            <a:chExt cx="2333625" cy="2078037"/>
          </a:xfrm>
        </p:grpSpPr>
        <p:sp>
          <p:nvSpPr>
            <p:cNvPr id="45062" name="WordArt 6"/>
            <p:cNvSpPr>
              <a:spLocks noChangeArrowheads="1" noChangeShapeType="1" noTextEdit="1"/>
            </p:cNvSpPr>
            <p:nvPr/>
          </p:nvSpPr>
          <p:spPr bwMode="auto">
            <a:xfrm>
              <a:off x="5257800" y="3200400"/>
              <a:ext cx="2333625" cy="1457325"/>
            </a:xfrm>
            <a:prstGeom prst="rect">
              <a:avLst/>
            </a:prstGeom>
          </p:spPr>
          <p:txBody>
            <a:bodyPr wrap="none" fromWordArt="1">
              <a:prstTxWarp prst="textSlantUp">
                <a:avLst>
                  <a:gd name="adj" fmla="val 55556"/>
                </a:avLst>
              </a:prstTxWarp>
            </a:bodyPr>
            <a:lstStyle/>
            <a:p>
              <a:pPr algn="ctr"/>
              <a:r>
                <a:rPr lang="en-US" sz="3600" kern="10" dirty="0">
                  <a:ln w="9525">
                    <a:solidFill>
                      <a:srgbClr val="000000"/>
                    </a:solidFill>
                    <a:round/>
                    <a:headEnd/>
                    <a:tailEnd/>
                  </a:ln>
                  <a:solidFill>
                    <a:srgbClr val="000000"/>
                  </a:solidFill>
                </a:rPr>
                <a:t>Two flag lots, </a:t>
              </a:r>
            </a:p>
            <a:p>
              <a:pPr algn="ctr"/>
              <a:r>
                <a:rPr lang="en-US" sz="3600" kern="10" dirty="0">
                  <a:ln w="9525">
                    <a:solidFill>
                      <a:srgbClr val="000000"/>
                    </a:solidFill>
                    <a:round/>
                    <a:headEnd/>
                    <a:tailEnd/>
                  </a:ln>
                  <a:solidFill>
                    <a:srgbClr val="000000"/>
                  </a:solidFill>
                </a:rPr>
                <a:t>sidewalks </a:t>
              </a:r>
            </a:p>
          </p:txBody>
        </p:sp>
        <p:sp>
          <p:nvSpPr>
            <p:cNvPr id="45063" name="Text Box 7"/>
            <p:cNvSpPr txBox="1">
              <a:spLocks noChangeArrowheads="1"/>
            </p:cNvSpPr>
            <p:nvPr/>
          </p:nvSpPr>
          <p:spPr bwMode="auto">
            <a:xfrm>
              <a:off x="5394325" y="2579688"/>
              <a:ext cx="12938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b="1" u="sng" dirty="0">
                  <a:solidFill>
                    <a:srgbClr val="0D0E1D"/>
                  </a:solidFill>
                  <a:latin typeface="Arial" panose="020B0604020202020204" pitchFamily="34" charset="0"/>
                </a:rPr>
                <a:t>Notes</a:t>
              </a:r>
              <a:r>
                <a:rPr lang="en-US" altLang="en-US" sz="2800" b="1" dirty="0">
                  <a:solidFill>
                    <a:srgbClr val="0D0E1D"/>
                  </a:solidFill>
                  <a:latin typeface="Arial" panose="020B0604020202020204" pitchFamily="34" charset="0"/>
                </a:rPr>
                <a:t>:</a:t>
              </a: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p:cNvSpPr>
            <a:spLocks noGrp="1" noChangeArrowheads="1"/>
          </p:cNvSpPr>
          <p:nvPr>
            <p:ph type="title"/>
          </p:nvPr>
        </p:nvSpPr>
        <p:spPr/>
        <p:txBody>
          <a:bodyPr/>
          <a:lstStyle/>
          <a:p>
            <a:pPr algn="l" eaLnBrk="1" hangingPunct="1"/>
            <a:r>
              <a:rPr lang="en-US" altLang="en-US" b="1" smtClean="0"/>
              <a:t>Sharing the Information</a:t>
            </a:r>
            <a:endParaRPr lang="en-US" altLang="en-US" smtClean="0"/>
          </a:p>
        </p:txBody>
      </p:sp>
      <p:sp>
        <p:nvSpPr>
          <p:cNvPr id="47107" name="Rectangle 3"/>
          <p:cNvSpPr>
            <a:spLocks noGrp="1" noChangeArrowheads="1"/>
          </p:cNvSpPr>
          <p:nvPr>
            <p:ph type="body" idx="1"/>
          </p:nvPr>
        </p:nvSpPr>
        <p:spPr/>
        <p:txBody>
          <a:bodyPr/>
          <a:lstStyle/>
          <a:p>
            <a:pPr eaLnBrk="1" hangingPunct="1"/>
            <a:r>
              <a:rPr lang="en-US" altLang="en-US" dirty="0" smtClean="0"/>
              <a:t>In writing </a:t>
            </a:r>
            <a:r>
              <a:rPr lang="en-US" altLang="en-US" u="sng" dirty="0" smtClean="0"/>
              <a:t>prior </a:t>
            </a:r>
            <a:r>
              <a:rPr lang="en-US" altLang="en-US" dirty="0" smtClean="0"/>
              <a:t>to the meeting</a:t>
            </a:r>
          </a:p>
          <a:p>
            <a:pPr lvl="1" eaLnBrk="1" hangingPunct="1"/>
            <a:r>
              <a:rPr lang="en-US" altLang="en-US" dirty="0" smtClean="0"/>
              <a:t>To assigned planner</a:t>
            </a:r>
          </a:p>
          <a:p>
            <a:pPr lvl="1" eaLnBrk="1" hangingPunct="1">
              <a:spcAft>
                <a:spcPts val="600"/>
              </a:spcAft>
            </a:pPr>
            <a:r>
              <a:rPr lang="en-US" altLang="en-US" dirty="0" smtClean="0"/>
              <a:t>By Wednesday before the meeting</a:t>
            </a:r>
          </a:p>
          <a:p>
            <a:pPr eaLnBrk="1" hangingPunct="1"/>
            <a:r>
              <a:rPr lang="en-US" altLang="en-US" dirty="0" smtClean="0"/>
              <a:t>In writing </a:t>
            </a:r>
            <a:r>
              <a:rPr lang="en-US" altLang="en-US" u="sng" dirty="0" smtClean="0"/>
              <a:t>after</a:t>
            </a:r>
            <a:r>
              <a:rPr lang="en-US" altLang="en-US" dirty="0" smtClean="0"/>
              <a:t> the meeting</a:t>
            </a:r>
          </a:p>
          <a:p>
            <a:pPr lvl="1" eaLnBrk="1" hangingPunct="1"/>
            <a:r>
              <a:rPr lang="en-US" altLang="en-US" dirty="0" smtClean="0"/>
              <a:t>To assigned planner</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p:cNvSpPr>
            <a:spLocks noGrp="1" noChangeArrowheads="1"/>
          </p:cNvSpPr>
          <p:nvPr>
            <p:ph type="title"/>
          </p:nvPr>
        </p:nvSpPr>
        <p:spPr/>
        <p:txBody>
          <a:bodyPr/>
          <a:lstStyle/>
          <a:p>
            <a:pPr algn="l" eaLnBrk="1" hangingPunct="1"/>
            <a:r>
              <a:rPr lang="en-US" altLang="en-US" b="1" smtClean="0"/>
              <a:t>Sharing Information</a:t>
            </a:r>
            <a:r>
              <a:rPr lang="en-US" altLang="en-US" smtClean="0"/>
              <a:t/>
            </a:r>
            <a:br>
              <a:rPr lang="en-US" altLang="en-US" smtClean="0"/>
            </a:br>
            <a:r>
              <a:rPr lang="en-US" altLang="en-US" smtClean="0"/>
              <a:t>The neighborhood meeting</a:t>
            </a:r>
          </a:p>
        </p:txBody>
      </p:sp>
      <p:sp>
        <p:nvSpPr>
          <p:cNvPr id="49155" name="Rectangle 4"/>
          <p:cNvSpPr>
            <a:spLocks noGrp="1" noChangeArrowheads="1"/>
          </p:cNvSpPr>
          <p:nvPr>
            <p:ph type="body" sz="half" idx="2"/>
          </p:nvPr>
        </p:nvSpPr>
        <p:spPr>
          <a:xfrm>
            <a:off x="4916488" y="2593975"/>
            <a:ext cx="3770312" cy="3724275"/>
          </a:xfrm>
        </p:spPr>
        <p:txBody>
          <a:bodyPr/>
          <a:lstStyle/>
          <a:p>
            <a:pPr marL="0" indent="7938" eaLnBrk="1" hangingPunct="1">
              <a:buFont typeface="Wingdings" panose="05000000000000000000" pitchFamily="2" charset="2"/>
              <a:buNone/>
              <a:tabLst>
                <a:tab pos="350838" algn="l"/>
              </a:tabLst>
            </a:pPr>
            <a:r>
              <a:rPr lang="en-US" altLang="en-US" sz="2400" b="1" smtClean="0"/>
              <a:t>GOALS:</a:t>
            </a:r>
          </a:p>
          <a:p>
            <a:pPr marL="0" indent="7938" eaLnBrk="1" hangingPunct="1">
              <a:buFont typeface="Wingdings" panose="05000000000000000000" pitchFamily="2" charset="2"/>
              <a:buNone/>
              <a:tabLst>
                <a:tab pos="350838" algn="l"/>
              </a:tabLst>
            </a:pPr>
            <a:r>
              <a:rPr lang="en-US" altLang="en-US" sz="2400" smtClean="0"/>
              <a:t>1. Clear up confusion about 	the project</a:t>
            </a:r>
          </a:p>
          <a:p>
            <a:pPr marL="0" indent="7938" eaLnBrk="1" hangingPunct="1">
              <a:buFont typeface="Wingdings" panose="05000000000000000000" pitchFamily="2" charset="2"/>
              <a:buNone/>
              <a:tabLst>
                <a:tab pos="350838" algn="l"/>
              </a:tabLst>
            </a:pPr>
            <a:r>
              <a:rPr lang="en-US" altLang="en-US" sz="2400" smtClean="0"/>
              <a:t>2. Share concerns</a:t>
            </a:r>
          </a:p>
          <a:p>
            <a:pPr marL="0" indent="7938" eaLnBrk="1" hangingPunct="1">
              <a:buFont typeface="Wingdings" panose="05000000000000000000" pitchFamily="2" charset="2"/>
              <a:buNone/>
              <a:tabLst>
                <a:tab pos="350838" algn="l"/>
              </a:tabLst>
            </a:pPr>
            <a:r>
              <a:rPr lang="en-US" altLang="en-US" sz="2400" smtClean="0"/>
              <a:t>3. Provide ideas for 	improvement</a:t>
            </a:r>
          </a:p>
          <a:p>
            <a:pPr marL="0" indent="7938" eaLnBrk="1" hangingPunct="1">
              <a:buFont typeface="Wingdings" panose="05000000000000000000" pitchFamily="2" charset="2"/>
              <a:buNone/>
              <a:tabLst>
                <a:tab pos="350838" algn="l"/>
              </a:tabLst>
            </a:pPr>
            <a:endParaRPr lang="en-US" altLang="en-US" sz="2400" smtClean="0"/>
          </a:p>
        </p:txBody>
      </p:sp>
      <p:pic>
        <p:nvPicPr>
          <p:cNvPr id="49156" name="Picture 8" descr="MCBL00337_0000[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82663" y="2593975"/>
            <a:ext cx="3505200" cy="2619375"/>
          </a:xfr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p:cNvSpPr>
            <a:spLocks noGrp="1" noChangeArrowheads="1"/>
          </p:cNvSpPr>
          <p:nvPr>
            <p:ph type="title"/>
          </p:nvPr>
        </p:nvSpPr>
        <p:spPr>
          <a:xfrm>
            <a:off x="457200" y="457200"/>
            <a:ext cx="8229600" cy="1143000"/>
          </a:xfrm>
        </p:spPr>
        <p:txBody>
          <a:bodyPr/>
          <a:lstStyle/>
          <a:p>
            <a:pPr algn="l" eaLnBrk="1" hangingPunct="1"/>
            <a:r>
              <a:rPr lang="en-US" altLang="en-US" b="1" smtClean="0"/>
              <a:t>Training Follow-Up</a:t>
            </a:r>
          </a:p>
        </p:txBody>
      </p:sp>
      <p:sp>
        <p:nvSpPr>
          <p:cNvPr id="51203" name="Rectangle 3"/>
          <p:cNvSpPr>
            <a:spLocks noGrp="1" noChangeArrowheads="1"/>
          </p:cNvSpPr>
          <p:nvPr>
            <p:ph type="body" idx="1"/>
          </p:nvPr>
        </p:nvSpPr>
        <p:spPr/>
        <p:txBody>
          <a:bodyPr/>
          <a:lstStyle/>
          <a:p>
            <a:pPr eaLnBrk="1" hangingPunct="1">
              <a:buFont typeface="Wingdings" panose="05000000000000000000" pitchFamily="2" charset="2"/>
              <a:buNone/>
            </a:pPr>
            <a:endParaRPr lang="en-US" altLang="en-US" dirty="0" smtClean="0"/>
          </a:p>
          <a:p>
            <a:pPr eaLnBrk="1" hangingPunct="1"/>
            <a:r>
              <a:rPr lang="en-US" altLang="en-US" sz="2800" dirty="0" smtClean="0"/>
              <a:t>Make sure your neighborhood association’s           pre-application contact person knows that you have been trained, so they can invite you to attend.</a:t>
            </a:r>
          </a:p>
          <a:p>
            <a:pPr eaLnBrk="1" hangingPunct="1">
              <a:buFont typeface="Wingdings" panose="05000000000000000000" pitchFamily="2" charset="2"/>
              <a:buNone/>
            </a:pPr>
            <a:endParaRPr lang="en-US" altLang="en-US" sz="2400" dirty="0" smtClean="0"/>
          </a:p>
          <a:p>
            <a:pPr lvl="1" algn="r" eaLnBrk="1" hangingPunct="1">
              <a:buFontTx/>
              <a:buNone/>
            </a:pPr>
            <a:r>
              <a:rPr lang="en-US" altLang="en-US" sz="3200" b="1" dirty="0" smtClean="0"/>
              <a:t>Thank 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1327</TotalTime>
  <Words>3592</Words>
  <Application>Microsoft Office PowerPoint</Application>
  <PresentationFormat>On-screen Show (4:3)</PresentationFormat>
  <Paragraphs>302</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Corbel</vt:lpstr>
      <vt:lpstr>Tahoma</vt:lpstr>
      <vt:lpstr>Times New Roman</vt:lpstr>
      <vt:lpstr>Wingdings</vt:lpstr>
      <vt:lpstr>Office Theme</vt:lpstr>
      <vt:lpstr>PowerPoint Presentation</vt:lpstr>
      <vt:lpstr>What we’ll cover this evening:</vt:lpstr>
      <vt:lpstr> </vt:lpstr>
      <vt:lpstr>What Is the Purpose?  For the Applicant</vt:lpstr>
      <vt:lpstr>What is the purpose? For the Neighborhood</vt:lpstr>
      <vt:lpstr>Neighborhood Representation at  Pre-Application Conferences</vt:lpstr>
      <vt:lpstr>When Is It Required?  </vt:lpstr>
      <vt:lpstr>Land Use Decisions</vt:lpstr>
      <vt:lpstr>When Does the Pre-App Meeting Happen?</vt:lpstr>
      <vt:lpstr>Opportunities for Neighborhood Input</vt:lpstr>
      <vt:lpstr>Format of a Typical Conference Before the Meeting</vt:lpstr>
      <vt:lpstr>Format of a Typical Conference Schedule</vt:lpstr>
      <vt:lpstr>Format of a Typical Conference Who is there?</vt:lpstr>
      <vt:lpstr>Format of a Typical Conference Discussion</vt:lpstr>
      <vt:lpstr>Format of a Typical Conference Discussion</vt:lpstr>
      <vt:lpstr>How to be Most Effective at the Meeting?</vt:lpstr>
      <vt:lpstr>Your Role  #1: Provide Information</vt:lpstr>
      <vt:lpstr>Your Role #2: Build Cooperation</vt:lpstr>
      <vt:lpstr> Your Role #2: Build Cooperation </vt:lpstr>
      <vt:lpstr>Your Role #3: Take Information Back to the Association</vt:lpstr>
      <vt:lpstr>Sharing the Information</vt:lpstr>
      <vt:lpstr>Sharing Information The neighborhood meeting</vt:lpstr>
      <vt:lpstr>Training Follow-Up</vt:lpstr>
    </vt:vector>
  </TitlesOfParts>
  <Company>Bonita Pioneer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Jim Parker</dc:creator>
  <cp:lastModifiedBy>Fransted, Evan</cp:lastModifiedBy>
  <cp:revision>63</cp:revision>
  <cp:lastPrinted>2019-10-21T20:00:52Z</cp:lastPrinted>
  <dcterms:created xsi:type="dcterms:W3CDTF">2013-04-06T17:03:41Z</dcterms:created>
  <dcterms:modified xsi:type="dcterms:W3CDTF">2019-10-22T19:15:29Z</dcterms:modified>
</cp:coreProperties>
</file>