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89" r:id="rId3"/>
    <p:sldId id="257" r:id="rId4"/>
    <p:sldId id="258" r:id="rId5"/>
    <p:sldId id="259" r:id="rId6"/>
    <p:sldId id="265" r:id="rId7"/>
    <p:sldId id="266" r:id="rId8"/>
    <p:sldId id="267" r:id="rId9"/>
    <p:sldId id="268" r:id="rId10"/>
    <p:sldId id="278" r:id="rId11"/>
    <p:sldId id="274" r:id="rId12"/>
    <p:sldId id="275" r:id="rId13"/>
    <p:sldId id="269" r:id="rId14"/>
    <p:sldId id="282" r:id="rId15"/>
    <p:sldId id="281" r:id="rId16"/>
    <p:sldId id="270" r:id="rId17"/>
    <p:sldId id="279" r:id="rId18"/>
    <p:sldId id="273" r:id="rId19"/>
    <p:sldId id="271" r:id="rId20"/>
    <p:sldId id="285" r:id="rId21"/>
    <p:sldId id="272" r:id="rId22"/>
    <p:sldId id="284" r:id="rId23"/>
    <p:sldId id="280" r:id="rId24"/>
    <p:sldId id="286" r:id="rId25"/>
    <p:sldId id="287" r:id="rId26"/>
    <p:sldId id="288" r:id="rId27"/>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580" autoAdjust="0"/>
  </p:normalViewPr>
  <p:slideViewPr>
    <p:cSldViewPr snapToGrid="0" snapToObjects="1">
      <p:cViewPr varScale="1">
        <p:scale>
          <a:sx n="107" d="100"/>
          <a:sy n="107" d="100"/>
        </p:scale>
        <p:origin x="114"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98103" y="0"/>
            <a:ext cx="2982119" cy="466434"/>
          </a:xfrm>
          <a:prstGeom prst="rect">
            <a:avLst/>
          </a:prstGeom>
        </p:spPr>
        <p:txBody>
          <a:bodyPr vert="horz" lIns="93177" tIns="46589" rIns="93177" bIns="46589" rtlCol="0"/>
          <a:lstStyle>
            <a:lvl1pPr algn="r">
              <a:defRPr sz="1200"/>
            </a:lvl1pPr>
          </a:lstStyle>
          <a:p>
            <a:fld id="{E1CCD718-5C9E-0F41-8F48-4EA387E4022C}" type="datetimeFigureOut">
              <a:rPr lang="en-US" smtClean="0"/>
              <a:t>8/9/2017</a:t>
            </a:fld>
            <a:endParaRPr lang="en-US"/>
          </a:p>
        </p:txBody>
      </p:sp>
      <p:sp>
        <p:nvSpPr>
          <p:cNvPr id="4" name="Slide Image Placeholder 3"/>
          <p:cNvSpPr>
            <a:spLocks noGrp="1" noRot="1" noChangeAspect="1"/>
          </p:cNvSpPr>
          <p:nvPr>
            <p:ph type="sldImg" idx="2"/>
          </p:nvPr>
        </p:nvSpPr>
        <p:spPr>
          <a:xfrm>
            <a:off x="1350963" y="1162050"/>
            <a:ext cx="4179887"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70"/>
            <a:ext cx="2982119"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70"/>
            <a:ext cx="2982119" cy="466433"/>
          </a:xfrm>
          <a:prstGeom prst="rect">
            <a:avLst/>
          </a:prstGeom>
        </p:spPr>
        <p:txBody>
          <a:bodyPr vert="horz" lIns="93177" tIns="46589" rIns="93177" bIns="46589" rtlCol="0" anchor="b"/>
          <a:lstStyle>
            <a:lvl1pPr algn="r">
              <a:defRPr sz="1200"/>
            </a:lvl1pPr>
          </a:lstStyle>
          <a:p>
            <a:fld id="{C2AEE2DE-F569-CB47-AE41-C8EBB0F45B6F}" type="slidenum">
              <a:rPr lang="en-US" smtClean="0"/>
              <a:t>‹#›</a:t>
            </a:fld>
            <a:endParaRPr lang="en-US"/>
          </a:p>
        </p:txBody>
      </p:sp>
    </p:spTree>
    <p:extLst>
      <p:ext uri="{BB962C8B-B14F-4D97-AF65-F5344CB8AC3E}">
        <p14:creationId xmlns:p14="http://schemas.microsoft.com/office/powerpoint/2010/main" val="2046146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a:t>
            </a:fld>
            <a:endParaRPr lang="en-US"/>
          </a:p>
        </p:txBody>
      </p:sp>
    </p:spTree>
    <p:extLst>
      <p:ext uri="{BB962C8B-B14F-4D97-AF65-F5344CB8AC3E}">
        <p14:creationId xmlns:p14="http://schemas.microsoft.com/office/powerpoint/2010/main" val="4190962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3</a:t>
            </a:fld>
            <a:endParaRPr lang="en-US"/>
          </a:p>
        </p:txBody>
      </p:sp>
    </p:spTree>
    <p:extLst>
      <p:ext uri="{BB962C8B-B14F-4D97-AF65-F5344CB8AC3E}">
        <p14:creationId xmlns:p14="http://schemas.microsoft.com/office/powerpoint/2010/main" val="4166642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4</a:t>
            </a:fld>
            <a:endParaRPr lang="en-US"/>
          </a:p>
        </p:txBody>
      </p:sp>
    </p:spTree>
    <p:extLst>
      <p:ext uri="{BB962C8B-B14F-4D97-AF65-F5344CB8AC3E}">
        <p14:creationId xmlns:p14="http://schemas.microsoft.com/office/powerpoint/2010/main" val="2132844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5</a:t>
            </a:fld>
            <a:endParaRPr lang="en-US"/>
          </a:p>
        </p:txBody>
      </p:sp>
    </p:spTree>
    <p:extLst>
      <p:ext uri="{BB962C8B-B14F-4D97-AF65-F5344CB8AC3E}">
        <p14:creationId xmlns:p14="http://schemas.microsoft.com/office/powerpoint/2010/main" val="359717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6</a:t>
            </a:fld>
            <a:endParaRPr lang="en-US"/>
          </a:p>
        </p:txBody>
      </p:sp>
    </p:spTree>
    <p:extLst>
      <p:ext uri="{BB962C8B-B14F-4D97-AF65-F5344CB8AC3E}">
        <p14:creationId xmlns:p14="http://schemas.microsoft.com/office/powerpoint/2010/main" val="3818132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7</a:t>
            </a:fld>
            <a:endParaRPr lang="en-US"/>
          </a:p>
        </p:txBody>
      </p:sp>
    </p:spTree>
    <p:extLst>
      <p:ext uri="{BB962C8B-B14F-4D97-AF65-F5344CB8AC3E}">
        <p14:creationId xmlns:p14="http://schemas.microsoft.com/office/powerpoint/2010/main" val="4118173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8</a:t>
            </a:fld>
            <a:endParaRPr lang="en-US"/>
          </a:p>
        </p:txBody>
      </p:sp>
    </p:spTree>
    <p:extLst>
      <p:ext uri="{BB962C8B-B14F-4D97-AF65-F5344CB8AC3E}">
        <p14:creationId xmlns:p14="http://schemas.microsoft.com/office/powerpoint/2010/main" val="4125675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9</a:t>
            </a:fld>
            <a:endParaRPr lang="en-US"/>
          </a:p>
        </p:txBody>
      </p:sp>
    </p:spTree>
    <p:extLst>
      <p:ext uri="{BB962C8B-B14F-4D97-AF65-F5344CB8AC3E}">
        <p14:creationId xmlns:p14="http://schemas.microsoft.com/office/powerpoint/2010/main" val="65923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10</a:t>
            </a:fld>
            <a:endParaRPr lang="en-US"/>
          </a:p>
        </p:txBody>
      </p:sp>
    </p:spTree>
    <p:extLst>
      <p:ext uri="{BB962C8B-B14F-4D97-AF65-F5344CB8AC3E}">
        <p14:creationId xmlns:p14="http://schemas.microsoft.com/office/powerpoint/2010/main" val="3729298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11</a:t>
            </a:fld>
            <a:endParaRPr lang="en-US"/>
          </a:p>
        </p:txBody>
      </p:sp>
    </p:spTree>
    <p:extLst>
      <p:ext uri="{BB962C8B-B14F-4D97-AF65-F5344CB8AC3E}">
        <p14:creationId xmlns:p14="http://schemas.microsoft.com/office/powerpoint/2010/main" val="3450422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12</a:t>
            </a:fld>
            <a:endParaRPr lang="en-US"/>
          </a:p>
        </p:txBody>
      </p:sp>
    </p:spTree>
    <p:extLst>
      <p:ext uri="{BB962C8B-B14F-4D97-AF65-F5344CB8AC3E}">
        <p14:creationId xmlns:p14="http://schemas.microsoft.com/office/powerpoint/2010/main" val="3340291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13</a:t>
            </a:fld>
            <a:endParaRPr lang="en-US"/>
          </a:p>
        </p:txBody>
      </p:sp>
    </p:spTree>
    <p:extLst>
      <p:ext uri="{BB962C8B-B14F-4D97-AF65-F5344CB8AC3E}">
        <p14:creationId xmlns:p14="http://schemas.microsoft.com/office/powerpoint/2010/main" val="3891969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14</a:t>
            </a:fld>
            <a:endParaRPr lang="en-US"/>
          </a:p>
        </p:txBody>
      </p:sp>
    </p:spTree>
    <p:extLst>
      <p:ext uri="{BB962C8B-B14F-4D97-AF65-F5344CB8AC3E}">
        <p14:creationId xmlns:p14="http://schemas.microsoft.com/office/powerpoint/2010/main" val="768765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15</a:t>
            </a:fld>
            <a:endParaRPr lang="en-US"/>
          </a:p>
        </p:txBody>
      </p:sp>
    </p:spTree>
    <p:extLst>
      <p:ext uri="{BB962C8B-B14F-4D97-AF65-F5344CB8AC3E}">
        <p14:creationId xmlns:p14="http://schemas.microsoft.com/office/powerpoint/2010/main" val="305195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16</a:t>
            </a:fld>
            <a:endParaRPr lang="en-US"/>
          </a:p>
        </p:txBody>
      </p:sp>
    </p:spTree>
    <p:extLst>
      <p:ext uri="{BB962C8B-B14F-4D97-AF65-F5344CB8AC3E}">
        <p14:creationId xmlns:p14="http://schemas.microsoft.com/office/powerpoint/2010/main" val="3665703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17</a:t>
            </a:fld>
            <a:endParaRPr lang="en-US"/>
          </a:p>
        </p:txBody>
      </p:sp>
    </p:spTree>
    <p:extLst>
      <p:ext uri="{BB962C8B-B14F-4D97-AF65-F5344CB8AC3E}">
        <p14:creationId xmlns:p14="http://schemas.microsoft.com/office/powerpoint/2010/main" val="360703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18</a:t>
            </a:fld>
            <a:endParaRPr lang="en-US"/>
          </a:p>
        </p:txBody>
      </p:sp>
    </p:spTree>
    <p:extLst>
      <p:ext uri="{BB962C8B-B14F-4D97-AF65-F5344CB8AC3E}">
        <p14:creationId xmlns:p14="http://schemas.microsoft.com/office/powerpoint/2010/main" val="1557788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19</a:t>
            </a:fld>
            <a:endParaRPr lang="en-US"/>
          </a:p>
        </p:txBody>
      </p:sp>
    </p:spTree>
    <p:extLst>
      <p:ext uri="{BB962C8B-B14F-4D97-AF65-F5344CB8AC3E}">
        <p14:creationId xmlns:p14="http://schemas.microsoft.com/office/powerpoint/2010/main" val="4047280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20</a:t>
            </a:fld>
            <a:endParaRPr lang="en-US"/>
          </a:p>
        </p:txBody>
      </p:sp>
    </p:spTree>
    <p:extLst>
      <p:ext uri="{BB962C8B-B14F-4D97-AF65-F5344CB8AC3E}">
        <p14:creationId xmlns:p14="http://schemas.microsoft.com/office/powerpoint/2010/main" val="4069298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21</a:t>
            </a:fld>
            <a:endParaRPr lang="en-US"/>
          </a:p>
        </p:txBody>
      </p:sp>
    </p:spTree>
    <p:extLst>
      <p:ext uri="{BB962C8B-B14F-4D97-AF65-F5344CB8AC3E}">
        <p14:creationId xmlns:p14="http://schemas.microsoft.com/office/powerpoint/2010/main" val="1962245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22</a:t>
            </a:fld>
            <a:endParaRPr lang="en-US"/>
          </a:p>
        </p:txBody>
      </p:sp>
    </p:spTree>
    <p:extLst>
      <p:ext uri="{BB962C8B-B14F-4D97-AF65-F5344CB8AC3E}">
        <p14:creationId xmlns:p14="http://schemas.microsoft.com/office/powerpoint/2010/main" val="10282332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23</a:t>
            </a:fld>
            <a:endParaRPr lang="en-US"/>
          </a:p>
        </p:txBody>
      </p:sp>
    </p:spTree>
    <p:extLst>
      <p:ext uri="{BB962C8B-B14F-4D97-AF65-F5344CB8AC3E}">
        <p14:creationId xmlns:p14="http://schemas.microsoft.com/office/powerpoint/2010/main" val="3756071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24</a:t>
            </a:fld>
            <a:endParaRPr lang="en-US"/>
          </a:p>
        </p:txBody>
      </p:sp>
    </p:spTree>
    <p:extLst>
      <p:ext uri="{BB962C8B-B14F-4D97-AF65-F5344CB8AC3E}">
        <p14:creationId xmlns:p14="http://schemas.microsoft.com/office/powerpoint/2010/main" val="24722065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25</a:t>
            </a:fld>
            <a:endParaRPr lang="en-US"/>
          </a:p>
        </p:txBody>
      </p:sp>
    </p:spTree>
    <p:extLst>
      <p:ext uri="{BB962C8B-B14F-4D97-AF65-F5344CB8AC3E}">
        <p14:creationId xmlns:p14="http://schemas.microsoft.com/office/powerpoint/2010/main" val="2565812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26</a:t>
            </a:fld>
            <a:endParaRPr lang="en-US"/>
          </a:p>
        </p:txBody>
      </p:sp>
    </p:spTree>
    <p:extLst>
      <p:ext uri="{BB962C8B-B14F-4D97-AF65-F5344CB8AC3E}">
        <p14:creationId xmlns:p14="http://schemas.microsoft.com/office/powerpoint/2010/main" val="39567565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280" y="3446398"/>
            <a:ext cx="8875835" cy="1713781"/>
          </a:xfrm>
        </p:spPr>
        <p:txBody>
          <a:bodyPr anchor="b"/>
          <a:lstStyle>
            <a:lvl1pPr algn="ctr">
              <a:defRPr sz="4500">
                <a:solidFill>
                  <a:schemeClr val="bg1"/>
                </a:solidFill>
                <a:latin typeface="Vollkorn" charset="0"/>
                <a:ea typeface="Vollkorn" charset="0"/>
                <a:cs typeface="Vollkorn"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995852" y="5292662"/>
            <a:ext cx="5156689" cy="41647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a:xfrm>
            <a:off x="3545496" y="5841622"/>
            <a:ext cx="2057400" cy="365125"/>
          </a:xfrm>
          <a:prstGeom prst="rect">
            <a:avLst/>
          </a:prstGeom>
        </p:spPr>
        <p:txBody>
          <a:bodyPr/>
          <a:lstStyle>
            <a:lvl1pPr algn="ctr">
              <a:defRPr sz="1200" i="1">
                <a:solidFill>
                  <a:schemeClr val="bg1"/>
                </a:solidFill>
              </a:defRPr>
            </a:lvl1pPr>
          </a:lstStyle>
          <a:p>
            <a:endParaRPr lang="en-US"/>
          </a:p>
        </p:txBody>
      </p:sp>
    </p:spTree>
    <p:extLst>
      <p:ext uri="{BB962C8B-B14F-4D97-AF65-F5344CB8AC3E}">
        <p14:creationId xmlns:p14="http://schemas.microsoft.com/office/powerpoint/2010/main" val="4672792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1353" y="1709741"/>
            <a:ext cx="8545013"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281354" y="4589466"/>
            <a:ext cx="8545013" cy="932104"/>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8939" y="1778734"/>
            <a:ext cx="4114800" cy="3965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2677" y="1778734"/>
            <a:ext cx="4113689" cy="3965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8939" y="1681163"/>
            <a:ext cx="411452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298939" y="2505075"/>
            <a:ext cx="4114525" cy="33212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712677" y="1681163"/>
            <a:ext cx="4114802"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12677" y="2505075"/>
            <a:ext cx="4114802" cy="33212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16630861-4318-414B-8E21-CA5F03E7BD41}" type="slidenum">
              <a:rPr lang="en-US" smtClean="0"/>
              <a:t>‹#›</a:t>
            </a:fld>
            <a:endParaRPr lang="en-US"/>
          </a:p>
        </p:txBody>
      </p:sp>
      <p:sp>
        <p:nvSpPr>
          <p:cNvPr id="11" name="Title 1"/>
          <p:cNvSpPr>
            <a:spLocks noGrp="1"/>
          </p:cNvSpPr>
          <p:nvPr>
            <p:ph type="title"/>
          </p:nvPr>
        </p:nvSpPr>
        <p:spPr>
          <a:xfrm>
            <a:off x="298939" y="143747"/>
            <a:ext cx="8527427" cy="1400159"/>
          </a:xfrm>
        </p:spPr>
        <p:txBody>
          <a:bodyPr/>
          <a:lstStyle/>
          <a:p>
            <a:r>
              <a:rPr lang="en-US" smtClean="0"/>
              <a:t>Click to edit Master title style</a:t>
            </a:r>
            <a:endParaRPr lang="en-US"/>
          </a:p>
        </p:txBody>
      </p:sp>
    </p:spTree>
    <p:extLst>
      <p:ext uri="{BB962C8B-B14F-4D97-AF65-F5344CB8AC3E}">
        <p14:creationId xmlns:p14="http://schemas.microsoft.com/office/powerpoint/2010/main" val="36875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50975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4108" y="457200"/>
            <a:ext cx="3429550"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4000500" y="987428"/>
            <a:ext cx="4825866"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934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00500" y="987430"/>
            <a:ext cx="4825866"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
        <p:nvSpPr>
          <p:cNvPr id="10" name="Title 1"/>
          <p:cNvSpPr>
            <a:spLocks noGrp="1"/>
          </p:cNvSpPr>
          <p:nvPr>
            <p:ph type="title"/>
          </p:nvPr>
        </p:nvSpPr>
        <p:spPr>
          <a:xfrm>
            <a:off x="334108" y="457200"/>
            <a:ext cx="3429550" cy="1600200"/>
          </a:xfrm>
        </p:spPr>
        <p:txBody>
          <a:bodyPr anchor="b"/>
          <a:lstStyle>
            <a:lvl1pPr>
              <a:defRPr sz="2400"/>
            </a:lvl1pPr>
          </a:lstStyle>
          <a:p>
            <a:r>
              <a:rPr lang="en-US" smtClean="0"/>
              <a:t>Click to edit Master title style</a:t>
            </a:r>
            <a:endParaRPr lang="en-US"/>
          </a:p>
        </p:txBody>
      </p:sp>
      <p:sp>
        <p:nvSpPr>
          <p:cNvPr id="11"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Tree>
    <p:extLst>
      <p:ext uri="{BB962C8B-B14F-4D97-AF65-F5344CB8AC3E}">
        <p14:creationId xmlns:p14="http://schemas.microsoft.com/office/powerpoint/2010/main" val="2973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76914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4692" y="365126"/>
            <a:ext cx="1971675" cy="547296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5126"/>
            <a:ext cx="6397492" cy="54729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206619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8939" y="143747"/>
            <a:ext cx="8527427" cy="140015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98939" y="1723293"/>
            <a:ext cx="8527427" cy="41499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7947136" y="6356353"/>
            <a:ext cx="879230" cy="365125"/>
          </a:xfrm>
          <a:prstGeom prst="rect">
            <a:avLst/>
          </a:prstGeom>
        </p:spPr>
        <p:txBody>
          <a:bodyPr vert="horz" lIns="91440" tIns="45720" rIns="91440" bIns="45720" rtlCol="0" anchor="ctr"/>
          <a:lstStyle>
            <a:lvl1pPr algn="ctr">
              <a:defRPr sz="1050" b="1" i="0">
                <a:solidFill>
                  <a:schemeClr val="bg1"/>
                </a:solidFill>
                <a:latin typeface="Fira Sans Ultra" charset="0"/>
                <a:ea typeface="Fira Sans Ultra" charset="0"/>
                <a:cs typeface="Fira Sans Ultra" charset="0"/>
              </a:defRPr>
            </a:lvl1pPr>
          </a:lstStyle>
          <a:p>
            <a:fld id="{16630861-4318-414B-8E21-CA5F03E7BD41}"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p:txStyles>
    <p:titleStyle>
      <a:lvl1pPr algn="l" defTabSz="685800" rtl="0" eaLnBrk="1" latinLnBrk="0" hangingPunct="1">
        <a:lnSpc>
          <a:spcPct val="90000"/>
        </a:lnSpc>
        <a:spcBef>
          <a:spcPct val="0"/>
        </a:spcBef>
        <a:buNone/>
        <a:defRPr sz="3300" kern="1200">
          <a:solidFill>
            <a:srgbClr val="004071"/>
          </a:solidFill>
          <a:latin typeface="Vollkorn" charset="0"/>
          <a:ea typeface="Vollkorn" charset="0"/>
          <a:cs typeface="Vollkorn" charset="0"/>
        </a:defRPr>
      </a:lvl1pPr>
    </p:titleStyle>
    <p:bodyStyle>
      <a:lvl1pPr marL="171450" indent="-171450" algn="l" defTabSz="685800" rtl="0" eaLnBrk="1" latinLnBrk="0" hangingPunct="1">
        <a:lnSpc>
          <a:spcPct val="90000"/>
        </a:lnSpc>
        <a:spcBef>
          <a:spcPts val="750"/>
        </a:spcBef>
        <a:buFont typeface="Arial"/>
        <a:buChar char="•"/>
        <a:defRPr sz="2100" kern="1200">
          <a:solidFill>
            <a:srgbClr val="60636B"/>
          </a:solidFill>
          <a:latin typeface="Fira Sans" charset="0"/>
          <a:ea typeface="Fira Sans" charset="0"/>
          <a:cs typeface="Fira Sans" charset="0"/>
        </a:defRPr>
      </a:lvl1pPr>
      <a:lvl2pPr marL="514350" indent="-171450" algn="l" defTabSz="685800" rtl="0" eaLnBrk="1" latinLnBrk="0" hangingPunct="1">
        <a:lnSpc>
          <a:spcPct val="90000"/>
        </a:lnSpc>
        <a:spcBef>
          <a:spcPts val="375"/>
        </a:spcBef>
        <a:buFont typeface="Arial"/>
        <a:buChar char="•"/>
        <a:defRPr sz="1800" kern="1200">
          <a:solidFill>
            <a:srgbClr val="60636B"/>
          </a:solidFill>
          <a:latin typeface="Fira Sans" charset="0"/>
          <a:ea typeface="Fira Sans" charset="0"/>
          <a:cs typeface="Fira Sans" charset="0"/>
        </a:defRPr>
      </a:lvl2pPr>
      <a:lvl3pPr marL="857250" indent="-171450" algn="l" defTabSz="685800" rtl="0" eaLnBrk="1" latinLnBrk="0" hangingPunct="1">
        <a:lnSpc>
          <a:spcPct val="90000"/>
        </a:lnSpc>
        <a:spcBef>
          <a:spcPts val="375"/>
        </a:spcBef>
        <a:buFont typeface="Arial"/>
        <a:buChar char="•"/>
        <a:defRPr sz="1500" kern="1200">
          <a:solidFill>
            <a:srgbClr val="60636B"/>
          </a:solidFill>
          <a:latin typeface="Fira Sans" charset="0"/>
          <a:ea typeface="Fira Sans" charset="0"/>
          <a:cs typeface="Fira Sans" charset="0"/>
        </a:defRPr>
      </a:lvl3pPr>
      <a:lvl4pPr marL="12001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4pPr>
      <a:lvl5pPr marL="15430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mailto:dembreyking@k12.wv.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280" y="3446399"/>
            <a:ext cx="8875835" cy="767014"/>
          </a:xfrm>
        </p:spPr>
        <p:txBody>
          <a:bodyPr/>
          <a:lstStyle/>
          <a:p>
            <a:r>
              <a:rPr lang="en-US" dirty="0" smtClean="0"/>
              <a:t>Alternate Assessment </a:t>
            </a:r>
            <a:endParaRPr lang="en-US" dirty="0"/>
          </a:p>
        </p:txBody>
      </p:sp>
      <p:sp>
        <p:nvSpPr>
          <p:cNvPr id="3" name="Subtitle 2"/>
          <p:cNvSpPr>
            <a:spLocks noGrp="1"/>
          </p:cNvSpPr>
          <p:nvPr>
            <p:ph type="subTitle" idx="1"/>
          </p:nvPr>
        </p:nvSpPr>
        <p:spPr>
          <a:xfrm>
            <a:off x="1995852" y="4993342"/>
            <a:ext cx="5156689" cy="502023"/>
          </a:xfrm>
        </p:spPr>
        <p:txBody>
          <a:bodyPr>
            <a:normAutofit fontScale="92500"/>
          </a:bodyPr>
          <a:lstStyle/>
          <a:p>
            <a:r>
              <a:rPr lang="en-US" sz="2800" dirty="0" smtClean="0"/>
              <a:t>1% State-level Participation Cap</a:t>
            </a:r>
            <a:endParaRPr lang="en-US" sz="2800" dirty="0"/>
          </a:p>
        </p:txBody>
      </p:sp>
      <p:sp>
        <p:nvSpPr>
          <p:cNvPr id="4" name="Date Placeholder 3"/>
          <p:cNvSpPr>
            <a:spLocks noGrp="1"/>
          </p:cNvSpPr>
          <p:nvPr>
            <p:ph type="dt" sz="half" idx="10"/>
          </p:nvPr>
        </p:nvSpPr>
        <p:spPr/>
        <p:txBody>
          <a:bodyPr/>
          <a:lstStyle/>
          <a:p>
            <a:r>
              <a:rPr lang="en-US" sz="1800" dirty="0" smtClean="0"/>
              <a:t>8/10/2017</a:t>
            </a:r>
            <a:endParaRPr lang="en-US" sz="1800" dirty="0"/>
          </a:p>
        </p:txBody>
      </p:sp>
    </p:spTree>
    <p:extLst>
      <p:ext uri="{BB962C8B-B14F-4D97-AF65-F5344CB8AC3E}">
        <p14:creationId xmlns:p14="http://schemas.microsoft.com/office/powerpoint/2010/main" val="1826907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707900"/>
          </a:xfrm>
          <a:solidFill>
            <a:schemeClr val="accent1">
              <a:lumMod val="20000"/>
              <a:lumOff val="80000"/>
            </a:schemeClr>
          </a:solidFill>
          <a:ln w="38100">
            <a:solidFill>
              <a:schemeClr val="tx2">
                <a:lumMod val="50000"/>
              </a:schemeClr>
            </a:solidFill>
          </a:ln>
        </p:spPr>
        <p:txBody>
          <a:bodyPr/>
          <a:lstStyle/>
          <a:p>
            <a:pPr algn="ctr"/>
            <a:r>
              <a:rPr lang="en-US" dirty="0" smtClean="0"/>
              <a:t>Learning Objectives</a:t>
            </a:r>
            <a:endParaRPr lang="en-US" dirty="0"/>
          </a:p>
        </p:txBody>
      </p:sp>
      <p:sp>
        <p:nvSpPr>
          <p:cNvPr id="3" name="Content Placeholder 2"/>
          <p:cNvSpPr>
            <a:spLocks noGrp="1"/>
          </p:cNvSpPr>
          <p:nvPr>
            <p:ph idx="1"/>
          </p:nvPr>
        </p:nvSpPr>
        <p:spPr>
          <a:xfrm>
            <a:off x="298939" y="1228164"/>
            <a:ext cx="8527427" cy="3962401"/>
          </a:xfrm>
        </p:spPr>
        <p:txBody>
          <a:bodyPr/>
          <a:lstStyle/>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a:t>
            </a:fld>
            <a:endParaRPr lang="en-US"/>
          </a:p>
        </p:txBody>
      </p:sp>
      <p:sp>
        <p:nvSpPr>
          <p:cNvPr id="5" name="Rectangle 4"/>
          <p:cNvSpPr/>
          <p:nvPr/>
        </p:nvSpPr>
        <p:spPr>
          <a:xfrm>
            <a:off x="298940" y="1299881"/>
            <a:ext cx="8527426" cy="3912353"/>
          </a:xfrm>
          <a:prstGeom prst="rect">
            <a:avLst/>
          </a:prstGeom>
        </p:spPr>
        <p:txBody>
          <a:bodyPr wrap="square">
            <a:spAutoFit/>
          </a:bodyPr>
          <a:lstStyle/>
          <a:p>
            <a:pPr marL="342900" marR="0" lvl="0" indent="-342900">
              <a:lnSpc>
                <a:spcPct val="107000"/>
              </a:lnSpc>
              <a:spcBef>
                <a:spcPts val="0"/>
              </a:spcBef>
              <a:spcAft>
                <a:spcPts val="0"/>
              </a:spcAft>
              <a:buFont typeface="+mj-lt"/>
              <a:buAutoNum type="arabicPeriod"/>
            </a:pPr>
            <a:r>
              <a:rPr lang="en-US" sz="2400" dirty="0" smtClean="0">
                <a:latin typeface="Fira Sans"/>
                <a:ea typeface="SimSun" panose="02010600030101010101" pitchFamily="2" charset="-122"/>
                <a:cs typeface="Times New Roman" panose="02020603050405020304" pitchFamily="18" charset="0"/>
              </a:rPr>
              <a:t>Participants will </a:t>
            </a:r>
            <a:r>
              <a:rPr lang="en-US" sz="2400" dirty="0">
                <a:latin typeface="Fira Sans"/>
                <a:ea typeface="SimSun" panose="02010600030101010101" pitchFamily="2" charset="-122"/>
                <a:cs typeface="Times New Roman" panose="02020603050405020304" pitchFamily="18" charset="0"/>
              </a:rPr>
              <a:t>become aware of the requirements in the Every Student Succeeds Act (ESSA) pertaining to alternate assessment (AA-AAAS) and the </a:t>
            </a:r>
            <a:r>
              <a:rPr lang="en-US" sz="2400" dirty="0" smtClean="0">
                <a:latin typeface="Fira Sans"/>
                <a:ea typeface="SimSun" panose="02010600030101010101" pitchFamily="2" charset="-122"/>
                <a:cs typeface="Times New Roman" panose="02020603050405020304" pitchFamily="18" charset="0"/>
              </a:rPr>
              <a:t>State-level cap </a:t>
            </a:r>
            <a:r>
              <a:rPr lang="en-US" sz="2400" dirty="0">
                <a:latin typeface="Fira Sans"/>
                <a:ea typeface="SimSun" panose="02010600030101010101" pitchFamily="2" charset="-122"/>
                <a:cs typeface="Times New Roman" panose="02020603050405020304" pitchFamily="18" charset="0"/>
              </a:rPr>
              <a:t>on 1% participation. </a:t>
            </a:r>
            <a:endParaRPr lang="en-US" sz="2400" dirty="0" smtClean="0">
              <a:latin typeface="Fira Sans"/>
              <a:ea typeface="SimSun" panose="02010600030101010101" pitchFamily="2" charset="-122"/>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endParaRPr lang="en-US" sz="2000" dirty="0">
              <a:latin typeface="Calibri" panose="020F0502020204030204" pitchFamily="34" charset="0"/>
              <a:ea typeface="SimSun" panose="02010600030101010101" pitchFamily="2" charset="-122"/>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2400" dirty="0" smtClean="0">
                <a:latin typeface="Fira Sans"/>
                <a:ea typeface="SimSun" panose="02010600030101010101" pitchFamily="2" charset="-122"/>
                <a:cs typeface="Times New Roman" panose="02020603050405020304" pitchFamily="18" charset="0"/>
              </a:rPr>
              <a:t>Participants will examine the provisions in ESSA for requesting a waiver of the State-level 1% cap. </a:t>
            </a:r>
          </a:p>
          <a:p>
            <a:pPr marL="342900" marR="0" lvl="0" indent="-342900">
              <a:lnSpc>
                <a:spcPct val="107000"/>
              </a:lnSpc>
              <a:spcBef>
                <a:spcPts val="0"/>
              </a:spcBef>
              <a:spcAft>
                <a:spcPts val="0"/>
              </a:spcAft>
              <a:buFont typeface="+mj-lt"/>
              <a:buAutoNum type="arabicPeriod"/>
            </a:pPr>
            <a:endParaRPr lang="en-US" sz="2000" dirty="0" smtClean="0">
              <a:latin typeface="Calibri" panose="020F0502020204030204" pitchFamily="34" charset="0"/>
              <a:ea typeface="SimSu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2400" dirty="0" smtClean="0">
                <a:latin typeface="Fira Sans"/>
                <a:ea typeface="SimSun" panose="02010600030101010101" pitchFamily="2" charset="-122"/>
                <a:cs typeface="Times New Roman" panose="02020603050405020304" pitchFamily="18" charset="0"/>
              </a:rPr>
              <a:t>Participants </a:t>
            </a:r>
            <a:r>
              <a:rPr lang="en-US" sz="2400" dirty="0">
                <a:latin typeface="Fira Sans"/>
                <a:ea typeface="SimSun" panose="02010600030101010101" pitchFamily="2" charset="-122"/>
                <a:cs typeface="Times New Roman" panose="02020603050405020304" pitchFamily="18" charset="0"/>
              </a:rPr>
              <a:t>will be provided strategies and suggestions for meeting the </a:t>
            </a:r>
            <a:r>
              <a:rPr lang="en-US" sz="2400" dirty="0" smtClean="0">
                <a:latin typeface="Fira Sans"/>
                <a:ea typeface="SimSun" panose="02010600030101010101" pitchFamily="2" charset="-122"/>
                <a:cs typeface="Times New Roman" panose="02020603050405020304" pitchFamily="18" charset="0"/>
              </a:rPr>
              <a:t>State-level 1</a:t>
            </a:r>
            <a:r>
              <a:rPr lang="en-US" sz="2400" dirty="0">
                <a:latin typeface="Fira Sans"/>
                <a:ea typeface="SimSun" panose="02010600030101010101" pitchFamily="2" charset="-122"/>
                <a:cs typeface="Times New Roman" panose="02020603050405020304" pitchFamily="18" charset="0"/>
              </a:rPr>
              <a:t>% cap. </a:t>
            </a:r>
            <a:endParaRPr lang="en-US" sz="2000"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405535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783109"/>
          </a:xfrm>
          <a:solidFill>
            <a:schemeClr val="accent1">
              <a:lumMod val="20000"/>
              <a:lumOff val="80000"/>
            </a:schemeClr>
          </a:solidFill>
          <a:ln w="38100">
            <a:solidFill>
              <a:schemeClr val="accent1">
                <a:lumMod val="50000"/>
              </a:schemeClr>
            </a:solidFill>
          </a:ln>
        </p:spPr>
        <p:txBody>
          <a:bodyPr/>
          <a:lstStyle/>
          <a:p>
            <a:pPr algn="ctr"/>
            <a:r>
              <a:rPr lang="en-US" dirty="0" smtClean="0"/>
              <a:t>Evolution of the 1% cap from ESEA to ESSA</a:t>
            </a:r>
            <a:endParaRPr lang="en-US" dirty="0"/>
          </a:p>
        </p:txBody>
      </p:sp>
      <p:sp>
        <p:nvSpPr>
          <p:cNvPr id="3" name="Content Placeholder 2"/>
          <p:cNvSpPr>
            <a:spLocks noGrp="1"/>
          </p:cNvSpPr>
          <p:nvPr>
            <p:ph idx="1"/>
          </p:nvPr>
        </p:nvSpPr>
        <p:spPr>
          <a:xfrm>
            <a:off x="298939" y="1409947"/>
            <a:ext cx="8527427" cy="4463316"/>
          </a:xfrm>
        </p:spPr>
        <p:txBody>
          <a:bodyPr>
            <a:normAutofit/>
          </a:bodyPr>
          <a:lstStyle/>
          <a:p>
            <a:r>
              <a:rPr lang="en-US" dirty="0" smtClean="0"/>
              <a:t>The 2003 Elementary and Secondary Education Act (ESEA) regulations placed a 1% cap on the percentage of the </a:t>
            </a:r>
            <a:r>
              <a:rPr lang="en-US" i="1" dirty="0" smtClean="0"/>
              <a:t>total tested student population that could </a:t>
            </a:r>
            <a:r>
              <a:rPr lang="en-US" i="1" dirty="0" smtClean="0">
                <a:solidFill>
                  <a:srgbClr val="FF0000"/>
                </a:solidFill>
              </a:rPr>
              <a:t>count as proficient </a:t>
            </a:r>
            <a:r>
              <a:rPr lang="en-US" i="1" dirty="0" smtClean="0"/>
              <a:t>on the alternate assessment.</a:t>
            </a:r>
            <a:r>
              <a:rPr lang="en-US" dirty="0" smtClean="0"/>
              <a:t>  </a:t>
            </a:r>
            <a:r>
              <a:rPr lang="en-US" b="1" i="1" dirty="0" smtClean="0">
                <a:solidFill>
                  <a:srgbClr val="FF0000"/>
                </a:solidFill>
              </a:rPr>
              <a:t>This was not a cap on participation in the assessment</a:t>
            </a:r>
            <a:r>
              <a:rPr lang="en-US" i="1" dirty="0" smtClean="0"/>
              <a:t>. </a:t>
            </a:r>
          </a:p>
          <a:p>
            <a:endParaRPr lang="en-US" dirty="0" smtClean="0"/>
          </a:p>
          <a:p>
            <a:r>
              <a:rPr lang="en-US" dirty="0" smtClean="0"/>
              <a:t>Data collected before 2003 enactment of the accountability regulation indicated that participation in the alternate assessment was </a:t>
            </a:r>
            <a:r>
              <a:rPr lang="en-US" b="1" i="1" dirty="0" smtClean="0">
                <a:solidFill>
                  <a:srgbClr val="FF0000"/>
                </a:solidFill>
              </a:rPr>
              <a:t>less than 1% of total tested population in nearly every state</a:t>
            </a:r>
            <a:r>
              <a:rPr lang="en-US" i="1" dirty="0" smtClean="0"/>
              <a:t>. </a:t>
            </a:r>
          </a:p>
          <a:p>
            <a:pPr marL="0" indent="0">
              <a:buNone/>
            </a:pPr>
            <a:r>
              <a:rPr lang="en-US" dirty="0" smtClean="0"/>
              <a:t> </a:t>
            </a:r>
          </a:p>
          <a:p>
            <a:r>
              <a:rPr lang="en-US" dirty="0" smtClean="0"/>
              <a:t>Alternate assessment participation rates have </a:t>
            </a:r>
            <a:r>
              <a:rPr lang="en-US" b="1" i="1" dirty="0" smtClean="0">
                <a:solidFill>
                  <a:srgbClr val="FF0000"/>
                </a:solidFill>
              </a:rPr>
              <a:t>increased</a:t>
            </a:r>
            <a:r>
              <a:rPr lang="en-US" i="1" dirty="0" smtClean="0"/>
              <a:t> s</a:t>
            </a:r>
            <a:r>
              <a:rPr lang="en-US" dirty="0" smtClean="0"/>
              <a:t>teadily since that time. </a:t>
            </a:r>
          </a:p>
          <a:p>
            <a:pPr marL="0" indent="0">
              <a:buNone/>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3</a:t>
            </a:fld>
            <a:endParaRPr lang="en-US"/>
          </a:p>
        </p:txBody>
      </p:sp>
    </p:spTree>
    <p:extLst>
      <p:ext uri="{BB962C8B-B14F-4D97-AF65-F5344CB8AC3E}">
        <p14:creationId xmlns:p14="http://schemas.microsoft.com/office/powerpoint/2010/main" val="15032063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771309"/>
          </a:xfrm>
          <a:solidFill>
            <a:schemeClr val="accent1">
              <a:lumMod val="20000"/>
              <a:lumOff val="80000"/>
            </a:schemeClr>
          </a:solidFill>
          <a:ln w="38100">
            <a:solidFill>
              <a:schemeClr val="accent1">
                <a:lumMod val="50000"/>
              </a:schemeClr>
            </a:solidFill>
          </a:ln>
        </p:spPr>
        <p:txBody>
          <a:bodyPr/>
          <a:lstStyle/>
          <a:p>
            <a:pPr algn="ctr"/>
            <a:r>
              <a:rPr lang="en-US" dirty="0" smtClean="0"/>
              <a:t>Then …</a:t>
            </a:r>
            <a:endParaRPr lang="en-US" dirty="0"/>
          </a:p>
        </p:txBody>
      </p:sp>
      <p:sp>
        <p:nvSpPr>
          <p:cNvPr id="3" name="Content Placeholder 2"/>
          <p:cNvSpPr>
            <a:spLocks noGrp="1"/>
          </p:cNvSpPr>
          <p:nvPr>
            <p:ph idx="1"/>
          </p:nvPr>
        </p:nvSpPr>
        <p:spPr>
          <a:xfrm>
            <a:off x="298939" y="1398147"/>
            <a:ext cx="8527427" cy="4475115"/>
          </a:xfrm>
        </p:spPr>
        <p:txBody>
          <a:bodyPr>
            <a:normAutofit/>
          </a:bodyPr>
          <a:lstStyle/>
          <a:p>
            <a:pPr marL="0" indent="0" algn="ctr">
              <a:buNone/>
            </a:pPr>
            <a:endParaRPr lang="en-US" sz="2800" dirty="0" smtClean="0"/>
          </a:p>
          <a:p>
            <a:pPr marL="0" indent="0" algn="ctr">
              <a:buNone/>
            </a:pPr>
            <a:r>
              <a:rPr lang="en-US" sz="2800" dirty="0" smtClean="0"/>
              <a:t>Every Student Succeeds Act (ESSA) reaffirmed that the alternate assessment is an appropriate assessment for students with the most significant cognitive disabilities to demonstrate their knowledge and skills, but rather than placing a cap on accountability ESSA places a 1% cap on </a:t>
            </a:r>
            <a:r>
              <a:rPr lang="en-US" sz="2800" b="1" dirty="0" smtClean="0">
                <a:solidFill>
                  <a:srgbClr val="FF0000"/>
                </a:solidFill>
              </a:rPr>
              <a:t>participation</a:t>
            </a:r>
            <a:r>
              <a:rPr lang="en-US" sz="2800" dirty="0" smtClean="0"/>
              <a:t> in the assessment. </a:t>
            </a:r>
            <a:endParaRPr lang="en-US" sz="2800" dirty="0"/>
          </a:p>
        </p:txBody>
      </p:sp>
      <p:sp>
        <p:nvSpPr>
          <p:cNvPr id="4" name="Slide Number Placeholder 3"/>
          <p:cNvSpPr>
            <a:spLocks noGrp="1"/>
          </p:cNvSpPr>
          <p:nvPr>
            <p:ph type="sldNum" sz="quarter" idx="12"/>
          </p:nvPr>
        </p:nvSpPr>
        <p:spPr/>
        <p:txBody>
          <a:bodyPr/>
          <a:lstStyle/>
          <a:p>
            <a:fld id="{16630861-4318-414B-8E21-CA5F03E7BD41}" type="slidenum">
              <a:rPr lang="en-US" smtClean="0"/>
              <a:t>4</a:t>
            </a:fld>
            <a:endParaRPr lang="en-US"/>
          </a:p>
        </p:txBody>
      </p:sp>
    </p:spTree>
    <p:extLst>
      <p:ext uri="{BB962C8B-B14F-4D97-AF65-F5344CB8AC3E}">
        <p14:creationId xmlns:p14="http://schemas.microsoft.com/office/powerpoint/2010/main" val="2949930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741156"/>
          </a:xfrm>
          <a:solidFill>
            <a:schemeClr val="accent1">
              <a:lumMod val="20000"/>
              <a:lumOff val="80000"/>
            </a:schemeClr>
          </a:solidFill>
          <a:ln w="38100">
            <a:solidFill>
              <a:schemeClr val="accent1">
                <a:lumMod val="50000"/>
              </a:schemeClr>
            </a:solidFill>
          </a:ln>
        </p:spPr>
        <p:txBody>
          <a:bodyPr/>
          <a:lstStyle/>
          <a:p>
            <a:pPr algn="ctr"/>
            <a:r>
              <a:rPr lang="en-US" dirty="0" smtClean="0"/>
              <a:t>What does this mean?</a:t>
            </a:r>
            <a:endParaRPr lang="en-US" dirty="0"/>
          </a:p>
        </p:txBody>
      </p:sp>
      <p:sp>
        <p:nvSpPr>
          <p:cNvPr id="3" name="Content Placeholder 2"/>
          <p:cNvSpPr>
            <a:spLocks noGrp="1"/>
          </p:cNvSpPr>
          <p:nvPr>
            <p:ph idx="1"/>
          </p:nvPr>
        </p:nvSpPr>
        <p:spPr>
          <a:xfrm>
            <a:off x="298939" y="1268361"/>
            <a:ext cx="8527427" cy="4604901"/>
          </a:xfrm>
        </p:spPr>
        <p:txBody>
          <a:bodyPr>
            <a:normAutofit/>
          </a:bodyPr>
          <a:lstStyle/>
          <a:p>
            <a:r>
              <a:rPr lang="en-US" sz="2800" dirty="0" smtClean="0"/>
              <a:t>This shift in policy means that states, districts, schools and IEP teams need to think carefully about </a:t>
            </a:r>
            <a:r>
              <a:rPr lang="en-US" sz="2800" b="1" i="1" dirty="0" smtClean="0">
                <a:solidFill>
                  <a:srgbClr val="FF0000"/>
                </a:solidFill>
              </a:rPr>
              <a:t>which students </a:t>
            </a:r>
            <a:r>
              <a:rPr lang="en-US" sz="2800" dirty="0" smtClean="0"/>
              <a:t>should be included in the alternate assessment.</a:t>
            </a:r>
          </a:p>
          <a:p>
            <a:endParaRPr lang="en-US" sz="2800" dirty="0"/>
          </a:p>
          <a:p>
            <a:r>
              <a:rPr lang="en-US" sz="2800" dirty="0" smtClean="0"/>
              <a:t>ESSA indicates that the alternate assessment is for students with the </a:t>
            </a:r>
            <a:r>
              <a:rPr lang="en-US" sz="2800" b="1" i="1" dirty="0" smtClean="0">
                <a:solidFill>
                  <a:srgbClr val="FF0000"/>
                </a:solidFill>
              </a:rPr>
              <a:t>most significant cognitive disabilities.  </a:t>
            </a:r>
          </a:p>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5</a:t>
            </a:fld>
            <a:endParaRPr lang="en-US"/>
          </a:p>
        </p:txBody>
      </p:sp>
    </p:spTree>
    <p:extLst>
      <p:ext uri="{BB962C8B-B14F-4D97-AF65-F5344CB8AC3E}">
        <p14:creationId xmlns:p14="http://schemas.microsoft.com/office/powerpoint/2010/main" val="2112479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10DA8-DD65-4524-970F-15DB303D97AD}"/>
              </a:ext>
            </a:extLst>
          </p:cNvPr>
          <p:cNvSpPr>
            <a:spLocks noGrp="1"/>
          </p:cNvSpPr>
          <p:nvPr>
            <p:ph type="title"/>
          </p:nvPr>
        </p:nvSpPr>
        <p:spPr>
          <a:xfrm>
            <a:off x="298939" y="300868"/>
            <a:ext cx="8072246" cy="792826"/>
          </a:xfrm>
          <a:solidFill>
            <a:schemeClr val="accent1">
              <a:lumMod val="20000"/>
              <a:lumOff val="80000"/>
            </a:schemeClr>
          </a:solidFill>
          <a:ln w="38100">
            <a:solidFill>
              <a:schemeClr val="accent1">
                <a:lumMod val="50000"/>
              </a:schemeClr>
            </a:solidFill>
          </a:ln>
        </p:spPr>
        <p:txBody>
          <a:bodyPr>
            <a:noAutofit/>
          </a:bodyPr>
          <a:lstStyle/>
          <a:p>
            <a:pPr algn="ctr"/>
            <a:r>
              <a:rPr lang="en-US" sz="3200" dirty="0"/>
              <a:t>To reach 1.0% participation rate in WV . . </a:t>
            </a:r>
            <a:r>
              <a:rPr lang="en-US" sz="3200" dirty="0" smtClean="0"/>
              <a:t>.</a:t>
            </a:r>
            <a:endParaRPr lang="en-US" sz="3200" dirty="0"/>
          </a:p>
        </p:txBody>
      </p:sp>
      <p:graphicFrame>
        <p:nvGraphicFramePr>
          <p:cNvPr id="3" name="Content Placeholder 3">
            <a:extLst>
              <a:ext uri="{FF2B5EF4-FFF2-40B4-BE49-F238E27FC236}">
                <a16:creationId xmlns:a16="http://schemas.microsoft.com/office/drawing/2014/main" id="{397AA141-48B7-4A6D-AFBB-2CC1D9320447}"/>
              </a:ext>
            </a:extLst>
          </p:cNvPr>
          <p:cNvGraphicFramePr>
            <a:graphicFrameLocks/>
          </p:cNvGraphicFramePr>
          <p:nvPr>
            <p:extLst/>
          </p:nvPr>
        </p:nvGraphicFramePr>
        <p:xfrm>
          <a:off x="1476552" y="1715472"/>
          <a:ext cx="6172200" cy="3574543"/>
        </p:xfrm>
        <a:graphic>
          <a:graphicData uri="http://schemas.openxmlformats.org/drawingml/2006/table">
            <a:tbl>
              <a:tblPr firstRow="1" bandRow="1">
                <a:tableStyleId>{7DF18680-E054-41AD-8BC1-D1AEF772440D}</a:tableStyleId>
              </a:tblPr>
              <a:tblGrid>
                <a:gridCol w="1543050">
                  <a:extLst>
                    <a:ext uri="{9D8B030D-6E8A-4147-A177-3AD203B41FA5}">
                      <a16:colId xmlns:a16="http://schemas.microsoft.com/office/drawing/2014/main" val="3079196134"/>
                    </a:ext>
                  </a:extLst>
                </a:gridCol>
                <a:gridCol w="1543050">
                  <a:extLst>
                    <a:ext uri="{9D8B030D-6E8A-4147-A177-3AD203B41FA5}">
                      <a16:colId xmlns:a16="http://schemas.microsoft.com/office/drawing/2014/main" val="1227673037"/>
                    </a:ext>
                  </a:extLst>
                </a:gridCol>
                <a:gridCol w="1543050">
                  <a:extLst>
                    <a:ext uri="{9D8B030D-6E8A-4147-A177-3AD203B41FA5}">
                      <a16:colId xmlns:a16="http://schemas.microsoft.com/office/drawing/2014/main" val="724941691"/>
                    </a:ext>
                  </a:extLst>
                </a:gridCol>
                <a:gridCol w="1543050">
                  <a:extLst>
                    <a:ext uri="{9D8B030D-6E8A-4147-A177-3AD203B41FA5}">
                      <a16:colId xmlns:a16="http://schemas.microsoft.com/office/drawing/2014/main" val="93653397"/>
                    </a:ext>
                  </a:extLst>
                </a:gridCol>
              </a:tblGrid>
              <a:tr h="577168">
                <a:tc gridSpan="4">
                  <a:txBody>
                    <a:bodyPr/>
                    <a:lstStyle/>
                    <a:p>
                      <a:r>
                        <a:rPr lang="en-US" sz="1500" dirty="0"/>
                        <a:t>WV 2016 Alternate Summative Assessment (ASA) Participation</a:t>
                      </a:r>
                    </a:p>
                  </a:txBody>
                  <a:tcPr marL="68580" marR="68580" marT="34290" marB="34290" anchor="ctr">
                    <a:solidFill>
                      <a:srgbClr val="00407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195245266"/>
                  </a:ext>
                </a:extLst>
              </a:tr>
              <a:tr h="346757">
                <a:tc gridSpan="4">
                  <a:txBody>
                    <a:bodyPr/>
                    <a:lstStyle/>
                    <a:p>
                      <a:r>
                        <a:rPr lang="en-US" sz="1000" b="1" dirty="0"/>
                        <a:t>Math</a:t>
                      </a:r>
                    </a:p>
                  </a:txBody>
                  <a:tcPr marL="68580" marR="68580" marT="34290" marB="34290" anchor="ctr">
                    <a:solidFill>
                      <a:srgbClr val="D1D3D4"/>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799769221"/>
                  </a:ext>
                </a:extLst>
              </a:tr>
              <a:tr h="587074">
                <a:tc>
                  <a:txBody>
                    <a:bodyPr/>
                    <a:lstStyle/>
                    <a:p>
                      <a:pPr marL="0" marR="0" algn="ctr">
                        <a:lnSpc>
                          <a:spcPct val="107000"/>
                        </a:lnSpc>
                        <a:spcBef>
                          <a:spcPts val="0"/>
                        </a:spcBef>
                        <a:spcAft>
                          <a:spcPts val="0"/>
                        </a:spcAft>
                      </a:pPr>
                      <a:r>
                        <a:rPr lang="en-US" sz="1200" dirty="0">
                          <a:solidFill>
                            <a:schemeClr val="bg1"/>
                          </a:solidFill>
                          <a:effectLst/>
                        </a:rPr>
                        <a:t>Current Math participation percent (%)</a:t>
                      </a:r>
                      <a:endParaRPr lang="en-US" sz="1200" dirty="0">
                        <a:solidFill>
                          <a:schemeClr val="bg1"/>
                        </a:solidFill>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solidFill>
                      <a:srgbClr val="004071"/>
                    </a:solidFill>
                  </a:tcPr>
                </a:tc>
                <a:tc>
                  <a:txBody>
                    <a:bodyPr/>
                    <a:lstStyle/>
                    <a:p>
                      <a:pPr marL="0" marR="0" algn="ctr">
                        <a:lnSpc>
                          <a:spcPct val="107000"/>
                        </a:lnSpc>
                        <a:spcBef>
                          <a:spcPts val="0"/>
                        </a:spcBef>
                        <a:spcAft>
                          <a:spcPts val="0"/>
                        </a:spcAft>
                      </a:pPr>
                      <a:r>
                        <a:rPr lang="en-US" sz="1200" dirty="0">
                          <a:solidFill>
                            <a:schemeClr val="bg1"/>
                          </a:solidFill>
                          <a:effectLst/>
                        </a:rPr>
                        <a:t>Current Math participation number (#)</a:t>
                      </a:r>
                      <a:endParaRPr lang="en-US" sz="1200" dirty="0">
                        <a:solidFill>
                          <a:schemeClr val="bg1"/>
                        </a:solidFill>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solidFill>
                      <a:srgbClr val="004071"/>
                    </a:solidFill>
                  </a:tcPr>
                </a:tc>
                <a:tc>
                  <a:txBody>
                    <a:bodyPr/>
                    <a:lstStyle/>
                    <a:p>
                      <a:pPr marL="0" marR="0" algn="ctr">
                        <a:lnSpc>
                          <a:spcPct val="107000"/>
                        </a:lnSpc>
                        <a:spcBef>
                          <a:spcPts val="0"/>
                        </a:spcBef>
                        <a:spcAft>
                          <a:spcPts val="0"/>
                        </a:spcAft>
                      </a:pPr>
                      <a:r>
                        <a:rPr lang="en-US" sz="1200" dirty="0">
                          <a:solidFill>
                            <a:schemeClr val="bg1"/>
                          </a:solidFill>
                          <a:effectLst/>
                        </a:rPr>
                        <a:t>Math participation number (#) needed to reach 1.0%</a:t>
                      </a:r>
                      <a:r>
                        <a:rPr lang="en-US" sz="1200" dirty="0">
                          <a:solidFill>
                            <a:srgbClr val="FF0000"/>
                          </a:solidFill>
                          <a:effectLst/>
                        </a:rPr>
                        <a:t>*</a:t>
                      </a:r>
                      <a:endParaRPr lang="en-US" sz="12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solidFill>
                      <a:srgbClr val="004071"/>
                    </a:solidFill>
                  </a:tcPr>
                </a:tc>
                <a:tc>
                  <a:txBody>
                    <a:bodyPr/>
                    <a:lstStyle/>
                    <a:p>
                      <a:pPr marL="0" marR="0" algn="ctr">
                        <a:lnSpc>
                          <a:spcPct val="107000"/>
                        </a:lnSpc>
                        <a:spcBef>
                          <a:spcPts val="0"/>
                        </a:spcBef>
                        <a:spcAft>
                          <a:spcPts val="0"/>
                        </a:spcAft>
                      </a:pPr>
                      <a:r>
                        <a:rPr lang="en-US" sz="1200" dirty="0">
                          <a:solidFill>
                            <a:schemeClr val="bg1"/>
                          </a:solidFill>
                          <a:effectLst/>
                        </a:rPr>
                        <a:t>Math change in participation number (+/-) to reach 1.0%</a:t>
                      </a:r>
                      <a:r>
                        <a:rPr lang="en-US" sz="1200" dirty="0">
                          <a:solidFill>
                            <a:srgbClr val="FF0000"/>
                          </a:solidFill>
                          <a:effectLst/>
                        </a:rPr>
                        <a:t>*</a:t>
                      </a:r>
                      <a:endParaRPr lang="en-US" sz="12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solidFill>
                      <a:srgbClr val="004071"/>
                    </a:solidFill>
                  </a:tcPr>
                </a:tc>
                <a:extLst>
                  <a:ext uri="{0D108BD9-81ED-4DB2-BD59-A6C34878D82A}">
                    <a16:rowId xmlns:a16="http://schemas.microsoft.com/office/drawing/2014/main" val="3114234424"/>
                  </a:ext>
                </a:extLst>
              </a:tr>
              <a:tr h="577168">
                <a:tc>
                  <a:txBody>
                    <a:bodyPr/>
                    <a:lstStyle/>
                    <a:p>
                      <a:pPr algn="r"/>
                      <a:r>
                        <a:rPr lang="en-US" sz="1500" dirty="0">
                          <a:solidFill>
                            <a:schemeClr val="bg1"/>
                          </a:solidFill>
                        </a:rPr>
                        <a:t>1.40</a:t>
                      </a:r>
                    </a:p>
                  </a:txBody>
                  <a:tcPr marL="68580" marR="68580" marT="34290" marB="34290" anchor="ctr">
                    <a:solidFill>
                      <a:srgbClr val="60636B"/>
                    </a:solidFill>
                  </a:tcPr>
                </a:tc>
                <a:tc>
                  <a:txBody>
                    <a:bodyPr/>
                    <a:lstStyle/>
                    <a:p>
                      <a:pPr algn="r"/>
                      <a:r>
                        <a:rPr lang="en-US" sz="1500" dirty="0">
                          <a:solidFill>
                            <a:schemeClr val="bg1"/>
                          </a:solidFill>
                        </a:rPr>
                        <a:t>2460</a:t>
                      </a:r>
                    </a:p>
                  </a:txBody>
                  <a:tcPr marL="68580" marR="68580" marT="34290" marB="34290" anchor="ctr">
                    <a:solidFill>
                      <a:srgbClr val="60636B"/>
                    </a:solidFill>
                  </a:tcPr>
                </a:tc>
                <a:tc>
                  <a:txBody>
                    <a:bodyPr/>
                    <a:lstStyle/>
                    <a:p>
                      <a:pPr algn="r"/>
                      <a:r>
                        <a:rPr lang="en-US" sz="1500" dirty="0">
                          <a:solidFill>
                            <a:schemeClr val="bg1"/>
                          </a:solidFill>
                        </a:rPr>
                        <a:t>1763</a:t>
                      </a:r>
                    </a:p>
                  </a:txBody>
                  <a:tcPr marL="68580" marR="68580" marT="34290" marB="34290" anchor="ctr">
                    <a:solidFill>
                      <a:srgbClr val="60636B"/>
                    </a:solidFill>
                  </a:tcPr>
                </a:tc>
                <a:tc>
                  <a:txBody>
                    <a:bodyPr/>
                    <a:lstStyle/>
                    <a:p>
                      <a:pPr algn="r"/>
                      <a:r>
                        <a:rPr lang="en-US" sz="1500" dirty="0">
                          <a:solidFill>
                            <a:schemeClr val="bg1"/>
                          </a:solidFill>
                        </a:rPr>
                        <a:t>-697</a:t>
                      </a:r>
                    </a:p>
                  </a:txBody>
                  <a:tcPr marL="68580" marR="68580" marT="34290" marB="34290" anchor="ctr">
                    <a:solidFill>
                      <a:srgbClr val="60636B"/>
                    </a:solidFill>
                  </a:tcPr>
                </a:tc>
                <a:extLst>
                  <a:ext uri="{0D108BD9-81ED-4DB2-BD59-A6C34878D82A}">
                    <a16:rowId xmlns:a16="http://schemas.microsoft.com/office/drawing/2014/main" val="3112170332"/>
                  </a:ext>
                </a:extLst>
              </a:tr>
              <a:tr h="322040">
                <a:tc gridSpan="4">
                  <a:txBody>
                    <a:bodyPr/>
                    <a:lstStyle/>
                    <a:p>
                      <a:r>
                        <a:rPr lang="en-US" sz="1000" b="1" dirty="0">
                          <a:solidFill>
                            <a:schemeClr val="tx1"/>
                          </a:solidFill>
                        </a:rPr>
                        <a:t>Reading</a:t>
                      </a:r>
                    </a:p>
                  </a:txBody>
                  <a:tcPr marL="68580" marR="68580" marT="34290" marB="34290" anchor="ctr">
                    <a:solidFill>
                      <a:srgbClr val="D1D3D4"/>
                    </a:solidFill>
                  </a:tcPr>
                </a:tc>
                <a:tc hMerge="1">
                  <a:txBody>
                    <a:bodyPr/>
                    <a:lstStyle/>
                    <a:p>
                      <a:endParaRPr lang="en-US" dirty="0"/>
                    </a:p>
                  </a:txBody>
                  <a:tcPr anchor="ctr"/>
                </a:tc>
                <a:tc hMerge="1">
                  <a:txBody>
                    <a:bodyPr/>
                    <a:lstStyle/>
                    <a:p>
                      <a:endParaRPr lang="en-US" dirty="0"/>
                    </a:p>
                  </a:txBody>
                  <a:tcPr anchor="ctr"/>
                </a:tc>
                <a:tc hMerge="1">
                  <a:txBody>
                    <a:bodyPr/>
                    <a:lstStyle/>
                    <a:p>
                      <a:endParaRPr lang="en-US" dirty="0"/>
                    </a:p>
                  </a:txBody>
                  <a:tcPr anchor="ctr"/>
                </a:tc>
                <a:extLst>
                  <a:ext uri="{0D108BD9-81ED-4DB2-BD59-A6C34878D82A}">
                    <a16:rowId xmlns:a16="http://schemas.microsoft.com/office/drawing/2014/main" val="2034482900"/>
                  </a:ext>
                </a:extLst>
              </a:tr>
              <a:tr h="587074">
                <a:tc>
                  <a:txBody>
                    <a:bodyPr/>
                    <a:lstStyle/>
                    <a:p>
                      <a:pPr marL="0" marR="0" algn="ctr">
                        <a:lnSpc>
                          <a:spcPct val="107000"/>
                        </a:lnSpc>
                        <a:spcBef>
                          <a:spcPts val="0"/>
                        </a:spcBef>
                        <a:spcAft>
                          <a:spcPts val="0"/>
                        </a:spcAft>
                      </a:pPr>
                      <a:r>
                        <a:rPr lang="en-US" sz="1200" dirty="0">
                          <a:solidFill>
                            <a:schemeClr val="bg1"/>
                          </a:solidFill>
                          <a:effectLst/>
                        </a:rPr>
                        <a:t>Current ELA participation percent (%)</a:t>
                      </a:r>
                      <a:endParaRPr lang="en-US" sz="1200" dirty="0">
                        <a:solidFill>
                          <a:schemeClr val="bg1"/>
                        </a:solidFill>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solidFill>
                      <a:srgbClr val="004071"/>
                    </a:solidFill>
                  </a:tcPr>
                </a:tc>
                <a:tc>
                  <a:txBody>
                    <a:bodyPr/>
                    <a:lstStyle/>
                    <a:p>
                      <a:pPr marL="0" marR="0" algn="ctr">
                        <a:lnSpc>
                          <a:spcPct val="107000"/>
                        </a:lnSpc>
                        <a:spcBef>
                          <a:spcPts val="0"/>
                        </a:spcBef>
                        <a:spcAft>
                          <a:spcPts val="0"/>
                        </a:spcAft>
                      </a:pPr>
                      <a:r>
                        <a:rPr lang="en-US" sz="1200" dirty="0">
                          <a:solidFill>
                            <a:schemeClr val="bg1"/>
                          </a:solidFill>
                          <a:effectLst/>
                        </a:rPr>
                        <a:t>Current ELA participation number (#)</a:t>
                      </a:r>
                      <a:endParaRPr lang="en-US" sz="1200" dirty="0">
                        <a:solidFill>
                          <a:schemeClr val="bg1"/>
                        </a:solidFill>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solidFill>
                      <a:srgbClr val="004071"/>
                    </a:solidFill>
                  </a:tcPr>
                </a:tc>
                <a:tc>
                  <a:txBody>
                    <a:bodyPr/>
                    <a:lstStyle/>
                    <a:p>
                      <a:pPr marL="0" marR="0" algn="ctr">
                        <a:lnSpc>
                          <a:spcPct val="107000"/>
                        </a:lnSpc>
                        <a:spcBef>
                          <a:spcPts val="0"/>
                        </a:spcBef>
                        <a:spcAft>
                          <a:spcPts val="0"/>
                        </a:spcAft>
                      </a:pPr>
                      <a:r>
                        <a:rPr lang="en-US" sz="1200" dirty="0">
                          <a:solidFill>
                            <a:schemeClr val="bg1"/>
                          </a:solidFill>
                          <a:effectLst/>
                        </a:rPr>
                        <a:t>ELA participation number (#) needed to reach 1.0%</a:t>
                      </a:r>
                      <a:r>
                        <a:rPr lang="en-US" sz="1200" dirty="0">
                          <a:solidFill>
                            <a:srgbClr val="FF0000"/>
                          </a:solidFill>
                          <a:effectLst/>
                        </a:rPr>
                        <a:t>*</a:t>
                      </a:r>
                      <a:endParaRPr lang="en-US" sz="12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solidFill>
                      <a:srgbClr val="004071"/>
                    </a:solidFill>
                  </a:tcPr>
                </a:tc>
                <a:tc>
                  <a:txBody>
                    <a:bodyPr/>
                    <a:lstStyle/>
                    <a:p>
                      <a:pPr marL="0" marR="0" algn="ctr">
                        <a:lnSpc>
                          <a:spcPct val="107000"/>
                        </a:lnSpc>
                        <a:spcBef>
                          <a:spcPts val="0"/>
                        </a:spcBef>
                        <a:spcAft>
                          <a:spcPts val="0"/>
                        </a:spcAft>
                      </a:pPr>
                      <a:r>
                        <a:rPr lang="en-US" sz="1200" dirty="0">
                          <a:solidFill>
                            <a:schemeClr val="bg1"/>
                          </a:solidFill>
                          <a:effectLst/>
                        </a:rPr>
                        <a:t>ELA change in participation number (+/-) to reach 1.0%</a:t>
                      </a:r>
                      <a:r>
                        <a:rPr lang="en-US" sz="1200" dirty="0">
                          <a:solidFill>
                            <a:srgbClr val="FF0000"/>
                          </a:solidFill>
                          <a:effectLst/>
                        </a:rPr>
                        <a:t>*</a:t>
                      </a:r>
                      <a:endParaRPr lang="en-US" sz="12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solidFill>
                      <a:srgbClr val="004071"/>
                    </a:solidFill>
                  </a:tcPr>
                </a:tc>
                <a:extLst>
                  <a:ext uri="{0D108BD9-81ED-4DB2-BD59-A6C34878D82A}">
                    <a16:rowId xmlns:a16="http://schemas.microsoft.com/office/drawing/2014/main" val="3199190018"/>
                  </a:ext>
                </a:extLst>
              </a:tr>
              <a:tr h="577168">
                <a:tc>
                  <a:txBody>
                    <a:bodyPr/>
                    <a:lstStyle/>
                    <a:p>
                      <a:pPr algn="r"/>
                      <a:r>
                        <a:rPr lang="en-US" sz="1500" dirty="0">
                          <a:solidFill>
                            <a:schemeClr val="bg1"/>
                          </a:solidFill>
                        </a:rPr>
                        <a:t>1.40</a:t>
                      </a:r>
                    </a:p>
                  </a:txBody>
                  <a:tcPr marL="68580" marR="68580" marT="34290" marB="34290" anchor="ctr">
                    <a:solidFill>
                      <a:srgbClr val="60636B"/>
                    </a:solidFill>
                  </a:tcPr>
                </a:tc>
                <a:tc>
                  <a:txBody>
                    <a:bodyPr/>
                    <a:lstStyle/>
                    <a:p>
                      <a:pPr algn="r"/>
                      <a:r>
                        <a:rPr lang="en-US" sz="1500" dirty="0">
                          <a:solidFill>
                            <a:schemeClr val="bg1"/>
                          </a:solidFill>
                        </a:rPr>
                        <a:t>2462</a:t>
                      </a:r>
                    </a:p>
                  </a:txBody>
                  <a:tcPr marL="68580" marR="68580" marT="34290" marB="34290" anchor="ctr">
                    <a:solidFill>
                      <a:srgbClr val="60636B"/>
                    </a:solidFill>
                  </a:tcPr>
                </a:tc>
                <a:tc>
                  <a:txBody>
                    <a:bodyPr/>
                    <a:lstStyle/>
                    <a:p>
                      <a:pPr algn="r"/>
                      <a:r>
                        <a:rPr lang="en-US" sz="1500" dirty="0">
                          <a:solidFill>
                            <a:schemeClr val="bg1"/>
                          </a:solidFill>
                        </a:rPr>
                        <a:t>1763</a:t>
                      </a:r>
                    </a:p>
                  </a:txBody>
                  <a:tcPr marL="68580" marR="68580" marT="34290" marB="34290" anchor="ctr">
                    <a:solidFill>
                      <a:srgbClr val="60636B"/>
                    </a:solidFill>
                  </a:tcPr>
                </a:tc>
                <a:tc>
                  <a:txBody>
                    <a:bodyPr/>
                    <a:lstStyle/>
                    <a:p>
                      <a:pPr algn="r"/>
                      <a:r>
                        <a:rPr lang="en-US" sz="1500" dirty="0">
                          <a:solidFill>
                            <a:schemeClr val="bg1"/>
                          </a:solidFill>
                        </a:rPr>
                        <a:t>-699</a:t>
                      </a:r>
                    </a:p>
                  </a:txBody>
                  <a:tcPr marL="68580" marR="68580" marT="34290" marB="34290" anchor="ctr">
                    <a:solidFill>
                      <a:srgbClr val="60636B"/>
                    </a:solidFill>
                  </a:tcPr>
                </a:tc>
                <a:extLst>
                  <a:ext uri="{0D108BD9-81ED-4DB2-BD59-A6C34878D82A}">
                    <a16:rowId xmlns:a16="http://schemas.microsoft.com/office/drawing/2014/main" val="337265007"/>
                  </a:ext>
                </a:extLst>
              </a:tr>
            </a:tbl>
          </a:graphicData>
        </a:graphic>
      </p:graphicFrame>
      <p:sp>
        <p:nvSpPr>
          <p:cNvPr id="4" name="TextBox 3">
            <a:extLst>
              <a:ext uri="{FF2B5EF4-FFF2-40B4-BE49-F238E27FC236}">
                <a16:creationId xmlns:a16="http://schemas.microsoft.com/office/drawing/2014/main" id="{C87B8894-392C-4070-B45B-7B377567157B}"/>
              </a:ext>
            </a:extLst>
          </p:cNvPr>
          <p:cNvSpPr txBox="1"/>
          <p:nvPr/>
        </p:nvSpPr>
        <p:spPr>
          <a:xfrm>
            <a:off x="3429000" y="5484845"/>
            <a:ext cx="4998720" cy="473206"/>
          </a:xfrm>
          <a:prstGeom prst="rect">
            <a:avLst/>
          </a:prstGeom>
          <a:noFill/>
        </p:spPr>
        <p:txBody>
          <a:bodyPr wrap="square" rtlCol="0">
            <a:spAutoFit/>
          </a:bodyPr>
          <a:lstStyle/>
          <a:p>
            <a:r>
              <a:rPr lang="en-US" sz="825" dirty="0">
                <a:solidFill>
                  <a:srgbClr val="FF0000"/>
                </a:solidFill>
              </a:rPr>
              <a:t>*</a:t>
            </a:r>
            <a:r>
              <a:rPr lang="en-US" sz="825" dirty="0"/>
              <a:t>Results for the participation number needed to reach 1.0% and the change in participation number to reach 1.0% are calculated with the assumption that the total number of students tested remain constant. </a:t>
            </a:r>
          </a:p>
          <a:p>
            <a:r>
              <a:rPr lang="en-US" sz="825" dirty="0"/>
              <a:t>Data source: WVEIS RPTCRD16 _PWVN307A</a:t>
            </a:r>
          </a:p>
        </p:txBody>
      </p:sp>
      <p:sp>
        <p:nvSpPr>
          <p:cNvPr id="5" name="Slide Number Placeholder 4">
            <a:extLst>
              <a:ext uri="{FF2B5EF4-FFF2-40B4-BE49-F238E27FC236}">
                <a16:creationId xmlns:a16="http://schemas.microsoft.com/office/drawing/2014/main" id="{EC8D994F-4C98-44A7-9DEF-899A2EF3A8C2}"/>
              </a:ext>
            </a:extLst>
          </p:cNvPr>
          <p:cNvSpPr>
            <a:spLocks noGrp="1"/>
          </p:cNvSpPr>
          <p:nvPr>
            <p:ph type="sldNum" sz="quarter" idx="12"/>
          </p:nvPr>
        </p:nvSpPr>
        <p:spPr/>
        <p:txBody>
          <a:bodyPr/>
          <a:lstStyle/>
          <a:p>
            <a:fld id="{16630861-4318-414B-8E21-CA5F03E7BD41}" type="slidenum">
              <a:rPr lang="en-US" smtClean="0"/>
              <a:t>6</a:t>
            </a:fld>
            <a:endParaRPr lang="en-US"/>
          </a:p>
        </p:txBody>
      </p:sp>
    </p:spTree>
    <p:extLst>
      <p:ext uri="{BB962C8B-B14F-4D97-AF65-F5344CB8AC3E}">
        <p14:creationId xmlns:p14="http://schemas.microsoft.com/office/powerpoint/2010/main" val="3607746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00439"/>
          </a:xfrm>
          <a:solidFill>
            <a:schemeClr val="accent1">
              <a:lumMod val="20000"/>
              <a:lumOff val="80000"/>
            </a:schemeClr>
          </a:solidFill>
          <a:ln w="38100">
            <a:solidFill>
              <a:schemeClr val="accent1">
                <a:lumMod val="50000"/>
              </a:schemeClr>
            </a:solidFill>
          </a:ln>
        </p:spPr>
        <p:txBody>
          <a:bodyPr>
            <a:normAutofit fontScale="90000"/>
          </a:bodyPr>
          <a:lstStyle/>
          <a:p>
            <a:pPr algn="ctr"/>
            <a:r>
              <a:rPr lang="en-US" dirty="0" smtClean="0"/>
              <a:t>Let’s break it down and look at an un-named district in WV</a:t>
            </a:r>
            <a:endParaRPr lang="en-US" dirty="0"/>
          </a:p>
        </p:txBody>
      </p:sp>
      <p:sp>
        <p:nvSpPr>
          <p:cNvPr id="3" name="Slide Number Placeholder 2"/>
          <p:cNvSpPr>
            <a:spLocks noGrp="1"/>
          </p:cNvSpPr>
          <p:nvPr>
            <p:ph type="sldNum" sz="quarter" idx="12"/>
          </p:nvPr>
        </p:nvSpPr>
        <p:spPr/>
        <p:txBody>
          <a:bodyPr/>
          <a:lstStyle/>
          <a:p>
            <a:fld id="{16630861-4318-414B-8E21-CA5F03E7BD41}" type="slidenum">
              <a:rPr lang="en-US" smtClean="0"/>
              <a:t>7</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4103334522"/>
              </p:ext>
            </p:extLst>
          </p:nvPr>
        </p:nvGraphicFramePr>
        <p:xfrm>
          <a:off x="920296" y="1640022"/>
          <a:ext cx="7303404" cy="3431641"/>
        </p:xfrm>
        <a:graphic>
          <a:graphicData uri="http://schemas.openxmlformats.org/drawingml/2006/table">
            <a:tbl>
              <a:tblPr firstRow="1" firstCol="1" bandRow="1">
                <a:tableStyleId>{5C22544A-7EE6-4342-B048-85BDC9FD1C3A}</a:tableStyleId>
              </a:tblPr>
              <a:tblGrid>
                <a:gridCol w="1216626">
                  <a:extLst>
                    <a:ext uri="{9D8B030D-6E8A-4147-A177-3AD203B41FA5}">
                      <a16:colId xmlns:a16="http://schemas.microsoft.com/office/drawing/2014/main" val="1599874859"/>
                    </a:ext>
                  </a:extLst>
                </a:gridCol>
                <a:gridCol w="1216626">
                  <a:extLst>
                    <a:ext uri="{9D8B030D-6E8A-4147-A177-3AD203B41FA5}">
                      <a16:colId xmlns:a16="http://schemas.microsoft.com/office/drawing/2014/main" val="758341490"/>
                    </a:ext>
                  </a:extLst>
                </a:gridCol>
                <a:gridCol w="1217538">
                  <a:extLst>
                    <a:ext uri="{9D8B030D-6E8A-4147-A177-3AD203B41FA5}">
                      <a16:colId xmlns:a16="http://schemas.microsoft.com/office/drawing/2014/main" val="3529901119"/>
                    </a:ext>
                  </a:extLst>
                </a:gridCol>
                <a:gridCol w="1217538">
                  <a:extLst>
                    <a:ext uri="{9D8B030D-6E8A-4147-A177-3AD203B41FA5}">
                      <a16:colId xmlns:a16="http://schemas.microsoft.com/office/drawing/2014/main" val="1027345893"/>
                    </a:ext>
                  </a:extLst>
                </a:gridCol>
                <a:gridCol w="1217538">
                  <a:extLst>
                    <a:ext uri="{9D8B030D-6E8A-4147-A177-3AD203B41FA5}">
                      <a16:colId xmlns:a16="http://schemas.microsoft.com/office/drawing/2014/main" val="2228032883"/>
                    </a:ext>
                  </a:extLst>
                </a:gridCol>
                <a:gridCol w="1217538">
                  <a:extLst>
                    <a:ext uri="{9D8B030D-6E8A-4147-A177-3AD203B41FA5}">
                      <a16:colId xmlns:a16="http://schemas.microsoft.com/office/drawing/2014/main" val="2813393615"/>
                    </a:ext>
                  </a:extLst>
                </a:gridCol>
              </a:tblGrid>
              <a:tr h="776247">
                <a:tc>
                  <a:txBody>
                    <a:bodyPr/>
                    <a:lstStyle/>
                    <a:p>
                      <a:pPr marL="0" marR="0">
                        <a:lnSpc>
                          <a:spcPct val="107000"/>
                        </a:lnSpc>
                        <a:spcBef>
                          <a:spcPts val="0"/>
                        </a:spcBef>
                        <a:spcAft>
                          <a:spcPts val="0"/>
                        </a:spcAft>
                      </a:pPr>
                      <a:r>
                        <a:rPr lang="en-US" sz="1100" dirty="0">
                          <a:effectLst/>
                        </a:rPr>
                        <a:t>School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All # Math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smtClean="0">
                          <a:effectLst/>
                        </a:rPr>
                        <a:t>Alternate </a:t>
                      </a:r>
                      <a:r>
                        <a:rPr lang="en-US" sz="1100" dirty="0">
                          <a:effectLst/>
                        </a:rPr>
                        <a:t># Math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dirty="0" smtClean="0"/>
                        <a:t>Alternate</a:t>
                      </a:r>
                    </a:p>
                    <a:p>
                      <a:pPr marL="0" marR="0">
                        <a:lnSpc>
                          <a:spcPct val="107000"/>
                        </a:lnSpc>
                        <a:spcBef>
                          <a:spcPts val="0"/>
                        </a:spcBef>
                        <a:spcAft>
                          <a:spcPts val="0"/>
                        </a:spcAft>
                      </a:pPr>
                      <a:r>
                        <a:rPr lang="en-US" dirty="0" smtClean="0"/>
                        <a:t>participation </a:t>
                      </a:r>
                      <a:r>
                        <a:rPr lang="en-US" dirty="0"/>
                        <a:t>% Math</a:t>
                      </a:r>
                    </a:p>
                  </a:txBody>
                  <a:tcPr marL="68580" marR="68580" marT="0" marB="0">
                    <a:solidFill>
                      <a:srgbClr val="FFC000"/>
                    </a:solidFill>
                  </a:tcPr>
                </a:tc>
                <a:tc>
                  <a:txBody>
                    <a:bodyPr/>
                    <a:lstStyle/>
                    <a:p>
                      <a:pPr marL="0" marR="0">
                        <a:lnSpc>
                          <a:spcPct val="107000"/>
                        </a:lnSpc>
                        <a:spcBef>
                          <a:spcPts val="0"/>
                        </a:spcBef>
                        <a:spcAft>
                          <a:spcPts val="0"/>
                        </a:spcAft>
                      </a:pPr>
                      <a:r>
                        <a:rPr lang="en-US" sz="1100" dirty="0">
                          <a:effectLst/>
                        </a:rPr>
                        <a:t>Proficient Math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Proficient Math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50207225"/>
                  </a:ext>
                </a:extLst>
              </a:tr>
              <a:tr h="379342">
                <a:tc>
                  <a:txBody>
                    <a:bodyPr/>
                    <a:lstStyle/>
                    <a:p>
                      <a:pPr marL="0" marR="0">
                        <a:lnSpc>
                          <a:spcPct val="107000"/>
                        </a:lnSpc>
                        <a:spcBef>
                          <a:spcPts val="0"/>
                        </a:spcBef>
                        <a:spcAft>
                          <a:spcPts val="0"/>
                        </a:spcAft>
                      </a:pPr>
                      <a:r>
                        <a:rPr lang="en-US" sz="1100" dirty="0">
                          <a:effectLst/>
                          <a:latin typeface="+mn-lt"/>
                          <a:ea typeface="+mn-ea"/>
                          <a:cs typeface="+mn-cs"/>
                        </a:rPr>
                        <a:t>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dirty="0"/>
                        <a:t>2.20</a:t>
                      </a:r>
                    </a:p>
                  </a:txBody>
                  <a:tcPr marL="68580" marR="68580" marT="0" marB="0">
                    <a:solidFill>
                      <a:srgbClr val="FFC000"/>
                    </a:solidFill>
                  </a:tcPr>
                </a:tc>
                <a:tc>
                  <a:txBody>
                    <a:bodyPr/>
                    <a:lstStyle/>
                    <a:p>
                      <a:pPr marL="0" marR="0">
                        <a:lnSpc>
                          <a:spcPct val="107000"/>
                        </a:lnSpc>
                        <a:spcBef>
                          <a:spcPts val="0"/>
                        </a:spcBef>
                        <a:spcAft>
                          <a:spcPts val="0"/>
                        </a:spcAft>
                      </a:pPr>
                      <a:r>
                        <a:rPr lang="en-US" sz="1100" dirty="0">
                          <a:effectLst/>
                        </a:rPr>
                        <a:t>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50.00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7814085"/>
                  </a:ext>
                </a:extLst>
              </a:tr>
              <a:tr h="379342">
                <a:tc>
                  <a:txBody>
                    <a:bodyPr/>
                    <a:lstStyle/>
                    <a:p>
                      <a:pPr marL="0" marR="0">
                        <a:lnSpc>
                          <a:spcPct val="107000"/>
                        </a:lnSpc>
                        <a:spcBef>
                          <a:spcPts val="0"/>
                        </a:spcBef>
                        <a:spcAft>
                          <a:spcPts val="0"/>
                        </a:spcAft>
                      </a:pPr>
                      <a:r>
                        <a:rPr lang="en-US" sz="1100" dirty="0">
                          <a:effectLst/>
                          <a:latin typeface="+mn-lt"/>
                          <a:ea typeface="+mn-ea"/>
                          <a:cs typeface="+mn-cs"/>
                        </a:rPr>
                        <a:t>B</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dirty="0"/>
                        <a:t>2.41</a:t>
                      </a:r>
                    </a:p>
                  </a:txBody>
                  <a:tcPr marL="68580" marR="68580" marT="0" marB="0">
                    <a:solidFill>
                      <a:srgbClr val="FFC000"/>
                    </a:solidFill>
                  </a:tcPr>
                </a:tc>
                <a:tc>
                  <a:txBody>
                    <a:bodyPr/>
                    <a:lstStyle/>
                    <a:p>
                      <a:pPr marL="0" marR="0">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6172339"/>
                  </a:ext>
                </a:extLst>
              </a:tr>
              <a:tr h="379342">
                <a:tc>
                  <a:txBody>
                    <a:bodyPr/>
                    <a:lstStyle/>
                    <a:p>
                      <a:pPr marL="0" marR="0">
                        <a:lnSpc>
                          <a:spcPct val="107000"/>
                        </a:lnSpc>
                        <a:spcBef>
                          <a:spcPts val="0"/>
                        </a:spcBef>
                        <a:spcAft>
                          <a:spcPts val="0"/>
                        </a:spcAft>
                      </a:pPr>
                      <a:r>
                        <a:rPr lang="en-US" sz="1100" dirty="0">
                          <a:effectLst/>
                          <a:latin typeface="+mn-lt"/>
                          <a:ea typeface="+mn-ea"/>
                          <a:cs typeface="+mn-cs"/>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dirty="0"/>
                        <a:t>3.00</a:t>
                      </a:r>
                    </a:p>
                  </a:txBody>
                  <a:tcPr marL="68580" marR="68580" marT="0" marB="0">
                    <a:solidFill>
                      <a:srgbClr val="FFC000"/>
                    </a:solidFill>
                  </a:tcPr>
                </a:tc>
                <a:tc>
                  <a:txBody>
                    <a:bodyPr/>
                    <a:lstStyle/>
                    <a:p>
                      <a:pPr marL="0" marR="0">
                        <a:lnSpc>
                          <a:spcPct val="107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66.67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9137894"/>
                  </a:ext>
                </a:extLst>
              </a:tr>
              <a:tr h="379342">
                <a:tc>
                  <a:txBody>
                    <a:bodyPr/>
                    <a:lstStyle/>
                    <a:p>
                      <a:pPr marL="0" marR="0">
                        <a:lnSpc>
                          <a:spcPct val="107000"/>
                        </a:lnSpc>
                        <a:spcBef>
                          <a:spcPts val="0"/>
                        </a:spcBef>
                        <a:spcAft>
                          <a:spcPts val="0"/>
                        </a:spcAft>
                      </a:pPr>
                      <a:r>
                        <a:rPr lang="en-US" sz="1100" dirty="0">
                          <a:effectLst/>
                          <a:latin typeface="+mn-lt"/>
                          <a:ea typeface="+mn-ea"/>
                          <a:cs typeface="+mn-cs"/>
                        </a:rPr>
                        <a:t>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dirty="0"/>
                        <a:t>3.33</a:t>
                      </a:r>
                    </a:p>
                  </a:txBody>
                  <a:tcPr marL="68580" marR="68580" marT="0" marB="0">
                    <a:solidFill>
                      <a:srgbClr val="FFC000"/>
                    </a:solidFill>
                  </a:tcPr>
                </a:tc>
                <a:tc>
                  <a:txBody>
                    <a:bodyPr/>
                    <a:lstStyle/>
                    <a:p>
                      <a:pPr marL="0" marR="0">
                        <a:lnSpc>
                          <a:spcPct val="107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75.00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0852726"/>
                  </a:ext>
                </a:extLst>
              </a:tr>
              <a:tr h="379342">
                <a:tc>
                  <a:txBody>
                    <a:bodyPr/>
                    <a:lstStyle/>
                    <a:p>
                      <a:pPr marL="0" marR="0">
                        <a:lnSpc>
                          <a:spcPct val="107000"/>
                        </a:lnSpc>
                        <a:spcBef>
                          <a:spcPts val="0"/>
                        </a:spcBef>
                        <a:spcAft>
                          <a:spcPts val="0"/>
                        </a:spcAft>
                      </a:pPr>
                      <a:r>
                        <a:rPr lang="en-US" sz="1100" dirty="0">
                          <a:effectLst/>
                          <a:latin typeface="+mn-lt"/>
                          <a:ea typeface="+mn-ea"/>
                          <a:cs typeface="+mn-cs"/>
                        </a:rPr>
                        <a: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dirty="0"/>
                        <a:t>3.15</a:t>
                      </a:r>
                    </a:p>
                  </a:txBody>
                  <a:tcPr marL="68580" marR="68580" marT="0" marB="0">
                    <a:solidFill>
                      <a:srgbClr val="FFC000"/>
                    </a:solidFill>
                  </a:tcPr>
                </a:tc>
                <a:tc>
                  <a:txBody>
                    <a:bodyPr/>
                    <a:lstStyle/>
                    <a:p>
                      <a:pPr marL="0" marR="0">
                        <a:lnSpc>
                          <a:spcPct val="107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53755032"/>
                  </a:ext>
                </a:extLst>
              </a:tr>
              <a:tr h="379342">
                <a:tc>
                  <a:txBody>
                    <a:bodyPr/>
                    <a:lstStyle/>
                    <a:p>
                      <a:pPr marL="0" marR="0">
                        <a:lnSpc>
                          <a:spcPct val="107000"/>
                        </a:lnSpc>
                        <a:spcBef>
                          <a:spcPts val="0"/>
                        </a:spcBef>
                        <a:spcAft>
                          <a:spcPts val="0"/>
                        </a:spcAft>
                      </a:pPr>
                      <a:r>
                        <a:rPr lang="en-US" sz="1100" dirty="0">
                          <a:effectLst/>
                          <a:latin typeface="+mn-lt"/>
                          <a:ea typeface="+mn-ea"/>
                          <a:cs typeface="+mn-cs"/>
                        </a:rPr>
                        <a:t>F</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dirty="0"/>
                        <a:t>2.02</a:t>
                      </a:r>
                    </a:p>
                  </a:txBody>
                  <a:tcPr marL="68580" marR="68580" marT="0" marB="0">
                    <a:solidFill>
                      <a:srgbClr val="FFC000"/>
                    </a:solidFill>
                  </a:tcPr>
                </a:tc>
                <a:tc>
                  <a:txBody>
                    <a:bodyPr/>
                    <a:lstStyle/>
                    <a:p>
                      <a:pPr marL="0" marR="0">
                        <a:lnSpc>
                          <a:spcPct val="107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3351978"/>
                  </a:ext>
                </a:extLst>
              </a:tr>
              <a:tr h="379342">
                <a:tc>
                  <a:txBody>
                    <a:bodyPr/>
                    <a:lstStyle/>
                    <a:p>
                      <a:pPr marL="0" marR="0">
                        <a:lnSpc>
                          <a:spcPct val="107000"/>
                        </a:lnSpc>
                        <a:spcBef>
                          <a:spcPts val="0"/>
                        </a:spcBef>
                        <a:spcAft>
                          <a:spcPts val="0"/>
                        </a:spcAft>
                      </a:pPr>
                      <a:r>
                        <a:rPr lang="en-US" sz="1100" dirty="0">
                          <a:effectLst/>
                          <a:latin typeface="+mn-lt"/>
                          <a:ea typeface="+mn-ea"/>
                          <a:cs typeface="+mn-cs"/>
                        </a:rPr>
                        <a:t>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856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dirty="0"/>
                        <a:t>2.34</a:t>
                      </a:r>
                    </a:p>
                  </a:txBody>
                  <a:tcPr marL="68580" marR="68580" marT="0" marB="0">
                    <a:solidFill>
                      <a:srgbClr val="FFC000"/>
                    </a:solidFill>
                  </a:tcPr>
                </a:tc>
                <a:tc>
                  <a:txBody>
                    <a:bodyPr/>
                    <a:lstStyle/>
                    <a:p>
                      <a:pPr marL="0" marR="0">
                        <a:lnSpc>
                          <a:spcPct val="107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55.00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0945935"/>
                  </a:ext>
                </a:extLst>
              </a:tr>
            </a:tbl>
          </a:graphicData>
        </a:graphic>
      </p:graphicFrame>
    </p:spTree>
    <p:extLst>
      <p:ext uri="{BB962C8B-B14F-4D97-AF65-F5344CB8AC3E}">
        <p14:creationId xmlns:p14="http://schemas.microsoft.com/office/powerpoint/2010/main" val="3548352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108" y="171082"/>
            <a:ext cx="3429550" cy="778714"/>
          </a:xfrm>
          <a:solidFill>
            <a:schemeClr val="accent1">
              <a:lumMod val="20000"/>
              <a:lumOff val="80000"/>
            </a:schemeClr>
          </a:solidFill>
          <a:ln w="38100">
            <a:solidFill>
              <a:schemeClr val="accent1">
                <a:lumMod val="50000"/>
              </a:schemeClr>
            </a:solidFill>
          </a:ln>
        </p:spPr>
        <p:txBody>
          <a:bodyPr>
            <a:normAutofit fontScale="90000"/>
          </a:bodyPr>
          <a:lstStyle/>
          <a:p>
            <a:pPr algn="ctr"/>
            <a:r>
              <a:rPr lang="en-US" dirty="0" smtClean="0"/>
              <a:t>Strategies for meeting the 1% participation cap</a:t>
            </a: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53146" y="457201"/>
            <a:ext cx="4477610" cy="5052796"/>
          </a:xfrm>
        </p:spPr>
      </p:pic>
      <p:sp>
        <p:nvSpPr>
          <p:cNvPr id="9" name="Text Placeholder 8"/>
          <p:cNvSpPr>
            <a:spLocks noGrp="1"/>
          </p:cNvSpPr>
          <p:nvPr>
            <p:ph type="body" sz="half" idx="2"/>
          </p:nvPr>
        </p:nvSpPr>
        <p:spPr>
          <a:xfrm>
            <a:off x="334108" y="1215268"/>
            <a:ext cx="3429550" cy="3822782"/>
          </a:xfrm>
        </p:spPr>
        <p:txBody>
          <a:bodyPr/>
          <a:lstStyle/>
          <a:p>
            <a:pPr marL="228600" indent="-228600">
              <a:buAutoNum type="arabicPeriod"/>
            </a:pPr>
            <a:r>
              <a:rPr lang="en-US" dirty="0" smtClean="0"/>
              <a:t>Gather district and school data on current participation rates in the alternate assessment. </a:t>
            </a:r>
          </a:p>
          <a:p>
            <a:pPr marL="228600" indent="-228600">
              <a:buAutoNum type="arabicPeriod"/>
            </a:pPr>
            <a:r>
              <a:rPr lang="en-US" dirty="0" smtClean="0"/>
              <a:t>Gather data on the characteristics of students participating in the alternate assessment.</a:t>
            </a:r>
          </a:p>
          <a:p>
            <a:pPr marL="228600" indent="-228600">
              <a:buAutoNum type="arabicPeriod"/>
            </a:pPr>
            <a:r>
              <a:rPr lang="en-US" dirty="0" smtClean="0"/>
              <a:t>Create or examine a state definition of “students with the most significant cognitive disabilities” and revise guidelines, as needed, for determining whether a student should participate in the alternate assessment.</a:t>
            </a:r>
          </a:p>
          <a:p>
            <a:pPr marL="228600" indent="-228600">
              <a:buAutoNum type="arabicPeriod"/>
            </a:pPr>
            <a:r>
              <a:rPr lang="en-US" dirty="0" smtClean="0"/>
              <a:t>Provide PD for IEP team members and other educators on alternate assessment and who should participate in it.</a:t>
            </a:r>
          </a:p>
          <a:p>
            <a:pPr marL="228600" indent="-228600">
              <a:buAutoNum type="arabicPeriod"/>
            </a:pPr>
            <a:r>
              <a:rPr lang="en-US" dirty="0" smtClean="0"/>
              <a:t>Provide information sessions for parents of students with disabilities so that they can participate in the IEP decision-making process about the assessment in which their child participates.</a:t>
            </a:r>
          </a:p>
          <a:p>
            <a:endParaRPr lang="en-US" dirty="0" smtClean="0"/>
          </a:p>
        </p:txBody>
      </p:sp>
      <p:sp>
        <p:nvSpPr>
          <p:cNvPr id="4" name="Slide Number Placeholder 3"/>
          <p:cNvSpPr>
            <a:spLocks noGrp="1"/>
          </p:cNvSpPr>
          <p:nvPr>
            <p:ph type="sldNum" sz="quarter" idx="12"/>
          </p:nvPr>
        </p:nvSpPr>
        <p:spPr/>
        <p:txBody>
          <a:bodyPr/>
          <a:lstStyle/>
          <a:p>
            <a:fld id="{16630861-4318-414B-8E21-CA5F03E7BD41}" type="slidenum">
              <a:rPr lang="en-US" smtClean="0"/>
              <a:t>8</a:t>
            </a:fld>
            <a:endParaRPr lang="en-US"/>
          </a:p>
        </p:txBody>
      </p:sp>
    </p:spTree>
    <p:extLst>
      <p:ext uri="{BB962C8B-B14F-4D97-AF65-F5344CB8AC3E}">
        <p14:creationId xmlns:p14="http://schemas.microsoft.com/office/powerpoint/2010/main" val="1045623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98939" y="143748"/>
            <a:ext cx="8527427" cy="711658"/>
          </a:xfrm>
          <a:solidFill>
            <a:schemeClr val="accent1">
              <a:lumMod val="20000"/>
              <a:lumOff val="80000"/>
            </a:schemeClr>
          </a:solidFill>
          <a:ln w="38100">
            <a:solidFill>
              <a:schemeClr val="accent1">
                <a:lumMod val="50000"/>
              </a:schemeClr>
            </a:solidFill>
          </a:ln>
        </p:spPr>
        <p:txBody>
          <a:bodyPr/>
          <a:lstStyle/>
          <a:p>
            <a:pPr algn="ctr"/>
            <a:r>
              <a:rPr lang="en-US" dirty="0" smtClean="0"/>
              <a:t>Recommended Strategy #1</a:t>
            </a:r>
            <a:endParaRPr lang="en-US" dirty="0"/>
          </a:p>
        </p:txBody>
      </p:sp>
      <p:sp>
        <p:nvSpPr>
          <p:cNvPr id="7" name="Content Placeholder 6"/>
          <p:cNvSpPr>
            <a:spLocks noGrp="1"/>
          </p:cNvSpPr>
          <p:nvPr>
            <p:ph idx="1"/>
          </p:nvPr>
        </p:nvSpPr>
        <p:spPr>
          <a:xfrm>
            <a:off x="298939" y="1274261"/>
            <a:ext cx="8527427" cy="4599001"/>
          </a:xfrm>
        </p:spPr>
        <p:txBody>
          <a:bodyPr>
            <a:normAutofit/>
          </a:bodyPr>
          <a:lstStyle/>
          <a:p>
            <a:pPr marL="0" indent="0">
              <a:buNone/>
            </a:pPr>
            <a:endParaRPr lang="en-US" sz="2800" b="1" dirty="0" smtClean="0"/>
          </a:p>
          <a:p>
            <a:pPr marL="0" indent="0">
              <a:buNone/>
            </a:pPr>
            <a:r>
              <a:rPr lang="en-US" sz="2400" b="1" dirty="0" smtClean="0"/>
              <a:t>Gather data on current participation rates- </a:t>
            </a:r>
            <a:r>
              <a:rPr lang="en-US" sz="2400" dirty="0" smtClean="0"/>
              <a:t>Examine participation rates in districts and </a:t>
            </a:r>
            <a:r>
              <a:rPr lang="en-US" sz="2400" b="1" i="1" dirty="0" smtClean="0"/>
              <a:t>by grade level</a:t>
            </a:r>
            <a:r>
              <a:rPr lang="en-US" sz="2400" dirty="0" smtClean="0"/>
              <a:t>.  </a:t>
            </a:r>
          </a:p>
          <a:p>
            <a:pPr marL="0" indent="0">
              <a:buNone/>
            </a:pPr>
            <a:endParaRPr lang="en-US" sz="2400" dirty="0"/>
          </a:p>
          <a:p>
            <a:pPr marL="0" indent="0">
              <a:buNone/>
            </a:pPr>
            <a:r>
              <a:rPr lang="en-US" sz="2400" dirty="0" smtClean="0"/>
              <a:t>This data will help in understanding whether there are pockets of schools or districts in which the numbers are higher than expected and whether there are certain grades in which participation in the alternate assessment is higher than expected.  </a:t>
            </a:r>
          </a:p>
          <a:p>
            <a:pPr marL="0" indent="0">
              <a:buNone/>
            </a:pPr>
            <a:r>
              <a:rPr lang="en-US" sz="2000" dirty="0" smtClean="0"/>
              <a:t>	</a:t>
            </a:r>
            <a:endParaRPr lang="en-US" sz="2000" dirty="0"/>
          </a:p>
        </p:txBody>
      </p:sp>
      <p:sp>
        <p:nvSpPr>
          <p:cNvPr id="5" name="Slide Number Placeholder 4"/>
          <p:cNvSpPr>
            <a:spLocks noGrp="1"/>
          </p:cNvSpPr>
          <p:nvPr>
            <p:ph type="sldNum" sz="quarter" idx="12"/>
          </p:nvPr>
        </p:nvSpPr>
        <p:spPr/>
        <p:txBody>
          <a:bodyPr/>
          <a:lstStyle/>
          <a:p>
            <a:fld id="{16630861-4318-414B-8E21-CA5F03E7BD41}" type="slidenum">
              <a:rPr lang="en-US" smtClean="0"/>
              <a:t>9</a:t>
            </a:fld>
            <a:endParaRPr lang="en-US"/>
          </a:p>
        </p:txBody>
      </p:sp>
    </p:spTree>
    <p:extLst>
      <p:ext uri="{BB962C8B-B14F-4D97-AF65-F5344CB8AC3E}">
        <p14:creationId xmlns:p14="http://schemas.microsoft.com/office/powerpoint/2010/main" val="1858578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844794"/>
          </a:xfrm>
          <a:solidFill>
            <a:schemeClr val="accent1">
              <a:lumMod val="20000"/>
              <a:lumOff val="80000"/>
            </a:schemeClr>
          </a:solidFill>
          <a:ln w="38100">
            <a:solidFill>
              <a:schemeClr val="tx2">
                <a:lumMod val="50000"/>
              </a:schemeClr>
            </a:solidFill>
          </a:ln>
        </p:spPr>
        <p:txBody>
          <a:bodyPr/>
          <a:lstStyle/>
          <a:p>
            <a:pPr algn="ctr"/>
            <a:r>
              <a:rPr lang="en-US" dirty="0" smtClean="0"/>
              <a:t>National Data</a:t>
            </a:r>
            <a:endParaRPr lang="en-US" dirty="0"/>
          </a:p>
        </p:txBody>
      </p:sp>
      <p:sp>
        <p:nvSpPr>
          <p:cNvPr id="3" name="Slide Number Placeholder 2"/>
          <p:cNvSpPr>
            <a:spLocks noGrp="1"/>
          </p:cNvSpPr>
          <p:nvPr>
            <p:ph type="sldNum" sz="quarter" idx="12"/>
          </p:nvPr>
        </p:nvSpPr>
        <p:spPr/>
        <p:txBody>
          <a:bodyPr/>
          <a:lstStyle/>
          <a:p>
            <a:fld id="{16630861-4318-414B-8E21-CA5F03E7BD41}" type="slidenum">
              <a:rPr lang="en-US" smtClean="0"/>
              <a:t>10</a:t>
            </a:fld>
            <a:endParaRPr lang="en-US"/>
          </a:p>
        </p:txBody>
      </p:sp>
      <p:sp>
        <p:nvSpPr>
          <p:cNvPr id="4" name="Rectangle 1"/>
          <p:cNvSpPr>
            <a:spLocks noChangeArrowheads="1"/>
          </p:cNvSpPr>
          <p:nvPr/>
        </p:nvSpPr>
        <p:spPr bwMode="auto">
          <a:xfrm>
            <a:off x="0" y="43934"/>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endParaRPr kumimoji="0" lang="en-US" altLang="en-US" sz="19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1026" name="Picture 2" descr="Figure 1 Ch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21132800"/>
            <a:ext cx="6867525" cy="31718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906" y="1470454"/>
            <a:ext cx="8513459" cy="4151869"/>
          </a:xfrm>
          <a:prstGeom prst="rect">
            <a:avLst/>
          </a:prstGeom>
        </p:spPr>
      </p:pic>
    </p:spTree>
    <p:extLst>
      <p:ext uri="{BB962C8B-B14F-4D97-AF65-F5344CB8AC3E}">
        <p14:creationId xmlns:p14="http://schemas.microsoft.com/office/powerpoint/2010/main" val="24407993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E061E-4307-4D9B-A0A6-ACC41BE9F548}"/>
              </a:ext>
            </a:extLst>
          </p:cNvPr>
          <p:cNvSpPr>
            <a:spLocks noGrp="1"/>
          </p:cNvSpPr>
          <p:nvPr>
            <p:ph type="title"/>
          </p:nvPr>
        </p:nvSpPr>
        <p:spPr>
          <a:xfrm>
            <a:off x="253450" y="1107204"/>
            <a:ext cx="3305474" cy="1368763"/>
          </a:xfrm>
        </p:spPr>
        <p:txBody>
          <a:bodyPr>
            <a:normAutofit/>
          </a:bodyPr>
          <a:lstStyle/>
          <a:p>
            <a:r>
              <a:rPr lang="en-US" sz="2100" dirty="0"/>
              <a:t>WV Alternate Summative Assessment Participation for Math, SY 2016, Grades 3-11 by District</a:t>
            </a:r>
          </a:p>
        </p:txBody>
      </p:sp>
      <p:sp>
        <p:nvSpPr>
          <p:cNvPr id="3" name="Freeform 122">
            <a:extLst>
              <a:ext uri="{FF2B5EF4-FFF2-40B4-BE49-F238E27FC236}">
                <a16:creationId xmlns:a16="http://schemas.microsoft.com/office/drawing/2014/main" id="{705184A9-789E-40F9-8EC5-AE1FD142DB35}"/>
              </a:ext>
            </a:extLst>
          </p:cNvPr>
          <p:cNvSpPr>
            <a:spLocks/>
          </p:cNvSpPr>
          <p:nvPr/>
        </p:nvSpPr>
        <p:spPr bwMode="auto">
          <a:xfrm>
            <a:off x="6966493" y="2402146"/>
            <a:ext cx="442913" cy="491729"/>
          </a:xfrm>
          <a:custGeom>
            <a:avLst/>
            <a:gdLst>
              <a:gd name="T0" fmla="*/ 0 w 744"/>
              <a:gd name="T1" fmla="*/ 2147483647 h 827"/>
              <a:gd name="T2" fmla="*/ 2147483647 w 744"/>
              <a:gd name="T3" fmla="*/ 2147483647 h 827"/>
              <a:gd name="T4" fmla="*/ 2147483647 w 744"/>
              <a:gd name="T5" fmla="*/ 2147483647 h 827"/>
              <a:gd name="T6" fmla="*/ 2147483647 w 744"/>
              <a:gd name="T7" fmla="*/ 0 h 827"/>
              <a:gd name="T8" fmla="*/ 2147483647 w 744"/>
              <a:gd name="T9" fmla="*/ 2147483647 h 827"/>
              <a:gd name="T10" fmla="*/ 2147483647 w 744"/>
              <a:gd name="T11" fmla="*/ 2147483647 h 827"/>
              <a:gd name="T12" fmla="*/ 2147483647 w 744"/>
              <a:gd name="T13" fmla="*/ 2147483647 h 827"/>
              <a:gd name="T14" fmla="*/ 2147483647 w 744"/>
              <a:gd name="T15" fmla="*/ 2147483647 h 827"/>
              <a:gd name="T16" fmla="*/ 2147483647 w 744"/>
              <a:gd name="T17" fmla="*/ 2147483647 h 827"/>
              <a:gd name="T18" fmla="*/ 2147483647 w 744"/>
              <a:gd name="T19" fmla="*/ 2147483647 h 827"/>
              <a:gd name="T20" fmla="*/ 2147483647 w 744"/>
              <a:gd name="T21" fmla="*/ 2147483647 h 827"/>
              <a:gd name="T22" fmla="*/ 2147483647 w 744"/>
              <a:gd name="T23" fmla="*/ 2147483647 h 827"/>
              <a:gd name="T24" fmla="*/ 2147483647 w 744"/>
              <a:gd name="T25" fmla="*/ 2147483647 h 827"/>
              <a:gd name="T26" fmla="*/ 2147483647 w 744"/>
              <a:gd name="T27" fmla="*/ 2147483647 h 827"/>
              <a:gd name="T28" fmla="*/ 2147483647 w 744"/>
              <a:gd name="T29" fmla="*/ 2147483647 h 827"/>
              <a:gd name="T30" fmla="*/ 2147483647 w 744"/>
              <a:gd name="T31" fmla="*/ 2147483647 h 827"/>
              <a:gd name="T32" fmla="*/ 2147483647 w 744"/>
              <a:gd name="T33" fmla="*/ 2147483647 h 827"/>
              <a:gd name="T34" fmla="*/ 0 w 744"/>
              <a:gd name="T35" fmla="*/ 2147483647 h 8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44"/>
              <a:gd name="T55" fmla="*/ 0 h 827"/>
              <a:gd name="T56" fmla="*/ 744 w 744"/>
              <a:gd name="T57" fmla="*/ 827 h 8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44" h="827">
                <a:moveTo>
                  <a:pt x="0" y="540"/>
                </a:moveTo>
                <a:lnTo>
                  <a:pt x="165" y="89"/>
                </a:lnTo>
                <a:lnTo>
                  <a:pt x="257" y="71"/>
                </a:lnTo>
                <a:lnTo>
                  <a:pt x="342" y="0"/>
                </a:lnTo>
                <a:lnTo>
                  <a:pt x="403" y="42"/>
                </a:lnTo>
                <a:lnTo>
                  <a:pt x="506" y="39"/>
                </a:lnTo>
                <a:lnTo>
                  <a:pt x="547" y="53"/>
                </a:lnTo>
                <a:lnTo>
                  <a:pt x="575" y="48"/>
                </a:lnTo>
                <a:lnTo>
                  <a:pt x="607" y="6"/>
                </a:lnTo>
                <a:lnTo>
                  <a:pt x="680" y="18"/>
                </a:lnTo>
                <a:lnTo>
                  <a:pt x="721" y="72"/>
                </a:lnTo>
                <a:lnTo>
                  <a:pt x="664" y="170"/>
                </a:lnTo>
                <a:lnTo>
                  <a:pt x="719" y="260"/>
                </a:lnTo>
                <a:lnTo>
                  <a:pt x="744" y="273"/>
                </a:lnTo>
                <a:lnTo>
                  <a:pt x="700" y="409"/>
                </a:lnTo>
                <a:lnTo>
                  <a:pt x="487" y="594"/>
                </a:lnTo>
                <a:lnTo>
                  <a:pt x="363" y="827"/>
                </a:lnTo>
                <a:lnTo>
                  <a:pt x="0" y="540"/>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 name="Freeform 123">
            <a:extLst>
              <a:ext uri="{FF2B5EF4-FFF2-40B4-BE49-F238E27FC236}">
                <a16:creationId xmlns:a16="http://schemas.microsoft.com/office/drawing/2014/main" id="{1E77D5AE-4A05-460E-933C-A41B015436EB}"/>
              </a:ext>
            </a:extLst>
          </p:cNvPr>
          <p:cNvSpPr>
            <a:spLocks/>
          </p:cNvSpPr>
          <p:nvPr/>
        </p:nvSpPr>
        <p:spPr bwMode="auto">
          <a:xfrm>
            <a:off x="4336402" y="1325822"/>
            <a:ext cx="182166" cy="346472"/>
          </a:xfrm>
          <a:custGeom>
            <a:avLst/>
            <a:gdLst>
              <a:gd name="T0" fmla="*/ 0 w 305"/>
              <a:gd name="T1" fmla="*/ 2147483647 h 581"/>
              <a:gd name="T2" fmla="*/ 2147483647 w 305"/>
              <a:gd name="T3" fmla="*/ 2147483647 h 581"/>
              <a:gd name="T4" fmla="*/ 2147483647 w 305"/>
              <a:gd name="T5" fmla="*/ 0 h 581"/>
              <a:gd name="T6" fmla="*/ 2147483647 w 305"/>
              <a:gd name="T7" fmla="*/ 2147483647 h 581"/>
              <a:gd name="T8" fmla="*/ 2147483647 w 305"/>
              <a:gd name="T9" fmla="*/ 2147483647 h 581"/>
              <a:gd name="T10" fmla="*/ 0 w 305"/>
              <a:gd name="T11" fmla="*/ 2147483647 h 581"/>
              <a:gd name="T12" fmla="*/ 0 60000 65536"/>
              <a:gd name="T13" fmla="*/ 0 60000 65536"/>
              <a:gd name="T14" fmla="*/ 0 60000 65536"/>
              <a:gd name="T15" fmla="*/ 0 60000 65536"/>
              <a:gd name="T16" fmla="*/ 0 60000 65536"/>
              <a:gd name="T17" fmla="*/ 0 60000 65536"/>
              <a:gd name="T18" fmla="*/ 0 w 305"/>
              <a:gd name="T19" fmla="*/ 0 h 581"/>
              <a:gd name="T20" fmla="*/ 305 w 305"/>
              <a:gd name="T21" fmla="*/ 581 h 581"/>
            </a:gdLst>
            <a:ahLst/>
            <a:cxnLst>
              <a:cxn ang="T12">
                <a:pos x="T0" y="T1"/>
              </a:cxn>
              <a:cxn ang="T13">
                <a:pos x="T2" y="T3"/>
              </a:cxn>
              <a:cxn ang="T14">
                <a:pos x="T4" y="T5"/>
              </a:cxn>
              <a:cxn ang="T15">
                <a:pos x="T6" y="T7"/>
              </a:cxn>
              <a:cxn ang="T16">
                <a:pos x="T8" y="T9"/>
              </a:cxn>
              <a:cxn ang="T17">
                <a:pos x="T10" y="T11"/>
              </a:cxn>
            </a:cxnLst>
            <a:rect l="T18" t="T19" r="T20" b="T21"/>
            <a:pathLst>
              <a:path w="305" h="581">
                <a:moveTo>
                  <a:pt x="0" y="501"/>
                </a:moveTo>
                <a:lnTo>
                  <a:pt x="135" y="231"/>
                </a:lnTo>
                <a:lnTo>
                  <a:pt x="114" y="0"/>
                </a:lnTo>
                <a:lnTo>
                  <a:pt x="297" y="16"/>
                </a:lnTo>
                <a:lnTo>
                  <a:pt x="305" y="581"/>
                </a:lnTo>
                <a:lnTo>
                  <a:pt x="0" y="501"/>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 name="Freeform 124">
            <a:extLst>
              <a:ext uri="{FF2B5EF4-FFF2-40B4-BE49-F238E27FC236}">
                <a16:creationId xmlns:a16="http://schemas.microsoft.com/office/drawing/2014/main" id="{5FF0B59E-E1FC-4E76-BCDB-19664D901FAA}"/>
              </a:ext>
            </a:extLst>
          </p:cNvPr>
          <p:cNvSpPr>
            <a:spLocks/>
          </p:cNvSpPr>
          <p:nvPr/>
        </p:nvSpPr>
        <p:spPr bwMode="auto">
          <a:xfrm>
            <a:off x="2370681" y="3848756"/>
            <a:ext cx="478631" cy="522684"/>
          </a:xfrm>
          <a:custGeom>
            <a:avLst/>
            <a:gdLst>
              <a:gd name="T0" fmla="*/ 0 w 802"/>
              <a:gd name="T1" fmla="*/ 2147483647 h 878"/>
              <a:gd name="T2" fmla="*/ 2147483647 w 802"/>
              <a:gd name="T3" fmla="*/ 2147483647 h 878"/>
              <a:gd name="T4" fmla="*/ 2147483647 w 802"/>
              <a:gd name="T5" fmla="*/ 2147483647 h 878"/>
              <a:gd name="T6" fmla="*/ 2147483647 w 802"/>
              <a:gd name="T7" fmla="*/ 0 h 878"/>
              <a:gd name="T8" fmla="*/ 2147483647 w 802"/>
              <a:gd name="T9" fmla="*/ 2147483647 h 878"/>
              <a:gd name="T10" fmla="*/ 2147483647 w 802"/>
              <a:gd name="T11" fmla="*/ 2147483647 h 878"/>
              <a:gd name="T12" fmla="*/ 2147483647 w 802"/>
              <a:gd name="T13" fmla="*/ 2147483647 h 878"/>
              <a:gd name="T14" fmla="*/ 2147483647 w 802"/>
              <a:gd name="T15" fmla="*/ 2147483647 h 878"/>
              <a:gd name="T16" fmla="*/ 2147483647 w 802"/>
              <a:gd name="T17" fmla="*/ 2147483647 h 878"/>
              <a:gd name="T18" fmla="*/ 2147483647 w 802"/>
              <a:gd name="T19" fmla="*/ 2147483647 h 878"/>
              <a:gd name="T20" fmla="*/ 2147483647 w 802"/>
              <a:gd name="T21" fmla="*/ 2147483647 h 878"/>
              <a:gd name="T22" fmla="*/ 2147483647 w 802"/>
              <a:gd name="T23" fmla="*/ 2147483647 h 878"/>
              <a:gd name="T24" fmla="*/ 0 w 802"/>
              <a:gd name="T25" fmla="*/ 2147483647 h 8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2"/>
              <a:gd name="T40" fmla="*/ 0 h 878"/>
              <a:gd name="T41" fmla="*/ 802 w 802"/>
              <a:gd name="T42" fmla="*/ 878 h 8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2" h="878">
                <a:moveTo>
                  <a:pt x="0" y="398"/>
                </a:moveTo>
                <a:lnTo>
                  <a:pt x="304" y="322"/>
                </a:lnTo>
                <a:lnTo>
                  <a:pt x="381" y="36"/>
                </a:lnTo>
                <a:lnTo>
                  <a:pt x="521" y="0"/>
                </a:lnTo>
                <a:lnTo>
                  <a:pt x="794" y="315"/>
                </a:lnTo>
                <a:lnTo>
                  <a:pt x="802" y="560"/>
                </a:lnTo>
                <a:lnTo>
                  <a:pt x="529" y="678"/>
                </a:lnTo>
                <a:lnTo>
                  <a:pt x="422" y="878"/>
                </a:lnTo>
                <a:lnTo>
                  <a:pt x="379" y="863"/>
                </a:lnTo>
                <a:lnTo>
                  <a:pt x="369" y="837"/>
                </a:lnTo>
                <a:lnTo>
                  <a:pt x="370" y="690"/>
                </a:lnTo>
                <a:lnTo>
                  <a:pt x="265" y="673"/>
                </a:lnTo>
                <a:lnTo>
                  <a:pt x="0" y="398"/>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6" name="Freeform 125">
            <a:extLst>
              <a:ext uri="{FF2B5EF4-FFF2-40B4-BE49-F238E27FC236}">
                <a16:creationId xmlns:a16="http://schemas.microsoft.com/office/drawing/2014/main" id="{6B201996-F7F6-413F-ABE3-5B58E7E780D2}"/>
              </a:ext>
            </a:extLst>
          </p:cNvPr>
          <p:cNvSpPr>
            <a:spLocks/>
          </p:cNvSpPr>
          <p:nvPr/>
        </p:nvSpPr>
        <p:spPr bwMode="auto">
          <a:xfrm>
            <a:off x="5624658" y="2840297"/>
            <a:ext cx="548879" cy="721519"/>
          </a:xfrm>
          <a:custGeom>
            <a:avLst/>
            <a:gdLst>
              <a:gd name="T0" fmla="*/ 0 w 922"/>
              <a:gd name="T1" fmla="*/ 2147483647 h 1212"/>
              <a:gd name="T2" fmla="*/ 2147483647 w 922"/>
              <a:gd name="T3" fmla="*/ 2147483647 h 1212"/>
              <a:gd name="T4" fmla="*/ 2147483647 w 922"/>
              <a:gd name="T5" fmla="*/ 2147483647 h 1212"/>
              <a:gd name="T6" fmla="*/ 2147483647 w 922"/>
              <a:gd name="T7" fmla="*/ 2147483647 h 1212"/>
              <a:gd name="T8" fmla="*/ 2147483647 w 922"/>
              <a:gd name="T9" fmla="*/ 2147483647 h 1212"/>
              <a:gd name="T10" fmla="*/ 2147483647 w 922"/>
              <a:gd name="T11" fmla="*/ 2147483647 h 1212"/>
              <a:gd name="T12" fmla="*/ 2147483647 w 922"/>
              <a:gd name="T13" fmla="*/ 2147483647 h 1212"/>
              <a:gd name="T14" fmla="*/ 2147483647 w 922"/>
              <a:gd name="T15" fmla="*/ 2147483647 h 1212"/>
              <a:gd name="T16" fmla="*/ 2147483647 w 922"/>
              <a:gd name="T17" fmla="*/ 2147483647 h 1212"/>
              <a:gd name="T18" fmla="*/ 2147483647 w 922"/>
              <a:gd name="T19" fmla="*/ 2147483647 h 1212"/>
              <a:gd name="T20" fmla="*/ 2147483647 w 922"/>
              <a:gd name="T21" fmla="*/ 2147483647 h 1212"/>
              <a:gd name="T22" fmla="*/ 2147483647 w 922"/>
              <a:gd name="T23" fmla="*/ 2147483647 h 1212"/>
              <a:gd name="T24" fmla="*/ 2147483647 w 922"/>
              <a:gd name="T25" fmla="*/ 2147483647 h 1212"/>
              <a:gd name="T26" fmla="*/ 2147483647 w 922"/>
              <a:gd name="T27" fmla="*/ 2147483647 h 1212"/>
              <a:gd name="T28" fmla="*/ 2147483647 w 922"/>
              <a:gd name="T29" fmla="*/ 2147483647 h 1212"/>
              <a:gd name="T30" fmla="*/ 2147483647 w 922"/>
              <a:gd name="T31" fmla="*/ 2147483647 h 1212"/>
              <a:gd name="T32" fmla="*/ 2147483647 w 922"/>
              <a:gd name="T33" fmla="*/ 2147483647 h 1212"/>
              <a:gd name="T34" fmla="*/ 2147483647 w 922"/>
              <a:gd name="T35" fmla="*/ 0 h 1212"/>
              <a:gd name="T36" fmla="*/ 2147483647 w 922"/>
              <a:gd name="T37" fmla="*/ 2147483647 h 1212"/>
              <a:gd name="T38" fmla="*/ 0 w 922"/>
              <a:gd name="T39" fmla="*/ 2147483647 h 121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22"/>
              <a:gd name="T61" fmla="*/ 0 h 1212"/>
              <a:gd name="T62" fmla="*/ 922 w 922"/>
              <a:gd name="T63" fmla="*/ 1212 h 121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22" h="1212">
                <a:moveTo>
                  <a:pt x="0" y="289"/>
                </a:moveTo>
                <a:lnTo>
                  <a:pt x="51" y="328"/>
                </a:lnTo>
                <a:lnTo>
                  <a:pt x="52" y="385"/>
                </a:lnTo>
                <a:lnTo>
                  <a:pt x="197" y="286"/>
                </a:lnTo>
                <a:lnTo>
                  <a:pt x="288" y="269"/>
                </a:lnTo>
                <a:lnTo>
                  <a:pt x="374" y="298"/>
                </a:lnTo>
                <a:lnTo>
                  <a:pt x="263" y="596"/>
                </a:lnTo>
                <a:lnTo>
                  <a:pt x="359" y="612"/>
                </a:lnTo>
                <a:lnTo>
                  <a:pt x="348" y="688"/>
                </a:lnTo>
                <a:lnTo>
                  <a:pt x="297" y="811"/>
                </a:lnTo>
                <a:lnTo>
                  <a:pt x="233" y="858"/>
                </a:lnTo>
                <a:lnTo>
                  <a:pt x="235" y="867"/>
                </a:lnTo>
                <a:lnTo>
                  <a:pt x="655" y="1212"/>
                </a:lnTo>
                <a:lnTo>
                  <a:pt x="797" y="967"/>
                </a:lnTo>
                <a:lnTo>
                  <a:pt x="739" y="613"/>
                </a:lnTo>
                <a:lnTo>
                  <a:pt x="922" y="209"/>
                </a:lnTo>
                <a:lnTo>
                  <a:pt x="618" y="34"/>
                </a:lnTo>
                <a:lnTo>
                  <a:pt x="371" y="0"/>
                </a:lnTo>
                <a:lnTo>
                  <a:pt x="229" y="83"/>
                </a:lnTo>
                <a:lnTo>
                  <a:pt x="0" y="289"/>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7" name="Freeform 126">
            <a:extLst>
              <a:ext uri="{FF2B5EF4-FFF2-40B4-BE49-F238E27FC236}">
                <a16:creationId xmlns:a16="http://schemas.microsoft.com/office/drawing/2014/main" id="{847EA01B-A022-4B9B-B3BB-0B5BA8C3E19E}"/>
              </a:ext>
            </a:extLst>
          </p:cNvPr>
          <p:cNvSpPr>
            <a:spLocks/>
          </p:cNvSpPr>
          <p:nvPr/>
        </p:nvSpPr>
        <p:spPr bwMode="auto">
          <a:xfrm>
            <a:off x="4126852" y="4346437"/>
            <a:ext cx="995363" cy="822722"/>
          </a:xfrm>
          <a:custGeom>
            <a:avLst/>
            <a:gdLst>
              <a:gd name="T0" fmla="*/ 0 w 1672"/>
              <a:gd name="T1" fmla="*/ 2147483647 h 1383"/>
              <a:gd name="T2" fmla="*/ 2147483647 w 1672"/>
              <a:gd name="T3" fmla="*/ 2147483647 h 1383"/>
              <a:gd name="T4" fmla="*/ 2147483647 w 1672"/>
              <a:gd name="T5" fmla="*/ 2147483647 h 1383"/>
              <a:gd name="T6" fmla="*/ 2147483647 w 1672"/>
              <a:gd name="T7" fmla="*/ 2147483647 h 1383"/>
              <a:gd name="T8" fmla="*/ 2147483647 w 1672"/>
              <a:gd name="T9" fmla="*/ 2147483647 h 1383"/>
              <a:gd name="T10" fmla="*/ 2147483647 w 1672"/>
              <a:gd name="T11" fmla="*/ 2147483647 h 1383"/>
              <a:gd name="T12" fmla="*/ 2147483647 w 1672"/>
              <a:gd name="T13" fmla="*/ 2147483647 h 1383"/>
              <a:gd name="T14" fmla="*/ 2147483647 w 1672"/>
              <a:gd name="T15" fmla="*/ 2147483647 h 1383"/>
              <a:gd name="T16" fmla="*/ 2147483647 w 1672"/>
              <a:gd name="T17" fmla="*/ 2147483647 h 1383"/>
              <a:gd name="T18" fmla="*/ 2147483647 w 1672"/>
              <a:gd name="T19" fmla="*/ 2147483647 h 1383"/>
              <a:gd name="T20" fmla="*/ 2147483647 w 1672"/>
              <a:gd name="T21" fmla="*/ 2147483647 h 1383"/>
              <a:gd name="T22" fmla="*/ 2147483647 w 1672"/>
              <a:gd name="T23" fmla="*/ 2147483647 h 1383"/>
              <a:gd name="T24" fmla="*/ 2147483647 w 1672"/>
              <a:gd name="T25" fmla="*/ 2147483647 h 1383"/>
              <a:gd name="T26" fmla="*/ 2147483647 w 1672"/>
              <a:gd name="T27" fmla="*/ 2147483647 h 1383"/>
              <a:gd name="T28" fmla="*/ 2147483647 w 1672"/>
              <a:gd name="T29" fmla="*/ 2147483647 h 1383"/>
              <a:gd name="T30" fmla="*/ 2147483647 w 1672"/>
              <a:gd name="T31" fmla="*/ 2147483647 h 1383"/>
              <a:gd name="T32" fmla="*/ 2147483647 w 1672"/>
              <a:gd name="T33" fmla="*/ 2147483647 h 1383"/>
              <a:gd name="T34" fmla="*/ 2147483647 w 1672"/>
              <a:gd name="T35" fmla="*/ 2147483647 h 1383"/>
              <a:gd name="T36" fmla="*/ 2147483647 w 1672"/>
              <a:gd name="T37" fmla="*/ 2147483647 h 1383"/>
              <a:gd name="T38" fmla="*/ 2147483647 w 1672"/>
              <a:gd name="T39" fmla="*/ 2147483647 h 1383"/>
              <a:gd name="T40" fmla="*/ 2147483647 w 1672"/>
              <a:gd name="T41" fmla="*/ 2147483647 h 1383"/>
              <a:gd name="T42" fmla="*/ 2147483647 w 1672"/>
              <a:gd name="T43" fmla="*/ 2147483647 h 1383"/>
              <a:gd name="T44" fmla="*/ 2147483647 w 1672"/>
              <a:gd name="T45" fmla="*/ 0 h 1383"/>
              <a:gd name="T46" fmla="*/ 2147483647 w 1672"/>
              <a:gd name="T47" fmla="*/ 2147483647 h 1383"/>
              <a:gd name="T48" fmla="*/ 0 w 1672"/>
              <a:gd name="T49" fmla="*/ 2147483647 h 1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72"/>
              <a:gd name="T76" fmla="*/ 0 h 1383"/>
              <a:gd name="T77" fmla="*/ 1672 w 1672"/>
              <a:gd name="T78" fmla="*/ 1383 h 1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72" h="1383">
                <a:moveTo>
                  <a:pt x="0" y="368"/>
                </a:moveTo>
                <a:lnTo>
                  <a:pt x="21" y="504"/>
                </a:lnTo>
                <a:lnTo>
                  <a:pt x="147" y="491"/>
                </a:lnTo>
                <a:lnTo>
                  <a:pt x="103" y="543"/>
                </a:lnTo>
                <a:lnTo>
                  <a:pt x="196" y="679"/>
                </a:lnTo>
                <a:lnTo>
                  <a:pt x="114" y="774"/>
                </a:lnTo>
                <a:lnTo>
                  <a:pt x="241" y="947"/>
                </a:lnTo>
                <a:lnTo>
                  <a:pt x="188" y="962"/>
                </a:lnTo>
                <a:lnTo>
                  <a:pt x="366" y="1166"/>
                </a:lnTo>
                <a:lnTo>
                  <a:pt x="389" y="1263"/>
                </a:lnTo>
                <a:lnTo>
                  <a:pt x="782" y="1383"/>
                </a:lnTo>
                <a:lnTo>
                  <a:pt x="909" y="1301"/>
                </a:lnTo>
                <a:lnTo>
                  <a:pt x="928" y="1368"/>
                </a:lnTo>
                <a:lnTo>
                  <a:pt x="1000" y="1312"/>
                </a:lnTo>
                <a:lnTo>
                  <a:pt x="1075" y="1368"/>
                </a:lnTo>
                <a:lnTo>
                  <a:pt x="1233" y="1044"/>
                </a:lnTo>
                <a:lnTo>
                  <a:pt x="1495" y="773"/>
                </a:lnTo>
                <a:lnTo>
                  <a:pt x="1672" y="488"/>
                </a:lnTo>
                <a:lnTo>
                  <a:pt x="1439" y="474"/>
                </a:lnTo>
                <a:lnTo>
                  <a:pt x="1220" y="543"/>
                </a:lnTo>
                <a:lnTo>
                  <a:pt x="979" y="343"/>
                </a:lnTo>
                <a:lnTo>
                  <a:pt x="975" y="82"/>
                </a:lnTo>
                <a:lnTo>
                  <a:pt x="829" y="0"/>
                </a:lnTo>
                <a:lnTo>
                  <a:pt x="306" y="422"/>
                </a:lnTo>
                <a:lnTo>
                  <a:pt x="0" y="368"/>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8" name="Freeform 127">
            <a:extLst>
              <a:ext uri="{FF2B5EF4-FFF2-40B4-BE49-F238E27FC236}">
                <a16:creationId xmlns:a16="http://schemas.microsoft.com/office/drawing/2014/main" id="{4E0A7556-EEB4-4788-BEC5-208D48E693B9}"/>
              </a:ext>
            </a:extLst>
          </p:cNvPr>
          <p:cNvSpPr>
            <a:spLocks/>
          </p:cNvSpPr>
          <p:nvPr/>
        </p:nvSpPr>
        <p:spPr bwMode="auto">
          <a:xfrm>
            <a:off x="6173537" y="2530735"/>
            <a:ext cx="673894" cy="631031"/>
          </a:xfrm>
          <a:custGeom>
            <a:avLst/>
            <a:gdLst>
              <a:gd name="T0" fmla="*/ 0 w 1134"/>
              <a:gd name="T1" fmla="*/ 2147483647 h 1061"/>
              <a:gd name="T2" fmla="*/ 2147483647 w 1134"/>
              <a:gd name="T3" fmla="*/ 2147483647 h 1061"/>
              <a:gd name="T4" fmla="*/ 2147483647 w 1134"/>
              <a:gd name="T5" fmla="*/ 2147483647 h 1061"/>
              <a:gd name="T6" fmla="*/ 2147483647 w 1134"/>
              <a:gd name="T7" fmla="*/ 2147483647 h 1061"/>
              <a:gd name="T8" fmla="*/ 2147483647 w 1134"/>
              <a:gd name="T9" fmla="*/ 2147483647 h 1061"/>
              <a:gd name="T10" fmla="*/ 2147483647 w 1134"/>
              <a:gd name="T11" fmla="*/ 2147483647 h 1061"/>
              <a:gd name="T12" fmla="*/ 2147483647 w 1134"/>
              <a:gd name="T13" fmla="*/ 0 h 1061"/>
              <a:gd name="T14" fmla="*/ 2147483647 w 1134"/>
              <a:gd name="T15" fmla="*/ 2147483647 h 1061"/>
              <a:gd name="T16" fmla="*/ 2147483647 w 1134"/>
              <a:gd name="T17" fmla="*/ 2147483647 h 1061"/>
              <a:gd name="T18" fmla="*/ 2147483647 w 1134"/>
              <a:gd name="T19" fmla="*/ 2147483647 h 1061"/>
              <a:gd name="T20" fmla="*/ 2147483647 w 1134"/>
              <a:gd name="T21" fmla="*/ 2147483647 h 1061"/>
              <a:gd name="T22" fmla="*/ 2147483647 w 1134"/>
              <a:gd name="T23" fmla="*/ 2147483647 h 1061"/>
              <a:gd name="T24" fmla="*/ 2147483647 w 1134"/>
              <a:gd name="T25" fmla="*/ 2147483647 h 1061"/>
              <a:gd name="T26" fmla="*/ 2147483647 w 1134"/>
              <a:gd name="T27" fmla="*/ 2147483647 h 1061"/>
              <a:gd name="T28" fmla="*/ 2147483647 w 1134"/>
              <a:gd name="T29" fmla="*/ 2147483647 h 1061"/>
              <a:gd name="T30" fmla="*/ 2147483647 w 1134"/>
              <a:gd name="T31" fmla="*/ 2147483647 h 1061"/>
              <a:gd name="T32" fmla="*/ 2147483647 w 1134"/>
              <a:gd name="T33" fmla="*/ 2147483647 h 1061"/>
              <a:gd name="T34" fmla="*/ 2147483647 w 1134"/>
              <a:gd name="T35" fmla="*/ 2147483647 h 1061"/>
              <a:gd name="T36" fmla="*/ 2147483647 w 1134"/>
              <a:gd name="T37" fmla="*/ 2147483647 h 1061"/>
              <a:gd name="T38" fmla="*/ 2147483647 w 1134"/>
              <a:gd name="T39" fmla="*/ 2147483647 h 1061"/>
              <a:gd name="T40" fmla="*/ 0 w 1134"/>
              <a:gd name="T41" fmla="*/ 2147483647 h 10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34"/>
              <a:gd name="T64" fmla="*/ 0 h 1061"/>
              <a:gd name="T65" fmla="*/ 1134 w 1134"/>
              <a:gd name="T66" fmla="*/ 1061 h 10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34" h="1061">
                <a:moveTo>
                  <a:pt x="0" y="730"/>
                </a:moveTo>
                <a:lnTo>
                  <a:pt x="71" y="687"/>
                </a:lnTo>
                <a:lnTo>
                  <a:pt x="87" y="591"/>
                </a:lnTo>
                <a:lnTo>
                  <a:pt x="223" y="495"/>
                </a:lnTo>
                <a:lnTo>
                  <a:pt x="323" y="371"/>
                </a:lnTo>
                <a:lnTo>
                  <a:pt x="362" y="233"/>
                </a:lnTo>
                <a:lnTo>
                  <a:pt x="585" y="0"/>
                </a:lnTo>
                <a:lnTo>
                  <a:pt x="852" y="64"/>
                </a:lnTo>
                <a:lnTo>
                  <a:pt x="870" y="37"/>
                </a:lnTo>
                <a:lnTo>
                  <a:pt x="1134" y="177"/>
                </a:lnTo>
                <a:lnTo>
                  <a:pt x="1058" y="396"/>
                </a:lnTo>
                <a:lnTo>
                  <a:pt x="1097" y="409"/>
                </a:lnTo>
                <a:lnTo>
                  <a:pt x="981" y="627"/>
                </a:lnTo>
                <a:lnTo>
                  <a:pt x="1021" y="653"/>
                </a:lnTo>
                <a:lnTo>
                  <a:pt x="954" y="790"/>
                </a:lnTo>
                <a:lnTo>
                  <a:pt x="1015" y="873"/>
                </a:lnTo>
                <a:lnTo>
                  <a:pt x="845" y="1061"/>
                </a:lnTo>
                <a:lnTo>
                  <a:pt x="705" y="931"/>
                </a:lnTo>
                <a:lnTo>
                  <a:pt x="666" y="978"/>
                </a:lnTo>
                <a:lnTo>
                  <a:pt x="583" y="966"/>
                </a:lnTo>
                <a:lnTo>
                  <a:pt x="0" y="730"/>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9" name="Freeform 128">
            <a:extLst>
              <a:ext uri="{FF2B5EF4-FFF2-40B4-BE49-F238E27FC236}">
                <a16:creationId xmlns:a16="http://schemas.microsoft.com/office/drawing/2014/main" id="{8E28BC5D-D7B1-4FC5-B619-B2B3569817BD}"/>
              </a:ext>
            </a:extLst>
          </p:cNvPr>
          <p:cNvSpPr>
            <a:spLocks/>
          </p:cNvSpPr>
          <p:nvPr/>
        </p:nvSpPr>
        <p:spPr bwMode="auto">
          <a:xfrm>
            <a:off x="4350690" y="996019"/>
            <a:ext cx="170260" cy="339328"/>
          </a:xfrm>
          <a:custGeom>
            <a:avLst/>
            <a:gdLst>
              <a:gd name="T0" fmla="*/ 0 w 286"/>
              <a:gd name="T1" fmla="*/ 2147483647 h 569"/>
              <a:gd name="T2" fmla="*/ 2147483647 w 286"/>
              <a:gd name="T3" fmla="*/ 2147483647 h 569"/>
              <a:gd name="T4" fmla="*/ 2147483647 w 286"/>
              <a:gd name="T5" fmla="*/ 2147483647 h 569"/>
              <a:gd name="T6" fmla="*/ 2147483647 w 286"/>
              <a:gd name="T7" fmla="*/ 0 h 569"/>
              <a:gd name="T8" fmla="*/ 2147483647 w 286"/>
              <a:gd name="T9" fmla="*/ 2147483647 h 569"/>
              <a:gd name="T10" fmla="*/ 2147483647 w 286"/>
              <a:gd name="T11" fmla="*/ 2147483647 h 569"/>
              <a:gd name="T12" fmla="*/ 2147483647 w 286"/>
              <a:gd name="T13" fmla="*/ 2147483647 h 569"/>
              <a:gd name="T14" fmla="*/ 2147483647 w 286"/>
              <a:gd name="T15" fmla="*/ 2147483647 h 569"/>
              <a:gd name="T16" fmla="*/ 0 w 286"/>
              <a:gd name="T17" fmla="*/ 2147483647 h 5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569"/>
              <a:gd name="T29" fmla="*/ 286 w 286"/>
              <a:gd name="T30" fmla="*/ 569 h 5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569">
                <a:moveTo>
                  <a:pt x="0" y="135"/>
                </a:moveTo>
                <a:lnTo>
                  <a:pt x="28" y="66"/>
                </a:lnTo>
                <a:lnTo>
                  <a:pt x="98" y="26"/>
                </a:lnTo>
                <a:lnTo>
                  <a:pt x="286" y="0"/>
                </a:lnTo>
                <a:lnTo>
                  <a:pt x="284" y="392"/>
                </a:lnTo>
                <a:lnTo>
                  <a:pt x="274" y="569"/>
                </a:lnTo>
                <a:lnTo>
                  <a:pt x="91" y="553"/>
                </a:lnTo>
                <a:lnTo>
                  <a:pt x="119" y="419"/>
                </a:lnTo>
                <a:lnTo>
                  <a:pt x="0" y="135"/>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0" name="Freeform 129">
            <a:extLst>
              <a:ext uri="{FF2B5EF4-FFF2-40B4-BE49-F238E27FC236}">
                <a16:creationId xmlns:a16="http://schemas.microsoft.com/office/drawing/2014/main" id="{0C14A05A-DC9B-4206-A003-B52B3033A296}"/>
              </a:ext>
            </a:extLst>
          </p:cNvPr>
          <p:cNvSpPr>
            <a:spLocks/>
          </p:cNvSpPr>
          <p:nvPr/>
        </p:nvSpPr>
        <p:spPr bwMode="auto">
          <a:xfrm>
            <a:off x="6013993" y="2965312"/>
            <a:ext cx="661988" cy="661988"/>
          </a:xfrm>
          <a:custGeom>
            <a:avLst/>
            <a:gdLst>
              <a:gd name="T0" fmla="*/ 2147483647 w 1112"/>
              <a:gd name="T1" fmla="*/ 2147483647 h 1114"/>
              <a:gd name="T2" fmla="*/ 2147483647 w 1112"/>
              <a:gd name="T3" fmla="*/ 2147483647 h 1114"/>
              <a:gd name="T4" fmla="*/ 0 w 1112"/>
              <a:gd name="T5" fmla="*/ 2147483647 h 1114"/>
              <a:gd name="T6" fmla="*/ 2147483647 w 1112"/>
              <a:gd name="T7" fmla="*/ 2147483647 h 1114"/>
              <a:gd name="T8" fmla="*/ 2147483647 w 1112"/>
              <a:gd name="T9" fmla="*/ 2147483647 h 1114"/>
              <a:gd name="T10" fmla="*/ 2147483647 w 1112"/>
              <a:gd name="T11" fmla="*/ 2147483647 h 1114"/>
              <a:gd name="T12" fmla="*/ 2147483647 w 1112"/>
              <a:gd name="T13" fmla="*/ 2147483647 h 1114"/>
              <a:gd name="T14" fmla="*/ 2147483647 w 1112"/>
              <a:gd name="T15" fmla="*/ 2147483647 h 1114"/>
              <a:gd name="T16" fmla="*/ 2147483647 w 1112"/>
              <a:gd name="T17" fmla="*/ 2147483647 h 1114"/>
              <a:gd name="T18" fmla="*/ 2147483647 w 1112"/>
              <a:gd name="T19" fmla="*/ 2147483647 h 1114"/>
              <a:gd name="T20" fmla="*/ 2147483647 w 1112"/>
              <a:gd name="T21" fmla="*/ 2147483647 h 1114"/>
              <a:gd name="T22" fmla="*/ 2147483647 w 1112"/>
              <a:gd name="T23" fmla="*/ 2147483647 h 1114"/>
              <a:gd name="T24" fmla="*/ 2147483647 w 1112"/>
              <a:gd name="T25" fmla="*/ 2147483647 h 1114"/>
              <a:gd name="T26" fmla="*/ 2147483647 w 1112"/>
              <a:gd name="T27" fmla="*/ 2147483647 h 1114"/>
              <a:gd name="T28" fmla="*/ 2147483647 w 1112"/>
              <a:gd name="T29" fmla="*/ 2147483647 h 1114"/>
              <a:gd name="T30" fmla="*/ 2147483647 w 1112"/>
              <a:gd name="T31" fmla="*/ 2147483647 h 1114"/>
              <a:gd name="T32" fmla="*/ 2147483647 w 1112"/>
              <a:gd name="T33" fmla="*/ 2147483647 h 1114"/>
              <a:gd name="T34" fmla="*/ 2147483647 w 1112"/>
              <a:gd name="T35" fmla="*/ 0 h 1114"/>
              <a:gd name="T36" fmla="*/ 2147483647 w 1112"/>
              <a:gd name="T37" fmla="*/ 2147483647 h 11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2"/>
              <a:gd name="T58" fmla="*/ 0 h 1114"/>
              <a:gd name="T59" fmla="*/ 1112 w 1112"/>
              <a:gd name="T60" fmla="*/ 1114 h 11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2" h="1114">
                <a:moveTo>
                  <a:pt x="84" y="404"/>
                </a:moveTo>
                <a:lnTo>
                  <a:pt x="142" y="758"/>
                </a:lnTo>
                <a:lnTo>
                  <a:pt x="0" y="1003"/>
                </a:lnTo>
                <a:lnTo>
                  <a:pt x="135" y="1114"/>
                </a:lnTo>
                <a:lnTo>
                  <a:pt x="147" y="1030"/>
                </a:lnTo>
                <a:lnTo>
                  <a:pt x="269" y="917"/>
                </a:lnTo>
                <a:lnTo>
                  <a:pt x="491" y="1107"/>
                </a:lnTo>
                <a:lnTo>
                  <a:pt x="683" y="721"/>
                </a:lnTo>
                <a:lnTo>
                  <a:pt x="733" y="679"/>
                </a:lnTo>
                <a:lnTo>
                  <a:pt x="786" y="725"/>
                </a:lnTo>
                <a:lnTo>
                  <a:pt x="875" y="583"/>
                </a:lnTo>
                <a:lnTo>
                  <a:pt x="958" y="567"/>
                </a:lnTo>
                <a:lnTo>
                  <a:pt x="1020" y="444"/>
                </a:lnTo>
                <a:lnTo>
                  <a:pt x="1112" y="331"/>
                </a:lnTo>
                <a:lnTo>
                  <a:pt x="972" y="201"/>
                </a:lnTo>
                <a:lnTo>
                  <a:pt x="933" y="248"/>
                </a:lnTo>
                <a:lnTo>
                  <a:pt x="850" y="236"/>
                </a:lnTo>
                <a:lnTo>
                  <a:pt x="267" y="0"/>
                </a:lnTo>
                <a:lnTo>
                  <a:pt x="84" y="404"/>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 name="Freeform 130">
            <a:extLst>
              <a:ext uri="{FF2B5EF4-FFF2-40B4-BE49-F238E27FC236}">
                <a16:creationId xmlns:a16="http://schemas.microsoft.com/office/drawing/2014/main" id="{AF99A29A-87E9-431D-ABFE-7CE165C4C31B}"/>
              </a:ext>
            </a:extLst>
          </p:cNvPr>
          <p:cNvSpPr>
            <a:spLocks/>
          </p:cNvSpPr>
          <p:nvPr/>
        </p:nvSpPr>
        <p:spPr bwMode="auto">
          <a:xfrm>
            <a:off x="3027905" y="3140334"/>
            <a:ext cx="427434" cy="782241"/>
          </a:xfrm>
          <a:custGeom>
            <a:avLst/>
            <a:gdLst>
              <a:gd name="T0" fmla="*/ 0 w 718"/>
              <a:gd name="T1" fmla="*/ 2147483647 h 1313"/>
              <a:gd name="T2" fmla="*/ 2147483647 w 718"/>
              <a:gd name="T3" fmla="*/ 2147483647 h 1313"/>
              <a:gd name="T4" fmla="*/ 2147483647 w 718"/>
              <a:gd name="T5" fmla="*/ 2147483647 h 1313"/>
              <a:gd name="T6" fmla="*/ 2147483647 w 718"/>
              <a:gd name="T7" fmla="*/ 2147483647 h 1313"/>
              <a:gd name="T8" fmla="*/ 2147483647 w 718"/>
              <a:gd name="T9" fmla="*/ 2147483647 h 1313"/>
              <a:gd name="T10" fmla="*/ 2147483647 w 718"/>
              <a:gd name="T11" fmla="*/ 2147483647 h 1313"/>
              <a:gd name="T12" fmla="*/ 2147483647 w 718"/>
              <a:gd name="T13" fmla="*/ 2147483647 h 1313"/>
              <a:gd name="T14" fmla="*/ 2147483647 w 718"/>
              <a:gd name="T15" fmla="*/ 2147483647 h 1313"/>
              <a:gd name="T16" fmla="*/ 2147483647 w 718"/>
              <a:gd name="T17" fmla="*/ 0 h 1313"/>
              <a:gd name="T18" fmla="*/ 2147483647 w 718"/>
              <a:gd name="T19" fmla="*/ 2147483647 h 1313"/>
              <a:gd name="T20" fmla="*/ 2147483647 w 718"/>
              <a:gd name="T21" fmla="*/ 2147483647 h 1313"/>
              <a:gd name="T22" fmla="*/ 2147483647 w 718"/>
              <a:gd name="T23" fmla="*/ 2147483647 h 1313"/>
              <a:gd name="T24" fmla="*/ 2147483647 w 718"/>
              <a:gd name="T25" fmla="*/ 2147483647 h 1313"/>
              <a:gd name="T26" fmla="*/ 2147483647 w 718"/>
              <a:gd name="T27" fmla="*/ 2147483647 h 1313"/>
              <a:gd name="T28" fmla="*/ 2147483647 w 718"/>
              <a:gd name="T29" fmla="*/ 2147483647 h 1313"/>
              <a:gd name="T30" fmla="*/ 2147483647 w 718"/>
              <a:gd name="T31" fmla="*/ 2147483647 h 1313"/>
              <a:gd name="T32" fmla="*/ 2147483647 w 718"/>
              <a:gd name="T33" fmla="*/ 2147483647 h 1313"/>
              <a:gd name="T34" fmla="*/ 2147483647 w 718"/>
              <a:gd name="T35" fmla="*/ 2147483647 h 1313"/>
              <a:gd name="T36" fmla="*/ 2147483647 w 718"/>
              <a:gd name="T37" fmla="*/ 2147483647 h 1313"/>
              <a:gd name="T38" fmla="*/ 2147483647 w 718"/>
              <a:gd name="T39" fmla="*/ 2147483647 h 1313"/>
              <a:gd name="T40" fmla="*/ 0 w 718"/>
              <a:gd name="T41" fmla="*/ 2147483647 h 13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18"/>
              <a:gd name="T64" fmla="*/ 0 h 1313"/>
              <a:gd name="T65" fmla="*/ 718 w 718"/>
              <a:gd name="T66" fmla="*/ 1313 h 13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18" h="1313">
                <a:moveTo>
                  <a:pt x="0" y="523"/>
                </a:moveTo>
                <a:lnTo>
                  <a:pt x="54" y="496"/>
                </a:lnTo>
                <a:lnTo>
                  <a:pt x="93" y="376"/>
                </a:lnTo>
                <a:lnTo>
                  <a:pt x="229" y="403"/>
                </a:lnTo>
                <a:lnTo>
                  <a:pt x="221" y="217"/>
                </a:lnTo>
                <a:lnTo>
                  <a:pt x="139" y="133"/>
                </a:lnTo>
                <a:lnTo>
                  <a:pt x="139" y="67"/>
                </a:lnTo>
                <a:lnTo>
                  <a:pt x="234" y="51"/>
                </a:lnTo>
                <a:lnTo>
                  <a:pt x="265" y="0"/>
                </a:lnTo>
                <a:lnTo>
                  <a:pt x="576" y="207"/>
                </a:lnTo>
                <a:lnTo>
                  <a:pt x="668" y="247"/>
                </a:lnTo>
                <a:lnTo>
                  <a:pt x="639" y="367"/>
                </a:lnTo>
                <a:lnTo>
                  <a:pt x="718" y="463"/>
                </a:lnTo>
                <a:lnTo>
                  <a:pt x="674" y="532"/>
                </a:lnTo>
                <a:lnTo>
                  <a:pt x="650" y="1048"/>
                </a:lnTo>
                <a:lnTo>
                  <a:pt x="678" y="1167"/>
                </a:lnTo>
                <a:lnTo>
                  <a:pt x="627" y="1247"/>
                </a:lnTo>
                <a:lnTo>
                  <a:pt x="498" y="1313"/>
                </a:lnTo>
                <a:lnTo>
                  <a:pt x="379" y="1137"/>
                </a:lnTo>
                <a:lnTo>
                  <a:pt x="254" y="1028"/>
                </a:lnTo>
                <a:lnTo>
                  <a:pt x="0" y="523"/>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2" name="Freeform 131">
            <a:extLst>
              <a:ext uri="{FF2B5EF4-FFF2-40B4-BE49-F238E27FC236}">
                <a16:creationId xmlns:a16="http://schemas.microsoft.com/office/drawing/2014/main" id="{66B39332-EC11-4326-8CC6-A550115F4D32}"/>
              </a:ext>
            </a:extLst>
          </p:cNvPr>
          <p:cNvSpPr>
            <a:spLocks/>
          </p:cNvSpPr>
          <p:nvPr/>
        </p:nvSpPr>
        <p:spPr bwMode="auto">
          <a:xfrm>
            <a:off x="7181995" y="2562882"/>
            <a:ext cx="348854" cy="502444"/>
          </a:xfrm>
          <a:custGeom>
            <a:avLst/>
            <a:gdLst>
              <a:gd name="T0" fmla="*/ 0 w 585"/>
              <a:gd name="T1" fmla="*/ 2147483647 h 845"/>
              <a:gd name="T2" fmla="*/ 2147483647 w 585"/>
              <a:gd name="T3" fmla="*/ 2147483647 h 845"/>
              <a:gd name="T4" fmla="*/ 2147483647 w 585"/>
              <a:gd name="T5" fmla="*/ 2147483647 h 845"/>
              <a:gd name="T6" fmla="*/ 2147483647 w 585"/>
              <a:gd name="T7" fmla="*/ 2147483647 h 845"/>
              <a:gd name="T8" fmla="*/ 2147483647 w 585"/>
              <a:gd name="T9" fmla="*/ 2147483647 h 845"/>
              <a:gd name="T10" fmla="*/ 2147483647 w 585"/>
              <a:gd name="T11" fmla="*/ 0 h 845"/>
              <a:gd name="T12" fmla="*/ 2147483647 w 585"/>
              <a:gd name="T13" fmla="*/ 2147483647 h 845"/>
              <a:gd name="T14" fmla="*/ 2147483647 w 585"/>
              <a:gd name="T15" fmla="*/ 2147483647 h 845"/>
              <a:gd name="T16" fmla="*/ 2147483647 w 585"/>
              <a:gd name="T17" fmla="*/ 2147483647 h 845"/>
              <a:gd name="T18" fmla="*/ 2147483647 w 585"/>
              <a:gd name="T19" fmla="*/ 2147483647 h 845"/>
              <a:gd name="T20" fmla="*/ 2147483647 w 585"/>
              <a:gd name="T21" fmla="*/ 2147483647 h 845"/>
              <a:gd name="T22" fmla="*/ 2147483647 w 585"/>
              <a:gd name="T23" fmla="*/ 2147483647 h 845"/>
              <a:gd name="T24" fmla="*/ 2147483647 w 585"/>
              <a:gd name="T25" fmla="*/ 2147483647 h 845"/>
              <a:gd name="T26" fmla="*/ 2147483647 w 585"/>
              <a:gd name="T27" fmla="*/ 2147483647 h 845"/>
              <a:gd name="T28" fmla="*/ 0 w 585"/>
              <a:gd name="T29" fmla="*/ 2147483647 h 8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
              <a:gd name="T46" fmla="*/ 0 h 845"/>
              <a:gd name="T47" fmla="*/ 585 w 585"/>
              <a:gd name="T48" fmla="*/ 845 h 8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 h="845">
                <a:moveTo>
                  <a:pt x="0" y="557"/>
                </a:moveTo>
                <a:lnTo>
                  <a:pt x="124" y="324"/>
                </a:lnTo>
                <a:lnTo>
                  <a:pt x="337" y="139"/>
                </a:lnTo>
                <a:lnTo>
                  <a:pt x="381" y="3"/>
                </a:lnTo>
                <a:lnTo>
                  <a:pt x="429" y="1"/>
                </a:lnTo>
                <a:lnTo>
                  <a:pt x="457" y="0"/>
                </a:lnTo>
                <a:lnTo>
                  <a:pt x="469" y="44"/>
                </a:lnTo>
                <a:lnTo>
                  <a:pt x="447" y="71"/>
                </a:lnTo>
                <a:lnTo>
                  <a:pt x="430" y="139"/>
                </a:lnTo>
                <a:lnTo>
                  <a:pt x="441" y="178"/>
                </a:lnTo>
                <a:lnTo>
                  <a:pt x="516" y="231"/>
                </a:lnTo>
                <a:lnTo>
                  <a:pt x="510" y="338"/>
                </a:lnTo>
                <a:lnTo>
                  <a:pt x="585" y="403"/>
                </a:lnTo>
                <a:lnTo>
                  <a:pt x="358" y="845"/>
                </a:lnTo>
                <a:lnTo>
                  <a:pt x="0" y="557"/>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3" name="Freeform 132">
            <a:extLst>
              <a:ext uri="{FF2B5EF4-FFF2-40B4-BE49-F238E27FC236}">
                <a16:creationId xmlns:a16="http://schemas.microsoft.com/office/drawing/2014/main" id="{F79E8D87-FE51-4C4A-9915-024EDE096606}"/>
              </a:ext>
            </a:extLst>
          </p:cNvPr>
          <p:cNvSpPr>
            <a:spLocks/>
          </p:cNvSpPr>
          <p:nvPr/>
        </p:nvSpPr>
        <p:spPr bwMode="auto">
          <a:xfrm>
            <a:off x="2904081" y="5345372"/>
            <a:ext cx="745331" cy="486966"/>
          </a:xfrm>
          <a:custGeom>
            <a:avLst/>
            <a:gdLst>
              <a:gd name="T0" fmla="*/ 0 w 1253"/>
              <a:gd name="T1" fmla="*/ 2147483647 h 817"/>
              <a:gd name="T2" fmla="*/ 2147483647 w 1253"/>
              <a:gd name="T3" fmla="*/ 2147483647 h 817"/>
              <a:gd name="T4" fmla="*/ 2147483647 w 1253"/>
              <a:gd name="T5" fmla="*/ 0 h 817"/>
              <a:gd name="T6" fmla="*/ 2147483647 w 1253"/>
              <a:gd name="T7" fmla="*/ 2147483647 h 817"/>
              <a:gd name="T8" fmla="*/ 2147483647 w 1253"/>
              <a:gd name="T9" fmla="*/ 2147483647 h 817"/>
              <a:gd name="T10" fmla="*/ 2147483647 w 1253"/>
              <a:gd name="T11" fmla="*/ 2147483647 h 817"/>
              <a:gd name="T12" fmla="*/ 2147483647 w 1253"/>
              <a:gd name="T13" fmla="*/ 2147483647 h 817"/>
              <a:gd name="T14" fmla="*/ 2147483647 w 1253"/>
              <a:gd name="T15" fmla="*/ 2147483647 h 817"/>
              <a:gd name="T16" fmla="*/ 2147483647 w 1253"/>
              <a:gd name="T17" fmla="*/ 2147483647 h 817"/>
              <a:gd name="T18" fmla="*/ 2147483647 w 1253"/>
              <a:gd name="T19" fmla="*/ 2147483647 h 817"/>
              <a:gd name="T20" fmla="*/ 2147483647 w 1253"/>
              <a:gd name="T21" fmla="*/ 2147483647 h 817"/>
              <a:gd name="T22" fmla="*/ 2147483647 w 1253"/>
              <a:gd name="T23" fmla="*/ 2147483647 h 817"/>
              <a:gd name="T24" fmla="*/ 2147483647 w 1253"/>
              <a:gd name="T25" fmla="*/ 2147483647 h 817"/>
              <a:gd name="T26" fmla="*/ 2147483647 w 1253"/>
              <a:gd name="T27" fmla="*/ 2147483647 h 817"/>
              <a:gd name="T28" fmla="*/ 2147483647 w 1253"/>
              <a:gd name="T29" fmla="*/ 2147483647 h 817"/>
              <a:gd name="T30" fmla="*/ 2147483647 w 1253"/>
              <a:gd name="T31" fmla="*/ 2147483647 h 817"/>
              <a:gd name="T32" fmla="*/ 2147483647 w 1253"/>
              <a:gd name="T33" fmla="*/ 2147483647 h 817"/>
              <a:gd name="T34" fmla="*/ 2147483647 w 1253"/>
              <a:gd name="T35" fmla="*/ 2147483647 h 817"/>
              <a:gd name="T36" fmla="*/ 2147483647 w 1253"/>
              <a:gd name="T37" fmla="*/ 2147483647 h 817"/>
              <a:gd name="T38" fmla="*/ 0 w 1253"/>
              <a:gd name="T39" fmla="*/ 2147483647 h 8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3"/>
              <a:gd name="T61" fmla="*/ 0 h 817"/>
              <a:gd name="T62" fmla="*/ 1253 w 1253"/>
              <a:gd name="T63" fmla="*/ 817 h 8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3" h="817">
                <a:moveTo>
                  <a:pt x="0" y="214"/>
                </a:moveTo>
                <a:lnTo>
                  <a:pt x="89" y="79"/>
                </a:lnTo>
                <a:lnTo>
                  <a:pt x="248" y="0"/>
                </a:lnTo>
                <a:lnTo>
                  <a:pt x="323" y="83"/>
                </a:lnTo>
                <a:lnTo>
                  <a:pt x="489" y="125"/>
                </a:lnTo>
                <a:lnTo>
                  <a:pt x="556" y="110"/>
                </a:lnTo>
                <a:lnTo>
                  <a:pt x="596" y="60"/>
                </a:lnTo>
                <a:lnTo>
                  <a:pt x="704" y="59"/>
                </a:lnTo>
                <a:lnTo>
                  <a:pt x="736" y="125"/>
                </a:lnTo>
                <a:lnTo>
                  <a:pt x="1115" y="214"/>
                </a:lnTo>
                <a:lnTo>
                  <a:pt x="1253" y="324"/>
                </a:lnTo>
                <a:lnTo>
                  <a:pt x="1155" y="510"/>
                </a:lnTo>
                <a:lnTo>
                  <a:pt x="769" y="817"/>
                </a:lnTo>
                <a:lnTo>
                  <a:pt x="579" y="803"/>
                </a:lnTo>
                <a:lnTo>
                  <a:pt x="453" y="722"/>
                </a:lnTo>
                <a:lnTo>
                  <a:pt x="336" y="610"/>
                </a:lnTo>
                <a:lnTo>
                  <a:pt x="241" y="609"/>
                </a:lnTo>
                <a:lnTo>
                  <a:pt x="100" y="443"/>
                </a:lnTo>
                <a:lnTo>
                  <a:pt x="76" y="296"/>
                </a:lnTo>
                <a:lnTo>
                  <a:pt x="0" y="214"/>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4" name="Freeform 133">
            <a:extLst>
              <a:ext uri="{FF2B5EF4-FFF2-40B4-BE49-F238E27FC236}">
                <a16:creationId xmlns:a16="http://schemas.microsoft.com/office/drawing/2014/main" id="{5007CC43-BA84-4B41-B8EA-24ADD3F1ECA6}"/>
              </a:ext>
            </a:extLst>
          </p:cNvPr>
          <p:cNvSpPr>
            <a:spLocks/>
          </p:cNvSpPr>
          <p:nvPr/>
        </p:nvSpPr>
        <p:spPr bwMode="auto">
          <a:xfrm>
            <a:off x="4158999" y="1841362"/>
            <a:ext cx="360759" cy="451247"/>
          </a:xfrm>
          <a:custGeom>
            <a:avLst/>
            <a:gdLst>
              <a:gd name="T0" fmla="*/ 0 w 606"/>
              <a:gd name="T1" fmla="*/ 2147483647 h 758"/>
              <a:gd name="T2" fmla="*/ 2147483647 w 606"/>
              <a:gd name="T3" fmla="*/ 2147483647 h 758"/>
              <a:gd name="T4" fmla="*/ 2147483647 w 606"/>
              <a:gd name="T5" fmla="*/ 2147483647 h 758"/>
              <a:gd name="T6" fmla="*/ 2147483647 w 606"/>
              <a:gd name="T7" fmla="*/ 2147483647 h 758"/>
              <a:gd name="T8" fmla="*/ 2147483647 w 606"/>
              <a:gd name="T9" fmla="*/ 0 h 758"/>
              <a:gd name="T10" fmla="*/ 2147483647 w 606"/>
              <a:gd name="T11" fmla="*/ 2147483647 h 758"/>
              <a:gd name="T12" fmla="*/ 2147483647 w 606"/>
              <a:gd name="T13" fmla="*/ 2147483647 h 758"/>
              <a:gd name="T14" fmla="*/ 2147483647 w 606"/>
              <a:gd name="T15" fmla="*/ 2147483647 h 758"/>
              <a:gd name="T16" fmla="*/ 2147483647 w 606"/>
              <a:gd name="T17" fmla="*/ 2147483647 h 758"/>
              <a:gd name="T18" fmla="*/ 0 w 606"/>
              <a:gd name="T19" fmla="*/ 2147483647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6"/>
              <a:gd name="T31" fmla="*/ 0 h 758"/>
              <a:gd name="T32" fmla="*/ 606 w 606"/>
              <a:gd name="T33" fmla="*/ 758 h 7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6" h="758">
                <a:moveTo>
                  <a:pt x="0" y="621"/>
                </a:moveTo>
                <a:lnTo>
                  <a:pt x="50" y="431"/>
                </a:lnTo>
                <a:lnTo>
                  <a:pt x="86" y="257"/>
                </a:lnTo>
                <a:lnTo>
                  <a:pt x="153" y="242"/>
                </a:lnTo>
                <a:lnTo>
                  <a:pt x="196" y="0"/>
                </a:lnTo>
                <a:lnTo>
                  <a:pt x="595" y="69"/>
                </a:lnTo>
                <a:lnTo>
                  <a:pt x="606" y="217"/>
                </a:lnTo>
                <a:lnTo>
                  <a:pt x="606" y="758"/>
                </a:lnTo>
                <a:lnTo>
                  <a:pt x="29" y="732"/>
                </a:lnTo>
                <a:lnTo>
                  <a:pt x="0" y="621"/>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5" name="Freeform 134">
            <a:extLst>
              <a:ext uri="{FF2B5EF4-FFF2-40B4-BE49-F238E27FC236}">
                <a16:creationId xmlns:a16="http://schemas.microsoft.com/office/drawing/2014/main" id="{1D44C022-CADB-41D7-9AB9-73D53D22B825}"/>
              </a:ext>
            </a:extLst>
          </p:cNvPr>
          <p:cNvSpPr>
            <a:spLocks/>
          </p:cNvSpPr>
          <p:nvPr/>
        </p:nvSpPr>
        <p:spPr bwMode="auto">
          <a:xfrm>
            <a:off x="2679052" y="3255825"/>
            <a:ext cx="501254" cy="781050"/>
          </a:xfrm>
          <a:custGeom>
            <a:avLst/>
            <a:gdLst>
              <a:gd name="T0" fmla="*/ 0 w 841"/>
              <a:gd name="T1" fmla="*/ 2147483647 h 1311"/>
              <a:gd name="T2" fmla="*/ 2147483647 w 841"/>
              <a:gd name="T3" fmla="*/ 2147483647 h 1311"/>
              <a:gd name="T4" fmla="*/ 2147483647 w 841"/>
              <a:gd name="T5" fmla="*/ 2147483647 h 1311"/>
              <a:gd name="T6" fmla="*/ 2147483647 w 841"/>
              <a:gd name="T7" fmla="*/ 2147483647 h 1311"/>
              <a:gd name="T8" fmla="*/ 2147483647 w 841"/>
              <a:gd name="T9" fmla="*/ 2147483647 h 1311"/>
              <a:gd name="T10" fmla="*/ 2147483647 w 841"/>
              <a:gd name="T11" fmla="*/ 2147483647 h 1311"/>
              <a:gd name="T12" fmla="*/ 2147483647 w 841"/>
              <a:gd name="T13" fmla="*/ 2147483647 h 1311"/>
              <a:gd name="T14" fmla="*/ 2147483647 w 841"/>
              <a:gd name="T15" fmla="*/ 2147483647 h 1311"/>
              <a:gd name="T16" fmla="*/ 2147483647 w 841"/>
              <a:gd name="T17" fmla="*/ 2147483647 h 1311"/>
              <a:gd name="T18" fmla="*/ 2147483647 w 841"/>
              <a:gd name="T19" fmla="*/ 2147483647 h 1311"/>
              <a:gd name="T20" fmla="*/ 2147483647 w 841"/>
              <a:gd name="T21" fmla="*/ 2147483647 h 1311"/>
              <a:gd name="T22" fmla="*/ 2147483647 w 841"/>
              <a:gd name="T23" fmla="*/ 0 h 1311"/>
              <a:gd name="T24" fmla="*/ 2147483647 w 841"/>
              <a:gd name="T25" fmla="*/ 2147483647 h 1311"/>
              <a:gd name="T26" fmla="*/ 2147483647 w 841"/>
              <a:gd name="T27" fmla="*/ 2147483647 h 1311"/>
              <a:gd name="T28" fmla="*/ 2147483647 w 841"/>
              <a:gd name="T29" fmla="*/ 2147483647 h 1311"/>
              <a:gd name="T30" fmla="*/ 0 w 841"/>
              <a:gd name="T31" fmla="*/ 2147483647 h 13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41"/>
              <a:gd name="T49" fmla="*/ 0 h 1311"/>
              <a:gd name="T50" fmla="*/ 841 w 841"/>
              <a:gd name="T51" fmla="*/ 1311 h 13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41" h="1311">
                <a:moveTo>
                  <a:pt x="0" y="510"/>
                </a:moveTo>
                <a:lnTo>
                  <a:pt x="34" y="971"/>
                </a:lnTo>
                <a:lnTo>
                  <a:pt x="4" y="996"/>
                </a:lnTo>
                <a:lnTo>
                  <a:pt x="277" y="1311"/>
                </a:lnTo>
                <a:lnTo>
                  <a:pt x="273" y="1003"/>
                </a:lnTo>
                <a:lnTo>
                  <a:pt x="484" y="881"/>
                </a:lnTo>
                <a:lnTo>
                  <a:pt x="841" y="834"/>
                </a:lnTo>
                <a:lnTo>
                  <a:pt x="587" y="329"/>
                </a:lnTo>
                <a:lnTo>
                  <a:pt x="522" y="316"/>
                </a:lnTo>
                <a:lnTo>
                  <a:pt x="566" y="165"/>
                </a:lnTo>
                <a:lnTo>
                  <a:pt x="527" y="99"/>
                </a:lnTo>
                <a:lnTo>
                  <a:pt x="351" y="0"/>
                </a:lnTo>
                <a:lnTo>
                  <a:pt x="255" y="65"/>
                </a:lnTo>
                <a:lnTo>
                  <a:pt x="193" y="132"/>
                </a:lnTo>
                <a:lnTo>
                  <a:pt x="125" y="416"/>
                </a:lnTo>
                <a:lnTo>
                  <a:pt x="0" y="510"/>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6" name="Freeform 135">
            <a:extLst>
              <a:ext uri="{FF2B5EF4-FFF2-40B4-BE49-F238E27FC236}">
                <a16:creationId xmlns:a16="http://schemas.microsoft.com/office/drawing/2014/main" id="{C8BB5C2D-824F-4F9C-BBAB-BCC6176E7E88}"/>
              </a:ext>
            </a:extLst>
          </p:cNvPr>
          <p:cNvSpPr>
            <a:spLocks/>
          </p:cNvSpPr>
          <p:nvPr/>
        </p:nvSpPr>
        <p:spPr bwMode="auto">
          <a:xfrm>
            <a:off x="3591071" y="5296556"/>
            <a:ext cx="571500" cy="490538"/>
          </a:xfrm>
          <a:custGeom>
            <a:avLst/>
            <a:gdLst>
              <a:gd name="T0" fmla="*/ 0 w 959"/>
              <a:gd name="T1" fmla="*/ 2147483647 h 825"/>
              <a:gd name="T2" fmla="*/ 2147483647 w 959"/>
              <a:gd name="T3" fmla="*/ 2147483647 h 825"/>
              <a:gd name="T4" fmla="*/ 2147483647 w 959"/>
              <a:gd name="T5" fmla="*/ 2147483647 h 825"/>
              <a:gd name="T6" fmla="*/ 2147483647 w 959"/>
              <a:gd name="T7" fmla="*/ 2147483647 h 825"/>
              <a:gd name="T8" fmla="*/ 2147483647 w 959"/>
              <a:gd name="T9" fmla="*/ 2147483647 h 825"/>
              <a:gd name="T10" fmla="*/ 2147483647 w 959"/>
              <a:gd name="T11" fmla="*/ 2147483647 h 825"/>
              <a:gd name="T12" fmla="*/ 2147483647 w 959"/>
              <a:gd name="T13" fmla="*/ 2147483647 h 825"/>
              <a:gd name="T14" fmla="*/ 2147483647 w 959"/>
              <a:gd name="T15" fmla="*/ 0 h 825"/>
              <a:gd name="T16" fmla="*/ 2147483647 w 959"/>
              <a:gd name="T17" fmla="*/ 2147483647 h 825"/>
              <a:gd name="T18" fmla="*/ 2147483647 w 959"/>
              <a:gd name="T19" fmla="*/ 2147483647 h 825"/>
              <a:gd name="T20" fmla="*/ 2147483647 w 959"/>
              <a:gd name="T21" fmla="*/ 2147483647 h 825"/>
              <a:gd name="T22" fmla="*/ 2147483647 w 959"/>
              <a:gd name="T23" fmla="*/ 2147483647 h 825"/>
              <a:gd name="T24" fmla="*/ 2147483647 w 959"/>
              <a:gd name="T25" fmla="*/ 2147483647 h 825"/>
              <a:gd name="T26" fmla="*/ 2147483647 w 959"/>
              <a:gd name="T27" fmla="*/ 2147483647 h 825"/>
              <a:gd name="T28" fmla="*/ 2147483647 w 959"/>
              <a:gd name="T29" fmla="*/ 2147483647 h 825"/>
              <a:gd name="T30" fmla="*/ 2147483647 w 959"/>
              <a:gd name="T31" fmla="*/ 2147483647 h 825"/>
              <a:gd name="T32" fmla="*/ 0 w 959"/>
              <a:gd name="T33" fmla="*/ 2147483647 h 8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59"/>
              <a:gd name="T52" fmla="*/ 0 h 825"/>
              <a:gd name="T53" fmla="*/ 959 w 959"/>
              <a:gd name="T54" fmla="*/ 825 h 8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59" h="825">
                <a:moveTo>
                  <a:pt x="0" y="593"/>
                </a:moveTo>
                <a:lnTo>
                  <a:pt x="98" y="407"/>
                </a:lnTo>
                <a:lnTo>
                  <a:pt x="184" y="420"/>
                </a:lnTo>
                <a:lnTo>
                  <a:pt x="131" y="306"/>
                </a:lnTo>
                <a:lnTo>
                  <a:pt x="249" y="165"/>
                </a:lnTo>
                <a:lnTo>
                  <a:pt x="281" y="176"/>
                </a:lnTo>
                <a:lnTo>
                  <a:pt x="334" y="1"/>
                </a:lnTo>
                <a:lnTo>
                  <a:pt x="506" y="0"/>
                </a:lnTo>
                <a:lnTo>
                  <a:pt x="959" y="397"/>
                </a:lnTo>
                <a:lnTo>
                  <a:pt x="871" y="475"/>
                </a:lnTo>
                <a:lnTo>
                  <a:pt x="956" y="570"/>
                </a:lnTo>
                <a:lnTo>
                  <a:pt x="754" y="705"/>
                </a:lnTo>
                <a:lnTo>
                  <a:pt x="719" y="667"/>
                </a:lnTo>
                <a:lnTo>
                  <a:pt x="658" y="690"/>
                </a:lnTo>
                <a:lnTo>
                  <a:pt x="233" y="825"/>
                </a:lnTo>
                <a:lnTo>
                  <a:pt x="159" y="795"/>
                </a:lnTo>
                <a:lnTo>
                  <a:pt x="0" y="593"/>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7" name="Freeform 136">
            <a:extLst>
              <a:ext uri="{FF2B5EF4-FFF2-40B4-BE49-F238E27FC236}">
                <a16:creationId xmlns:a16="http://schemas.microsoft.com/office/drawing/2014/main" id="{F33DA6CB-C1A0-4589-836D-9F8E4027F7AA}"/>
              </a:ext>
            </a:extLst>
          </p:cNvPr>
          <p:cNvSpPr>
            <a:spLocks/>
          </p:cNvSpPr>
          <p:nvPr/>
        </p:nvSpPr>
        <p:spPr bwMode="auto">
          <a:xfrm>
            <a:off x="5844924" y="2395003"/>
            <a:ext cx="676275" cy="570310"/>
          </a:xfrm>
          <a:custGeom>
            <a:avLst/>
            <a:gdLst>
              <a:gd name="T0" fmla="*/ 0 w 1136"/>
              <a:gd name="T1" fmla="*/ 2147483647 h 956"/>
              <a:gd name="T2" fmla="*/ 2147483647 w 1136"/>
              <a:gd name="T3" fmla="*/ 2147483647 h 956"/>
              <a:gd name="T4" fmla="*/ 2147483647 w 1136"/>
              <a:gd name="T5" fmla="*/ 2147483647 h 956"/>
              <a:gd name="T6" fmla="*/ 2147483647 w 1136"/>
              <a:gd name="T7" fmla="*/ 2147483647 h 956"/>
              <a:gd name="T8" fmla="*/ 2147483647 w 1136"/>
              <a:gd name="T9" fmla="*/ 2147483647 h 956"/>
              <a:gd name="T10" fmla="*/ 2147483647 w 1136"/>
              <a:gd name="T11" fmla="*/ 2147483647 h 956"/>
              <a:gd name="T12" fmla="*/ 2147483647 w 1136"/>
              <a:gd name="T13" fmla="*/ 2147483647 h 956"/>
              <a:gd name="T14" fmla="*/ 2147483647 w 1136"/>
              <a:gd name="T15" fmla="*/ 2147483647 h 956"/>
              <a:gd name="T16" fmla="*/ 2147483647 w 1136"/>
              <a:gd name="T17" fmla="*/ 2147483647 h 956"/>
              <a:gd name="T18" fmla="*/ 2147483647 w 1136"/>
              <a:gd name="T19" fmla="*/ 2147483647 h 956"/>
              <a:gd name="T20" fmla="*/ 2147483647 w 1136"/>
              <a:gd name="T21" fmla="*/ 2147483647 h 956"/>
              <a:gd name="T22" fmla="*/ 2147483647 w 1136"/>
              <a:gd name="T23" fmla="*/ 0 h 956"/>
              <a:gd name="T24" fmla="*/ 2147483647 w 1136"/>
              <a:gd name="T25" fmla="*/ 2147483647 h 956"/>
              <a:gd name="T26" fmla="*/ 2147483647 w 1136"/>
              <a:gd name="T27" fmla="*/ 2147483647 h 956"/>
              <a:gd name="T28" fmla="*/ 2147483647 w 1136"/>
              <a:gd name="T29" fmla="*/ 2147483647 h 956"/>
              <a:gd name="T30" fmla="*/ 2147483647 w 1136"/>
              <a:gd name="T31" fmla="*/ 2147483647 h 956"/>
              <a:gd name="T32" fmla="*/ 2147483647 w 1136"/>
              <a:gd name="T33" fmla="*/ 2147483647 h 956"/>
              <a:gd name="T34" fmla="*/ 2147483647 w 1136"/>
              <a:gd name="T35" fmla="*/ 2147483647 h 956"/>
              <a:gd name="T36" fmla="*/ 2147483647 w 1136"/>
              <a:gd name="T37" fmla="*/ 2147483647 h 956"/>
              <a:gd name="T38" fmla="*/ 2147483647 w 1136"/>
              <a:gd name="T39" fmla="*/ 2147483647 h 956"/>
              <a:gd name="T40" fmla="*/ 2147483647 w 1136"/>
              <a:gd name="T41" fmla="*/ 2147483647 h 956"/>
              <a:gd name="T42" fmla="*/ 2147483647 w 1136"/>
              <a:gd name="T43" fmla="*/ 2147483647 h 956"/>
              <a:gd name="T44" fmla="*/ 2147483647 w 1136"/>
              <a:gd name="T45" fmla="*/ 2147483647 h 956"/>
              <a:gd name="T46" fmla="*/ 2147483647 w 1136"/>
              <a:gd name="T47" fmla="*/ 2147483647 h 956"/>
              <a:gd name="T48" fmla="*/ 2147483647 w 1136"/>
              <a:gd name="T49" fmla="*/ 2147483647 h 956"/>
              <a:gd name="T50" fmla="*/ 0 w 1136"/>
              <a:gd name="T51" fmla="*/ 2147483647 h 9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36"/>
              <a:gd name="T79" fmla="*/ 0 h 956"/>
              <a:gd name="T80" fmla="*/ 1136 w 1136"/>
              <a:gd name="T81" fmla="*/ 956 h 9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36" h="956">
                <a:moveTo>
                  <a:pt x="0" y="747"/>
                </a:moveTo>
                <a:lnTo>
                  <a:pt x="58" y="664"/>
                </a:lnTo>
                <a:lnTo>
                  <a:pt x="254" y="528"/>
                </a:lnTo>
                <a:lnTo>
                  <a:pt x="344" y="403"/>
                </a:lnTo>
                <a:lnTo>
                  <a:pt x="385" y="391"/>
                </a:lnTo>
                <a:lnTo>
                  <a:pt x="538" y="468"/>
                </a:lnTo>
                <a:lnTo>
                  <a:pt x="585" y="455"/>
                </a:lnTo>
                <a:lnTo>
                  <a:pt x="744" y="231"/>
                </a:lnTo>
                <a:lnTo>
                  <a:pt x="784" y="193"/>
                </a:lnTo>
                <a:lnTo>
                  <a:pt x="827" y="178"/>
                </a:lnTo>
                <a:lnTo>
                  <a:pt x="854" y="54"/>
                </a:lnTo>
                <a:lnTo>
                  <a:pt x="925" y="0"/>
                </a:lnTo>
                <a:lnTo>
                  <a:pt x="953" y="13"/>
                </a:lnTo>
                <a:lnTo>
                  <a:pt x="956" y="53"/>
                </a:lnTo>
                <a:lnTo>
                  <a:pt x="939" y="108"/>
                </a:lnTo>
                <a:lnTo>
                  <a:pt x="969" y="149"/>
                </a:lnTo>
                <a:lnTo>
                  <a:pt x="1038" y="201"/>
                </a:lnTo>
                <a:lnTo>
                  <a:pt x="1136" y="226"/>
                </a:lnTo>
                <a:lnTo>
                  <a:pt x="913" y="459"/>
                </a:lnTo>
                <a:lnTo>
                  <a:pt x="874" y="597"/>
                </a:lnTo>
                <a:lnTo>
                  <a:pt x="774" y="721"/>
                </a:lnTo>
                <a:lnTo>
                  <a:pt x="638" y="817"/>
                </a:lnTo>
                <a:lnTo>
                  <a:pt x="622" y="913"/>
                </a:lnTo>
                <a:lnTo>
                  <a:pt x="551" y="956"/>
                </a:lnTo>
                <a:lnTo>
                  <a:pt x="247" y="781"/>
                </a:lnTo>
                <a:lnTo>
                  <a:pt x="0" y="747"/>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8" name="Freeform 137">
            <a:extLst>
              <a:ext uri="{FF2B5EF4-FFF2-40B4-BE49-F238E27FC236}">
                <a16:creationId xmlns:a16="http://schemas.microsoft.com/office/drawing/2014/main" id="{948D1BA9-D664-4B9C-8F53-509F554BDC69}"/>
              </a:ext>
            </a:extLst>
          </p:cNvPr>
          <p:cNvSpPr>
            <a:spLocks/>
          </p:cNvSpPr>
          <p:nvPr/>
        </p:nvSpPr>
        <p:spPr bwMode="auto">
          <a:xfrm>
            <a:off x="2442118" y="4742916"/>
            <a:ext cx="661988" cy="650081"/>
          </a:xfrm>
          <a:custGeom>
            <a:avLst/>
            <a:gdLst>
              <a:gd name="T0" fmla="*/ 0 w 1111"/>
              <a:gd name="T1" fmla="*/ 2147483647 h 1091"/>
              <a:gd name="T2" fmla="*/ 2147483647 w 1111"/>
              <a:gd name="T3" fmla="*/ 2147483647 h 1091"/>
              <a:gd name="T4" fmla="*/ 2147483647 w 1111"/>
              <a:gd name="T5" fmla="*/ 0 h 1091"/>
              <a:gd name="T6" fmla="*/ 2147483647 w 1111"/>
              <a:gd name="T7" fmla="*/ 2147483647 h 1091"/>
              <a:gd name="T8" fmla="*/ 2147483647 w 1111"/>
              <a:gd name="T9" fmla="*/ 2147483647 h 1091"/>
              <a:gd name="T10" fmla="*/ 2147483647 w 1111"/>
              <a:gd name="T11" fmla="*/ 2147483647 h 1091"/>
              <a:gd name="T12" fmla="*/ 2147483647 w 1111"/>
              <a:gd name="T13" fmla="*/ 2147483647 h 1091"/>
              <a:gd name="T14" fmla="*/ 2147483647 w 1111"/>
              <a:gd name="T15" fmla="*/ 2147483647 h 1091"/>
              <a:gd name="T16" fmla="*/ 2147483647 w 1111"/>
              <a:gd name="T17" fmla="*/ 2147483647 h 1091"/>
              <a:gd name="T18" fmla="*/ 2147483647 w 1111"/>
              <a:gd name="T19" fmla="*/ 2147483647 h 1091"/>
              <a:gd name="T20" fmla="*/ 2147483647 w 1111"/>
              <a:gd name="T21" fmla="*/ 2147483647 h 1091"/>
              <a:gd name="T22" fmla="*/ 2147483647 w 1111"/>
              <a:gd name="T23" fmla="*/ 2147483647 h 1091"/>
              <a:gd name="T24" fmla="*/ 2147483647 w 1111"/>
              <a:gd name="T25" fmla="*/ 2147483647 h 1091"/>
              <a:gd name="T26" fmla="*/ 2147483647 w 1111"/>
              <a:gd name="T27" fmla="*/ 2147483647 h 1091"/>
              <a:gd name="T28" fmla="*/ 2147483647 w 1111"/>
              <a:gd name="T29" fmla="*/ 2147483647 h 1091"/>
              <a:gd name="T30" fmla="*/ 2147483647 w 1111"/>
              <a:gd name="T31" fmla="*/ 2147483647 h 1091"/>
              <a:gd name="T32" fmla="*/ 2147483647 w 1111"/>
              <a:gd name="T33" fmla="*/ 2147483647 h 1091"/>
              <a:gd name="T34" fmla="*/ 2147483647 w 1111"/>
              <a:gd name="T35" fmla="*/ 2147483647 h 1091"/>
              <a:gd name="T36" fmla="*/ 2147483647 w 1111"/>
              <a:gd name="T37" fmla="*/ 2147483647 h 1091"/>
              <a:gd name="T38" fmla="*/ 2147483647 w 1111"/>
              <a:gd name="T39" fmla="*/ 2147483647 h 1091"/>
              <a:gd name="T40" fmla="*/ 2147483647 w 1111"/>
              <a:gd name="T41" fmla="*/ 2147483647 h 1091"/>
              <a:gd name="T42" fmla="*/ 2147483647 w 1111"/>
              <a:gd name="T43" fmla="*/ 2147483647 h 1091"/>
              <a:gd name="T44" fmla="*/ 2147483647 w 1111"/>
              <a:gd name="T45" fmla="*/ 2147483647 h 1091"/>
              <a:gd name="T46" fmla="*/ 2147483647 w 1111"/>
              <a:gd name="T47" fmla="*/ 2147483647 h 1091"/>
              <a:gd name="T48" fmla="*/ 2147483647 w 1111"/>
              <a:gd name="T49" fmla="*/ 2147483647 h 1091"/>
              <a:gd name="T50" fmla="*/ 0 w 1111"/>
              <a:gd name="T51" fmla="*/ 2147483647 h 109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11"/>
              <a:gd name="T79" fmla="*/ 0 h 1091"/>
              <a:gd name="T80" fmla="*/ 1111 w 1111"/>
              <a:gd name="T81" fmla="*/ 1091 h 109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11" h="1091">
                <a:moveTo>
                  <a:pt x="0" y="277"/>
                </a:moveTo>
                <a:lnTo>
                  <a:pt x="213" y="62"/>
                </a:lnTo>
                <a:lnTo>
                  <a:pt x="415" y="0"/>
                </a:lnTo>
                <a:lnTo>
                  <a:pt x="468" y="165"/>
                </a:lnTo>
                <a:lnTo>
                  <a:pt x="537" y="192"/>
                </a:lnTo>
                <a:lnTo>
                  <a:pt x="537" y="287"/>
                </a:lnTo>
                <a:lnTo>
                  <a:pt x="495" y="314"/>
                </a:lnTo>
                <a:lnTo>
                  <a:pt x="575" y="462"/>
                </a:lnTo>
                <a:lnTo>
                  <a:pt x="544" y="545"/>
                </a:lnTo>
                <a:lnTo>
                  <a:pt x="597" y="557"/>
                </a:lnTo>
                <a:lnTo>
                  <a:pt x="595" y="624"/>
                </a:lnTo>
                <a:lnTo>
                  <a:pt x="681" y="669"/>
                </a:lnTo>
                <a:lnTo>
                  <a:pt x="769" y="793"/>
                </a:lnTo>
                <a:lnTo>
                  <a:pt x="791" y="738"/>
                </a:lnTo>
                <a:lnTo>
                  <a:pt x="887" y="711"/>
                </a:lnTo>
                <a:lnTo>
                  <a:pt x="1111" y="770"/>
                </a:lnTo>
                <a:lnTo>
                  <a:pt x="1111" y="864"/>
                </a:lnTo>
                <a:lnTo>
                  <a:pt x="1022" y="1012"/>
                </a:lnTo>
                <a:lnTo>
                  <a:pt x="863" y="1091"/>
                </a:lnTo>
                <a:lnTo>
                  <a:pt x="812" y="1023"/>
                </a:lnTo>
                <a:lnTo>
                  <a:pt x="525" y="993"/>
                </a:lnTo>
                <a:lnTo>
                  <a:pt x="434" y="770"/>
                </a:lnTo>
                <a:lnTo>
                  <a:pt x="357" y="811"/>
                </a:lnTo>
                <a:lnTo>
                  <a:pt x="214" y="659"/>
                </a:lnTo>
                <a:lnTo>
                  <a:pt x="183" y="523"/>
                </a:lnTo>
                <a:lnTo>
                  <a:pt x="0" y="277"/>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9" name="Freeform 138">
            <a:extLst>
              <a:ext uri="{FF2B5EF4-FFF2-40B4-BE49-F238E27FC236}">
                <a16:creationId xmlns:a16="http://schemas.microsoft.com/office/drawing/2014/main" id="{A3AC6402-994B-4323-8E9D-2C49B317A01E}"/>
              </a:ext>
            </a:extLst>
          </p:cNvPr>
          <p:cNvSpPr>
            <a:spLocks/>
          </p:cNvSpPr>
          <p:nvPr/>
        </p:nvSpPr>
        <p:spPr bwMode="auto">
          <a:xfrm>
            <a:off x="4635249" y="2283084"/>
            <a:ext cx="694134" cy="410766"/>
          </a:xfrm>
          <a:custGeom>
            <a:avLst/>
            <a:gdLst>
              <a:gd name="T0" fmla="*/ 0 w 1165"/>
              <a:gd name="T1" fmla="*/ 2147483647 h 691"/>
              <a:gd name="T2" fmla="*/ 2147483647 w 1165"/>
              <a:gd name="T3" fmla="*/ 2147483647 h 691"/>
              <a:gd name="T4" fmla="*/ 2147483647 w 1165"/>
              <a:gd name="T5" fmla="*/ 2147483647 h 691"/>
              <a:gd name="T6" fmla="*/ 2147483647 w 1165"/>
              <a:gd name="T7" fmla="*/ 2147483647 h 691"/>
              <a:gd name="T8" fmla="*/ 2147483647 w 1165"/>
              <a:gd name="T9" fmla="*/ 2147483647 h 691"/>
              <a:gd name="T10" fmla="*/ 2147483647 w 1165"/>
              <a:gd name="T11" fmla="*/ 2147483647 h 691"/>
              <a:gd name="T12" fmla="*/ 2147483647 w 1165"/>
              <a:gd name="T13" fmla="*/ 2147483647 h 691"/>
              <a:gd name="T14" fmla="*/ 2147483647 w 1165"/>
              <a:gd name="T15" fmla="*/ 2147483647 h 691"/>
              <a:gd name="T16" fmla="*/ 2147483647 w 1165"/>
              <a:gd name="T17" fmla="*/ 2147483647 h 691"/>
              <a:gd name="T18" fmla="*/ 2147483647 w 1165"/>
              <a:gd name="T19" fmla="*/ 2147483647 h 691"/>
              <a:gd name="T20" fmla="*/ 2147483647 w 1165"/>
              <a:gd name="T21" fmla="*/ 2147483647 h 691"/>
              <a:gd name="T22" fmla="*/ 2147483647 w 1165"/>
              <a:gd name="T23" fmla="*/ 2147483647 h 691"/>
              <a:gd name="T24" fmla="*/ 2147483647 w 1165"/>
              <a:gd name="T25" fmla="*/ 2147483647 h 691"/>
              <a:gd name="T26" fmla="*/ 2147483647 w 1165"/>
              <a:gd name="T27" fmla="*/ 0 h 691"/>
              <a:gd name="T28" fmla="*/ 0 w 1165"/>
              <a:gd name="T29" fmla="*/ 2147483647 h 6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65"/>
              <a:gd name="T46" fmla="*/ 0 h 691"/>
              <a:gd name="T47" fmla="*/ 1165 w 1165"/>
              <a:gd name="T48" fmla="*/ 691 h 6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65" h="691">
                <a:moveTo>
                  <a:pt x="0" y="15"/>
                </a:moveTo>
                <a:lnTo>
                  <a:pt x="45" y="207"/>
                </a:lnTo>
                <a:lnTo>
                  <a:pt x="106" y="257"/>
                </a:lnTo>
                <a:lnTo>
                  <a:pt x="485" y="290"/>
                </a:lnTo>
                <a:lnTo>
                  <a:pt x="518" y="355"/>
                </a:lnTo>
                <a:lnTo>
                  <a:pt x="654" y="462"/>
                </a:lnTo>
                <a:lnTo>
                  <a:pt x="653" y="515"/>
                </a:lnTo>
                <a:lnTo>
                  <a:pt x="717" y="530"/>
                </a:lnTo>
                <a:lnTo>
                  <a:pt x="831" y="665"/>
                </a:lnTo>
                <a:lnTo>
                  <a:pt x="920" y="691"/>
                </a:lnTo>
                <a:lnTo>
                  <a:pt x="963" y="514"/>
                </a:lnTo>
                <a:lnTo>
                  <a:pt x="1106" y="280"/>
                </a:lnTo>
                <a:lnTo>
                  <a:pt x="1165" y="2"/>
                </a:lnTo>
                <a:lnTo>
                  <a:pt x="938" y="0"/>
                </a:lnTo>
                <a:lnTo>
                  <a:pt x="0" y="15"/>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0" name="Freeform 139">
            <a:extLst>
              <a:ext uri="{FF2B5EF4-FFF2-40B4-BE49-F238E27FC236}">
                <a16:creationId xmlns:a16="http://schemas.microsoft.com/office/drawing/2014/main" id="{0C093F8C-7286-48A7-A13E-7A1AD123045B}"/>
              </a:ext>
            </a:extLst>
          </p:cNvPr>
          <p:cNvSpPr>
            <a:spLocks/>
          </p:cNvSpPr>
          <p:nvPr/>
        </p:nvSpPr>
        <p:spPr bwMode="auto">
          <a:xfrm>
            <a:off x="4162570" y="5097722"/>
            <a:ext cx="701279" cy="498872"/>
          </a:xfrm>
          <a:custGeom>
            <a:avLst/>
            <a:gdLst>
              <a:gd name="T0" fmla="*/ 0 w 1179"/>
              <a:gd name="T1" fmla="*/ 2147483647 h 836"/>
              <a:gd name="T2" fmla="*/ 2147483647 w 1179"/>
              <a:gd name="T3" fmla="*/ 2147483647 h 836"/>
              <a:gd name="T4" fmla="*/ 2147483647 w 1179"/>
              <a:gd name="T5" fmla="*/ 2147483647 h 836"/>
              <a:gd name="T6" fmla="*/ 2147483647 w 1179"/>
              <a:gd name="T7" fmla="*/ 2147483647 h 836"/>
              <a:gd name="T8" fmla="*/ 2147483647 w 1179"/>
              <a:gd name="T9" fmla="*/ 2147483647 h 836"/>
              <a:gd name="T10" fmla="*/ 2147483647 w 1179"/>
              <a:gd name="T11" fmla="*/ 2147483647 h 836"/>
              <a:gd name="T12" fmla="*/ 2147483647 w 1179"/>
              <a:gd name="T13" fmla="*/ 2147483647 h 836"/>
              <a:gd name="T14" fmla="*/ 2147483647 w 1179"/>
              <a:gd name="T15" fmla="*/ 2147483647 h 836"/>
              <a:gd name="T16" fmla="*/ 2147483647 w 1179"/>
              <a:gd name="T17" fmla="*/ 2147483647 h 836"/>
              <a:gd name="T18" fmla="*/ 2147483647 w 1179"/>
              <a:gd name="T19" fmla="*/ 2147483647 h 836"/>
              <a:gd name="T20" fmla="*/ 2147483647 w 1179"/>
              <a:gd name="T21" fmla="*/ 2147483647 h 836"/>
              <a:gd name="T22" fmla="*/ 2147483647 w 1179"/>
              <a:gd name="T23" fmla="*/ 2147483647 h 836"/>
              <a:gd name="T24" fmla="*/ 2147483647 w 1179"/>
              <a:gd name="T25" fmla="*/ 2147483647 h 836"/>
              <a:gd name="T26" fmla="*/ 2147483647 w 1179"/>
              <a:gd name="T27" fmla="*/ 2147483647 h 836"/>
              <a:gd name="T28" fmla="*/ 2147483647 w 1179"/>
              <a:gd name="T29" fmla="*/ 2147483647 h 836"/>
              <a:gd name="T30" fmla="*/ 2147483647 w 1179"/>
              <a:gd name="T31" fmla="*/ 0 h 836"/>
              <a:gd name="T32" fmla="*/ 0 w 1179"/>
              <a:gd name="T33" fmla="*/ 2147483647 h 8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79"/>
              <a:gd name="T52" fmla="*/ 0 h 836"/>
              <a:gd name="T53" fmla="*/ 1179 w 1179"/>
              <a:gd name="T54" fmla="*/ 836 h 8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79" h="836">
                <a:moveTo>
                  <a:pt x="0" y="730"/>
                </a:moveTo>
                <a:lnTo>
                  <a:pt x="84" y="758"/>
                </a:lnTo>
                <a:lnTo>
                  <a:pt x="136" y="836"/>
                </a:lnTo>
                <a:lnTo>
                  <a:pt x="596" y="605"/>
                </a:lnTo>
                <a:lnTo>
                  <a:pt x="733" y="715"/>
                </a:lnTo>
                <a:lnTo>
                  <a:pt x="1025" y="473"/>
                </a:lnTo>
                <a:lnTo>
                  <a:pt x="936" y="444"/>
                </a:lnTo>
                <a:lnTo>
                  <a:pt x="951" y="391"/>
                </a:lnTo>
                <a:lnTo>
                  <a:pt x="1179" y="283"/>
                </a:lnTo>
                <a:lnTo>
                  <a:pt x="1049" y="212"/>
                </a:lnTo>
                <a:lnTo>
                  <a:pt x="1016" y="105"/>
                </a:lnTo>
                <a:lnTo>
                  <a:pt x="941" y="49"/>
                </a:lnTo>
                <a:lnTo>
                  <a:pt x="869" y="105"/>
                </a:lnTo>
                <a:lnTo>
                  <a:pt x="850" y="38"/>
                </a:lnTo>
                <a:lnTo>
                  <a:pt x="723" y="120"/>
                </a:lnTo>
                <a:lnTo>
                  <a:pt x="330" y="0"/>
                </a:lnTo>
                <a:lnTo>
                  <a:pt x="0" y="730"/>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1" name="Freeform 140">
            <a:extLst>
              <a:ext uri="{FF2B5EF4-FFF2-40B4-BE49-F238E27FC236}">
                <a16:creationId xmlns:a16="http://schemas.microsoft.com/office/drawing/2014/main" id="{4D24EA99-BAE2-4BD8-92AC-AC80547105E7}"/>
              </a:ext>
            </a:extLst>
          </p:cNvPr>
          <p:cNvSpPr>
            <a:spLocks/>
          </p:cNvSpPr>
          <p:nvPr/>
        </p:nvSpPr>
        <p:spPr bwMode="auto">
          <a:xfrm>
            <a:off x="6690268" y="2316421"/>
            <a:ext cx="479822" cy="406004"/>
          </a:xfrm>
          <a:custGeom>
            <a:avLst/>
            <a:gdLst>
              <a:gd name="T0" fmla="*/ 0 w 805"/>
              <a:gd name="T1" fmla="*/ 2147483647 h 682"/>
              <a:gd name="T2" fmla="*/ 2147483647 w 805"/>
              <a:gd name="T3" fmla="*/ 2147483647 h 682"/>
              <a:gd name="T4" fmla="*/ 2147483647 w 805"/>
              <a:gd name="T5" fmla="*/ 2147483647 h 682"/>
              <a:gd name="T6" fmla="*/ 2147483647 w 805"/>
              <a:gd name="T7" fmla="*/ 2147483647 h 682"/>
              <a:gd name="T8" fmla="*/ 2147483647 w 805"/>
              <a:gd name="T9" fmla="*/ 2147483647 h 682"/>
              <a:gd name="T10" fmla="*/ 2147483647 w 805"/>
              <a:gd name="T11" fmla="*/ 2147483647 h 682"/>
              <a:gd name="T12" fmla="*/ 2147483647 w 805"/>
              <a:gd name="T13" fmla="*/ 2147483647 h 682"/>
              <a:gd name="T14" fmla="*/ 2147483647 w 805"/>
              <a:gd name="T15" fmla="*/ 2147483647 h 682"/>
              <a:gd name="T16" fmla="*/ 2147483647 w 805"/>
              <a:gd name="T17" fmla="*/ 0 h 682"/>
              <a:gd name="T18" fmla="*/ 2147483647 w 805"/>
              <a:gd name="T19" fmla="*/ 2147483647 h 682"/>
              <a:gd name="T20" fmla="*/ 2147483647 w 805"/>
              <a:gd name="T21" fmla="*/ 2147483647 h 682"/>
              <a:gd name="T22" fmla="*/ 2147483647 w 805"/>
              <a:gd name="T23" fmla="*/ 2147483647 h 682"/>
              <a:gd name="T24" fmla="*/ 2147483647 w 805"/>
              <a:gd name="T25" fmla="*/ 2147483647 h 682"/>
              <a:gd name="T26" fmla="*/ 2147483647 w 805"/>
              <a:gd name="T27" fmla="*/ 2147483647 h 682"/>
              <a:gd name="T28" fmla="*/ 2147483647 w 805"/>
              <a:gd name="T29" fmla="*/ 2147483647 h 682"/>
              <a:gd name="T30" fmla="*/ 0 w 805"/>
              <a:gd name="T31" fmla="*/ 2147483647 h 6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05"/>
              <a:gd name="T49" fmla="*/ 0 h 682"/>
              <a:gd name="T50" fmla="*/ 805 w 805"/>
              <a:gd name="T51" fmla="*/ 682 h 6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05" h="682">
                <a:moveTo>
                  <a:pt x="0" y="395"/>
                </a:moveTo>
                <a:lnTo>
                  <a:pt x="52" y="284"/>
                </a:lnTo>
                <a:lnTo>
                  <a:pt x="102" y="243"/>
                </a:lnTo>
                <a:lnTo>
                  <a:pt x="92" y="146"/>
                </a:lnTo>
                <a:lnTo>
                  <a:pt x="167" y="171"/>
                </a:lnTo>
                <a:lnTo>
                  <a:pt x="244" y="117"/>
                </a:lnTo>
                <a:lnTo>
                  <a:pt x="378" y="142"/>
                </a:lnTo>
                <a:lnTo>
                  <a:pt x="470" y="32"/>
                </a:lnTo>
                <a:lnTo>
                  <a:pt x="528" y="0"/>
                </a:lnTo>
                <a:lnTo>
                  <a:pt x="622" y="12"/>
                </a:lnTo>
                <a:lnTo>
                  <a:pt x="805" y="142"/>
                </a:lnTo>
                <a:lnTo>
                  <a:pt x="720" y="213"/>
                </a:lnTo>
                <a:lnTo>
                  <a:pt x="628" y="231"/>
                </a:lnTo>
                <a:lnTo>
                  <a:pt x="463" y="682"/>
                </a:lnTo>
                <a:lnTo>
                  <a:pt x="264" y="535"/>
                </a:lnTo>
                <a:lnTo>
                  <a:pt x="0" y="395"/>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2" name="Freeform 141">
            <a:extLst>
              <a:ext uri="{FF2B5EF4-FFF2-40B4-BE49-F238E27FC236}">
                <a16:creationId xmlns:a16="http://schemas.microsoft.com/office/drawing/2014/main" id="{B52A73F8-5A01-49FB-8E68-74B7FC390F22}"/>
              </a:ext>
            </a:extLst>
          </p:cNvPr>
          <p:cNvSpPr>
            <a:spLocks/>
          </p:cNvSpPr>
          <p:nvPr/>
        </p:nvSpPr>
        <p:spPr bwMode="auto">
          <a:xfrm>
            <a:off x="4275680" y="1624669"/>
            <a:ext cx="242888" cy="257175"/>
          </a:xfrm>
          <a:custGeom>
            <a:avLst/>
            <a:gdLst>
              <a:gd name="T0" fmla="*/ 0 w 408"/>
              <a:gd name="T1" fmla="*/ 2147483647 h 434"/>
              <a:gd name="T2" fmla="*/ 2147483647 w 408"/>
              <a:gd name="T3" fmla="*/ 2147483647 h 434"/>
              <a:gd name="T4" fmla="*/ 2147483647 w 408"/>
              <a:gd name="T5" fmla="*/ 0 h 434"/>
              <a:gd name="T6" fmla="*/ 2147483647 w 408"/>
              <a:gd name="T7" fmla="*/ 2147483647 h 434"/>
              <a:gd name="T8" fmla="*/ 2147483647 w 408"/>
              <a:gd name="T9" fmla="*/ 2147483647 h 434"/>
              <a:gd name="T10" fmla="*/ 0 w 408"/>
              <a:gd name="T11" fmla="*/ 2147483647 h 434"/>
              <a:gd name="T12" fmla="*/ 0 60000 65536"/>
              <a:gd name="T13" fmla="*/ 0 60000 65536"/>
              <a:gd name="T14" fmla="*/ 0 60000 65536"/>
              <a:gd name="T15" fmla="*/ 0 60000 65536"/>
              <a:gd name="T16" fmla="*/ 0 60000 65536"/>
              <a:gd name="T17" fmla="*/ 0 60000 65536"/>
              <a:gd name="T18" fmla="*/ 0 w 408"/>
              <a:gd name="T19" fmla="*/ 0 h 434"/>
              <a:gd name="T20" fmla="*/ 408 w 408"/>
              <a:gd name="T21" fmla="*/ 434 h 434"/>
            </a:gdLst>
            <a:ahLst/>
            <a:cxnLst>
              <a:cxn ang="T12">
                <a:pos x="T0" y="T1"/>
              </a:cxn>
              <a:cxn ang="T13">
                <a:pos x="T2" y="T3"/>
              </a:cxn>
              <a:cxn ang="T14">
                <a:pos x="T4" y="T5"/>
              </a:cxn>
              <a:cxn ang="T15">
                <a:pos x="T6" y="T7"/>
              </a:cxn>
              <a:cxn ang="T16">
                <a:pos x="T8" y="T9"/>
              </a:cxn>
              <a:cxn ang="T17">
                <a:pos x="T10" y="T11"/>
              </a:cxn>
            </a:cxnLst>
            <a:rect l="T18" t="T19" r="T20" b="T21"/>
            <a:pathLst>
              <a:path w="408" h="434">
                <a:moveTo>
                  <a:pt x="0" y="365"/>
                </a:moveTo>
                <a:lnTo>
                  <a:pt x="70" y="83"/>
                </a:lnTo>
                <a:lnTo>
                  <a:pt x="103" y="0"/>
                </a:lnTo>
                <a:lnTo>
                  <a:pt x="408" y="80"/>
                </a:lnTo>
                <a:lnTo>
                  <a:pt x="399" y="434"/>
                </a:lnTo>
                <a:lnTo>
                  <a:pt x="0" y="365"/>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3" name="Freeform 142">
            <a:extLst>
              <a:ext uri="{FF2B5EF4-FFF2-40B4-BE49-F238E27FC236}">
                <a16:creationId xmlns:a16="http://schemas.microsoft.com/office/drawing/2014/main" id="{335E8E13-F84C-4AD2-8256-52114FF40B10}"/>
              </a:ext>
            </a:extLst>
          </p:cNvPr>
          <p:cNvSpPr>
            <a:spLocks/>
          </p:cNvSpPr>
          <p:nvPr/>
        </p:nvSpPr>
        <p:spPr bwMode="auto">
          <a:xfrm>
            <a:off x="5474639" y="3355838"/>
            <a:ext cx="620316" cy="764381"/>
          </a:xfrm>
          <a:custGeom>
            <a:avLst/>
            <a:gdLst>
              <a:gd name="T0" fmla="*/ 2147483647 w 1042"/>
              <a:gd name="T1" fmla="*/ 2147483647 h 1283"/>
              <a:gd name="T2" fmla="*/ 0 w 1042"/>
              <a:gd name="T3" fmla="*/ 2147483647 h 1283"/>
              <a:gd name="T4" fmla="*/ 2147483647 w 1042"/>
              <a:gd name="T5" fmla="*/ 2147483647 h 1283"/>
              <a:gd name="T6" fmla="*/ 2147483647 w 1042"/>
              <a:gd name="T7" fmla="*/ 2147483647 h 1283"/>
              <a:gd name="T8" fmla="*/ 2147483647 w 1042"/>
              <a:gd name="T9" fmla="*/ 2147483647 h 1283"/>
              <a:gd name="T10" fmla="*/ 2147483647 w 1042"/>
              <a:gd name="T11" fmla="*/ 2147483647 h 1283"/>
              <a:gd name="T12" fmla="*/ 2147483647 w 1042"/>
              <a:gd name="T13" fmla="*/ 2147483647 h 1283"/>
              <a:gd name="T14" fmla="*/ 2147483647 w 1042"/>
              <a:gd name="T15" fmla="*/ 2147483647 h 1283"/>
              <a:gd name="T16" fmla="*/ 2147483647 w 1042"/>
              <a:gd name="T17" fmla="*/ 0 h 1283"/>
              <a:gd name="T18" fmla="*/ 2147483647 w 1042"/>
              <a:gd name="T19" fmla="*/ 2147483647 h 1283"/>
              <a:gd name="T20" fmla="*/ 2147483647 w 1042"/>
              <a:gd name="T21" fmla="*/ 2147483647 h 1283"/>
              <a:gd name="T22" fmla="*/ 2147483647 w 1042"/>
              <a:gd name="T23" fmla="*/ 2147483647 h 1283"/>
              <a:gd name="T24" fmla="*/ 2147483647 w 1042"/>
              <a:gd name="T25" fmla="*/ 2147483647 h 1283"/>
              <a:gd name="T26" fmla="*/ 2147483647 w 1042"/>
              <a:gd name="T27" fmla="*/ 2147483647 h 1283"/>
              <a:gd name="T28" fmla="*/ 2147483647 w 1042"/>
              <a:gd name="T29" fmla="*/ 2147483647 h 1283"/>
              <a:gd name="T30" fmla="*/ 2147483647 w 1042"/>
              <a:gd name="T31" fmla="*/ 2147483647 h 1283"/>
              <a:gd name="T32" fmla="*/ 2147483647 w 1042"/>
              <a:gd name="T33" fmla="*/ 2147483647 h 1283"/>
              <a:gd name="T34" fmla="*/ 2147483647 w 1042"/>
              <a:gd name="T35" fmla="*/ 2147483647 h 1283"/>
              <a:gd name="T36" fmla="*/ 2147483647 w 1042"/>
              <a:gd name="T37" fmla="*/ 2147483647 h 128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42"/>
              <a:gd name="T58" fmla="*/ 0 h 1283"/>
              <a:gd name="T59" fmla="*/ 1042 w 1042"/>
              <a:gd name="T60" fmla="*/ 1283 h 128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42" h="1283">
                <a:moveTo>
                  <a:pt x="6" y="725"/>
                </a:moveTo>
                <a:lnTo>
                  <a:pt x="0" y="873"/>
                </a:lnTo>
                <a:lnTo>
                  <a:pt x="185" y="994"/>
                </a:lnTo>
                <a:lnTo>
                  <a:pt x="264" y="1211"/>
                </a:lnTo>
                <a:lnTo>
                  <a:pt x="599" y="1283"/>
                </a:lnTo>
                <a:lnTo>
                  <a:pt x="743" y="1149"/>
                </a:lnTo>
                <a:lnTo>
                  <a:pt x="1042" y="456"/>
                </a:lnTo>
                <a:lnTo>
                  <a:pt x="907" y="345"/>
                </a:lnTo>
                <a:lnTo>
                  <a:pt x="487" y="0"/>
                </a:lnTo>
                <a:lnTo>
                  <a:pt x="479" y="56"/>
                </a:lnTo>
                <a:lnTo>
                  <a:pt x="413" y="97"/>
                </a:lnTo>
                <a:lnTo>
                  <a:pt x="303" y="70"/>
                </a:lnTo>
                <a:lnTo>
                  <a:pt x="302" y="138"/>
                </a:lnTo>
                <a:lnTo>
                  <a:pt x="188" y="181"/>
                </a:lnTo>
                <a:lnTo>
                  <a:pt x="155" y="273"/>
                </a:lnTo>
                <a:lnTo>
                  <a:pt x="201" y="357"/>
                </a:lnTo>
                <a:lnTo>
                  <a:pt x="190" y="451"/>
                </a:lnTo>
                <a:lnTo>
                  <a:pt x="49" y="722"/>
                </a:lnTo>
                <a:lnTo>
                  <a:pt x="6" y="725"/>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4" name="Freeform 143">
            <a:extLst>
              <a:ext uri="{FF2B5EF4-FFF2-40B4-BE49-F238E27FC236}">
                <a16:creationId xmlns:a16="http://schemas.microsoft.com/office/drawing/2014/main" id="{896BDA65-799E-4D8B-B6BA-EF840F710FC8}"/>
              </a:ext>
            </a:extLst>
          </p:cNvPr>
          <p:cNvSpPr>
            <a:spLocks/>
          </p:cNvSpPr>
          <p:nvPr/>
        </p:nvSpPr>
        <p:spPr bwMode="auto">
          <a:xfrm>
            <a:off x="3608930" y="2653369"/>
            <a:ext cx="370284" cy="240506"/>
          </a:xfrm>
          <a:custGeom>
            <a:avLst/>
            <a:gdLst>
              <a:gd name="T0" fmla="*/ 0 w 622"/>
              <a:gd name="T1" fmla="*/ 2147483647 h 404"/>
              <a:gd name="T2" fmla="*/ 2147483647 w 622"/>
              <a:gd name="T3" fmla="*/ 2147483647 h 404"/>
              <a:gd name="T4" fmla="*/ 2147483647 w 622"/>
              <a:gd name="T5" fmla="*/ 2147483647 h 404"/>
              <a:gd name="T6" fmla="*/ 2147483647 w 622"/>
              <a:gd name="T7" fmla="*/ 2147483647 h 404"/>
              <a:gd name="T8" fmla="*/ 2147483647 w 622"/>
              <a:gd name="T9" fmla="*/ 2147483647 h 404"/>
              <a:gd name="T10" fmla="*/ 2147483647 w 622"/>
              <a:gd name="T11" fmla="*/ 0 h 404"/>
              <a:gd name="T12" fmla="*/ 2147483647 w 622"/>
              <a:gd name="T13" fmla="*/ 2147483647 h 404"/>
              <a:gd name="T14" fmla="*/ 0 w 622"/>
              <a:gd name="T15" fmla="*/ 2147483647 h 404"/>
              <a:gd name="T16" fmla="*/ 0 60000 65536"/>
              <a:gd name="T17" fmla="*/ 0 60000 65536"/>
              <a:gd name="T18" fmla="*/ 0 60000 65536"/>
              <a:gd name="T19" fmla="*/ 0 60000 65536"/>
              <a:gd name="T20" fmla="*/ 0 60000 65536"/>
              <a:gd name="T21" fmla="*/ 0 60000 65536"/>
              <a:gd name="T22" fmla="*/ 0 60000 65536"/>
              <a:gd name="T23" fmla="*/ 0 60000 65536"/>
              <a:gd name="T24" fmla="*/ 0 w 622"/>
              <a:gd name="T25" fmla="*/ 0 h 404"/>
              <a:gd name="T26" fmla="*/ 622 w 622"/>
              <a:gd name="T27" fmla="*/ 404 h 4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2" h="404">
                <a:moveTo>
                  <a:pt x="0" y="239"/>
                </a:moveTo>
                <a:lnTo>
                  <a:pt x="58" y="376"/>
                </a:lnTo>
                <a:lnTo>
                  <a:pt x="241" y="404"/>
                </a:lnTo>
                <a:lnTo>
                  <a:pt x="622" y="274"/>
                </a:lnTo>
                <a:lnTo>
                  <a:pt x="602" y="17"/>
                </a:lnTo>
                <a:lnTo>
                  <a:pt x="418" y="0"/>
                </a:lnTo>
                <a:lnTo>
                  <a:pt x="238" y="150"/>
                </a:lnTo>
                <a:lnTo>
                  <a:pt x="0" y="239"/>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5" name="Freeform 144">
            <a:extLst>
              <a:ext uri="{FF2B5EF4-FFF2-40B4-BE49-F238E27FC236}">
                <a16:creationId xmlns:a16="http://schemas.microsoft.com/office/drawing/2014/main" id="{6277F989-3AE1-4D4D-94D0-CC5BF0EF71DF}"/>
              </a:ext>
            </a:extLst>
          </p:cNvPr>
          <p:cNvSpPr>
            <a:spLocks/>
          </p:cNvSpPr>
          <p:nvPr/>
        </p:nvSpPr>
        <p:spPr bwMode="auto">
          <a:xfrm>
            <a:off x="4707877" y="3683259"/>
            <a:ext cx="770335" cy="987029"/>
          </a:xfrm>
          <a:custGeom>
            <a:avLst/>
            <a:gdLst>
              <a:gd name="T0" fmla="*/ 2147483647 w 1294"/>
              <a:gd name="T1" fmla="*/ 2147483647 h 1657"/>
              <a:gd name="T2" fmla="*/ 0 w 1294"/>
              <a:gd name="T3" fmla="*/ 2147483647 h 1657"/>
              <a:gd name="T4" fmla="*/ 2147483647 w 1294"/>
              <a:gd name="T5" fmla="*/ 2147483647 h 1657"/>
              <a:gd name="T6" fmla="*/ 2147483647 w 1294"/>
              <a:gd name="T7" fmla="*/ 2147483647 h 1657"/>
              <a:gd name="T8" fmla="*/ 2147483647 w 1294"/>
              <a:gd name="T9" fmla="*/ 2147483647 h 1657"/>
              <a:gd name="T10" fmla="*/ 2147483647 w 1294"/>
              <a:gd name="T11" fmla="*/ 2147483647 h 1657"/>
              <a:gd name="T12" fmla="*/ 2147483647 w 1294"/>
              <a:gd name="T13" fmla="*/ 2147483647 h 1657"/>
              <a:gd name="T14" fmla="*/ 2147483647 w 1294"/>
              <a:gd name="T15" fmla="*/ 2147483647 h 1657"/>
              <a:gd name="T16" fmla="*/ 2147483647 w 1294"/>
              <a:gd name="T17" fmla="*/ 2147483647 h 1657"/>
              <a:gd name="T18" fmla="*/ 2147483647 w 1294"/>
              <a:gd name="T19" fmla="*/ 2147483647 h 1657"/>
              <a:gd name="T20" fmla="*/ 2147483647 w 1294"/>
              <a:gd name="T21" fmla="*/ 2147483647 h 1657"/>
              <a:gd name="T22" fmla="*/ 2147483647 w 1294"/>
              <a:gd name="T23" fmla="*/ 2147483647 h 1657"/>
              <a:gd name="T24" fmla="*/ 2147483647 w 1294"/>
              <a:gd name="T25" fmla="*/ 2147483647 h 1657"/>
              <a:gd name="T26" fmla="*/ 2147483647 w 1294"/>
              <a:gd name="T27" fmla="*/ 2147483647 h 1657"/>
              <a:gd name="T28" fmla="*/ 2147483647 w 1294"/>
              <a:gd name="T29" fmla="*/ 2147483647 h 1657"/>
              <a:gd name="T30" fmla="*/ 2147483647 w 1294"/>
              <a:gd name="T31" fmla="*/ 2147483647 h 1657"/>
              <a:gd name="T32" fmla="*/ 2147483647 w 1294"/>
              <a:gd name="T33" fmla="*/ 2147483647 h 1657"/>
              <a:gd name="T34" fmla="*/ 2147483647 w 1294"/>
              <a:gd name="T35" fmla="*/ 2147483647 h 1657"/>
              <a:gd name="T36" fmla="*/ 2147483647 w 1294"/>
              <a:gd name="T37" fmla="*/ 2147483647 h 1657"/>
              <a:gd name="T38" fmla="*/ 2147483647 w 1294"/>
              <a:gd name="T39" fmla="*/ 2147483647 h 1657"/>
              <a:gd name="T40" fmla="*/ 2147483647 w 1294"/>
              <a:gd name="T41" fmla="*/ 0 h 1657"/>
              <a:gd name="T42" fmla="*/ 2147483647 w 1294"/>
              <a:gd name="T43" fmla="*/ 2147483647 h 1657"/>
              <a:gd name="T44" fmla="*/ 2147483647 w 1294"/>
              <a:gd name="T45" fmla="*/ 2147483647 h 1657"/>
              <a:gd name="T46" fmla="*/ 2147483647 w 1294"/>
              <a:gd name="T47" fmla="*/ 2147483647 h 1657"/>
              <a:gd name="T48" fmla="*/ 2147483647 w 1294"/>
              <a:gd name="T49" fmla="*/ 2147483647 h 1657"/>
              <a:gd name="T50" fmla="*/ 2147483647 w 1294"/>
              <a:gd name="T51" fmla="*/ 2147483647 h 16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94"/>
              <a:gd name="T79" fmla="*/ 0 h 1657"/>
              <a:gd name="T80" fmla="*/ 1294 w 1294"/>
              <a:gd name="T81" fmla="*/ 1657 h 165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94" h="1657">
                <a:moveTo>
                  <a:pt x="23" y="955"/>
                </a:moveTo>
                <a:lnTo>
                  <a:pt x="0" y="1196"/>
                </a:lnTo>
                <a:lnTo>
                  <a:pt x="4" y="1457"/>
                </a:lnTo>
                <a:lnTo>
                  <a:pt x="245" y="1657"/>
                </a:lnTo>
                <a:lnTo>
                  <a:pt x="464" y="1588"/>
                </a:lnTo>
                <a:lnTo>
                  <a:pt x="697" y="1602"/>
                </a:lnTo>
                <a:lnTo>
                  <a:pt x="780" y="1315"/>
                </a:lnTo>
                <a:lnTo>
                  <a:pt x="1010" y="1085"/>
                </a:lnTo>
                <a:lnTo>
                  <a:pt x="977" y="1004"/>
                </a:lnTo>
                <a:lnTo>
                  <a:pt x="1121" y="880"/>
                </a:lnTo>
                <a:lnTo>
                  <a:pt x="1175" y="689"/>
                </a:lnTo>
                <a:lnTo>
                  <a:pt x="1172" y="500"/>
                </a:lnTo>
                <a:lnTo>
                  <a:pt x="1288" y="324"/>
                </a:lnTo>
                <a:lnTo>
                  <a:pt x="1294" y="176"/>
                </a:lnTo>
                <a:lnTo>
                  <a:pt x="1222" y="109"/>
                </a:lnTo>
                <a:lnTo>
                  <a:pt x="1189" y="173"/>
                </a:lnTo>
                <a:lnTo>
                  <a:pt x="1157" y="174"/>
                </a:lnTo>
                <a:lnTo>
                  <a:pt x="1147" y="137"/>
                </a:lnTo>
                <a:lnTo>
                  <a:pt x="1074" y="137"/>
                </a:lnTo>
                <a:lnTo>
                  <a:pt x="1106" y="54"/>
                </a:lnTo>
                <a:lnTo>
                  <a:pt x="1022" y="0"/>
                </a:lnTo>
                <a:lnTo>
                  <a:pt x="866" y="435"/>
                </a:lnTo>
                <a:lnTo>
                  <a:pt x="568" y="626"/>
                </a:lnTo>
                <a:lnTo>
                  <a:pt x="410" y="602"/>
                </a:lnTo>
                <a:lnTo>
                  <a:pt x="198" y="792"/>
                </a:lnTo>
                <a:lnTo>
                  <a:pt x="23" y="955"/>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6" name="Freeform 145">
            <a:extLst>
              <a:ext uri="{FF2B5EF4-FFF2-40B4-BE49-F238E27FC236}">
                <a16:creationId xmlns:a16="http://schemas.microsoft.com/office/drawing/2014/main" id="{164B0493-5FCD-4DDA-A758-FEC1942A66C7}"/>
              </a:ext>
            </a:extLst>
          </p:cNvPr>
          <p:cNvSpPr>
            <a:spLocks/>
          </p:cNvSpPr>
          <p:nvPr/>
        </p:nvSpPr>
        <p:spPr bwMode="auto">
          <a:xfrm>
            <a:off x="5182936" y="2284275"/>
            <a:ext cx="441722" cy="728663"/>
          </a:xfrm>
          <a:custGeom>
            <a:avLst/>
            <a:gdLst>
              <a:gd name="T0" fmla="*/ 0 w 741"/>
              <a:gd name="T1" fmla="*/ 2147483647 h 1223"/>
              <a:gd name="T2" fmla="*/ 2147483647 w 741"/>
              <a:gd name="T3" fmla="*/ 2147483647 h 1223"/>
              <a:gd name="T4" fmla="*/ 2147483647 w 741"/>
              <a:gd name="T5" fmla="*/ 2147483647 h 1223"/>
              <a:gd name="T6" fmla="*/ 2147483647 w 741"/>
              <a:gd name="T7" fmla="*/ 0 h 1223"/>
              <a:gd name="T8" fmla="*/ 2147483647 w 741"/>
              <a:gd name="T9" fmla="*/ 2147483647 h 1223"/>
              <a:gd name="T10" fmla="*/ 2147483647 w 741"/>
              <a:gd name="T11" fmla="*/ 2147483647 h 1223"/>
              <a:gd name="T12" fmla="*/ 2147483647 w 741"/>
              <a:gd name="T13" fmla="*/ 2147483647 h 1223"/>
              <a:gd name="T14" fmla="*/ 2147483647 w 741"/>
              <a:gd name="T15" fmla="*/ 2147483647 h 1223"/>
              <a:gd name="T16" fmla="*/ 2147483647 w 741"/>
              <a:gd name="T17" fmla="*/ 2147483647 h 1223"/>
              <a:gd name="T18" fmla="*/ 0 w 741"/>
              <a:gd name="T19" fmla="*/ 2147483647 h 1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1"/>
              <a:gd name="T31" fmla="*/ 0 h 1223"/>
              <a:gd name="T32" fmla="*/ 741 w 741"/>
              <a:gd name="T33" fmla="*/ 1223 h 12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1" h="1223">
                <a:moveTo>
                  <a:pt x="0" y="689"/>
                </a:moveTo>
                <a:lnTo>
                  <a:pt x="43" y="512"/>
                </a:lnTo>
                <a:lnTo>
                  <a:pt x="186" y="278"/>
                </a:lnTo>
                <a:lnTo>
                  <a:pt x="245" y="0"/>
                </a:lnTo>
                <a:lnTo>
                  <a:pt x="719" y="4"/>
                </a:lnTo>
                <a:lnTo>
                  <a:pt x="741" y="1223"/>
                </a:lnTo>
                <a:lnTo>
                  <a:pt x="377" y="1077"/>
                </a:lnTo>
                <a:lnTo>
                  <a:pt x="171" y="1159"/>
                </a:lnTo>
                <a:lnTo>
                  <a:pt x="24" y="997"/>
                </a:lnTo>
                <a:lnTo>
                  <a:pt x="0" y="689"/>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7" name="Freeform 146">
            <a:extLst>
              <a:ext uri="{FF2B5EF4-FFF2-40B4-BE49-F238E27FC236}">
                <a16:creationId xmlns:a16="http://schemas.microsoft.com/office/drawing/2014/main" id="{FFBCF418-3EBA-4FC3-9989-40D0DD5B92E5}"/>
              </a:ext>
            </a:extLst>
          </p:cNvPr>
          <p:cNvSpPr>
            <a:spLocks/>
          </p:cNvSpPr>
          <p:nvPr/>
        </p:nvSpPr>
        <p:spPr bwMode="auto">
          <a:xfrm>
            <a:off x="3857771" y="2436675"/>
            <a:ext cx="545306" cy="436959"/>
          </a:xfrm>
          <a:custGeom>
            <a:avLst/>
            <a:gdLst>
              <a:gd name="T0" fmla="*/ 0 w 917"/>
              <a:gd name="T1" fmla="*/ 2147483647 h 735"/>
              <a:gd name="T2" fmla="*/ 2147483647 w 917"/>
              <a:gd name="T3" fmla="*/ 2147483647 h 735"/>
              <a:gd name="T4" fmla="*/ 2147483647 w 917"/>
              <a:gd name="T5" fmla="*/ 2147483647 h 735"/>
              <a:gd name="T6" fmla="*/ 2147483647 w 917"/>
              <a:gd name="T7" fmla="*/ 0 h 735"/>
              <a:gd name="T8" fmla="*/ 2147483647 w 917"/>
              <a:gd name="T9" fmla="*/ 2147483647 h 735"/>
              <a:gd name="T10" fmla="*/ 2147483647 w 917"/>
              <a:gd name="T11" fmla="*/ 2147483647 h 735"/>
              <a:gd name="T12" fmla="*/ 2147483647 w 917"/>
              <a:gd name="T13" fmla="*/ 2147483647 h 735"/>
              <a:gd name="T14" fmla="*/ 2147483647 w 917"/>
              <a:gd name="T15" fmla="*/ 2147483647 h 735"/>
              <a:gd name="T16" fmla="*/ 2147483647 w 917"/>
              <a:gd name="T17" fmla="*/ 2147483647 h 735"/>
              <a:gd name="T18" fmla="*/ 2147483647 w 917"/>
              <a:gd name="T19" fmla="*/ 2147483647 h 735"/>
              <a:gd name="T20" fmla="*/ 2147483647 w 917"/>
              <a:gd name="T21" fmla="*/ 2147483647 h 735"/>
              <a:gd name="T22" fmla="*/ 2147483647 w 917"/>
              <a:gd name="T23" fmla="*/ 2147483647 h 735"/>
              <a:gd name="T24" fmla="*/ 2147483647 w 917"/>
              <a:gd name="T25" fmla="*/ 2147483647 h 735"/>
              <a:gd name="T26" fmla="*/ 2147483647 w 917"/>
              <a:gd name="T27" fmla="*/ 2147483647 h 735"/>
              <a:gd name="T28" fmla="*/ 2147483647 w 917"/>
              <a:gd name="T29" fmla="*/ 2147483647 h 735"/>
              <a:gd name="T30" fmla="*/ 2147483647 w 917"/>
              <a:gd name="T31" fmla="*/ 2147483647 h 735"/>
              <a:gd name="T32" fmla="*/ 2147483647 w 917"/>
              <a:gd name="T33" fmla="*/ 2147483647 h 735"/>
              <a:gd name="T34" fmla="*/ 2147483647 w 917"/>
              <a:gd name="T35" fmla="*/ 2147483647 h 735"/>
              <a:gd name="T36" fmla="*/ 0 w 917"/>
              <a:gd name="T37" fmla="*/ 2147483647 h 7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7"/>
              <a:gd name="T58" fmla="*/ 0 h 735"/>
              <a:gd name="T59" fmla="*/ 917 w 917"/>
              <a:gd name="T60" fmla="*/ 735 h 7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7" h="735">
                <a:moveTo>
                  <a:pt x="0" y="365"/>
                </a:moveTo>
                <a:lnTo>
                  <a:pt x="184" y="151"/>
                </a:lnTo>
                <a:lnTo>
                  <a:pt x="267" y="54"/>
                </a:lnTo>
                <a:lnTo>
                  <a:pt x="391" y="0"/>
                </a:lnTo>
                <a:lnTo>
                  <a:pt x="445" y="96"/>
                </a:lnTo>
                <a:lnTo>
                  <a:pt x="523" y="45"/>
                </a:lnTo>
                <a:lnTo>
                  <a:pt x="556" y="153"/>
                </a:lnTo>
                <a:lnTo>
                  <a:pt x="586" y="151"/>
                </a:lnTo>
                <a:lnTo>
                  <a:pt x="606" y="139"/>
                </a:lnTo>
                <a:lnTo>
                  <a:pt x="917" y="384"/>
                </a:lnTo>
                <a:lnTo>
                  <a:pt x="749" y="463"/>
                </a:lnTo>
                <a:lnTo>
                  <a:pt x="452" y="735"/>
                </a:lnTo>
                <a:lnTo>
                  <a:pt x="443" y="584"/>
                </a:lnTo>
                <a:lnTo>
                  <a:pt x="390" y="557"/>
                </a:lnTo>
                <a:lnTo>
                  <a:pt x="357" y="569"/>
                </a:lnTo>
                <a:lnTo>
                  <a:pt x="339" y="640"/>
                </a:lnTo>
                <a:lnTo>
                  <a:pt x="204" y="639"/>
                </a:lnTo>
                <a:lnTo>
                  <a:pt x="184" y="382"/>
                </a:lnTo>
                <a:lnTo>
                  <a:pt x="0" y="365"/>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8" name="Freeform 147">
            <a:extLst>
              <a:ext uri="{FF2B5EF4-FFF2-40B4-BE49-F238E27FC236}">
                <a16:creationId xmlns:a16="http://schemas.microsoft.com/office/drawing/2014/main" id="{647F946F-50F2-4978-88B7-957046D560BA}"/>
              </a:ext>
            </a:extLst>
          </p:cNvPr>
          <p:cNvSpPr>
            <a:spLocks/>
          </p:cNvSpPr>
          <p:nvPr/>
        </p:nvSpPr>
        <p:spPr bwMode="auto">
          <a:xfrm>
            <a:off x="2224234" y="4085691"/>
            <a:ext cx="460772" cy="822722"/>
          </a:xfrm>
          <a:custGeom>
            <a:avLst/>
            <a:gdLst>
              <a:gd name="T0" fmla="*/ 2147483647 w 775"/>
              <a:gd name="T1" fmla="*/ 2147483647 h 1382"/>
              <a:gd name="T2" fmla="*/ 2147483647 w 775"/>
              <a:gd name="T3" fmla="*/ 2147483647 h 1382"/>
              <a:gd name="T4" fmla="*/ 2147483647 w 775"/>
              <a:gd name="T5" fmla="*/ 0 h 1382"/>
              <a:gd name="T6" fmla="*/ 2147483647 w 775"/>
              <a:gd name="T7" fmla="*/ 2147483647 h 1382"/>
              <a:gd name="T8" fmla="*/ 2147483647 w 775"/>
              <a:gd name="T9" fmla="*/ 2147483647 h 1382"/>
              <a:gd name="T10" fmla="*/ 2147483647 w 775"/>
              <a:gd name="T11" fmla="*/ 2147483647 h 1382"/>
              <a:gd name="T12" fmla="*/ 2147483647 w 775"/>
              <a:gd name="T13" fmla="*/ 2147483647 h 1382"/>
              <a:gd name="T14" fmla="*/ 2147483647 w 775"/>
              <a:gd name="T15" fmla="*/ 2147483647 h 1382"/>
              <a:gd name="T16" fmla="*/ 2147483647 w 775"/>
              <a:gd name="T17" fmla="*/ 2147483647 h 1382"/>
              <a:gd name="T18" fmla="*/ 2147483647 w 775"/>
              <a:gd name="T19" fmla="*/ 2147483647 h 1382"/>
              <a:gd name="T20" fmla="*/ 2147483647 w 775"/>
              <a:gd name="T21" fmla="*/ 2147483647 h 1382"/>
              <a:gd name="T22" fmla="*/ 2147483647 w 775"/>
              <a:gd name="T23" fmla="*/ 2147483647 h 1382"/>
              <a:gd name="T24" fmla="*/ 2147483647 w 775"/>
              <a:gd name="T25" fmla="*/ 2147483647 h 1382"/>
              <a:gd name="T26" fmla="*/ 2147483647 w 775"/>
              <a:gd name="T27" fmla="*/ 2147483647 h 1382"/>
              <a:gd name="T28" fmla="*/ 2147483647 w 775"/>
              <a:gd name="T29" fmla="*/ 2147483647 h 1382"/>
              <a:gd name="T30" fmla="*/ 2147483647 w 775"/>
              <a:gd name="T31" fmla="*/ 2147483647 h 1382"/>
              <a:gd name="T32" fmla="*/ 2147483647 w 775"/>
              <a:gd name="T33" fmla="*/ 2147483647 h 1382"/>
              <a:gd name="T34" fmla="*/ 0 w 775"/>
              <a:gd name="T35" fmla="*/ 2147483647 h 1382"/>
              <a:gd name="T36" fmla="*/ 2147483647 w 775"/>
              <a:gd name="T37" fmla="*/ 2147483647 h 1382"/>
              <a:gd name="T38" fmla="*/ 2147483647 w 775"/>
              <a:gd name="T39" fmla="*/ 2147483647 h 1382"/>
              <a:gd name="T40" fmla="*/ 2147483647 w 775"/>
              <a:gd name="T41" fmla="*/ 2147483647 h 13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75"/>
              <a:gd name="T64" fmla="*/ 0 h 1382"/>
              <a:gd name="T65" fmla="*/ 775 w 775"/>
              <a:gd name="T66" fmla="*/ 1382 h 13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75" h="1382">
                <a:moveTo>
                  <a:pt x="75" y="171"/>
                </a:moveTo>
                <a:lnTo>
                  <a:pt x="109" y="10"/>
                </a:lnTo>
                <a:lnTo>
                  <a:pt x="247" y="0"/>
                </a:lnTo>
                <a:lnTo>
                  <a:pt x="512" y="275"/>
                </a:lnTo>
                <a:lnTo>
                  <a:pt x="617" y="292"/>
                </a:lnTo>
                <a:lnTo>
                  <a:pt x="616" y="439"/>
                </a:lnTo>
                <a:lnTo>
                  <a:pt x="626" y="465"/>
                </a:lnTo>
                <a:lnTo>
                  <a:pt x="669" y="480"/>
                </a:lnTo>
                <a:lnTo>
                  <a:pt x="631" y="709"/>
                </a:lnTo>
                <a:lnTo>
                  <a:pt x="775" y="946"/>
                </a:lnTo>
                <a:lnTo>
                  <a:pt x="580" y="1167"/>
                </a:lnTo>
                <a:lnTo>
                  <a:pt x="367" y="1382"/>
                </a:lnTo>
                <a:lnTo>
                  <a:pt x="347" y="1271"/>
                </a:lnTo>
                <a:lnTo>
                  <a:pt x="275" y="1245"/>
                </a:lnTo>
                <a:lnTo>
                  <a:pt x="243" y="1178"/>
                </a:lnTo>
                <a:lnTo>
                  <a:pt x="253" y="1043"/>
                </a:lnTo>
                <a:lnTo>
                  <a:pt x="9" y="715"/>
                </a:lnTo>
                <a:lnTo>
                  <a:pt x="0" y="656"/>
                </a:lnTo>
                <a:lnTo>
                  <a:pt x="75" y="576"/>
                </a:lnTo>
                <a:lnTo>
                  <a:pt x="90" y="417"/>
                </a:lnTo>
                <a:lnTo>
                  <a:pt x="75" y="171"/>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9" name="Freeform 148">
            <a:extLst>
              <a:ext uri="{FF2B5EF4-FFF2-40B4-BE49-F238E27FC236}">
                <a16:creationId xmlns:a16="http://schemas.microsoft.com/office/drawing/2014/main" id="{351177C5-CE29-43E2-8BC5-30BD7B30BB7F}"/>
              </a:ext>
            </a:extLst>
          </p:cNvPr>
          <p:cNvSpPr>
            <a:spLocks/>
          </p:cNvSpPr>
          <p:nvPr/>
        </p:nvSpPr>
        <p:spPr bwMode="auto">
          <a:xfrm>
            <a:off x="4091133" y="2277132"/>
            <a:ext cx="570310" cy="425053"/>
          </a:xfrm>
          <a:custGeom>
            <a:avLst/>
            <a:gdLst>
              <a:gd name="T0" fmla="*/ 0 w 960"/>
              <a:gd name="T1" fmla="*/ 2147483647 h 715"/>
              <a:gd name="T2" fmla="*/ 2147483647 w 960"/>
              <a:gd name="T3" fmla="*/ 2147483647 h 715"/>
              <a:gd name="T4" fmla="*/ 2147483647 w 960"/>
              <a:gd name="T5" fmla="*/ 0 h 715"/>
              <a:gd name="T6" fmla="*/ 2147483647 w 960"/>
              <a:gd name="T7" fmla="*/ 2147483647 h 715"/>
              <a:gd name="T8" fmla="*/ 2147483647 w 960"/>
              <a:gd name="T9" fmla="*/ 2147483647 h 715"/>
              <a:gd name="T10" fmla="*/ 2147483647 w 960"/>
              <a:gd name="T11" fmla="*/ 2147483647 h 715"/>
              <a:gd name="T12" fmla="*/ 2147483647 w 960"/>
              <a:gd name="T13" fmla="*/ 2147483647 h 715"/>
              <a:gd name="T14" fmla="*/ 2147483647 w 960"/>
              <a:gd name="T15" fmla="*/ 2147483647 h 715"/>
              <a:gd name="T16" fmla="*/ 2147483647 w 960"/>
              <a:gd name="T17" fmla="*/ 2147483647 h 715"/>
              <a:gd name="T18" fmla="*/ 2147483647 w 960"/>
              <a:gd name="T19" fmla="*/ 2147483647 h 715"/>
              <a:gd name="T20" fmla="*/ 2147483647 w 960"/>
              <a:gd name="T21" fmla="*/ 2147483647 h 715"/>
              <a:gd name="T22" fmla="*/ 2147483647 w 960"/>
              <a:gd name="T23" fmla="*/ 2147483647 h 715"/>
              <a:gd name="T24" fmla="*/ 2147483647 w 960"/>
              <a:gd name="T25" fmla="*/ 2147483647 h 715"/>
              <a:gd name="T26" fmla="*/ 2147483647 w 960"/>
              <a:gd name="T27" fmla="*/ 2147483647 h 715"/>
              <a:gd name="T28" fmla="*/ 2147483647 w 960"/>
              <a:gd name="T29" fmla="*/ 2147483647 h 715"/>
              <a:gd name="T30" fmla="*/ 2147483647 w 960"/>
              <a:gd name="T31" fmla="*/ 2147483647 h 715"/>
              <a:gd name="T32" fmla="*/ 2147483647 w 960"/>
              <a:gd name="T33" fmla="*/ 2147483647 h 715"/>
              <a:gd name="T34" fmla="*/ 2147483647 w 960"/>
              <a:gd name="T35" fmla="*/ 2147483647 h 715"/>
              <a:gd name="T36" fmla="*/ 2147483647 w 960"/>
              <a:gd name="T37" fmla="*/ 2147483647 h 715"/>
              <a:gd name="T38" fmla="*/ 0 w 960"/>
              <a:gd name="T39" fmla="*/ 2147483647 h 7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60"/>
              <a:gd name="T61" fmla="*/ 0 h 715"/>
              <a:gd name="T62" fmla="*/ 960 w 960"/>
              <a:gd name="T63" fmla="*/ 715 h 71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60" h="715">
                <a:moveTo>
                  <a:pt x="0" y="267"/>
                </a:moveTo>
                <a:lnTo>
                  <a:pt x="63" y="229"/>
                </a:lnTo>
                <a:lnTo>
                  <a:pt x="144" y="0"/>
                </a:lnTo>
                <a:lnTo>
                  <a:pt x="721" y="26"/>
                </a:lnTo>
                <a:lnTo>
                  <a:pt x="915" y="25"/>
                </a:lnTo>
                <a:lnTo>
                  <a:pt x="960" y="217"/>
                </a:lnTo>
                <a:lnTo>
                  <a:pt x="873" y="246"/>
                </a:lnTo>
                <a:lnTo>
                  <a:pt x="876" y="326"/>
                </a:lnTo>
                <a:lnTo>
                  <a:pt x="793" y="340"/>
                </a:lnTo>
                <a:lnTo>
                  <a:pt x="770" y="419"/>
                </a:lnTo>
                <a:lnTo>
                  <a:pt x="822" y="642"/>
                </a:lnTo>
                <a:lnTo>
                  <a:pt x="772" y="621"/>
                </a:lnTo>
                <a:lnTo>
                  <a:pt x="680" y="715"/>
                </a:lnTo>
                <a:lnTo>
                  <a:pt x="526" y="651"/>
                </a:lnTo>
                <a:lnTo>
                  <a:pt x="215" y="406"/>
                </a:lnTo>
                <a:lnTo>
                  <a:pt x="195" y="418"/>
                </a:lnTo>
                <a:lnTo>
                  <a:pt x="165" y="420"/>
                </a:lnTo>
                <a:lnTo>
                  <a:pt x="132" y="312"/>
                </a:lnTo>
                <a:lnTo>
                  <a:pt x="54" y="363"/>
                </a:lnTo>
                <a:lnTo>
                  <a:pt x="0" y="267"/>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0" name="Freeform 149">
            <a:extLst>
              <a:ext uri="{FF2B5EF4-FFF2-40B4-BE49-F238E27FC236}">
                <a16:creationId xmlns:a16="http://schemas.microsoft.com/office/drawing/2014/main" id="{842B1F3C-D2D5-4A82-9A8E-5C41B14035F3}"/>
              </a:ext>
            </a:extLst>
          </p:cNvPr>
          <p:cNvSpPr>
            <a:spLocks/>
          </p:cNvSpPr>
          <p:nvPr/>
        </p:nvSpPr>
        <p:spPr bwMode="auto">
          <a:xfrm>
            <a:off x="3186258" y="2717662"/>
            <a:ext cx="566738" cy="546497"/>
          </a:xfrm>
          <a:custGeom>
            <a:avLst/>
            <a:gdLst>
              <a:gd name="T0" fmla="*/ 2147483647 w 951"/>
              <a:gd name="T1" fmla="*/ 2147483647 h 917"/>
              <a:gd name="T2" fmla="*/ 0 w 951"/>
              <a:gd name="T3" fmla="*/ 2147483647 h 917"/>
              <a:gd name="T4" fmla="*/ 2147483647 w 951"/>
              <a:gd name="T5" fmla="*/ 2147483647 h 917"/>
              <a:gd name="T6" fmla="*/ 2147483647 w 951"/>
              <a:gd name="T7" fmla="*/ 2147483647 h 917"/>
              <a:gd name="T8" fmla="*/ 2147483647 w 951"/>
              <a:gd name="T9" fmla="*/ 2147483647 h 917"/>
              <a:gd name="T10" fmla="*/ 2147483647 w 951"/>
              <a:gd name="T11" fmla="*/ 2147483647 h 917"/>
              <a:gd name="T12" fmla="*/ 2147483647 w 951"/>
              <a:gd name="T13" fmla="*/ 2147483647 h 917"/>
              <a:gd name="T14" fmla="*/ 2147483647 w 951"/>
              <a:gd name="T15" fmla="*/ 2147483647 h 917"/>
              <a:gd name="T16" fmla="*/ 2147483647 w 951"/>
              <a:gd name="T17" fmla="*/ 2147483647 h 917"/>
              <a:gd name="T18" fmla="*/ 2147483647 w 951"/>
              <a:gd name="T19" fmla="*/ 0 h 917"/>
              <a:gd name="T20" fmla="*/ 2147483647 w 951"/>
              <a:gd name="T21" fmla="*/ 2147483647 h 917"/>
              <a:gd name="T22" fmla="*/ 2147483647 w 951"/>
              <a:gd name="T23" fmla="*/ 2147483647 h 917"/>
              <a:gd name="T24" fmla="*/ 2147483647 w 951"/>
              <a:gd name="T25" fmla="*/ 2147483647 h 917"/>
              <a:gd name="T26" fmla="*/ 2147483647 w 951"/>
              <a:gd name="T27" fmla="*/ 2147483647 h 917"/>
              <a:gd name="T28" fmla="*/ 2147483647 w 951"/>
              <a:gd name="T29" fmla="*/ 2147483647 h 917"/>
              <a:gd name="T30" fmla="*/ 2147483647 w 951"/>
              <a:gd name="T31" fmla="*/ 2147483647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51"/>
              <a:gd name="T49" fmla="*/ 0 h 917"/>
              <a:gd name="T50" fmla="*/ 951 w 951"/>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51" h="917">
                <a:moveTo>
                  <a:pt x="12" y="533"/>
                </a:moveTo>
                <a:lnTo>
                  <a:pt x="0" y="710"/>
                </a:lnTo>
                <a:lnTo>
                  <a:pt x="311" y="917"/>
                </a:lnTo>
                <a:lnTo>
                  <a:pt x="615" y="663"/>
                </a:lnTo>
                <a:lnTo>
                  <a:pt x="809" y="556"/>
                </a:lnTo>
                <a:lnTo>
                  <a:pt x="864" y="381"/>
                </a:lnTo>
                <a:lnTo>
                  <a:pt x="951" y="296"/>
                </a:lnTo>
                <a:lnTo>
                  <a:pt x="768" y="268"/>
                </a:lnTo>
                <a:lnTo>
                  <a:pt x="710" y="131"/>
                </a:lnTo>
                <a:lnTo>
                  <a:pt x="554" y="0"/>
                </a:lnTo>
                <a:lnTo>
                  <a:pt x="495" y="23"/>
                </a:lnTo>
                <a:lnTo>
                  <a:pt x="370" y="142"/>
                </a:lnTo>
                <a:lnTo>
                  <a:pt x="307" y="319"/>
                </a:lnTo>
                <a:lnTo>
                  <a:pt x="170" y="306"/>
                </a:lnTo>
                <a:lnTo>
                  <a:pt x="43" y="452"/>
                </a:lnTo>
                <a:lnTo>
                  <a:pt x="12" y="533"/>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1" name="Freeform 150">
            <a:extLst>
              <a:ext uri="{FF2B5EF4-FFF2-40B4-BE49-F238E27FC236}">
                <a16:creationId xmlns:a16="http://schemas.microsoft.com/office/drawing/2014/main" id="{B6793AE2-14EC-4AEE-B63F-C526804D67EF}"/>
              </a:ext>
            </a:extLst>
          </p:cNvPr>
          <p:cNvSpPr>
            <a:spLocks/>
          </p:cNvSpPr>
          <p:nvPr/>
        </p:nvSpPr>
        <p:spPr bwMode="auto">
          <a:xfrm>
            <a:off x="4829321" y="2878397"/>
            <a:ext cx="456010" cy="492919"/>
          </a:xfrm>
          <a:custGeom>
            <a:avLst/>
            <a:gdLst>
              <a:gd name="T0" fmla="*/ 2147483647 w 766"/>
              <a:gd name="T1" fmla="*/ 2147483647 h 830"/>
              <a:gd name="T2" fmla="*/ 0 w 766"/>
              <a:gd name="T3" fmla="*/ 2147483647 h 830"/>
              <a:gd name="T4" fmla="*/ 2147483647 w 766"/>
              <a:gd name="T5" fmla="*/ 2147483647 h 830"/>
              <a:gd name="T6" fmla="*/ 2147483647 w 766"/>
              <a:gd name="T7" fmla="*/ 2147483647 h 830"/>
              <a:gd name="T8" fmla="*/ 2147483647 w 766"/>
              <a:gd name="T9" fmla="*/ 2147483647 h 830"/>
              <a:gd name="T10" fmla="*/ 2147483647 w 766"/>
              <a:gd name="T11" fmla="*/ 2147483647 h 830"/>
              <a:gd name="T12" fmla="*/ 2147483647 w 766"/>
              <a:gd name="T13" fmla="*/ 2147483647 h 830"/>
              <a:gd name="T14" fmla="*/ 2147483647 w 766"/>
              <a:gd name="T15" fmla="*/ 2147483647 h 830"/>
              <a:gd name="T16" fmla="*/ 2147483647 w 766"/>
              <a:gd name="T17" fmla="*/ 2147483647 h 830"/>
              <a:gd name="T18" fmla="*/ 2147483647 w 766"/>
              <a:gd name="T19" fmla="*/ 2147483647 h 830"/>
              <a:gd name="T20" fmla="*/ 2147483647 w 766"/>
              <a:gd name="T21" fmla="*/ 0 h 830"/>
              <a:gd name="T22" fmla="*/ 2147483647 w 766"/>
              <a:gd name="T23" fmla="*/ 2147483647 h 830"/>
              <a:gd name="T24" fmla="*/ 2147483647 w 766"/>
              <a:gd name="T25" fmla="*/ 2147483647 h 830"/>
              <a:gd name="T26" fmla="*/ 2147483647 w 766"/>
              <a:gd name="T27" fmla="*/ 2147483647 h 8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66"/>
              <a:gd name="T43" fmla="*/ 0 h 830"/>
              <a:gd name="T44" fmla="*/ 766 w 766"/>
              <a:gd name="T45" fmla="*/ 830 h 8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66" h="830">
                <a:moveTo>
                  <a:pt x="1" y="331"/>
                </a:moveTo>
                <a:lnTo>
                  <a:pt x="0" y="456"/>
                </a:lnTo>
                <a:lnTo>
                  <a:pt x="146" y="533"/>
                </a:lnTo>
                <a:lnTo>
                  <a:pt x="190" y="626"/>
                </a:lnTo>
                <a:lnTo>
                  <a:pt x="315" y="658"/>
                </a:lnTo>
                <a:lnTo>
                  <a:pt x="281" y="830"/>
                </a:lnTo>
                <a:lnTo>
                  <a:pt x="613" y="787"/>
                </a:lnTo>
                <a:lnTo>
                  <a:pt x="695" y="502"/>
                </a:lnTo>
                <a:lnTo>
                  <a:pt x="759" y="461"/>
                </a:lnTo>
                <a:lnTo>
                  <a:pt x="766" y="162"/>
                </a:lnTo>
                <a:lnTo>
                  <a:pt x="619" y="0"/>
                </a:lnTo>
                <a:lnTo>
                  <a:pt x="372" y="137"/>
                </a:lnTo>
                <a:lnTo>
                  <a:pt x="114" y="156"/>
                </a:lnTo>
                <a:lnTo>
                  <a:pt x="1" y="331"/>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2" name="Freeform 151">
            <a:extLst>
              <a:ext uri="{FF2B5EF4-FFF2-40B4-BE49-F238E27FC236}">
                <a16:creationId xmlns:a16="http://schemas.microsoft.com/office/drawing/2014/main" id="{99718AD4-E055-4EC0-B27A-6C5F34644991}"/>
              </a:ext>
            </a:extLst>
          </p:cNvPr>
          <p:cNvSpPr>
            <a:spLocks/>
          </p:cNvSpPr>
          <p:nvPr/>
        </p:nvSpPr>
        <p:spPr bwMode="auto">
          <a:xfrm>
            <a:off x="4093515" y="2665276"/>
            <a:ext cx="402431" cy="516731"/>
          </a:xfrm>
          <a:custGeom>
            <a:avLst/>
            <a:gdLst>
              <a:gd name="T0" fmla="*/ 0 w 675"/>
              <a:gd name="T1" fmla="*/ 2147483647 h 870"/>
              <a:gd name="T2" fmla="*/ 2147483647 w 675"/>
              <a:gd name="T3" fmla="*/ 2147483647 h 870"/>
              <a:gd name="T4" fmla="*/ 2147483647 w 675"/>
              <a:gd name="T5" fmla="*/ 2147483647 h 870"/>
              <a:gd name="T6" fmla="*/ 2147483647 w 675"/>
              <a:gd name="T7" fmla="*/ 0 h 870"/>
              <a:gd name="T8" fmla="*/ 2147483647 w 675"/>
              <a:gd name="T9" fmla="*/ 2147483647 h 870"/>
              <a:gd name="T10" fmla="*/ 2147483647 w 675"/>
              <a:gd name="T11" fmla="*/ 2147483647 h 870"/>
              <a:gd name="T12" fmla="*/ 2147483647 w 675"/>
              <a:gd name="T13" fmla="*/ 2147483647 h 870"/>
              <a:gd name="T14" fmla="*/ 2147483647 w 675"/>
              <a:gd name="T15" fmla="*/ 2147483647 h 870"/>
              <a:gd name="T16" fmla="*/ 2147483647 w 675"/>
              <a:gd name="T17" fmla="*/ 2147483647 h 870"/>
              <a:gd name="T18" fmla="*/ 2147483647 w 675"/>
              <a:gd name="T19" fmla="*/ 2147483647 h 870"/>
              <a:gd name="T20" fmla="*/ 2147483647 w 675"/>
              <a:gd name="T21" fmla="*/ 2147483647 h 870"/>
              <a:gd name="T22" fmla="*/ 2147483647 w 675"/>
              <a:gd name="T23" fmla="*/ 2147483647 h 870"/>
              <a:gd name="T24" fmla="*/ 2147483647 w 675"/>
              <a:gd name="T25" fmla="*/ 2147483647 h 870"/>
              <a:gd name="T26" fmla="*/ 2147483647 w 675"/>
              <a:gd name="T27" fmla="*/ 2147483647 h 870"/>
              <a:gd name="T28" fmla="*/ 0 w 675"/>
              <a:gd name="T29" fmla="*/ 2147483647 h 8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5"/>
              <a:gd name="T46" fmla="*/ 0 h 870"/>
              <a:gd name="T47" fmla="*/ 675 w 675"/>
              <a:gd name="T48" fmla="*/ 870 h 8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5" h="870">
                <a:moveTo>
                  <a:pt x="0" y="433"/>
                </a:moveTo>
                <a:lnTo>
                  <a:pt x="56" y="351"/>
                </a:lnTo>
                <a:lnTo>
                  <a:pt x="353" y="79"/>
                </a:lnTo>
                <a:lnTo>
                  <a:pt x="521" y="0"/>
                </a:lnTo>
                <a:lnTo>
                  <a:pt x="675" y="64"/>
                </a:lnTo>
                <a:lnTo>
                  <a:pt x="663" y="244"/>
                </a:lnTo>
                <a:lnTo>
                  <a:pt x="562" y="376"/>
                </a:lnTo>
                <a:lnTo>
                  <a:pt x="674" y="609"/>
                </a:lnTo>
                <a:lnTo>
                  <a:pt x="581" y="647"/>
                </a:lnTo>
                <a:lnTo>
                  <a:pt x="573" y="703"/>
                </a:lnTo>
                <a:lnTo>
                  <a:pt x="480" y="745"/>
                </a:lnTo>
                <a:lnTo>
                  <a:pt x="385" y="870"/>
                </a:lnTo>
                <a:lnTo>
                  <a:pt x="311" y="852"/>
                </a:lnTo>
                <a:lnTo>
                  <a:pt x="177" y="821"/>
                </a:lnTo>
                <a:lnTo>
                  <a:pt x="0" y="433"/>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3" name="Freeform 152">
            <a:extLst>
              <a:ext uri="{FF2B5EF4-FFF2-40B4-BE49-F238E27FC236}">
                <a16:creationId xmlns:a16="http://schemas.microsoft.com/office/drawing/2014/main" id="{65AC293E-223F-4CF9-899C-BF67489C7184}"/>
              </a:ext>
            </a:extLst>
          </p:cNvPr>
          <p:cNvSpPr>
            <a:spLocks/>
          </p:cNvSpPr>
          <p:nvPr/>
        </p:nvSpPr>
        <p:spPr bwMode="auto">
          <a:xfrm>
            <a:off x="3585118" y="4335722"/>
            <a:ext cx="684609" cy="632222"/>
          </a:xfrm>
          <a:custGeom>
            <a:avLst/>
            <a:gdLst>
              <a:gd name="T0" fmla="*/ 0 w 1150"/>
              <a:gd name="T1" fmla="*/ 2147483647 h 1063"/>
              <a:gd name="T2" fmla="*/ 2147483647 w 1150"/>
              <a:gd name="T3" fmla="*/ 2147483647 h 1063"/>
              <a:gd name="T4" fmla="*/ 2147483647 w 1150"/>
              <a:gd name="T5" fmla="*/ 0 h 1063"/>
              <a:gd name="T6" fmla="*/ 2147483647 w 1150"/>
              <a:gd name="T7" fmla="*/ 2147483647 h 1063"/>
              <a:gd name="T8" fmla="*/ 2147483647 w 1150"/>
              <a:gd name="T9" fmla="*/ 2147483647 h 1063"/>
              <a:gd name="T10" fmla="*/ 2147483647 w 1150"/>
              <a:gd name="T11" fmla="*/ 2147483647 h 1063"/>
              <a:gd name="T12" fmla="*/ 2147483647 w 1150"/>
              <a:gd name="T13" fmla="*/ 2147483647 h 1063"/>
              <a:gd name="T14" fmla="*/ 2147483647 w 1150"/>
              <a:gd name="T15" fmla="*/ 2147483647 h 1063"/>
              <a:gd name="T16" fmla="*/ 2147483647 w 1150"/>
              <a:gd name="T17" fmla="*/ 2147483647 h 1063"/>
              <a:gd name="T18" fmla="*/ 2147483647 w 1150"/>
              <a:gd name="T19" fmla="*/ 2147483647 h 1063"/>
              <a:gd name="T20" fmla="*/ 2147483647 w 1150"/>
              <a:gd name="T21" fmla="*/ 2147483647 h 1063"/>
              <a:gd name="T22" fmla="*/ 2147483647 w 1150"/>
              <a:gd name="T23" fmla="*/ 2147483647 h 1063"/>
              <a:gd name="T24" fmla="*/ 2147483647 w 1150"/>
              <a:gd name="T25" fmla="*/ 2147483647 h 1063"/>
              <a:gd name="T26" fmla="*/ 2147483647 w 1150"/>
              <a:gd name="T27" fmla="*/ 2147483647 h 1063"/>
              <a:gd name="T28" fmla="*/ 2147483647 w 1150"/>
              <a:gd name="T29" fmla="*/ 2147483647 h 1063"/>
              <a:gd name="T30" fmla="*/ 2147483647 w 1150"/>
              <a:gd name="T31" fmla="*/ 2147483647 h 1063"/>
              <a:gd name="T32" fmla="*/ 2147483647 w 1150"/>
              <a:gd name="T33" fmla="*/ 2147483647 h 1063"/>
              <a:gd name="T34" fmla="*/ 2147483647 w 1150"/>
              <a:gd name="T35" fmla="*/ 2147483647 h 1063"/>
              <a:gd name="T36" fmla="*/ 2147483647 w 1150"/>
              <a:gd name="T37" fmla="*/ 2147483647 h 1063"/>
              <a:gd name="T38" fmla="*/ 2147483647 w 1150"/>
              <a:gd name="T39" fmla="*/ 2147483647 h 1063"/>
              <a:gd name="T40" fmla="*/ 2147483647 w 1150"/>
              <a:gd name="T41" fmla="*/ 2147483647 h 1063"/>
              <a:gd name="T42" fmla="*/ 2147483647 w 1150"/>
              <a:gd name="T43" fmla="*/ 2147483647 h 1063"/>
              <a:gd name="T44" fmla="*/ 2147483647 w 1150"/>
              <a:gd name="T45" fmla="*/ 2147483647 h 1063"/>
              <a:gd name="T46" fmla="*/ 2147483647 w 1150"/>
              <a:gd name="T47" fmla="*/ 2147483647 h 1063"/>
              <a:gd name="T48" fmla="*/ 2147483647 w 1150"/>
              <a:gd name="T49" fmla="*/ 2147483647 h 1063"/>
              <a:gd name="T50" fmla="*/ 2147483647 w 1150"/>
              <a:gd name="T51" fmla="*/ 2147483647 h 1063"/>
              <a:gd name="T52" fmla="*/ 2147483647 w 1150"/>
              <a:gd name="T53" fmla="*/ 2147483647 h 1063"/>
              <a:gd name="T54" fmla="*/ 0 w 1150"/>
              <a:gd name="T55" fmla="*/ 2147483647 h 10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50"/>
              <a:gd name="T85" fmla="*/ 0 h 1063"/>
              <a:gd name="T86" fmla="*/ 1150 w 1150"/>
              <a:gd name="T87" fmla="*/ 1063 h 10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50" h="1063">
                <a:moveTo>
                  <a:pt x="0" y="718"/>
                </a:moveTo>
                <a:lnTo>
                  <a:pt x="109" y="229"/>
                </a:lnTo>
                <a:lnTo>
                  <a:pt x="281" y="0"/>
                </a:lnTo>
                <a:lnTo>
                  <a:pt x="551" y="166"/>
                </a:lnTo>
                <a:lnTo>
                  <a:pt x="636" y="85"/>
                </a:lnTo>
                <a:lnTo>
                  <a:pt x="667" y="151"/>
                </a:lnTo>
                <a:lnTo>
                  <a:pt x="690" y="112"/>
                </a:lnTo>
                <a:lnTo>
                  <a:pt x="740" y="126"/>
                </a:lnTo>
                <a:lnTo>
                  <a:pt x="792" y="170"/>
                </a:lnTo>
                <a:lnTo>
                  <a:pt x="774" y="222"/>
                </a:lnTo>
                <a:lnTo>
                  <a:pt x="833" y="331"/>
                </a:lnTo>
                <a:lnTo>
                  <a:pt x="898" y="328"/>
                </a:lnTo>
                <a:lnTo>
                  <a:pt x="909" y="386"/>
                </a:lnTo>
                <a:lnTo>
                  <a:pt x="930" y="522"/>
                </a:lnTo>
                <a:lnTo>
                  <a:pt x="1056" y="509"/>
                </a:lnTo>
                <a:lnTo>
                  <a:pt x="1012" y="561"/>
                </a:lnTo>
                <a:lnTo>
                  <a:pt x="1105" y="697"/>
                </a:lnTo>
                <a:lnTo>
                  <a:pt x="1023" y="792"/>
                </a:lnTo>
                <a:lnTo>
                  <a:pt x="1150" y="965"/>
                </a:lnTo>
                <a:lnTo>
                  <a:pt x="1097" y="980"/>
                </a:lnTo>
                <a:lnTo>
                  <a:pt x="780" y="1063"/>
                </a:lnTo>
                <a:lnTo>
                  <a:pt x="571" y="1037"/>
                </a:lnTo>
                <a:lnTo>
                  <a:pt x="578" y="979"/>
                </a:lnTo>
                <a:lnTo>
                  <a:pt x="519" y="979"/>
                </a:lnTo>
                <a:lnTo>
                  <a:pt x="547" y="939"/>
                </a:lnTo>
                <a:lnTo>
                  <a:pt x="149" y="907"/>
                </a:lnTo>
                <a:lnTo>
                  <a:pt x="149" y="731"/>
                </a:lnTo>
                <a:lnTo>
                  <a:pt x="0" y="718"/>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4" name="Freeform 153">
            <a:extLst>
              <a:ext uri="{FF2B5EF4-FFF2-40B4-BE49-F238E27FC236}">
                <a16:creationId xmlns:a16="http://schemas.microsoft.com/office/drawing/2014/main" id="{5D99E4DD-AEDA-46CA-A74E-DF0C8EF5ACB0}"/>
              </a:ext>
            </a:extLst>
          </p:cNvPr>
          <p:cNvSpPr>
            <a:spLocks/>
          </p:cNvSpPr>
          <p:nvPr/>
        </p:nvSpPr>
        <p:spPr bwMode="auto">
          <a:xfrm>
            <a:off x="4428081" y="2646225"/>
            <a:ext cx="469106" cy="509588"/>
          </a:xfrm>
          <a:custGeom>
            <a:avLst/>
            <a:gdLst>
              <a:gd name="T0" fmla="*/ 0 w 787"/>
              <a:gd name="T1" fmla="*/ 2147483647 h 856"/>
              <a:gd name="T2" fmla="*/ 2147483647 w 787"/>
              <a:gd name="T3" fmla="*/ 2147483647 h 856"/>
              <a:gd name="T4" fmla="*/ 2147483647 w 787"/>
              <a:gd name="T5" fmla="*/ 2147483647 h 856"/>
              <a:gd name="T6" fmla="*/ 2147483647 w 787"/>
              <a:gd name="T7" fmla="*/ 0 h 856"/>
              <a:gd name="T8" fmla="*/ 2147483647 w 787"/>
              <a:gd name="T9" fmla="*/ 2147483647 h 856"/>
              <a:gd name="T10" fmla="*/ 2147483647 w 787"/>
              <a:gd name="T11" fmla="*/ 2147483647 h 856"/>
              <a:gd name="T12" fmla="*/ 2147483647 w 787"/>
              <a:gd name="T13" fmla="*/ 2147483647 h 856"/>
              <a:gd name="T14" fmla="*/ 2147483647 w 787"/>
              <a:gd name="T15" fmla="*/ 2147483647 h 856"/>
              <a:gd name="T16" fmla="*/ 2147483647 w 787"/>
              <a:gd name="T17" fmla="*/ 2147483647 h 856"/>
              <a:gd name="T18" fmla="*/ 2147483647 w 787"/>
              <a:gd name="T19" fmla="*/ 2147483647 h 856"/>
              <a:gd name="T20" fmla="*/ 2147483647 w 787"/>
              <a:gd name="T21" fmla="*/ 2147483647 h 856"/>
              <a:gd name="T22" fmla="*/ 2147483647 w 787"/>
              <a:gd name="T23" fmla="*/ 2147483647 h 856"/>
              <a:gd name="T24" fmla="*/ 2147483647 w 787"/>
              <a:gd name="T25" fmla="*/ 2147483647 h 856"/>
              <a:gd name="T26" fmla="*/ 2147483647 w 787"/>
              <a:gd name="T27" fmla="*/ 2147483647 h 856"/>
              <a:gd name="T28" fmla="*/ 2147483647 w 787"/>
              <a:gd name="T29" fmla="*/ 2147483647 h 856"/>
              <a:gd name="T30" fmla="*/ 0 w 787"/>
              <a:gd name="T31" fmla="*/ 2147483647 h 8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87"/>
              <a:gd name="T49" fmla="*/ 0 h 856"/>
              <a:gd name="T50" fmla="*/ 787 w 787"/>
              <a:gd name="T51" fmla="*/ 856 h 85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87" h="856">
                <a:moveTo>
                  <a:pt x="0" y="406"/>
                </a:moveTo>
                <a:lnTo>
                  <a:pt x="101" y="274"/>
                </a:lnTo>
                <a:lnTo>
                  <a:pt x="113" y="94"/>
                </a:lnTo>
                <a:lnTo>
                  <a:pt x="205" y="0"/>
                </a:lnTo>
                <a:lnTo>
                  <a:pt x="255" y="21"/>
                </a:lnTo>
                <a:lnTo>
                  <a:pt x="537" y="68"/>
                </a:lnTo>
                <a:lnTo>
                  <a:pt x="713" y="169"/>
                </a:lnTo>
                <a:lnTo>
                  <a:pt x="727" y="473"/>
                </a:lnTo>
                <a:lnTo>
                  <a:pt x="787" y="544"/>
                </a:lnTo>
                <a:lnTo>
                  <a:pt x="674" y="719"/>
                </a:lnTo>
                <a:lnTo>
                  <a:pt x="673" y="844"/>
                </a:lnTo>
                <a:lnTo>
                  <a:pt x="548" y="856"/>
                </a:lnTo>
                <a:lnTo>
                  <a:pt x="11" y="733"/>
                </a:lnTo>
                <a:lnTo>
                  <a:pt x="19" y="677"/>
                </a:lnTo>
                <a:lnTo>
                  <a:pt x="112" y="639"/>
                </a:lnTo>
                <a:lnTo>
                  <a:pt x="0" y="406"/>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5" name="Freeform 154">
            <a:extLst>
              <a:ext uri="{FF2B5EF4-FFF2-40B4-BE49-F238E27FC236}">
                <a16:creationId xmlns:a16="http://schemas.microsoft.com/office/drawing/2014/main" id="{FBEA86DB-B9B7-4475-B06F-0C0A3F4BB041}"/>
              </a:ext>
            </a:extLst>
          </p:cNvPr>
          <p:cNvSpPr>
            <a:spLocks/>
          </p:cNvSpPr>
          <p:nvPr/>
        </p:nvSpPr>
        <p:spPr bwMode="auto">
          <a:xfrm>
            <a:off x="3002902" y="3816610"/>
            <a:ext cx="795338" cy="946547"/>
          </a:xfrm>
          <a:custGeom>
            <a:avLst/>
            <a:gdLst>
              <a:gd name="T0" fmla="*/ 0 w 1338"/>
              <a:gd name="T1" fmla="*/ 2147483647 h 1590"/>
              <a:gd name="T2" fmla="*/ 2147483647 w 1338"/>
              <a:gd name="T3" fmla="*/ 2147483647 h 1590"/>
              <a:gd name="T4" fmla="*/ 2147483647 w 1338"/>
              <a:gd name="T5" fmla="*/ 2147483647 h 1590"/>
              <a:gd name="T6" fmla="*/ 2147483647 w 1338"/>
              <a:gd name="T7" fmla="*/ 2147483647 h 1590"/>
              <a:gd name="T8" fmla="*/ 2147483647 w 1338"/>
              <a:gd name="T9" fmla="*/ 2147483647 h 1590"/>
              <a:gd name="T10" fmla="*/ 2147483647 w 1338"/>
              <a:gd name="T11" fmla="*/ 0 h 1590"/>
              <a:gd name="T12" fmla="*/ 2147483647 w 1338"/>
              <a:gd name="T13" fmla="*/ 2147483647 h 1590"/>
              <a:gd name="T14" fmla="*/ 2147483647 w 1338"/>
              <a:gd name="T15" fmla="*/ 2147483647 h 1590"/>
              <a:gd name="T16" fmla="*/ 2147483647 w 1338"/>
              <a:gd name="T17" fmla="*/ 2147483647 h 1590"/>
              <a:gd name="T18" fmla="*/ 2147483647 w 1338"/>
              <a:gd name="T19" fmla="*/ 2147483647 h 1590"/>
              <a:gd name="T20" fmla="*/ 2147483647 w 1338"/>
              <a:gd name="T21" fmla="*/ 2147483647 h 1590"/>
              <a:gd name="T22" fmla="*/ 2147483647 w 1338"/>
              <a:gd name="T23" fmla="*/ 2147483647 h 1590"/>
              <a:gd name="T24" fmla="*/ 2147483647 w 1338"/>
              <a:gd name="T25" fmla="*/ 2147483647 h 1590"/>
              <a:gd name="T26" fmla="*/ 2147483647 w 1338"/>
              <a:gd name="T27" fmla="*/ 2147483647 h 1590"/>
              <a:gd name="T28" fmla="*/ 2147483647 w 1338"/>
              <a:gd name="T29" fmla="*/ 2147483647 h 1590"/>
              <a:gd name="T30" fmla="*/ 2147483647 w 1338"/>
              <a:gd name="T31" fmla="*/ 2147483647 h 1590"/>
              <a:gd name="T32" fmla="*/ 2147483647 w 1338"/>
              <a:gd name="T33" fmla="*/ 2147483647 h 1590"/>
              <a:gd name="T34" fmla="*/ 2147483647 w 1338"/>
              <a:gd name="T35" fmla="*/ 2147483647 h 1590"/>
              <a:gd name="T36" fmla="*/ 2147483647 w 1338"/>
              <a:gd name="T37" fmla="*/ 2147483647 h 1590"/>
              <a:gd name="T38" fmla="*/ 2147483647 w 1338"/>
              <a:gd name="T39" fmla="*/ 2147483647 h 1590"/>
              <a:gd name="T40" fmla="*/ 2147483647 w 1338"/>
              <a:gd name="T41" fmla="*/ 2147483647 h 1590"/>
              <a:gd name="T42" fmla="*/ 2147483647 w 1338"/>
              <a:gd name="T43" fmla="*/ 2147483647 h 1590"/>
              <a:gd name="T44" fmla="*/ 2147483647 w 1338"/>
              <a:gd name="T45" fmla="*/ 2147483647 h 1590"/>
              <a:gd name="T46" fmla="*/ 2147483647 w 1338"/>
              <a:gd name="T47" fmla="*/ 2147483647 h 1590"/>
              <a:gd name="T48" fmla="*/ 2147483647 w 1338"/>
              <a:gd name="T49" fmla="*/ 2147483647 h 1590"/>
              <a:gd name="T50" fmla="*/ 2147483647 w 1338"/>
              <a:gd name="T51" fmla="*/ 2147483647 h 1590"/>
              <a:gd name="T52" fmla="*/ 0 w 1338"/>
              <a:gd name="T53" fmla="*/ 2147483647 h 159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38"/>
              <a:gd name="T82" fmla="*/ 0 h 1590"/>
              <a:gd name="T83" fmla="*/ 1338 w 1338"/>
              <a:gd name="T84" fmla="*/ 1590 h 159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38" h="1590">
                <a:moveTo>
                  <a:pt x="0" y="726"/>
                </a:moveTo>
                <a:lnTo>
                  <a:pt x="27" y="563"/>
                </a:lnTo>
                <a:lnTo>
                  <a:pt x="339" y="420"/>
                </a:lnTo>
                <a:lnTo>
                  <a:pt x="311" y="104"/>
                </a:lnTo>
                <a:lnTo>
                  <a:pt x="375" y="93"/>
                </a:lnTo>
                <a:lnTo>
                  <a:pt x="423" y="0"/>
                </a:lnTo>
                <a:lnTo>
                  <a:pt x="542" y="176"/>
                </a:lnTo>
                <a:lnTo>
                  <a:pt x="671" y="110"/>
                </a:lnTo>
                <a:lnTo>
                  <a:pt x="722" y="30"/>
                </a:lnTo>
                <a:lnTo>
                  <a:pt x="824" y="194"/>
                </a:lnTo>
                <a:lnTo>
                  <a:pt x="1338" y="267"/>
                </a:lnTo>
                <a:lnTo>
                  <a:pt x="1171" y="400"/>
                </a:lnTo>
                <a:lnTo>
                  <a:pt x="1261" y="871"/>
                </a:lnTo>
                <a:lnTo>
                  <a:pt x="1089" y="1100"/>
                </a:lnTo>
                <a:lnTo>
                  <a:pt x="980" y="1589"/>
                </a:lnTo>
                <a:lnTo>
                  <a:pt x="887" y="1590"/>
                </a:lnTo>
                <a:lnTo>
                  <a:pt x="824" y="1548"/>
                </a:lnTo>
                <a:lnTo>
                  <a:pt x="835" y="1438"/>
                </a:lnTo>
                <a:lnTo>
                  <a:pt x="698" y="1315"/>
                </a:lnTo>
                <a:lnTo>
                  <a:pt x="712" y="1233"/>
                </a:lnTo>
                <a:lnTo>
                  <a:pt x="492" y="1056"/>
                </a:lnTo>
                <a:lnTo>
                  <a:pt x="492" y="1003"/>
                </a:lnTo>
                <a:lnTo>
                  <a:pt x="368" y="961"/>
                </a:lnTo>
                <a:lnTo>
                  <a:pt x="323" y="1024"/>
                </a:lnTo>
                <a:lnTo>
                  <a:pt x="253" y="959"/>
                </a:lnTo>
                <a:lnTo>
                  <a:pt x="183" y="769"/>
                </a:lnTo>
                <a:lnTo>
                  <a:pt x="0" y="726"/>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6" name="Freeform 155">
            <a:extLst>
              <a:ext uri="{FF2B5EF4-FFF2-40B4-BE49-F238E27FC236}">
                <a16:creationId xmlns:a16="http://schemas.microsoft.com/office/drawing/2014/main" id="{F031F503-5CD7-49B5-84D4-A5406739FD9F}"/>
              </a:ext>
            </a:extLst>
          </p:cNvPr>
          <p:cNvSpPr>
            <a:spLocks/>
          </p:cNvSpPr>
          <p:nvPr/>
        </p:nvSpPr>
        <p:spPr bwMode="auto">
          <a:xfrm>
            <a:off x="2569515" y="4182131"/>
            <a:ext cx="583406" cy="598884"/>
          </a:xfrm>
          <a:custGeom>
            <a:avLst/>
            <a:gdLst>
              <a:gd name="T0" fmla="*/ 2147483647 w 980"/>
              <a:gd name="T1" fmla="*/ 2147483647 h 1005"/>
              <a:gd name="T2" fmla="*/ 2147483647 w 980"/>
              <a:gd name="T3" fmla="*/ 2147483647 h 1005"/>
              <a:gd name="T4" fmla="*/ 2147483647 w 980"/>
              <a:gd name="T5" fmla="*/ 2147483647 h 1005"/>
              <a:gd name="T6" fmla="*/ 2147483647 w 980"/>
              <a:gd name="T7" fmla="*/ 0 h 1005"/>
              <a:gd name="T8" fmla="*/ 2147483647 w 980"/>
              <a:gd name="T9" fmla="*/ 2147483647 h 1005"/>
              <a:gd name="T10" fmla="*/ 2147483647 w 980"/>
              <a:gd name="T11" fmla="*/ 2147483647 h 1005"/>
              <a:gd name="T12" fmla="*/ 2147483647 w 980"/>
              <a:gd name="T13" fmla="*/ 2147483647 h 1005"/>
              <a:gd name="T14" fmla="*/ 2147483647 w 980"/>
              <a:gd name="T15" fmla="*/ 2147483647 h 1005"/>
              <a:gd name="T16" fmla="*/ 2147483647 w 980"/>
              <a:gd name="T17" fmla="*/ 2147483647 h 1005"/>
              <a:gd name="T18" fmla="*/ 2147483647 w 980"/>
              <a:gd name="T19" fmla="*/ 2147483647 h 1005"/>
              <a:gd name="T20" fmla="*/ 2147483647 w 980"/>
              <a:gd name="T21" fmla="*/ 2147483647 h 1005"/>
              <a:gd name="T22" fmla="*/ 2147483647 w 980"/>
              <a:gd name="T23" fmla="*/ 2147483647 h 1005"/>
              <a:gd name="T24" fmla="*/ 2147483647 w 980"/>
              <a:gd name="T25" fmla="*/ 2147483647 h 1005"/>
              <a:gd name="T26" fmla="*/ 2147483647 w 980"/>
              <a:gd name="T27" fmla="*/ 2147483647 h 1005"/>
              <a:gd name="T28" fmla="*/ 2147483647 w 980"/>
              <a:gd name="T29" fmla="*/ 2147483647 h 1005"/>
              <a:gd name="T30" fmla="*/ 2147483647 w 980"/>
              <a:gd name="T31" fmla="*/ 2147483647 h 1005"/>
              <a:gd name="T32" fmla="*/ 2147483647 w 980"/>
              <a:gd name="T33" fmla="*/ 2147483647 h 1005"/>
              <a:gd name="T34" fmla="*/ 2147483647 w 980"/>
              <a:gd name="T35" fmla="*/ 2147483647 h 1005"/>
              <a:gd name="T36" fmla="*/ 2147483647 w 980"/>
              <a:gd name="T37" fmla="*/ 2147483647 h 1005"/>
              <a:gd name="T38" fmla="*/ 2147483647 w 980"/>
              <a:gd name="T39" fmla="*/ 2147483647 h 1005"/>
              <a:gd name="T40" fmla="*/ 2147483647 w 980"/>
              <a:gd name="T41" fmla="*/ 2147483647 h 1005"/>
              <a:gd name="T42" fmla="*/ 2147483647 w 980"/>
              <a:gd name="T43" fmla="*/ 2147483647 h 1005"/>
              <a:gd name="T44" fmla="*/ 0 w 980"/>
              <a:gd name="T45" fmla="*/ 2147483647 h 1005"/>
              <a:gd name="T46" fmla="*/ 2147483647 w 980"/>
              <a:gd name="T47" fmla="*/ 2147483647 h 1005"/>
              <a:gd name="T48" fmla="*/ 2147483647 w 980"/>
              <a:gd name="T49" fmla="*/ 2147483647 h 100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80"/>
              <a:gd name="T76" fmla="*/ 0 h 1005"/>
              <a:gd name="T77" fmla="*/ 980 w 980"/>
              <a:gd name="T78" fmla="*/ 1005 h 100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80" h="1005">
                <a:moveTo>
                  <a:pt x="51" y="547"/>
                </a:moveTo>
                <a:lnTo>
                  <a:pt x="89" y="318"/>
                </a:lnTo>
                <a:lnTo>
                  <a:pt x="196" y="118"/>
                </a:lnTo>
                <a:lnTo>
                  <a:pt x="469" y="0"/>
                </a:lnTo>
                <a:lnTo>
                  <a:pt x="477" y="177"/>
                </a:lnTo>
                <a:lnTo>
                  <a:pt x="573" y="231"/>
                </a:lnTo>
                <a:lnTo>
                  <a:pt x="727" y="113"/>
                </a:lnTo>
                <a:lnTo>
                  <a:pt x="910" y="156"/>
                </a:lnTo>
                <a:lnTo>
                  <a:pt x="980" y="346"/>
                </a:lnTo>
                <a:lnTo>
                  <a:pt x="904" y="410"/>
                </a:lnTo>
                <a:lnTo>
                  <a:pt x="912" y="454"/>
                </a:lnTo>
                <a:lnTo>
                  <a:pt x="864" y="397"/>
                </a:lnTo>
                <a:lnTo>
                  <a:pt x="839" y="507"/>
                </a:lnTo>
                <a:lnTo>
                  <a:pt x="789" y="505"/>
                </a:lnTo>
                <a:lnTo>
                  <a:pt x="794" y="574"/>
                </a:lnTo>
                <a:lnTo>
                  <a:pt x="693" y="559"/>
                </a:lnTo>
                <a:lnTo>
                  <a:pt x="701" y="680"/>
                </a:lnTo>
                <a:lnTo>
                  <a:pt x="637" y="692"/>
                </a:lnTo>
                <a:lnTo>
                  <a:pt x="613" y="759"/>
                </a:lnTo>
                <a:lnTo>
                  <a:pt x="700" y="844"/>
                </a:lnTo>
                <a:lnTo>
                  <a:pt x="446" y="864"/>
                </a:lnTo>
                <a:lnTo>
                  <a:pt x="202" y="943"/>
                </a:lnTo>
                <a:lnTo>
                  <a:pt x="0" y="1005"/>
                </a:lnTo>
                <a:lnTo>
                  <a:pt x="195" y="784"/>
                </a:lnTo>
                <a:lnTo>
                  <a:pt x="51" y="547"/>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7" name="Freeform 156">
            <a:extLst>
              <a:ext uri="{FF2B5EF4-FFF2-40B4-BE49-F238E27FC236}">
                <a16:creationId xmlns:a16="http://schemas.microsoft.com/office/drawing/2014/main" id="{7C32E4C2-C7D5-48AE-86C0-958E9724015E}"/>
              </a:ext>
            </a:extLst>
          </p:cNvPr>
          <p:cNvSpPr>
            <a:spLocks/>
          </p:cNvSpPr>
          <p:nvPr/>
        </p:nvSpPr>
        <p:spPr bwMode="auto">
          <a:xfrm>
            <a:off x="2689768" y="4684575"/>
            <a:ext cx="636984" cy="531019"/>
          </a:xfrm>
          <a:custGeom>
            <a:avLst/>
            <a:gdLst>
              <a:gd name="T0" fmla="*/ 0 w 1071"/>
              <a:gd name="T1" fmla="*/ 2147483647 h 892"/>
              <a:gd name="T2" fmla="*/ 2147483647 w 1071"/>
              <a:gd name="T3" fmla="*/ 2147483647 h 892"/>
              <a:gd name="T4" fmla="*/ 2147483647 w 1071"/>
              <a:gd name="T5" fmla="*/ 2147483647 h 892"/>
              <a:gd name="T6" fmla="*/ 2147483647 w 1071"/>
              <a:gd name="T7" fmla="*/ 2147483647 h 892"/>
              <a:gd name="T8" fmla="*/ 2147483647 w 1071"/>
              <a:gd name="T9" fmla="*/ 2147483647 h 892"/>
              <a:gd name="T10" fmla="*/ 2147483647 w 1071"/>
              <a:gd name="T11" fmla="*/ 2147483647 h 892"/>
              <a:gd name="T12" fmla="*/ 2147483647 w 1071"/>
              <a:gd name="T13" fmla="*/ 2147483647 h 892"/>
              <a:gd name="T14" fmla="*/ 2147483647 w 1071"/>
              <a:gd name="T15" fmla="*/ 2147483647 h 892"/>
              <a:gd name="T16" fmla="*/ 2147483647 w 1071"/>
              <a:gd name="T17" fmla="*/ 2147483647 h 892"/>
              <a:gd name="T18" fmla="*/ 2147483647 w 1071"/>
              <a:gd name="T19" fmla="*/ 2147483647 h 892"/>
              <a:gd name="T20" fmla="*/ 2147483647 w 1071"/>
              <a:gd name="T21" fmla="*/ 2147483647 h 892"/>
              <a:gd name="T22" fmla="*/ 2147483647 w 1071"/>
              <a:gd name="T23" fmla="*/ 2147483647 h 892"/>
              <a:gd name="T24" fmla="*/ 2147483647 w 1071"/>
              <a:gd name="T25" fmla="*/ 2147483647 h 892"/>
              <a:gd name="T26" fmla="*/ 2147483647 w 1071"/>
              <a:gd name="T27" fmla="*/ 2147483647 h 892"/>
              <a:gd name="T28" fmla="*/ 2147483647 w 1071"/>
              <a:gd name="T29" fmla="*/ 2147483647 h 892"/>
              <a:gd name="T30" fmla="*/ 2147483647 w 1071"/>
              <a:gd name="T31" fmla="*/ 2147483647 h 892"/>
              <a:gd name="T32" fmla="*/ 2147483647 w 1071"/>
              <a:gd name="T33" fmla="*/ 2147483647 h 892"/>
              <a:gd name="T34" fmla="*/ 2147483647 w 1071"/>
              <a:gd name="T35" fmla="*/ 2147483647 h 892"/>
              <a:gd name="T36" fmla="*/ 2147483647 w 1071"/>
              <a:gd name="T37" fmla="*/ 2147483647 h 892"/>
              <a:gd name="T38" fmla="*/ 2147483647 w 1071"/>
              <a:gd name="T39" fmla="*/ 2147483647 h 892"/>
              <a:gd name="T40" fmla="*/ 2147483647 w 1071"/>
              <a:gd name="T41" fmla="*/ 2147483647 h 892"/>
              <a:gd name="T42" fmla="*/ 2147483647 w 1071"/>
              <a:gd name="T43" fmla="*/ 2147483647 h 892"/>
              <a:gd name="T44" fmla="*/ 2147483647 w 1071"/>
              <a:gd name="T45" fmla="*/ 2147483647 h 892"/>
              <a:gd name="T46" fmla="*/ 2147483647 w 1071"/>
              <a:gd name="T47" fmla="*/ 2147483647 h 892"/>
              <a:gd name="T48" fmla="*/ 2147483647 w 1071"/>
              <a:gd name="T49" fmla="*/ 0 h 892"/>
              <a:gd name="T50" fmla="*/ 2147483647 w 1071"/>
              <a:gd name="T51" fmla="*/ 2147483647 h 892"/>
              <a:gd name="T52" fmla="*/ 0 w 1071"/>
              <a:gd name="T53" fmla="*/ 2147483647 h 8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71"/>
              <a:gd name="T82" fmla="*/ 0 h 892"/>
              <a:gd name="T83" fmla="*/ 1071 w 1071"/>
              <a:gd name="T84" fmla="*/ 892 h 8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71" h="892">
                <a:moveTo>
                  <a:pt x="0" y="99"/>
                </a:moveTo>
                <a:lnTo>
                  <a:pt x="53" y="264"/>
                </a:lnTo>
                <a:lnTo>
                  <a:pt x="122" y="291"/>
                </a:lnTo>
                <a:lnTo>
                  <a:pt x="122" y="386"/>
                </a:lnTo>
                <a:lnTo>
                  <a:pt x="80" y="413"/>
                </a:lnTo>
                <a:lnTo>
                  <a:pt x="160" y="561"/>
                </a:lnTo>
                <a:lnTo>
                  <a:pt x="129" y="644"/>
                </a:lnTo>
                <a:lnTo>
                  <a:pt x="182" y="656"/>
                </a:lnTo>
                <a:lnTo>
                  <a:pt x="180" y="723"/>
                </a:lnTo>
                <a:lnTo>
                  <a:pt x="266" y="768"/>
                </a:lnTo>
                <a:lnTo>
                  <a:pt x="354" y="892"/>
                </a:lnTo>
                <a:lnTo>
                  <a:pt x="376" y="837"/>
                </a:lnTo>
                <a:lnTo>
                  <a:pt x="472" y="810"/>
                </a:lnTo>
                <a:lnTo>
                  <a:pt x="696" y="869"/>
                </a:lnTo>
                <a:lnTo>
                  <a:pt x="875" y="761"/>
                </a:lnTo>
                <a:lnTo>
                  <a:pt x="794" y="610"/>
                </a:lnTo>
                <a:lnTo>
                  <a:pt x="1071" y="549"/>
                </a:lnTo>
                <a:lnTo>
                  <a:pt x="1009" y="466"/>
                </a:lnTo>
                <a:lnTo>
                  <a:pt x="860" y="490"/>
                </a:lnTo>
                <a:lnTo>
                  <a:pt x="805" y="452"/>
                </a:lnTo>
                <a:lnTo>
                  <a:pt x="790" y="287"/>
                </a:lnTo>
                <a:lnTo>
                  <a:pt x="735" y="192"/>
                </a:lnTo>
                <a:lnTo>
                  <a:pt x="549" y="162"/>
                </a:lnTo>
                <a:lnTo>
                  <a:pt x="410" y="78"/>
                </a:lnTo>
                <a:lnTo>
                  <a:pt x="498" y="0"/>
                </a:lnTo>
                <a:lnTo>
                  <a:pt x="244" y="20"/>
                </a:lnTo>
                <a:lnTo>
                  <a:pt x="0" y="99"/>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8" name="Freeform 157">
            <a:extLst>
              <a:ext uri="{FF2B5EF4-FFF2-40B4-BE49-F238E27FC236}">
                <a16:creationId xmlns:a16="http://schemas.microsoft.com/office/drawing/2014/main" id="{B913A077-F66A-4584-9FF0-F8F03C9344B6}"/>
              </a:ext>
            </a:extLst>
          </p:cNvPr>
          <p:cNvSpPr>
            <a:spLocks/>
          </p:cNvSpPr>
          <p:nvPr/>
        </p:nvSpPr>
        <p:spPr bwMode="auto">
          <a:xfrm>
            <a:off x="4548333" y="2405719"/>
            <a:ext cx="581025" cy="341709"/>
          </a:xfrm>
          <a:custGeom>
            <a:avLst/>
            <a:gdLst>
              <a:gd name="T0" fmla="*/ 0 w 976"/>
              <a:gd name="T1" fmla="*/ 2147483647 h 573"/>
              <a:gd name="T2" fmla="*/ 2147483647 w 976"/>
              <a:gd name="T3" fmla="*/ 2147483647 h 573"/>
              <a:gd name="T4" fmla="*/ 2147483647 w 976"/>
              <a:gd name="T5" fmla="*/ 2147483647 h 573"/>
              <a:gd name="T6" fmla="*/ 2147483647 w 976"/>
              <a:gd name="T7" fmla="*/ 2147483647 h 573"/>
              <a:gd name="T8" fmla="*/ 2147483647 w 976"/>
              <a:gd name="T9" fmla="*/ 0 h 573"/>
              <a:gd name="T10" fmla="*/ 2147483647 w 976"/>
              <a:gd name="T11" fmla="*/ 2147483647 h 573"/>
              <a:gd name="T12" fmla="*/ 2147483647 w 976"/>
              <a:gd name="T13" fmla="*/ 2147483647 h 573"/>
              <a:gd name="T14" fmla="*/ 2147483647 w 976"/>
              <a:gd name="T15" fmla="*/ 2147483647 h 573"/>
              <a:gd name="T16" fmla="*/ 2147483647 w 976"/>
              <a:gd name="T17" fmla="*/ 2147483647 h 573"/>
              <a:gd name="T18" fmla="*/ 2147483647 w 976"/>
              <a:gd name="T19" fmla="*/ 2147483647 h 573"/>
              <a:gd name="T20" fmla="*/ 2147483647 w 976"/>
              <a:gd name="T21" fmla="*/ 2147483647 h 573"/>
              <a:gd name="T22" fmla="*/ 2147483647 w 976"/>
              <a:gd name="T23" fmla="*/ 2147483647 h 573"/>
              <a:gd name="T24" fmla="*/ 2147483647 w 976"/>
              <a:gd name="T25" fmla="*/ 2147483647 h 573"/>
              <a:gd name="T26" fmla="*/ 2147483647 w 976"/>
              <a:gd name="T27" fmla="*/ 2147483647 h 573"/>
              <a:gd name="T28" fmla="*/ 2147483647 w 976"/>
              <a:gd name="T29" fmla="*/ 2147483647 h 573"/>
              <a:gd name="T30" fmla="*/ 2147483647 w 976"/>
              <a:gd name="T31" fmla="*/ 2147483647 h 573"/>
              <a:gd name="T32" fmla="*/ 0 w 976"/>
              <a:gd name="T33" fmla="*/ 2147483647 h 5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76"/>
              <a:gd name="T52" fmla="*/ 0 h 573"/>
              <a:gd name="T53" fmla="*/ 976 w 976"/>
              <a:gd name="T54" fmla="*/ 573 h 5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76" h="573">
                <a:moveTo>
                  <a:pt x="0" y="202"/>
                </a:moveTo>
                <a:lnTo>
                  <a:pt x="23" y="123"/>
                </a:lnTo>
                <a:lnTo>
                  <a:pt x="106" y="109"/>
                </a:lnTo>
                <a:lnTo>
                  <a:pt x="103" y="29"/>
                </a:lnTo>
                <a:lnTo>
                  <a:pt x="190" y="0"/>
                </a:lnTo>
                <a:lnTo>
                  <a:pt x="251" y="50"/>
                </a:lnTo>
                <a:lnTo>
                  <a:pt x="630" y="83"/>
                </a:lnTo>
                <a:lnTo>
                  <a:pt x="663" y="148"/>
                </a:lnTo>
                <a:lnTo>
                  <a:pt x="799" y="255"/>
                </a:lnTo>
                <a:lnTo>
                  <a:pt x="798" y="308"/>
                </a:lnTo>
                <a:lnTo>
                  <a:pt x="862" y="323"/>
                </a:lnTo>
                <a:lnTo>
                  <a:pt x="976" y="458"/>
                </a:lnTo>
                <a:lnTo>
                  <a:pt x="842" y="566"/>
                </a:lnTo>
                <a:lnTo>
                  <a:pt x="510" y="573"/>
                </a:lnTo>
                <a:lnTo>
                  <a:pt x="334" y="472"/>
                </a:lnTo>
                <a:lnTo>
                  <a:pt x="52" y="425"/>
                </a:lnTo>
                <a:lnTo>
                  <a:pt x="0" y="202"/>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9" name="Freeform 158">
            <a:extLst>
              <a:ext uri="{FF2B5EF4-FFF2-40B4-BE49-F238E27FC236}">
                <a16:creationId xmlns:a16="http://schemas.microsoft.com/office/drawing/2014/main" id="{BC205588-7176-4D17-B395-36CB9726244E}"/>
              </a:ext>
            </a:extLst>
          </p:cNvPr>
          <p:cNvSpPr>
            <a:spLocks/>
          </p:cNvSpPr>
          <p:nvPr/>
        </p:nvSpPr>
        <p:spPr bwMode="auto">
          <a:xfrm>
            <a:off x="3764902" y="3928528"/>
            <a:ext cx="866775" cy="669131"/>
          </a:xfrm>
          <a:custGeom>
            <a:avLst/>
            <a:gdLst>
              <a:gd name="T0" fmla="*/ 0 w 1457"/>
              <a:gd name="T1" fmla="*/ 2147483647 h 1124"/>
              <a:gd name="T2" fmla="*/ 2147483647 w 1457"/>
              <a:gd name="T3" fmla="*/ 2147483647 h 1124"/>
              <a:gd name="T4" fmla="*/ 2147483647 w 1457"/>
              <a:gd name="T5" fmla="*/ 2147483647 h 1124"/>
              <a:gd name="T6" fmla="*/ 2147483647 w 1457"/>
              <a:gd name="T7" fmla="*/ 2147483647 h 1124"/>
              <a:gd name="T8" fmla="*/ 2147483647 w 1457"/>
              <a:gd name="T9" fmla="*/ 2147483647 h 1124"/>
              <a:gd name="T10" fmla="*/ 2147483647 w 1457"/>
              <a:gd name="T11" fmla="*/ 2147483647 h 1124"/>
              <a:gd name="T12" fmla="*/ 2147483647 w 1457"/>
              <a:gd name="T13" fmla="*/ 2147483647 h 1124"/>
              <a:gd name="T14" fmla="*/ 2147483647 w 1457"/>
              <a:gd name="T15" fmla="*/ 2147483647 h 1124"/>
              <a:gd name="T16" fmla="*/ 2147483647 w 1457"/>
              <a:gd name="T17" fmla="*/ 2147483647 h 1124"/>
              <a:gd name="T18" fmla="*/ 2147483647 w 1457"/>
              <a:gd name="T19" fmla="*/ 2147483647 h 1124"/>
              <a:gd name="T20" fmla="*/ 2147483647 w 1457"/>
              <a:gd name="T21" fmla="*/ 2147483647 h 1124"/>
              <a:gd name="T22" fmla="*/ 2147483647 w 1457"/>
              <a:gd name="T23" fmla="*/ 2147483647 h 1124"/>
              <a:gd name="T24" fmla="*/ 2147483647 w 1457"/>
              <a:gd name="T25" fmla="*/ 2147483647 h 1124"/>
              <a:gd name="T26" fmla="*/ 2147483647 w 1457"/>
              <a:gd name="T27" fmla="*/ 2147483647 h 1124"/>
              <a:gd name="T28" fmla="*/ 2147483647 w 1457"/>
              <a:gd name="T29" fmla="*/ 2147483647 h 1124"/>
              <a:gd name="T30" fmla="*/ 2147483647 w 1457"/>
              <a:gd name="T31" fmla="*/ 2147483647 h 1124"/>
              <a:gd name="T32" fmla="*/ 2147483647 w 1457"/>
              <a:gd name="T33" fmla="*/ 2147483647 h 1124"/>
              <a:gd name="T34" fmla="*/ 2147483647 w 1457"/>
              <a:gd name="T35" fmla="*/ 0 h 1124"/>
              <a:gd name="T36" fmla="*/ 2147483647 w 1457"/>
              <a:gd name="T37" fmla="*/ 2147483647 h 1124"/>
              <a:gd name="T38" fmla="*/ 2147483647 w 1457"/>
              <a:gd name="T39" fmla="*/ 2147483647 h 1124"/>
              <a:gd name="T40" fmla="*/ 2147483647 w 1457"/>
              <a:gd name="T41" fmla="*/ 2147483647 h 1124"/>
              <a:gd name="T42" fmla="*/ 0 w 1457"/>
              <a:gd name="T43" fmla="*/ 2147483647 h 11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57"/>
              <a:gd name="T67" fmla="*/ 0 h 1124"/>
              <a:gd name="T68" fmla="*/ 1457 w 1457"/>
              <a:gd name="T69" fmla="*/ 1124 h 112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57" h="1124">
                <a:moveTo>
                  <a:pt x="0" y="684"/>
                </a:moveTo>
                <a:lnTo>
                  <a:pt x="270" y="850"/>
                </a:lnTo>
                <a:lnTo>
                  <a:pt x="355" y="769"/>
                </a:lnTo>
                <a:lnTo>
                  <a:pt x="386" y="835"/>
                </a:lnTo>
                <a:lnTo>
                  <a:pt x="409" y="796"/>
                </a:lnTo>
                <a:lnTo>
                  <a:pt x="459" y="810"/>
                </a:lnTo>
                <a:lnTo>
                  <a:pt x="511" y="854"/>
                </a:lnTo>
                <a:lnTo>
                  <a:pt x="493" y="906"/>
                </a:lnTo>
                <a:lnTo>
                  <a:pt x="552" y="1015"/>
                </a:lnTo>
                <a:lnTo>
                  <a:pt x="617" y="1012"/>
                </a:lnTo>
                <a:lnTo>
                  <a:pt x="628" y="1070"/>
                </a:lnTo>
                <a:lnTo>
                  <a:pt x="934" y="1124"/>
                </a:lnTo>
                <a:lnTo>
                  <a:pt x="1457" y="702"/>
                </a:lnTo>
                <a:lnTo>
                  <a:pt x="1145" y="486"/>
                </a:lnTo>
                <a:lnTo>
                  <a:pt x="1009" y="138"/>
                </a:lnTo>
                <a:lnTo>
                  <a:pt x="1049" y="67"/>
                </a:lnTo>
                <a:lnTo>
                  <a:pt x="870" y="82"/>
                </a:lnTo>
                <a:lnTo>
                  <a:pt x="797" y="0"/>
                </a:lnTo>
                <a:lnTo>
                  <a:pt x="630" y="122"/>
                </a:lnTo>
                <a:lnTo>
                  <a:pt x="746" y="178"/>
                </a:lnTo>
                <a:lnTo>
                  <a:pt x="547" y="350"/>
                </a:lnTo>
                <a:lnTo>
                  <a:pt x="0" y="684"/>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0" name="Freeform 159">
            <a:extLst>
              <a:ext uri="{FF2B5EF4-FFF2-40B4-BE49-F238E27FC236}">
                <a16:creationId xmlns:a16="http://schemas.microsoft.com/office/drawing/2014/main" id="{4FAE038F-6ECE-4E1F-A3F0-191E542C202C}"/>
              </a:ext>
            </a:extLst>
          </p:cNvPr>
          <p:cNvSpPr>
            <a:spLocks/>
          </p:cNvSpPr>
          <p:nvPr/>
        </p:nvSpPr>
        <p:spPr bwMode="auto">
          <a:xfrm>
            <a:off x="2842168" y="3752315"/>
            <a:ext cx="411956" cy="567929"/>
          </a:xfrm>
          <a:custGeom>
            <a:avLst/>
            <a:gdLst>
              <a:gd name="T0" fmla="*/ 0 w 693"/>
              <a:gd name="T1" fmla="*/ 2147483647 h 953"/>
              <a:gd name="T2" fmla="*/ 2147483647 w 693"/>
              <a:gd name="T3" fmla="*/ 2147483647 h 953"/>
              <a:gd name="T4" fmla="*/ 2147483647 w 693"/>
              <a:gd name="T5" fmla="*/ 2147483647 h 953"/>
              <a:gd name="T6" fmla="*/ 2147483647 w 693"/>
              <a:gd name="T7" fmla="*/ 2147483647 h 953"/>
              <a:gd name="T8" fmla="*/ 2147483647 w 693"/>
              <a:gd name="T9" fmla="*/ 2147483647 h 953"/>
              <a:gd name="T10" fmla="*/ 2147483647 w 693"/>
              <a:gd name="T11" fmla="*/ 2147483647 h 953"/>
              <a:gd name="T12" fmla="*/ 2147483647 w 693"/>
              <a:gd name="T13" fmla="*/ 2147483647 h 953"/>
              <a:gd name="T14" fmla="*/ 2147483647 w 693"/>
              <a:gd name="T15" fmla="*/ 2147483647 h 953"/>
              <a:gd name="T16" fmla="*/ 2147483647 w 693"/>
              <a:gd name="T17" fmla="*/ 2147483647 h 953"/>
              <a:gd name="T18" fmla="*/ 2147483647 w 693"/>
              <a:gd name="T19" fmla="*/ 2147483647 h 953"/>
              <a:gd name="T20" fmla="*/ 2147483647 w 693"/>
              <a:gd name="T21" fmla="*/ 2147483647 h 953"/>
              <a:gd name="T22" fmla="*/ 2147483647 w 693"/>
              <a:gd name="T23" fmla="*/ 0 h 953"/>
              <a:gd name="T24" fmla="*/ 2147483647 w 693"/>
              <a:gd name="T25" fmla="*/ 2147483647 h 953"/>
              <a:gd name="T26" fmla="*/ 0 w 693"/>
              <a:gd name="T27" fmla="*/ 2147483647 h 9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953"/>
              <a:gd name="T44" fmla="*/ 693 w 693"/>
              <a:gd name="T45" fmla="*/ 953 h 9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953">
                <a:moveTo>
                  <a:pt x="0" y="169"/>
                </a:moveTo>
                <a:lnTo>
                  <a:pt x="4" y="477"/>
                </a:lnTo>
                <a:lnTo>
                  <a:pt x="12" y="722"/>
                </a:lnTo>
                <a:lnTo>
                  <a:pt x="20" y="899"/>
                </a:lnTo>
                <a:lnTo>
                  <a:pt x="116" y="953"/>
                </a:lnTo>
                <a:lnTo>
                  <a:pt x="270" y="835"/>
                </a:lnTo>
                <a:lnTo>
                  <a:pt x="297" y="672"/>
                </a:lnTo>
                <a:lnTo>
                  <a:pt x="609" y="529"/>
                </a:lnTo>
                <a:lnTo>
                  <a:pt x="581" y="213"/>
                </a:lnTo>
                <a:lnTo>
                  <a:pt x="645" y="202"/>
                </a:lnTo>
                <a:lnTo>
                  <a:pt x="693" y="109"/>
                </a:lnTo>
                <a:lnTo>
                  <a:pt x="568" y="0"/>
                </a:lnTo>
                <a:lnTo>
                  <a:pt x="211" y="47"/>
                </a:lnTo>
                <a:lnTo>
                  <a:pt x="0" y="169"/>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1" name="Freeform 160">
            <a:extLst>
              <a:ext uri="{FF2B5EF4-FFF2-40B4-BE49-F238E27FC236}">
                <a16:creationId xmlns:a16="http://schemas.microsoft.com/office/drawing/2014/main" id="{63D5FDA8-C5AF-4E8B-86AE-56499C9368A2}"/>
              </a:ext>
            </a:extLst>
          </p:cNvPr>
          <p:cNvSpPr>
            <a:spLocks/>
          </p:cNvSpPr>
          <p:nvPr/>
        </p:nvSpPr>
        <p:spPr bwMode="auto">
          <a:xfrm>
            <a:off x="3373187" y="4738153"/>
            <a:ext cx="753665" cy="663179"/>
          </a:xfrm>
          <a:custGeom>
            <a:avLst/>
            <a:gdLst>
              <a:gd name="T0" fmla="*/ 0 w 1265"/>
              <a:gd name="T1" fmla="*/ 2147483647 h 1113"/>
              <a:gd name="T2" fmla="*/ 2147483647 w 1265"/>
              <a:gd name="T3" fmla="*/ 2147483647 h 1113"/>
              <a:gd name="T4" fmla="*/ 2147483647 w 1265"/>
              <a:gd name="T5" fmla="*/ 0 h 1113"/>
              <a:gd name="T6" fmla="*/ 2147483647 w 1265"/>
              <a:gd name="T7" fmla="*/ 2147483647 h 1113"/>
              <a:gd name="T8" fmla="*/ 2147483647 w 1265"/>
              <a:gd name="T9" fmla="*/ 2147483647 h 1113"/>
              <a:gd name="T10" fmla="*/ 2147483647 w 1265"/>
              <a:gd name="T11" fmla="*/ 2147483647 h 1113"/>
              <a:gd name="T12" fmla="*/ 2147483647 w 1265"/>
              <a:gd name="T13" fmla="*/ 2147483647 h 1113"/>
              <a:gd name="T14" fmla="*/ 2147483647 w 1265"/>
              <a:gd name="T15" fmla="*/ 2147483647 h 1113"/>
              <a:gd name="T16" fmla="*/ 2147483647 w 1265"/>
              <a:gd name="T17" fmla="*/ 2147483647 h 1113"/>
              <a:gd name="T18" fmla="*/ 2147483647 w 1265"/>
              <a:gd name="T19" fmla="*/ 2147483647 h 1113"/>
              <a:gd name="T20" fmla="*/ 2147483647 w 1265"/>
              <a:gd name="T21" fmla="*/ 2147483647 h 1113"/>
              <a:gd name="T22" fmla="*/ 2147483647 w 1265"/>
              <a:gd name="T23" fmla="*/ 2147483647 h 1113"/>
              <a:gd name="T24" fmla="*/ 2147483647 w 1265"/>
              <a:gd name="T25" fmla="*/ 2147483647 h 1113"/>
              <a:gd name="T26" fmla="*/ 2147483647 w 1265"/>
              <a:gd name="T27" fmla="*/ 2147483647 h 1113"/>
              <a:gd name="T28" fmla="*/ 2147483647 w 1265"/>
              <a:gd name="T29" fmla="*/ 2147483647 h 1113"/>
              <a:gd name="T30" fmla="*/ 2147483647 w 1265"/>
              <a:gd name="T31" fmla="*/ 2147483647 h 1113"/>
              <a:gd name="T32" fmla="*/ 2147483647 w 1265"/>
              <a:gd name="T33" fmla="*/ 2147483647 h 1113"/>
              <a:gd name="T34" fmla="*/ 2147483647 w 1265"/>
              <a:gd name="T35" fmla="*/ 2147483647 h 1113"/>
              <a:gd name="T36" fmla="*/ 2147483647 w 1265"/>
              <a:gd name="T37" fmla="*/ 2147483647 h 1113"/>
              <a:gd name="T38" fmla="*/ 2147483647 w 1265"/>
              <a:gd name="T39" fmla="*/ 2147483647 h 1113"/>
              <a:gd name="T40" fmla="*/ 2147483647 w 1265"/>
              <a:gd name="T41" fmla="*/ 2147483647 h 1113"/>
              <a:gd name="T42" fmla="*/ 2147483647 w 1265"/>
              <a:gd name="T43" fmla="*/ 2147483647 h 1113"/>
              <a:gd name="T44" fmla="*/ 2147483647 w 1265"/>
              <a:gd name="T45" fmla="*/ 2147483647 h 1113"/>
              <a:gd name="T46" fmla="*/ 2147483647 w 1265"/>
              <a:gd name="T47" fmla="*/ 2147483647 h 1113"/>
              <a:gd name="T48" fmla="*/ 2147483647 w 1265"/>
              <a:gd name="T49" fmla="*/ 2147483647 h 1113"/>
              <a:gd name="T50" fmla="*/ 2147483647 w 1265"/>
              <a:gd name="T51" fmla="*/ 2147483647 h 1113"/>
              <a:gd name="T52" fmla="*/ 2147483647 w 1265"/>
              <a:gd name="T53" fmla="*/ 2147483647 h 1113"/>
              <a:gd name="T54" fmla="*/ 2147483647 w 1265"/>
              <a:gd name="T55" fmla="*/ 2147483647 h 1113"/>
              <a:gd name="T56" fmla="*/ 0 w 1265"/>
              <a:gd name="T57" fmla="*/ 2147483647 h 11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65"/>
              <a:gd name="T88" fmla="*/ 0 h 1113"/>
              <a:gd name="T89" fmla="*/ 1265 w 1265"/>
              <a:gd name="T90" fmla="*/ 1113 h 111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65" h="1113">
                <a:moveTo>
                  <a:pt x="0" y="121"/>
                </a:moveTo>
                <a:lnTo>
                  <a:pt x="43" y="27"/>
                </a:lnTo>
                <a:lnTo>
                  <a:pt x="201" y="0"/>
                </a:lnTo>
                <a:lnTo>
                  <a:pt x="264" y="42"/>
                </a:lnTo>
                <a:lnTo>
                  <a:pt x="357" y="41"/>
                </a:lnTo>
                <a:lnTo>
                  <a:pt x="506" y="54"/>
                </a:lnTo>
                <a:lnTo>
                  <a:pt x="506" y="230"/>
                </a:lnTo>
                <a:lnTo>
                  <a:pt x="904" y="262"/>
                </a:lnTo>
                <a:lnTo>
                  <a:pt x="876" y="302"/>
                </a:lnTo>
                <a:lnTo>
                  <a:pt x="935" y="302"/>
                </a:lnTo>
                <a:lnTo>
                  <a:pt x="928" y="360"/>
                </a:lnTo>
                <a:lnTo>
                  <a:pt x="1137" y="386"/>
                </a:lnTo>
                <a:lnTo>
                  <a:pt x="1219" y="508"/>
                </a:lnTo>
                <a:lnTo>
                  <a:pt x="1265" y="696"/>
                </a:lnTo>
                <a:lnTo>
                  <a:pt x="1093" y="653"/>
                </a:lnTo>
                <a:lnTo>
                  <a:pt x="1083" y="720"/>
                </a:lnTo>
                <a:lnTo>
                  <a:pt x="1008" y="709"/>
                </a:lnTo>
                <a:lnTo>
                  <a:pt x="988" y="803"/>
                </a:lnTo>
                <a:lnTo>
                  <a:pt x="915" y="829"/>
                </a:lnTo>
                <a:lnTo>
                  <a:pt x="872" y="937"/>
                </a:lnTo>
                <a:lnTo>
                  <a:pt x="700" y="938"/>
                </a:lnTo>
                <a:lnTo>
                  <a:pt x="647" y="1113"/>
                </a:lnTo>
                <a:lnTo>
                  <a:pt x="615" y="1102"/>
                </a:lnTo>
                <a:lnTo>
                  <a:pt x="465" y="1016"/>
                </a:lnTo>
                <a:lnTo>
                  <a:pt x="479" y="963"/>
                </a:lnTo>
                <a:lnTo>
                  <a:pt x="228" y="487"/>
                </a:lnTo>
                <a:lnTo>
                  <a:pt x="90" y="447"/>
                </a:lnTo>
                <a:lnTo>
                  <a:pt x="5" y="322"/>
                </a:lnTo>
                <a:lnTo>
                  <a:pt x="0" y="121"/>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2" name="Freeform 161">
            <a:extLst>
              <a:ext uri="{FF2B5EF4-FFF2-40B4-BE49-F238E27FC236}">
                <a16:creationId xmlns:a16="http://schemas.microsoft.com/office/drawing/2014/main" id="{4D6FE527-435A-49A2-871E-501D621387A1}"/>
              </a:ext>
            </a:extLst>
          </p:cNvPr>
          <p:cNvSpPr>
            <a:spLocks/>
          </p:cNvSpPr>
          <p:nvPr/>
        </p:nvSpPr>
        <p:spPr bwMode="auto">
          <a:xfrm>
            <a:off x="4775743" y="3152241"/>
            <a:ext cx="988219" cy="1002506"/>
          </a:xfrm>
          <a:custGeom>
            <a:avLst/>
            <a:gdLst>
              <a:gd name="T0" fmla="*/ 0 w 1661"/>
              <a:gd name="T1" fmla="*/ 2147483647 h 1684"/>
              <a:gd name="T2" fmla="*/ 2147483647 w 1661"/>
              <a:gd name="T3" fmla="*/ 2147483647 h 1684"/>
              <a:gd name="T4" fmla="*/ 2147483647 w 1661"/>
              <a:gd name="T5" fmla="*/ 2147483647 h 1684"/>
              <a:gd name="T6" fmla="*/ 2147483647 w 1661"/>
              <a:gd name="T7" fmla="*/ 2147483647 h 1684"/>
              <a:gd name="T8" fmla="*/ 2147483647 w 1661"/>
              <a:gd name="T9" fmla="*/ 2147483647 h 1684"/>
              <a:gd name="T10" fmla="*/ 2147483647 w 1661"/>
              <a:gd name="T11" fmla="*/ 2147483647 h 1684"/>
              <a:gd name="T12" fmla="*/ 2147483647 w 1661"/>
              <a:gd name="T13" fmla="*/ 2147483647 h 1684"/>
              <a:gd name="T14" fmla="*/ 2147483647 w 1661"/>
              <a:gd name="T15" fmla="*/ 2147483647 h 1684"/>
              <a:gd name="T16" fmla="*/ 2147483647 w 1661"/>
              <a:gd name="T17" fmla="*/ 0 h 1684"/>
              <a:gd name="T18" fmla="*/ 2147483647 w 1661"/>
              <a:gd name="T19" fmla="*/ 2147483647 h 1684"/>
              <a:gd name="T20" fmla="*/ 2147483647 w 1661"/>
              <a:gd name="T21" fmla="*/ 2147483647 h 1684"/>
              <a:gd name="T22" fmla="*/ 2147483647 w 1661"/>
              <a:gd name="T23" fmla="*/ 2147483647 h 1684"/>
              <a:gd name="T24" fmla="*/ 2147483647 w 1661"/>
              <a:gd name="T25" fmla="*/ 2147483647 h 1684"/>
              <a:gd name="T26" fmla="*/ 2147483647 w 1661"/>
              <a:gd name="T27" fmla="*/ 2147483647 h 1684"/>
              <a:gd name="T28" fmla="*/ 2147483647 w 1661"/>
              <a:gd name="T29" fmla="*/ 2147483647 h 1684"/>
              <a:gd name="T30" fmla="*/ 2147483647 w 1661"/>
              <a:gd name="T31" fmla="*/ 2147483647 h 1684"/>
              <a:gd name="T32" fmla="*/ 2147483647 w 1661"/>
              <a:gd name="T33" fmla="*/ 2147483647 h 1684"/>
              <a:gd name="T34" fmla="*/ 2147483647 w 1661"/>
              <a:gd name="T35" fmla="*/ 2147483647 h 1684"/>
              <a:gd name="T36" fmla="*/ 2147483647 w 1661"/>
              <a:gd name="T37" fmla="*/ 2147483647 h 1684"/>
              <a:gd name="T38" fmla="*/ 2147483647 w 1661"/>
              <a:gd name="T39" fmla="*/ 2147483647 h 1684"/>
              <a:gd name="T40" fmla="*/ 2147483647 w 1661"/>
              <a:gd name="T41" fmla="*/ 2147483647 h 1684"/>
              <a:gd name="T42" fmla="*/ 2147483647 w 1661"/>
              <a:gd name="T43" fmla="*/ 2147483647 h 1684"/>
              <a:gd name="T44" fmla="*/ 2147483647 w 1661"/>
              <a:gd name="T45" fmla="*/ 2147483647 h 1684"/>
              <a:gd name="T46" fmla="*/ 2147483647 w 1661"/>
              <a:gd name="T47" fmla="*/ 2147483647 h 1684"/>
              <a:gd name="T48" fmla="*/ 2147483647 w 1661"/>
              <a:gd name="T49" fmla="*/ 2147483647 h 1684"/>
              <a:gd name="T50" fmla="*/ 2147483647 w 1661"/>
              <a:gd name="T51" fmla="*/ 2147483647 h 1684"/>
              <a:gd name="T52" fmla="*/ 2147483647 w 1661"/>
              <a:gd name="T53" fmla="*/ 2147483647 h 1684"/>
              <a:gd name="T54" fmla="*/ 2147483647 w 1661"/>
              <a:gd name="T55" fmla="*/ 2147483647 h 1684"/>
              <a:gd name="T56" fmla="*/ 2147483647 w 1661"/>
              <a:gd name="T57" fmla="*/ 2147483647 h 1684"/>
              <a:gd name="T58" fmla="*/ 2147483647 w 1661"/>
              <a:gd name="T59" fmla="*/ 2147483647 h 1684"/>
              <a:gd name="T60" fmla="*/ 2147483647 w 1661"/>
              <a:gd name="T61" fmla="*/ 2147483647 h 1684"/>
              <a:gd name="T62" fmla="*/ 2147483647 w 1661"/>
              <a:gd name="T63" fmla="*/ 2147483647 h 1684"/>
              <a:gd name="T64" fmla="*/ 2147483647 w 1661"/>
              <a:gd name="T65" fmla="*/ 2147483647 h 1684"/>
              <a:gd name="T66" fmla="*/ 2147483647 w 1661"/>
              <a:gd name="T67" fmla="*/ 2147483647 h 1684"/>
              <a:gd name="T68" fmla="*/ 2147483647 w 1661"/>
              <a:gd name="T69" fmla="*/ 2147483647 h 1684"/>
              <a:gd name="T70" fmla="*/ 2147483647 w 1661"/>
              <a:gd name="T71" fmla="*/ 2147483647 h 1684"/>
              <a:gd name="T72" fmla="*/ 0 w 1661"/>
              <a:gd name="T73" fmla="*/ 2147483647 h 16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61"/>
              <a:gd name="T112" fmla="*/ 0 h 1684"/>
              <a:gd name="T113" fmla="*/ 1661 w 1661"/>
              <a:gd name="T114" fmla="*/ 1684 h 168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61" h="1684">
                <a:moveTo>
                  <a:pt x="0" y="981"/>
                </a:moveTo>
                <a:lnTo>
                  <a:pt x="72" y="870"/>
                </a:lnTo>
                <a:lnTo>
                  <a:pt x="242" y="870"/>
                </a:lnTo>
                <a:lnTo>
                  <a:pt x="321" y="614"/>
                </a:lnTo>
                <a:lnTo>
                  <a:pt x="312" y="503"/>
                </a:lnTo>
                <a:lnTo>
                  <a:pt x="371" y="369"/>
                </a:lnTo>
                <a:lnTo>
                  <a:pt x="703" y="326"/>
                </a:lnTo>
                <a:lnTo>
                  <a:pt x="785" y="41"/>
                </a:lnTo>
                <a:lnTo>
                  <a:pt x="849" y="0"/>
                </a:lnTo>
                <a:lnTo>
                  <a:pt x="919" y="67"/>
                </a:lnTo>
                <a:lnTo>
                  <a:pt x="921" y="177"/>
                </a:lnTo>
                <a:lnTo>
                  <a:pt x="1369" y="319"/>
                </a:lnTo>
                <a:lnTo>
                  <a:pt x="1659" y="334"/>
                </a:lnTo>
                <a:lnTo>
                  <a:pt x="1661" y="343"/>
                </a:lnTo>
                <a:lnTo>
                  <a:pt x="1653" y="399"/>
                </a:lnTo>
                <a:lnTo>
                  <a:pt x="1587" y="440"/>
                </a:lnTo>
                <a:lnTo>
                  <a:pt x="1477" y="413"/>
                </a:lnTo>
                <a:lnTo>
                  <a:pt x="1476" y="481"/>
                </a:lnTo>
                <a:lnTo>
                  <a:pt x="1362" y="524"/>
                </a:lnTo>
                <a:lnTo>
                  <a:pt x="1329" y="616"/>
                </a:lnTo>
                <a:lnTo>
                  <a:pt x="1375" y="700"/>
                </a:lnTo>
                <a:lnTo>
                  <a:pt x="1364" y="794"/>
                </a:lnTo>
                <a:lnTo>
                  <a:pt x="1223" y="1065"/>
                </a:lnTo>
                <a:lnTo>
                  <a:pt x="1180" y="1068"/>
                </a:lnTo>
                <a:lnTo>
                  <a:pt x="1108" y="1001"/>
                </a:lnTo>
                <a:lnTo>
                  <a:pt x="1075" y="1065"/>
                </a:lnTo>
                <a:lnTo>
                  <a:pt x="1043" y="1066"/>
                </a:lnTo>
                <a:lnTo>
                  <a:pt x="1033" y="1029"/>
                </a:lnTo>
                <a:lnTo>
                  <a:pt x="960" y="1029"/>
                </a:lnTo>
                <a:lnTo>
                  <a:pt x="992" y="946"/>
                </a:lnTo>
                <a:lnTo>
                  <a:pt x="908" y="892"/>
                </a:lnTo>
                <a:lnTo>
                  <a:pt x="752" y="1327"/>
                </a:lnTo>
                <a:lnTo>
                  <a:pt x="454" y="1518"/>
                </a:lnTo>
                <a:lnTo>
                  <a:pt x="296" y="1494"/>
                </a:lnTo>
                <a:lnTo>
                  <a:pt x="84" y="1684"/>
                </a:lnTo>
                <a:lnTo>
                  <a:pt x="188" y="1397"/>
                </a:lnTo>
                <a:lnTo>
                  <a:pt x="0" y="981"/>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3" name="Freeform 162">
            <a:extLst>
              <a:ext uri="{FF2B5EF4-FFF2-40B4-BE49-F238E27FC236}">
                <a16:creationId xmlns:a16="http://schemas.microsoft.com/office/drawing/2014/main" id="{6AB1A792-6ACC-4BF3-A96A-AFAD5D3AEBC3}"/>
              </a:ext>
            </a:extLst>
          </p:cNvPr>
          <p:cNvSpPr>
            <a:spLocks/>
          </p:cNvSpPr>
          <p:nvPr/>
        </p:nvSpPr>
        <p:spPr bwMode="auto">
          <a:xfrm>
            <a:off x="3667271" y="2767669"/>
            <a:ext cx="531019" cy="529828"/>
          </a:xfrm>
          <a:custGeom>
            <a:avLst/>
            <a:gdLst>
              <a:gd name="T0" fmla="*/ 0 w 892"/>
              <a:gd name="T1" fmla="*/ 2147483647 h 890"/>
              <a:gd name="T2" fmla="*/ 2147483647 w 892"/>
              <a:gd name="T3" fmla="*/ 2147483647 h 890"/>
              <a:gd name="T4" fmla="*/ 2147483647 w 892"/>
              <a:gd name="T5" fmla="*/ 2147483647 h 890"/>
              <a:gd name="T6" fmla="*/ 2147483647 w 892"/>
              <a:gd name="T7" fmla="*/ 2147483647 h 890"/>
              <a:gd name="T8" fmla="*/ 2147483647 w 892"/>
              <a:gd name="T9" fmla="*/ 2147483647 h 890"/>
              <a:gd name="T10" fmla="*/ 2147483647 w 892"/>
              <a:gd name="T11" fmla="*/ 2147483647 h 890"/>
              <a:gd name="T12" fmla="*/ 2147483647 w 892"/>
              <a:gd name="T13" fmla="*/ 0 h 890"/>
              <a:gd name="T14" fmla="*/ 2147483647 w 892"/>
              <a:gd name="T15" fmla="*/ 2147483647 h 890"/>
              <a:gd name="T16" fmla="*/ 2147483647 w 892"/>
              <a:gd name="T17" fmla="*/ 2147483647 h 890"/>
              <a:gd name="T18" fmla="*/ 2147483647 w 892"/>
              <a:gd name="T19" fmla="*/ 2147483647 h 890"/>
              <a:gd name="T20" fmla="*/ 2147483647 w 892"/>
              <a:gd name="T21" fmla="*/ 2147483647 h 890"/>
              <a:gd name="T22" fmla="*/ 2147483647 w 892"/>
              <a:gd name="T23" fmla="*/ 2147483647 h 890"/>
              <a:gd name="T24" fmla="*/ 2147483647 w 892"/>
              <a:gd name="T25" fmla="*/ 2147483647 h 890"/>
              <a:gd name="T26" fmla="*/ 2147483647 w 892"/>
              <a:gd name="T27" fmla="*/ 2147483647 h 890"/>
              <a:gd name="T28" fmla="*/ 2147483647 w 892"/>
              <a:gd name="T29" fmla="*/ 2147483647 h 890"/>
              <a:gd name="T30" fmla="*/ 2147483647 w 892"/>
              <a:gd name="T31" fmla="*/ 2147483647 h 890"/>
              <a:gd name="T32" fmla="*/ 2147483647 w 892"/>
              <a:gd name="T33" fmla="*/ 2147483647 h 890"/>
              <a:gd name="T34" fmla="*/ 0 w 892"/>
              <a:gd name="T35" fmla="*/ 2147483647 h 89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2"/>
              <a:gd name="T55" fmla="*/ 0 h 890"/>
              <a:gd name="T56" fmla="*/ 892 w 892"/>
              <a:gd name="T57" fmla="*/ 890 h 89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2" h="890">
                <a:moveTo>
                  <a:pt x="0" y="472"/>
                </a:moveTo>
                <a:lnTo>
                  <a:pt x="55" y="297"/>
                </a:lnTo>
                <a:lnTo>
                  <a:pt x="142" y="212"/>
                </a:lnTo>
                <a:lnTo>
                  <a:pt x="523" y="82"/>
                </a:lnTo>
                <a:lnTo>
                  <a:pt x="658" y="83"/>
                </a:lnTo>
                <a:lnTo>
                  <a:pt x="676" y="12"/>
                </a:lnTo>
                <a:lnTo>
                  <a:pt x="709" y="0"/>
                </a:lnTo>
                <a:lnTo>
                  <a:pt x="762" y="27"/>
                </a:lnTo>
                <a:lnTo>
                  <a:pt x="771" y="178"/>
                </a:lnTo>
                <a:lnTo>
                  <a:pt x="715" y="260"/>
                </a:lnTo>
                <a:lnTo>
                  <a:pt x="892" y="648"/>
                </a:lnTo>
                <a:lnTo>
                  <a:pt x="872" y="705"/>
                </a:lnTo>
                <a:lnTo>
                  <a:pt x="788" y="717"/>
                </a:lnTo>
                <a:lnTo>
                  <a:pt x="497" y="890"/>
                </a:lnTo>
                <a:lnTo>
                  <a:pt x="340" y="797"/>
                </a:lnTo>
                <a:lnTo>
                  <a:pt x="259" y="825"/>
                </a:lnTo>
                <a:lnTo>
                  <a:pt x="124" y="808"/>
                </a:lnTo>
                <a:lnTo>
                  <a:pt x="0" y="472"/>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4" name="Freeform 163">
            <a:extLst>
              <a:ext uri="{FF2B5EF4-FFF2-40B4-BE49-F238E27FC236}">
                <a16:creationId xmlns:a16="http://schemas.microsoft.com/office/drawing/2014/main" id="{550C5FA7-AE1A-4063-9BE7-AFF043E688F3}"/>
              </a:ext>
            </a:extLst>
          </p:cNvPr>
          <p:cNvSpPr>
            <a:spLocks/>
          </p:cNvSpPr>
          <p:nvPr/>
        </p:nvSpPr>
        <p:spPr bwMode="auto">
          <a:xfrm>
            <a:off x="3416049" y="3391556"/>
            <a:ext cx="502444" cy="584597"/>
          </a:xfrm>
          <a:custGeom>
            <a:avLst/>
            <a:gdLst>
              <a:gd name="T0" fmla="*/ 2147483647 w 845"/>
              <a:gd name="T1" fmla="*/ 2147483647 h 982"/>
              <a:gd name="T2" fmla="*/ 2147483647 w 845"/>
              <a:gd name="T3" fmla="*/ 2147483647 h 982"/>
              <a:gd name="T4" fmla="*/ 2147483647 w 845"/>
              <a:gd name="T5" fmla="*/ 0 h 982"/>
              <a:gd name="T6" fmla="*/ 2147483647 w 845"/>
              <a:gd name="T7" fmla="*/ 2147483647 h 982"/>
              <a:gd name="T8" fmla="*/ 2147483647 w 845"/>
              <a:gd name="T9" fmla="*/ 2147483647 h 982"/>
              <a:gd name="T10" fmla="*/ 2147483647 w 845"/>
              <a:gd name="T11" fmla="*/ 2147483647 h 982"/>
              <a:gd name="T12" fmla="*/ 2147483647 w 845"/>
              <a:gd name="T13" fmla="*/ 2147483647 h 982"/>
              <a:gd name="T14" fmla="*/ 2147483647 w 845"/>
              <a:gd name="T15" fmla="*/ 2147483647 h 982"/>
              <a:gd name="T16" fmla="*/ 2147483647 w 845"/>
              <a:gd name="T17" fmla="*/ 2147483647 h 982"/>
              <a:gd name="T18" fmla="*/ 2147483647 w 845"/>
              <a:gd name="T19" fmla="*/ 2147483647 h 982"/>
              <a:gd name="T20" fmla="*/ 2147483647 w 845"/>
              <a:gd name="T21" fmla="*/ 2147483647 h 982"/>
              <a:gd name="T22" fmla="*/ 2147483647 w 845"/>
              <a:gd name="T23" fmla="*/ 2147483647 h 982"/>
              <a:gd name="T24" fmla="*/ 0 w 845"/>
              <a:gd name="T25" fmla="*/ 2147483647 h 982"/>
              <a:gd name="T26" fmla="*/ 2147483647 w 845"/>
              <a:gd name="T27" fmla="*/ 2147483647 h 9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5"/>
              <a:gd name="T43" fmla="*/ 0 h 982"/>
              <a:gd name="T44" fmla="*/ 845 w 845"/>
              <a:gd name="T45" fmla="*/ 982 h 98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5" h="982">
                <a:moveTo>
                  <a:pt x="24" y="110"/>
                </a:moveTo>
                <a:lnTo>
                  <a:pt x="68" y="41"/>
                </a:lnTo>
                <a:lnTo>
                  <a:pt x="191" y="0"/>
                </a:lnTo>
                <a:lnTo>
                  <a:pt x="359" y="97"/>
                </a:lnTo>
                <a:lnTo>
                  <a:pt x="486" y="47"/>
                </a:lnTo>
                <a:lnTo>
                  <a:pt x="668" y="465"/>
                </a:lnTo>
                <a:lnTo>
                  <a:pt x="709" y="712"/>
                </a:lnTo>
                <a:lnTo>
                  <a:pt x="792" y="725"/>
                </a:lnTo>
                <a:lnTo>
                  <a:pt x="845" y="778"/>
                </a:lnTo>
                <a:lnTo>
                  <a:pt x="644" y="982"/>
                </a:lnTo>
                <a:lnTo>
                  <a:pt x="130" y="909"/>
                </a:lnTo>
                <a:lnTo>
                  <a:pt x="28" y="745"/>
                </a:lnTo>
                <a:lnTo>
                  <a:pt x="0" y="626"/>
                </a:lnTo>
                <a:lnTo>
                  <a:pt x="24" y="110"/>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5" name="Freeform 164">
            <a:extLst>
              <a:ext uri="{FF2B5EF4-FFF2-40B4-BE49-F238E27FC236}">
                <a16:creationId xmlns:a16="http://schemas.microsoft.com/office/drawing/2014/main" id="{4B768330-492C-4985-A39A-D2A4E4E4E29C}"/>
              </a:ext>
            </a:extLst>
          </p:cNvPr>
          <p:cNvSpPr>
            <a:spLocks/>
          </p:cNvSpPr>
          <p:nvPr/>
        </p:nvSpPr>
        <p:spPr bwMode="auto">
          <a:xfrm>
            <a:off x="3892299" y="4919128"/>
            <a:ext cx="466725" cy="614363"/>
          </a:xfrm>
          <a:custGeom>
            <a:avLst/>
            <a:gdLst>
              <a:gd name="T0" fmla="*/ 0 w 783"/>
              <a:gd name="T1" fmla="*/ 2147483647 h 1031"/>
              <a:gd name="T2" fmla="*/ 2147483647 w 783"/>
              <a:gd name="T3" fmla="*/ 2147483647 h 1031"/>
              <a:gd name="T4" fmla="*/ 2147483647 w 783"/>
              <a:gd name="T5" fmla="*/ 2147483647 h 1031"/>
              <a:gd name="T6" fmla="*/ 2147483647 w 783"/>
              <a:gd name="T7" fmla="*/ 2147483647 h 1031"/>
              <a:gd name="T8" fmla="*/ 2147483647 w 783"/>
              <a:gd name="T9" fmla="*/ 2147483647 h 1031"/>
              <a:gd name="T10" fmla="*/ 2147483647 w 783"/>
              <a:gd name="T11" fmla="*/ 2147483647 h 1031"/>
              <a:gd name="T12" fmla="*/ 2147483647 w 783"/>
              <a:gd name="T13" fmla="*/ 2147483647 h 1031"/>
              <a:gd name="T14" fmla="*/ 2147483647 w 783"/>
              <a:gd name="T15" fmla="*/ 2147483647 h 1031"/>
              <a:gd name="T16" fmla="*/ 2147483647 w 783"/>
              <a:gd name="T17" fmla="*/ 2147483647 h 1031"/>
              <a:gd name="T18" fmla="*/ 2147483647 w 783"/>
              <a:gd name="T19" fmla="*/ 0 h 1031"/>
              <a:gd name="T20" fmla="*/ 2147483647 w 783"/>
              <a:gd name="T21" fmla="*/ 2147483647 h 1031"/>
              <a:gd name="T22" fmla="*/ 2147483647 w 783"/>
              <a:gd name="T23" fmla="*/ 2147483647 h 1031"/>
              <a:gd name="T24" fmla="*/ 2147483647 w 783"/>
              <a:gd name="T25" fmla="*/ 2147483647 h 1031"/>
              <a:gd name="T26" fmla="*/ 0 w 783"/>
              <a:gd name="T27" fmla="*/ 2147483647 h 10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3"/>
              <a:gd name="T43" fmla="*/ 0 h 1031"/>
              <a:gd name="T44" fmla="*/ 783 w 783"/>
              <a:gd name="T45" fmla="*/ 1031 h 10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3" h="1031">
                <a:moveTo>
                  <a:pt x="0" y="634"/>
                </a:moveTo>
                <a:lnTo>
                  <a:pt x="43" y="526"/>
                </a:lnTo>
                <a:lnTo>
                  <a:pt x="116" y="500"/>
                </a:lnTo>
                <a:lnTo>
                  <a:pt x="136" y="406"/>
                </a:lnTo>
                <a:lnTo>
                  <a:pt x="211" y="417"/>
                </a:lnTo>
                <a:lnTo>
                  <a:pt x="221" y="350"/>
                </a:lnTo>
                <a:lnTo>
                  <a:pt x="393" y="393"/>
                </a:lnTo>
                <a:lnTo>
                  <a:pt x="347" y="205"/>
                </a:lnTo>
                <a:lnTo>
                  <a:pt x="265" y="83"/>
                </a:lnTo>
                <a:lnTo>
                  <a:pt x="582" y="0"/>
                </a:lnTo>
                <a:lnTo>
                  <a:pt x="760" y="204"/>
                </a:lnTo>
                <a:lnTo>
                  <a:pt x="783" y="301"/>
                </a:lnTo>
                <a:lnTo>
                  <a:pt x="453" y="1031"/>
                </a:lnTo>
                <a:lnTo>
                  <a:pt x="0" y="634"/>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6" name="Freeform 165">
            <a:extLst>
              <a:ext uri="{FF2B5EF4-FFF2-40B4-BE49-F238E27FC236}">
                <a16:creationId xmlns:a16="http://schemas.microsoft.com/office/drawing/2014/main" id="{C4BDAC0B-3BB5-4AA2-906A-4659DC114CCA}"/>
              </a:ext>
            </a:extLst>
          </p:cNvPr>
          <p:cNvSpPr>
            <a:spLocks/>
          </p:cNvSpPr>
          <p:nvPr/>
        </p:nvSpPr>
        <p:spPr bwMode="auto">
          <a:xfrm>
            <a:off x="4853133" y="2678371"/>
            <a:ext cx="344091" cy="291704"/>
          </a:xfrm>
          <a:custGeom>
            <a:avLst/>
            <a:gdLst>
              <a:gd name="T0" fmla="*/ 0 w 579"/>
              <a:gd name="T1" fmla="*/ 2147483647 h 490"/>
              <a:gd name="T2" fmla="*/ 2147483647 w 579"/>
              <a:gd name="T3" fmla="*/ 2147483647 h 490"/>
              <a:gd name="T4" fmla="*/ 2147483647 w 579"/>
              <a:gd name="T5" fmla="*/ 2147483647 h 490"/>
              <a:gd name="T6" fmla="*/ 2147483647 w 579"/>
              <a:gd name="T7" fmla="*/ 2147483647 h 490"/>
              <a:gd name="T8" fmla="*/ 2147483647 w 579"/>
              <a:gd name="T9" fmla="*/ 2147483647 h 490"/>
              <a:gd name="T10" fmla="*/ 2147483647 w 579"/>
              <a:gd name="T11" fmla="*/ 2147483647 h 490"/>
              <a:gd name="T12" fmla="*/ 2147483647 w 579"/>
              <a:gd name="T13" fmla="*/ 0 h 490"/>
              <a:gd name="T14" fmla="*/ 2147483647 w 579"/>
              <a:gd name="T15" fmla="*/ 2147483647 h 490"/>
              <a:gd name="T16" fmla="*/ 0 w 579"/>
              <a:gd name="T17" fmla="*/ 2147483647 h 4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9"/>
              <a:gd name="T28" fmla="*/ 0 h 490"/>
              <a:gd name="T29" fmla="*/ 579 w 579"/>
              <a:gd name="T30" fmla="*/ 490 h 4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9" h="490">
                <a:moveTo>
                  <a:pt x="0" y="115"/>
                </a:moveTo>
                <a:lnTo>
                  <a:pt x="14" y="419"/>
                </a:lnTo>
                <a:lnTo>
                  <a:pt x="74" y="490"/>
                </a:lnTo>
                <a:lnTo>
                  <a:pt x="332" y="471"/>
                </a:lnTo>
                <a:lnTo>
                  <a:pt x="579" y="334"/>
                </a:lnTo>
                <a:lnTo>
                  <a:pt x="555" y="26"/>
                </a:lnTo>
                <a:lnTo>
                  <a:pt x="466" y="0"/>
                </a:lnTo>
                <a:lnTo>
                  <a:pt x="332" y="108"/>
                </a:lnTo>
                <a:lnTo>
                  <a:pt x="0" y="115"/>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7" name="Freeform 166">
            <a:extLst>
              <a:ext uri="{FF2B5EF4-FFF2-40B4-BE49-F238E27FC236}">
                <a16:creationId xmlns:a16="http://schemas.microsoft.com/office/drawing/2014/main" id="{E173187F-7153-4C1B-A3C4-FEBC18E14154}"/>
              </a:ext>
            </a:extLst>
          </p:cNvPr>
          <p:cNvSpPr>
            <a:spLocks/>
          </p:cNvSpPr>
          <p:nvPr/>
        </p:nvSpPr>
        <p:spPr bwMode="auto">
          <a:xfrm>
            <a:off x="5280568" y="2926021"/>
            <a:ext cx="566738" cy="425054"/>
          </a:xfrm>
          <a:custGeom>
            <a:avLst/>
            <a:gdLst>
              <a:gd name="T0" fmla="*/ 2147483647 w 951"/>
              <a:gd name="T1" fmla="*/ 2147483647 h 715"/>
              <a:gd name="T2" fmla="*/ 0 w 951"/>
              <a:gd name="T3" fmla="*/ 2147483647 h 715"/>
              <a:gd name="T4" fmla="*/ 2147483647 w 951"/>
              <a:gd name="T5" fmla="*/ 2147483647 h 715"/>
              <a:gd name="T6" fmla="*/ 2147483647 w 951"/>
              <a:gd name="T7" fmla="*/ 2147483647 h 715"/>
              <a:gd name="T8" fmla="*/ 2147483647 w 951"/>
              <a:gd name="T9" fmla="*/ 2147483647 h 715"/>
              <a:gd name="T10" fmla="*/ 2147483647 w 951"/>
              <a:gd name="T11" fmla="*/ 2147483647 h 715"/>
              <a:gd name="T12" fmla="*/ 2147483647 w 951"/>
              <a:gd name="T13" fmla="*/ 2147483647 h 715"/>
              <a:gd name="T14" fmla="*/ 2147483647 w 951"/>
              <a:gd name="T15" fmla="*/ 2147483647 h 715"/>
              <a:gd name="T16" fmla="*/ 2147483647 w 951"/>
              <a:gd name="T17" fmla="*/ 2147483647 h 715"/>
              <a:gd name="T18" fmla="*/ 2147483647 w 951"/>
              <a:gd name="T19" fmla="*/ 2147483647 h 715"/>
              <a:gd name="T20" fmla="*/ 2147483647 w 951"/>
              <a:gd name="T21" fmla="*/ 2147483647 h 715"/>
              <a:gd name="T22" fmla="*/ 2147483647 w 951"/>
              <a:gd name="T23" fmla="*/ 2147483647 h 715"/>
              <a:gd name="T24" fmla="*/ 2147483647 w 951"/>
              <a:gd name="T25" fmla="*/ 2147483647 h 715"/>
              <a:gd name="T26" fmla="*/ 2147483647 w 951"/>
              <a:gd name="T27" fmla="*/ 2147483647 h 715"/>
              <a:gd name="T28" fmla="*/ 2147483647 w 951"/>
              <a:gd name="T29" fmla="*/ 2147483647 h 715"/>
              <a:gd name="T30" fmla="*/ 2147483647 w 951"/>
              <a:gd name="T31" fmla="*/ 2147483647 h 715"/>
              <a:gd name="T32" fmla="*/ 2147483647 w 951"/>
              <a:gd name="T33" fmla="*/ 0 h 715"/>
              <a:gd name="T34" fmla="*/ 2147483647 w 951"/>
              <a:gd name="T35" fmla="*/ 2147483647 h 7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1"/>
              <a:gd name="T55" fmla="*/ 0 h 715"/>
              <a:gd name="T56" fmla="*/ 951 w 951"/>
              <a:gd name="T57" fmla="*/ 715 h 71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1" h="715">
                <a:moveTo>
                  <a:pt x="7" y="82"/>
                </a:moveTo>
                <a:lnTo>
                  <a:pt x="0" y="381"/>
                </a:lnTo>
                <a:lnTo>
                  <a:pt x="70" y="448"/>
                </a:lnTo>
                <a:lnTo>
                  <a:pt x="72" y="558"/>
                </a:lnTo>
                <a:lnTo>
                  <a:pt x="520" y="700"/>
                </a:lnTo>
                <a:lnTo>
                  <a:pt x="810" y="715"/>
                </a:lnTo>
                <a:lnTo>
                  <a:pt x="874" y="668"/>
                </a:lnTo>
                <a:lnTo>
                  <a:pt x="925" y="545"/>
                </a:lnTo>
                <a:lnTo>
                  <a:pt x="936" y="469"/>
                </a:lnTo>
                <a:lnTo>
                  <a:pt x="840" y="453"/>
                </a:lnTo>
                <a:lnTo>
                  <a:pt x="951" y="155"/>
                </a:lnTo>
                <a:lnTo>
                  <a:pt x="865" y="126"/>
                </a:lnTo>
                <a:lnTo>
                  <a:pt x="774" y="143"/>
                </a:lnTo>
                <a:lnTo>
                  <a:pt x="629" y="242"/>
                </a:lnTo>
                <a:lnTo>
                  <a:pt x="628" y="185"/>
                </a:lnTo>
                <a:lnTo>
                  <a:pt x="577" y="146"/>
                </a:lnTo>
                <a:lnTo>
                  <a:pt x="213" y="0"/>
                </a:lnTo>
                <a:lnTo>
                  <a:pt x="7" y="82"/>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8" name="Freeform 167">
            <a:extLst>
              <a:ext uri="{FF2B5EF4-FFF2-40B4-BE49-F238E27FC236}">
                <a16:creationId xmlns:a16="http://schemas.microsoft.com/office/drawing/2014/main" id="{1672ECD4-D1F7-42D3-9386-690C1581C2C6}"/>
              </a:ext>
            </a:extLst>
          </p:cNvPr>
          <p:cNvSpPr>
            <a:spLocks/>
          </p:cNvSpPr>
          <p:nvPr/>
        </p:nvSpPr>
        <p:spPr bwMode="auto">
          <a:xfrm>
            <a:off x="4354262" y="3673734"/>
            <a:ext cx="532209" cy="721519"/>
          </a:xfrm>
          <a:custGeom>
            <a:avLst/>
            <a:gdLst>
              <a:gd name="T0" fmla="*/ 0 w 896"/>
              <a:gd name="T1" fmla="*/ 2147483647 h 1213"/>
              <a:gd name="T2" fmla="*/ 2147483647 w 896"/>
              <a:gd name="T3" fmla="*/ 2147483647 h 1213"/>
              <a:gd name="T4" fmla="*/ 2147483647 w 896"/>
              <a:gd name="T5" fmla="*/ 2147483647 h 1213"/>
              <a:gd name="T6" fmla="*/ 2147483647 w 896"/>
              <a:gd name="T7" fmla="*/ 0 h 1213"/>
              <a:gd name="T8" fmla="*/ 2147483647 w 896"/>
              <a:gd name="T9" fmla="*/ 2147483647 h 1213"/>
              <a:gd name="T10" fmla="*/ 2147483647 w 896"/>
              <a:gd name="T11" fmla="*/ 2147483647 h 1213"/>
              <a:gd name="T12" fmla="*/ 2147483647 w 896"/>
              <a:gd name="T13" fmla="*/ 2147483647 h 1213"/>
              <a:gd name="T14" fmla="*/ 2147483647 w 896"/>
              <a:gd name="T15" fmla="*/ 2147483647 h 1213"/>
              <a:gd name="T16" fmla="*/ 2147483647 w 896"/>
              <a:gd name="T17" fmla="*/ 2147483647 h 1213"/>
              <a:gd name="T18" fmla="*/ 2147483647 w 896"/>
              <a:gd name="T19" fmla="*/ 2147483647 h 1213"/>
              <a:gd name="T20" fmla="*/ 2147483647 w 896"/>
              <a:gd name="T21" fmla="*/ 2147483647 h 1213"/>
              <a:gd name="T22" fmla="*/ 2147483647 w 896"/>
              <a:gd name="T23" fmla="*/ 2147483647 h 1213"/>
              <a:gd name="T24" fmla="*/ 0 w 896"/>
              <a:gd name="T25" fmla="*/ 2147483647 h 12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6"/>
              <a:gd name="T40" fmla="*/ 0 h 1213"/>
              <a:gd name="T41" fmla="*/ 896 w 896"/>
              <a:gd name="T42" fmla="*/ 1213 h 12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6" h="1213">
                <a:moveTo>
                  <a:pt x="0" y="567"/>
                </a:moveTo>
                <a:lnTo>
                  <a:pt x="40" y="496"/>
                </a:lnTo>
                <a:lnTo>
                  <a:pt x="274" y="240"/>
                </a:lnTo>
                <a:lnTo>
                  <a:pt x="387" y="0"/>
                </a:lnTo>
                <a:lnTo>
                  <a:pt x="532" y="6"/>
                </a:lnTo>
                <a:lnTo>
                  <a:pt x="708" y="106"/>
                </a:lnTo>
                <a:lnTo>
                  <a:pt x="896" y="522"/>
                </a:lnTo>
                <a:lnTo>
                  <a:pt x="792" y="809"/>
                </a:lnTo>
                <a:lnTo>
                  <a:pt x="617" y="972"/>
                </a:lnTo>
                <a:lnTo>
                  <a:pt x="594" y="1213"/>
                </a:lnTo>
                <a:lnTo>
                  <a:pt x="448" y="1131"/>
                </a:lnTo>
                <a:lnTo>
                  <a:pt x="136" y="915"/>
                </a:lnTo>
                <a:lnTo>
                  <a:pt x="0" y="567"/>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9" name="Freeform 168">
            <a:extLst>
              <a:ext uri="{FF2B5EF4-FFF2-40B4-BE49-F238E27FC236}">
                <a16:creationId xmlns:a16="http://schemas.microsoft.com/office/drawing/2014/main" id="{131EDB54-8F4D-4A81-B145-1658C024EF20}"/>
              </a:ext>
            </a:extLst>
          </p:cNvPr>
          <p:cNvSpPr>
            <a:spLocks/>
          </p:cNvSpPr>
          <p:nvPr/>
        </p:nvSpPr>
        <p:spPr bwMode="auto">
          <a:xfrm>
            <a:off x="3371996" y="3048657"/>
            <a:ext cx="450056" cy="401240"/>
          </a:xfrm>
          <a:custGeom>
            <a:avLst/>
            <a:gdLst>
              <a:gd name="T0" fmla="*/ 0 w 757"/>
              <a:gd name="T1" fmla="*/ 2147483647 h 673"/>
              <a:gd name="T2" fmla="*/ 2147483647 w 757"/>
              <a:gd name="T3" fmla="*/ 2147483647 h 673"/>
              <a:gd name="T4" fmla="*/ 2147483647 w 757"/>
              <a:gd name="T5" fmla="*/ 2147483647 h 673"/>
              <a:gd name="T6" fmla="*/ 2147483647 w 757"/>
              <a:gd name="T7" fmla="*/ 2147483647 h 673"/>
              <a:gd name="T8" fmla="*/ 2147483647 w 757"/>
              <a:gd name="T9" fmla="*/ 2147483647 h 673"/>
              <a:gd name="T10" fmla="*/ 2147483647 w 757"/>
              <a:gd name="T11" fmla="*/ 2147483647 h 673"/>
              <a:gd name="T12" fmla="*/ 2147483647 w 757"/>
              <a:gd name="T13" fmla="*/ 2147483647 h 673"/>
              <a:gd name="T14" fmla="*/ 2147483647 w 757"/>
              <a:gd name="T15" fmla="*/ 2147483647 h 673"/>
              <a:gd name="T16" fmla="*/ 2147483647 w 757"/>
              <a:gd name="T17" fmla="*/ 2147483647 h 673"/>
              <a:gd name="T18" fmla="*/ 2147483647 w 757"/>
              <a:gd name="T19" fmla="*/ 0 h 673"/>
              <a:gd name="T20" fmla="*/ 2147483647 w 757"/>
              <a:gd name="T21" fmla="*/ 2147483647 h 673"/>
              <a:gd name="T22" fmla="*/ 0 w 757"/>
              <a:gd name="T23" fmla="*/ 2147483647 h 6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57"/>
              <a:gd name="T37" fmla="*/ 0 h 673"/>
              <a:gd name="T38" fmla="*/ 757 w 757"/>
              <a:gd name="T39" fmla="*/ 673 h 6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57" h="673">
                <a:moveTo>
                  <a:pt x="0" y="361"/>
                </a:moveTo>
                <a:lnTo>
                  <a:pt x="92" y="401"/>
                </a:lnTo>
                <a:lnTo>
                  <a:pt x="63" y="521"/>
                </a:lnTo>
                <a:lnTo>
                  <a:pt x="142" y="617"/>
                </a:lnTo>
                <a:lnTo>
                  <a:pt x="265" y="576"/>
                </a:lnTo>
                <a:lnTo>
                  <a:pt x="433" y="673"/>
                </a:lnTo>
                <a:lnTo>
                  <a:pt x="560" y="623"/>
                </a:lnTo>
                <a:lnTo>
                  <a:pt x="757" y="353"/>
                </a:lnTo>
                <a:lnTo>
                  <a:pt x="622" y="336"/>
                </a:lnTo>
                <a:lnTo>
                  <a:pt x="498" y="0"/>
                </a:lnTo>
                <a:lnTo>
                  <a:pt x="304" y="107"/>
                </a:lnTo>
                <a:lnTo>
                  <a:pt x="0" y="361"/>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0" name="Freeform 169">
            <a:extLst>
              <a:ext uri="{FF2B5EF4-FFF2-40B4-BE49-F238E27FC236}">
                <a16:creationId xmlns:a16="http://schemas.microsoft.com/office/drawing/2014/main" id="{02602E87-967C-486E-A2F0-6E5759936D23}"/>
              </a:ext>
            </a:extLst>
          </p:cNvPr>
          <p:cNvSpPr>
            <a:spLocks/>
          </p:cNvSpPr>
          <p:nvPr/>
        </p:nvSpPr>
        <p:spPr bwMode="auto">
          <a:xfrm>
            <a:off x="3050527" y="5004853"/>
            <a:ext cx="688181" cy="541735"/>
          </a:xfrm>
          <a:custGeom>
            <a:avLst/>
            <a:gdLst>
              <a:gd name="T0" fmla="*/ 0 w 1156"/>
              <a:gd name="T1" fmla="*/ 2147483647 h 910"/>
              <a:gd name="T2" fmla="*/ 2147483647 w 1156"/>
              <a:gd name="T3" fmla="*/ 2147483647 h 910"/>
              <a:gd name="T4" fmla="*/ 2147483647 w 1156"/>
              <a:gd name="T5" fmla="*/ 2147483647 h 910"/>
              <a:gd name="T6" fmla="*/ 2147483647 w 1156"/>
              <a:gd name="T7" fmla="*/ 2147483647 h 910"/>
              <a:gd name="T8" fmla="*/ 2147483647 w 1156"/>
              <a:gd name="T9" fmla="*/ 2147483647 h 910"/>
              <a:gd name="T10" fmla="*/ 2147483647 w 1156"/>
              <a:gd name="T11" fmla="*/ 2147483647 h 910"/>
              <a:gd name="T12" fmla="*/ 2147483647 w 1156"/>
              <a:gd name="T13" fmla="*/ 2147483647 h 910"/>
              <a:gd name="T14" fmla="*/ 2147483647 w 1156"/>
              <a:gd name="T15" fmla="*/ 0 h 910"/>
              <a:gd name="T16" fmla="*/ 2147483647 w 1156"/>
              <a:gd name="T17" fmla="*/ 2147483647 h 910"/>
              <a:gd name="T18" fmla="*/ 2147483647 w 1156"/>
              <a:gd name="T19" fmla="*/ 2147483647 h 910"/>
              <a:gd name="T20" fmla="*/ 2147483647 w 1156"/>
              <a:gd name="T21" fmla="*/ 2147483647 h 910"/>
              <a:gd name="T22" fmla="*/ 2147483647 w 1156"/>
              <a:gd name="T23" fmla="*/ 2147483647 h 910"/>
              <a:gd name="T24" fmla="*/ 2147483647 w 1156"/>
              <a:gd name="T25" fmla="*/ 2147483647 h 910"/>
              <a:gd name="T26" fmla="*/ 2147483647 w 1156"/>
              <a:gd name="T27" fmla="*/ 2147483647 h 910"/>
              <a:gd name="T28" fmla="*/ 2147483647 w 1156"/>
              <a:gd name="T29" fmla="*/ 2147483647 h 910"/>
              <a:gd name="T30" fmla="*/ 2147483647 w 1156"/>
              <a:gd name="T31" fmla="*/ 2147483647 h 910"/>
              <a:gd name="T32" fmla="*/ 2147483647 w 1156"/>
              <a:gd name="T33" fmla="*/ 2147483647 h 910"/>
              <a:gd name="T34" fmla="*/ 2147483647 w 1156"/>
              <a:gd name="T35" fmla="*/ 2147483647 h 910"/>
              <a:gd name="T36" fmla="*/ 2147483647 w 1156"/>
              <a:gd name="T37" fmla="*/ 2147483647 h 910"/>
              <a:gd name="T38" fmla="*/ 2147483647 w 1156"/>
              <a:gd name="T39" fmla="*/ 2147483647 h 910"/>
              <a:gd name="T40" fmla="*/ 2147483647 w 1156"/>
              <a:gd name="T41" fmla="*/ 2147483647 h 910"/>
              <a:gd name="T42" fmla="*/ 2147483647 w 1156"/>
              <a:gd name="T43" fmla="*/ 2147483647 h 910"/>
              <a:gd name="T44" fmla="*/ 0 w 1156"/>
              <a:gd name="T45" fmla="*/ 2147483647 h 9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56"/>
              <a:gd name="T70" fmla="*/ 0 h 910"/>
              <a:gd name="T71" fmla="*/ 1156 w 1156"/>
              <a:gd name="T72" fmla="*/ 910 h 91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56" h="910">
                <a:moveTo>
                  <a:pt x="0" y="573"/>
                </a:moveTo>
                <a:lnTo>
                  <a:pt x="89" y="425"/>
                </a:lnTo>
                <a:lnTo>
                  <a:pt x="89" y="331"/>
                </a:lnTo>
                <a:lnTo>
                  <a:pt x="268" y="223"/>
                </a:lnTo>
                <a:lnTo>
                  <a:pt x="187" y="72"/>
                </a:lnTo>
                <a:lnTo>
                  <a:pt x="464" y="11"/>
                </a:lnTo>
                <a:lnTo>
                  <a:pt x="545" y="52"/>
                </a:lnTo>
                <a:lnTo>
                  <a:pt x="631" y="0"/>
                </a:lnTo>
                <a:lnTo>
                  <a:pt x="769" y="40"/>
                </a:lnTo>
                <a:lnTo>
                  <a:pt x="1020" y="516"/>
                </a:lnTo>
                <a:lnTo>
                  <a:pt x="1006" y="569"/>
                </a:lnTo>
                <a:lnTo>
                  <a:pt x="1156" y="655"/>
                </a:lnTo>
                <a:lnTo>
                  <a:pt x="1038" y="796"/>
                </a:lnTo>
                <a:lnTo>
                  <a:pt x="1091" y="910"/>
                </a:lnTo>
                <a:lnTo>
                  <a:pt x="1005" y="897"/>
                </a:lnTo>
                <a:lnTo>
                  <a:pt x="867" y="787"/>
                </a:lnTo>
                <a:lnTo>
                  <a:pt x="488" y="698"/>
                </a:lnTo>
                <a:lnTo>
                  <a:pt x="456" y="632"/>
                </a:lnTo>
                <a:lnTo>
                  <a:pt x="348" y="633"/>
                </a:lnTo>
                <a:lnTo>
                  <a:pt x="308" y="683"/>
                </a:lnTo>
                <a:lnTo>
                  <a:pt x="241" y="698"/>
                </a:lnTo>
                <a:lnTo>
                  <a:pt x="75" y="656"/>
                </a:lnTo>
                <a:lnTo>
                  <a:pt x="0" y="573"/>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1" name="Freeform 170">
            <a:extLst>
              <a:ext uri="{FF2B5EF4-FFF2-40B4-BE49-F238E27FC236}">
                <a16:creationId xmlns:a16="http://schemas.microsoft.com/office/drawing/2014/main" id="{91807307-3D66-458C-A140-B85ED1B954BF}"/>
              </a:ext>
            </a:extLst>
          </p:cNvPr>
          <p:cNvSpPr>
            <a:spLocks/>
          </p:cNvSpPr>
          <p:nvPr/>
        </p:nvSpPr>
        <p:spPr bwMode="auto">
          <a:xfrm>
            <a:off x="2933846" y="4388109"/>
            <a:ext cx="565547" cy="647700"/>
          </a:xfrm>
          <a:custGeom>
            <a:avLst/>
            <a:gdLst>
              <a:gd name="T0" fmla="*/ 2147483647 w 950"/>
              <a:gd name="T1" fmla="*/ 2147483647 h 1088"/>
              <a:gd name="T2" fmla="*/ 2147483647 w 950"/>
              <a:gd name="T3" fmla="*/ 2147483647 h 1088"/>
              <a:gd name="T4" fmla="*/ 2147483647 w 950"/>
              <a:gd name="T5" fmla="*/ 2147483647 h 1088"/>
              <a:gd name="T6" fmla="*/ 2147483647 w 950"/>
              <a:gd name="T7" fmla="*/ 2147483647 h 1088"/>
              <a:gd name="T8" fmla="*/ 2147483647 w 950"/>
              <a:gd name="T9" fmla="*/ 2147483647 h 1088"/>
              <a:gd name="T10" fmla="*/ 2147483647 w 950"/>
              <a:gd name="T11" fmla="*/ 2147483647 h 1088"/>
              <a:gd name="T12" fmla="*/ 2147483647 w 950"/>
              <a:gd name="T13" fmla="*/ 2147483647 h 1088"/>
              <a:gd name="T14" fmla="*/ 2147483647 w 950"/>
              <a:gd name="T15" fmla="*/ 2147483647 h 1088"/>
              <a:gd name="T16" fmla="*/ 2147483647 w 950"/>
              <a:gd name="T17" fmla="*/ 2147483647 h 1088"/>
              <a:gd name="T18" fmla="*/ 2147483647 w 950"/>
              <a:gd name="T19" fmla="*/ 2147483647 h 1088"/>
              <a:gd name="T20" fmla="*/ 2147483647 w 950"/>
              <a:gd name="T21" fmla="*/ 0 h 1088"/>
              <a:gd name="T22" fmla="*/ 2147483647 w 950"/>
              <a:gd name="T23" fmla="*/ 2147483647 h 1088"/>
              <a:gd name="T24" fmla="*/ 2147483647 w 950"/>
              <a:gd name="T25" fmla="*/ 2147483647 h 1088"/>
              <a:gd name="T26" fmla="*/ 2147483647 w 950"/>
              <a:gd name="T27" fmla="*/ 2147483647 h 1088"/>
              <a:gd name="T28" fmla="*/ 2147483647 w 950"/>
              <a:gd name="T29" fmla="*/ 2147483647 h 1088"/>
              <a:gd name="T30" fmla="*/ 2147483647 w 950"/>
              <a:gd name="T31" fmla="*/ 2147483647 h 1088"/>
              <a:gd name="T32" fmla="*/ 2147483647 w 950"/>
              <a:gd name="T33" fmla="*/ 2147483647 h 1088"/>
              <a:gd name="T34" fmla="*/ 2147483647 w 950"/>
              <a:gd name="T35" fmla="*/ 2147483647 h 1088"/>
              <a:gd name="T36" fmla="*/ 2147483647 w 950"/>
              <a:gd name="T37" fmla="*/ 2147483647 h 1088"/>
              <a:gd name="T38" fmla="*/ 2147483647 w 950"/>
              <a:gd name="T39" fmla="*/ 2147483647 h 1088"/>
              <a:gd name="T40" fmla="*/ 2147483647 w 950"/>
              <a:gd name="T41" fmla="*/ 2147483647 h 1088"/>
              <a:gd name="T42" fmla="*/ 2147483647 w 950"/>
              <a:gd name="T43" fmla="*/ 2147483647 h 1088"/>
              <a:gd name="T44" fmla="*/ 2147483647 w 950"/>
              <a:gd name="T45" fmla="*/ 2147483647 h 1088"/>
              <a:gd name="T46" fmla="*/ 2147483647 w 950"/>
              <a:gd name="T47" fmla="*/ 2147483647 h 1088"/>
              <a:gd name="T48" fmla="*/ 2147483647 w 950"/>
              <a:gd name="T49" fmla="*/ 2147483647 h 1088"/>
              <a:gd name="T50" fmla="*/ 2147483647 w 950"/>
              <a:gd name="T51" fmla="*/ 2147483647 h 1088"/>
              <a:gd name="T52" fmla="*/ 2147483647 w 950"/>
              <a:gd name="T53" fmla="*/ 2147483647 h 1088"/>
              <a:gd name="T54" fmla="*/ 2147483647 w 950"/>
              <a:gd name="T55" fmla="*/ 2147483647 h 1088"/>
              <a:gd name="T56" fmla="*/ 2147483647 w 950"/>
              <a:gd name="T57" fmla="*/ 2147483647 h 1088"/>
              <a:gd name="T58" fmla="*/ 2147483647 w 950"/>
              <a:gd name="T59" fmla="*/ 2147483647 h 1088"/>
              <a:gd name="T60" fmla="*/ 2147483647 w 950"/>
              <a:gd name="T61" fmla="*/ 2147483647 h 1088"/>
              <a:gd name="T62" fmla="*/ 0 w 950"/>
              <a:gd name="T63" fmla="*/ 2147483647 h 1088"/>
              <a:gd name="T64" fmla="*/ 2147483647 w 950"/>
              <a:gd name="T65" fmla="*/ 2147483647 h 1088"/>
              <a:gd name="T66" fmla="*/ 2147483647 w 950"/>
              <a:gd name="T67" fmla="*/ 2147483647 h 10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50"/>
              <a:gd name="T103" fmla="*/ 0 h 1088"/>
              <a:gd name="T104" fmla="*/ 950 w 950"/>
              <a:gd name="T105" fmla="*/ 1088 h 10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50" h="1088">
                <a:moveTo>
                  <a:pt x="1" y="413"/>
                </a:moveTo>
                <a:lnTo>
                  <a:pt x="25" y="346"/>
                </a:lnTo>
                <a:lnTo>
                  <a:pt x="89" y="334"/>
                </a:lnTo>
                <a:lnTo>
                  <a:pt x="81" y="213"/>
                </a:lnTo>
                <a:lnTo>
                  <a:pt x="182" y="228"/>
                </a:lnTo>
                <a:lnTo>
                  <a:pt x="177" y="159"/>
                </a:lnTo>
                <a:lnTo>
                  <a:pt x="227" y="161"/>
                </a:lnTo>
                <a:lnTo>
                  <a:pt x="252" y="51"/>
                </a:lnTo>
                <a:lnTo>
                  <a:pt x="300" y="108"/>
                </a:lnTo>
                <a:lnTo>
                  <a:pt x="292" y="64"/>
                </a:lnTo>
                <a:lnTo>
                  <a:pt x="368" y="0"/>
                </a:lnTo>
                <a:lnTo>
                  <a:pt x="438" y="65"/>
                </a:lnTo>
                <a:lnTo>
                  <a:pt x="483" y="2"/>
                </a:lnTo>
                <a:lnTo>
                  <a:pt x="607" y="44"/>
                </a:lnTo>
                <a:lnTo>
                  <a:pt x="607" y="97"/>
                </a:lnTo>
                <a:lnTo>
                  <a:pt x="827" y="274"/>
                </a:lnTo>
                <a:lnTo>
                  <a:pt x="813" y="356"/>
                </a:lnTo>
                <a:lnTo>
                  <a:pt x="950" y="479"/>
                </a:lnTo>
                <a:lnTo>
                  <a:pt x="939" y="589"/>
                </a:lnTo>
                <a:lnTo>
                  <a:pt x="781" y="616"/>
                </a:lnTo>
                <a:lnTo>
                  <a:pt x="738" y="710"/>
                </a:lnTo>
                <a:lnTo>
                  <a:pt x="743" y="911"/>
                </a:lnTo>
                <a:lnTo>
                  <a:pt x="828" y="1036"/>
                </a:lnTo>
                <a:lnTo>
                  <a:pt x="742" y="1088"/>
                </a:lnTo>
                <a:lnTo>
                  <a:pt x="661" y="1047"/>
                </a:lnTo>
                <a:lnTo>
                  <a:pt x="599" y="964"/>
                </a:lnTo>
                <a:lnTo>
                  <a:pt x="450" y="988"/>
                </a:lnTo>
                <a:lnTo>
                  <a:pt x="395" y="950"/>
                </a:lnTo>
                <a:lnTo>
                  <a:pt x="380" y="785"/>
                </a:lnTo>
                <a:lnTo>
                  <a:pt x="325" y="690"/>
                </a:lnTo>
                <a:lnTo>
                  <a:pt x="139" y="660"/>
                </a:lnTo>
                <a:lnTo>
                  <a:pt x="0" y="576"/>
                </a:lnTo>
                <a:lnTo>
                  <a:pt x="88" y="498"/>
                </a:lnTo>
                <a:lnTo>
                  <a:pt x="1" y="413"/>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2" name="Freeform 171">
            <a:extLst>
              <a:ext uri="{FF2B5EF4-FFF2-40B4-BE49-F238E27FC236}">
                <a16:creationId xmlns:a16="http://schemas.microsoft.com/office/drawing/2014/main" id="{1B5FB587-C3F2-4B59-B04C-A762DE594328}"/>
              </a:ext>
            </a:extLst>
          </p:cNvPr>
          <p:cNvSpPr>
            <a:spLocks/>
          </p:cNvSpPr>
          <p:nvPr/>
        </p:nvSpPr>
        <p:spPr bwMode="auto">
          <a:xfrm>
            <a:off x="3967309" y="3446326"/>
            <a:ext cx="632222" cy="554831"/>
          </a:xfrm>
          <a:custGeom>
            <a:avLst/>
            <a:gdLst>
              <a:gd name="T0" fmla="*/ 0 w 1063"/>
              <a:gd name="T1" fmla="*/ 2147483647 h 933"/>
              <a:gd name="T2" fmla="*/ 2147483647 w 1063"/>
              <a:gd name="T3" fmla="*/ 2147483647 h 933"/>
              <a:gd name="T4" fmla="*/ 2147483647 w 1063"/>
              <a:gd name="T5" fmla="*/ 2147483647 h 933"/>
              <a:gd name="T6" fmla="*/ 2147483647 w 1063"/>
              <a:gd name="T7" fmla="*/ 0 h 933"/>
              <a:gd name="T8" fmla="*/ 2147483647 w 1063"/>
              <a:gd name="T9" fmla="*/ 2147483647 h 933"/>
              <a:gd name="T10" fmla="*/ 2147483647 w 1063"/>
              <a:gd name="T11" fmla="*/ 2147483647 h 933"/>
              <a:gd name="T12" fmla="*/ 2147483647 w 1063"/>
              <a:gd name="T13" fmla="*/ 2147483647 h 933"/>
              <a:gd name="T14" fmla="*/ 2147483647 w 1063"/>
              <a:gd name="T15" fmla="*/ 2147483647 h 933"/>
              <a:gd name="T16" fmla="*/ 2147483647 w 1063"/>
              <a:gd name="T17" fmla="*/ 2147483647 h 933"/>
              <a:gd name="T18" fmla="*/ 2147483647 w 1063"/>
              <a:gd name="T19" fmla="*/ 2147483647 h 933"/>
              <a:gd name="T20" fmla="*/ 2147483647 w 1063"/>
              <a:gd name="T21" fmla="*/ 2147483647 h 933"/>
              <a:gd name="T22" fmla="*/ 2147483647 w 1063"/>
              <a:gd name="T23" fmla="*/ 2147483647 h 933"/>
              <a:gd name="T24" fmla="*/ 2147483647 w 1063"/>
              <a:gd name="T25" fmla="*/ 2147483647 h 933"/>
              <a:gd name="T26" fmla="*/ 2147483647 w 1063"/>
              <a:gd name="T27" fmla="*/ 2147483647 h 933"/>
              <a:gd name="T28" fmla="*/ 2147483647 w 1063"/>
              <a:gd name="T29" fmla="*/ 2147483647 h 933"/>
              <a:gd name="T30" fmla="*/ 2147483647 w 1063"/>
              <a:gd name="T31" fmla="*/ 2147483647 h 933"/>
              <a:gd name="T32" fmla="*/ 2147483647 w 1063"/>
              <a:gd name="T33" fmla="*/ 2147483647 h 933"/>
              <a:gd name="T34" fmla="*/ 2147483647 w 1063"/>
              <a:gd name="T35" fmla="*/ 2147483647 h 933"/>
              <a:gd name="T36" fmla="*/ 0 w 1063"/>
              <a:gd name="T37" fmla="*/ 2147483647 h 9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63"/>
              <a:gd name="T58" fmla="*/ 0 h 933"/>
              <a:gd name="T59" fmla="*/ 1063 w 1063"/>
              <a:gd name="T60" fmla="*/ 933 h 9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63" h="933">
                <a:moveTo>
                  <a:pt x="0" y="552"/>
                </a:moveTo>
                <a:lnTo>
                  <a:pt x="63" y="429"/>
                </a:lnTo>
                <a:lnTo>
                  <a:pt x="637" y="25"/>
                </a:lnTo>
                <a:lnTo>
                  <a:pt x="763" y="0"/>
                </a:lnTo>
                <a:lnTo>
                  <a:pt x="795" y="95"/>
                </a:lnTo>
                <a:lnTo>
                  <a:pt x="940" y="106"/>
                </a:lnTo>
                <a:lnTo>
                  <a:pt x="1012" y="161"/>
                </a:lnTo>
                <a:lnTo>
                  <a:pt x="990" y="240"/>
                </a:lnTo>
                <a:lnTo>
                  <a:pt x="1063" y="327"/>
                </a:lnTo>
                <a:lnTo>
                  <a:pt x="1036" y="382"/>
                </a:lnTo>
                <a:lnTo>
                  <a:pt x="923" y="622"/>
                </a:lnTo>
                <a:lnTo>
                  <a:pt x="689" y="878"/>
                </a:lnTo>
                <a:lnTo>
                  <a:pt x="510" y="893"/>
                </a:lnTo>
                <a:lnTo>
                  <a:pt x="437" y="811"/>
                </a:lnTo>
                <a:lnTo>
                  <a:pt x="270" y="933"/>
                </a:lnTo>
                <a:lnTo>
                  <a:pt x="252" y="866"/>
                </a:lnTo>
                <a:lnTo>
                  <a:pt x="200" y="838"/>
                </a:lnTo>
                <a:lnTo>
                  <a:pt x="187" y="767"/>
                </a:lnTo>
                <a:lnTo>
                  <a:pt x="0" y="552"/>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3" name="Freeform 172">
            <a:extLst>
              <a:ext uri="{FF2B5EF4-FFF2-40B4-BE49-F238E27FC236}">
                <a16:creationId xmlns:a16="http://schemas.microsoft.com/office/drawing/2014/main" id="{DD310B06-A7A4-4CA8-8C54-6303A8E10F88}"/>
              </a:ext>
            </a:extLst>
          </p:cNvPr>
          <p:cNvSpPr>
            <a:spLocks/>
          </p:cNvSpPr>
          <p:nvPr/>
        </p:nvSpPr>
        <p:spPr bwMode="auto">
          <a:xfrm>
            <a:off x="3705370" y="3241537"/>
            <a:ext cx="300038" cy="613172"/>
          </a:xfrm>
          <a:custGeom>
            <a:avLst/>
            <a:gdLst>
              <a:gd name="T0" fmla="*/ 0 w 504"/>
              <a:gd name="T1" fmla="*/ 2147483647 h 1029"/>
              <a:gd name="T2" fmla="*/ 2147483647 w 504"/>
              <a:gd name="T3" fmla="*/ 2147483647 h 1029"/>
              <a:gd name="T4" fmla="*/ 2147483647 w 504"/>
              <a:gd name="T5" fmla="*/ 0 h 1029"/>
              <a:gd name="T6" fmla="*/ 2147483647 w 504"/>
              <a:gd name="T7" fmla="*/ 2147483647 h 1029"/>
              <a:gd name="T8" fmla="*/ 2147483647 w 504"/>
              <a:gd name="T9" fmla="*/ 2147483647 h 1029"/>
              <a:gd name="T10" fmla="*/ 2147483647 w 504"/>
              <a:gd name="T11" fmla="*/ 2147483647 h 1029"/>
              <a:gd name="T12" fmla="*/ 2147483647 w 504"/>
              <a:gd name="T13" fmla="*/ 2147483647 h 1029"/>
              <a:gd name="T14" fmla="*/ 2147483647 w 504"/>
              <a:gd name="T15" fmla="*/ 2147483647 h 1029"/>
              <a:gd name="T16" fmla="*/ 2147483647 w 504"/>
              <a:gd name="T17" fmla="*/ 2147483647 h 1029"/>
              <a:gd name="T18" fmla="*/ 2147483647 w 504"/>
              <a:gd name="T19" fmla="*/ 2147483647 h 1029"/>
              <a:gd name="T20" fmla="*/ 2147483647 w 504"/>
              <a:gd name="T21" fmla="*/ 2147483647 h 1029"/>
              <a:gd name="T22" fmla="*/ 2147483647 w 504"/>
              <a:gd name="T23" fmla="*/ 2147483647 h 1029"/>
              <a:gd name="T24" fmla="*/ 0 w 504"/>
              <a:gd name="T25" fmla="*/ 2147483647 h 10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4"/>
              <a:gd name="T40" fmla="*/ 0 h 1029"/>
              <a:gd name="T41" fmla="*/ 504 w 504"/>
              <a:gd name="T42" fmla="*/ 1029 h 10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4" h="1029">
                <a:moveTo>
                  <a:pt x="0" y="298"/>
                </a:moveTo>
                <a:lnTo>
                  <a:pt x="197" y="28"/>
                </a:lnTo>
                <a:lnTo>
                  <a:pt x="278" y="0"/>
                </a:lnTo>
                <a:lnTo>
                  <a:pt x="435" y="93"/>
                </a:lnTo>
                <a:lnTo>
                  <a:pt x="476" y="393"/>
                </a:lnTo>
                <a:lnTo>
                  <a:pt x="391" y="624"/>
                </a:lnTo>
                <a:lnTo>
                  <a:pt x="504" y="771"/>
                </a:lnTo>
                <a:lnTo>
                  <a:pt x="441" y="894"/>
                </a:lnTo>
                <a:lnTo>
                  <a:pt x="359" y="1029"/>
                </a:lnTo>
                <a:lnTo>
                  <a:pt x="306" y="976"/>
                </a:lnTo>
                <a:lnTo>
                  <a:pt x="223" y="963"/>
                </a:lnTo>
                <a:lnTo>
                  <a:pt x="182" y="716"/>
                </a:lnTo>
                <a:lnTo>
                  <a:pt x="0" y="298"/>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4" name="Freeform 173">
            <a:extLst>
              <a:ext uri="{FF2B5EF4-FFF2-40B4-BE49-F238E27FC236}">
                <a16:creationId xmlns:a16="http://schemas.microsoft.com/office/drawing/2014/main" id="{2BAF3002-5989-4106-A17F-45C5563DA115}"/>
              </a:ext>
            </a:extLst>
          </p:cNvPr>
          <p:cNvSpPr>
            <a:spLocks/>
          </p:cNvSpPr>
          <p:nvPr/>
        </p:nvSpPr>
        <p:spPr bwMode="auto">
          <a:xfrm>
            <a:off x="3699418" y="3773747"/>
            <a:ext cx="497681" cy="561975"/>
          </a:xfrm>
          <a:custGeom>
            <a:avLst/>
            <a:gdLst>
              <a:gd name="T0" fmla="*/ 0 w 836"/>
              <a:gd name="T1" fmla="*/ 2147483647 h 943"/>
              <a:gd name="T2" fmla="*/ 2147483647 w 836"/>
              <a:gd name="T3" fmla="*/ 2147483647 h 943"/>
              <a:gd name="T4" fmla="*/ 2147483647 w 836"/>
              <a:gd name="T5" fmla="*/ 2147483647 h 943"/>
              <a:gd name="T6" fmla="*/ 2147483647 w 836"/>
              <a:gd name="T7" fmla="*/ 0 h 943"/>
              <a:gd name="T8" fmla="*/ 2147483647 w 836"/>
              <a:gd name="T9" fmla="*/ 2147483647 h 943"/>
              <a:gd name="T10" fmla="*/ 2147483647 w 836"/>
              <a:gd name="T11" fmla="*/ 2147483647 h 943"/>
              <a:gd name="T12" fmla="*/ 2147483647 w 836"/>
              <a:gd name="T13" fmla="*/ 2147483647 h 943"/>
              <a:gd name="T14" fmla="*/ 2147483647 w 836"/>
              <a:gd name="T15" fmla="*/ 2147483647 h 943"/>
              <a:gd name="T16" fmla="*/ 2147483647 w 836"/>
              <a:gd name="T17" fmla="*/ 2147483647 h 943"/>
              <a:gd name="T18" fmla="*/ 2147483647 w 836"/>
              <a:gd name="T19" fmla="*/ 2147483647 h 943"/>
              <a:gd name="T20" fmla="*/ 2147483647 w 836"/>
              <a:gd name="T21" fmla="*/ 2147483647 h 943"/>
              <a:gd name="T22" fmla="*/ 0 w 836"/>
              <a:gd name="T23" fmla="*/ 2147483647 h 9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36"/>
              <a:gd name="T37" fmla="*/ 0 h 943"/>
              <a:gd name="T38" fmla="*/ 836 w 836"/>
              <a:gd name="T39" fmla="*/ 943 h 9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36" h="943">
                <a:moveTo>
                  <a:pt x="0" y="472"/>
                </a:moveTo>
                <a:lnTo>
                  <a:pt x="167" y="339"/>
                </a:lnTo>
                <a:lnTo>
                  <a:pt x="368" y="135"/>
                </a:lnTo>
                <a:lnTo>
                  <a:pt x="450" y="0"/>
                </a:lnTo>
                <a:lnTo>
                  <a:pt x="637" y="215"/>
                </a:lnTo>
                <a:lnTo>
                  <a:pt x="650" y="286"/>
                </a:lnTo>
                <a:lnTo>
                  <a:pt x="702" y="314"/>
                </a:lnTo>
                <a:lnTo>
                  <a:pt x="720" y="381"/>
                </a:lnTo>
                <a:lnTo>
                  <a:pt x="836" y="437"/>
                </a:lnTo>
                <a:lnTo>
                  <a:pt x="637" y="609"/>
                </a:lnTo>
                <a:lnTo>
                  <a:pt x="90" y="943"/>
                </a:lnTo>
                <a:lnTo>
                  <a:pt x="0" y="472"/>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5" name="Freeform 174">
            <a:extLst>
              <a:ext uri="{FF2B5EF4-FFF2-40B4-BE49-F238E27FC236}">
                <a16:creationId xmlns:a16="http://schemas.microsoft.com/office/drawing/2014/main" id="{D4132E01-77F8-4484-A483-CD7B6BC1F8CE}"/>
              </a:ext>
            </a:extLst>
          </p:cNvPr>
          <p:cNvSpPr>
            <a:spLocks/>
          </p:cNvSpPr>
          <p:nvPr/>
        </p:nvSpPr>
        <p:spPr bwMode="auto">
          <a:xfrm>
            <a:off x="3937543" y="3153431"/>
            <a:ext cx="484584" cy="547688"/>
          </a:xfrm>
          <a:custGeom>
            <a:avLst/>
            <a:gdLst>
              <a:gd name="T0" fmla="*/ 2147483647 w 813"/>
              <a:gd name="T1" fmla="*/ 2147483647 h 920"/>
              <a:gd name="T2" fmla="*/ 2147483647 w 813"/>
              <a:gd name="T3" fmla="*/ 2147483647 h 920"/>
              <a:gd name="T4" fmla="*/ 0 w 813"/>
              <a:gd name="T5" fmla="*/ 2147483647 h 920"/>
              <a:gd name="T6" fmla="*/ 2147483647 w 813"/>
              <a:gd name="T7" fmla="*/ 2147483647 h 920"/>
              <a:gd name="T8" fmla="*/ 2147483647 w 813"/>
              <a:gd name="T9" fmla="*/ 2147483647 h 920"/>
              <a:gd name="T10" fmla="*/ 2147483647 w 813"/>
              <a:gd name="T11" fmla="*/ 2147483647 h 920"/>
              <a:gd name="T12" fmla="*/ 2147483647 w 813"/>
              <a:gd name="T13" fmla="*/ 2147483647 h 920"/>
              <a:gd name="T14" fmla="*/ 2147483647 w 813"/>
              <a:gd name="T15" fmla="*/ 2147483647 h 920"/>
              <a:gd name="T16" fmla="*/ 2147483647 w 813"/>
              <a:gd name="T17" fmla="*/ 0 h 920"/>
              <a:gd name="T18" fmla="*/ 2147483647 w 813"/>
              <a:gd name="T19" fmla="*/ 2147483647 h 920"/>
              <a:gd name="T20" fmla="*/ 2147483647 w 813"/>
              <a:gd name="T21" fmla="*/ 2147483647 h 920"/>
              <a:gd name="T22" fmla="*/ 2147483647 w 813"/>
              <a:gd name="T23" fmla="*/ 2147483647 h 9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3"/>
              <a:gd name="T37" fmla="*/ 0 h 920"/>
              <a:gd name="T38" fmla="*/ 813 w 813"/>
              <a:gd name="T39" fmla="*/ 920 h 9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3" h="920">
                <a:moveTo>
                  <a:pt x="44" y="242"/>
                </a:moveTo>
                <a:lnTo>
                  <a:pt x="85" y="542"/>
                </a:lnTo>
                <a:lnTo>
                  <a:pt x="0" y="773"/>
                </a:lnTo>
                <a:lnTo>
                  <a:pt x="113" y="920"/>
                </a:lnTo>
                <a:lnTo>
                  <a:pt x="687" y="516"/>
                </a:lnTo>
                <a:lnTo>
                  <a:pt x="813" y="491"/>
                </a:lnTo>
                <a:lnTo>
                  <a:pt x="605" y="230"/>
                </a:lnTo>
                <a:lnTo>
                  <a:pt x="573" y="31"/>
                </a:lnTo>
                <a:lnTo>
                  <a:pt x="439" y="0"/>
                </a:lnTo>
                <a:lnTo>
                  <a:pt x="419" y="57"/>
                </a:lnTo>
                <a:lnTo>
                  <a:pt x="335" y="69"/>
                </a:lnTo>
                <a:lnTo>
                  <a:pt x="44" y="242"/>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6" name="Freeform 175">
            <a:extLst>
              <a:ext uri="{FF2B5EF4-FFF2-40B4-BE49-F238E27FC236}">
                <a16:creationId xmlns:a16="http://schemas.microsoft.com/office/drawing/2014/main" id="{90477349-D457-4516-8077-2C6A1AEE42E1}"/>
              </a:ext>
            </a:extLst>
          </p:cNvPr>
          <p:cNvSpPr>
            <a:spLocks/>
          </p:cNvSpPr>
          <p:nvPr/>
        </p:nvSpPr>
        <p:spPr bwMode="auto">
          <a:xfrm>
            <a:off x="4279252" y="3083185"/>
            <a:ext cx="475060" cy="594122"/>
          </a:xfrm>
          <a:custGeom>
            <a:avLst/>
            <a:gdLst>
              <a:gd name="T0" fmla="*/ 0 w 799"/>
              <a:gd name="T1" fmla="*/ 2147483647 h 997"/>
              <a:gd name="T2" fmla="*/ 2147483647 w 799"/>
              <a:gd name="T3" fmla="*/ 2147483647 h 997"/>
              <a:gd name="T4" fmla="*/ 2147483647 w 799"/>
              <a:gd name="T5" fmla="*/ 2147483647 h 997"/>
              <a:gd name="T6" fmla="*/ 2147483647 w 799"/>
              <a:gd name="T7" fmla="*/ 2147483647 h 997"/>
              <a:gd name="T8" fmla="*/ 2147483647 w 799"/>
              <a:gd name="T9" fmla="*/ 2147483647 h 997"/>
              <a:gd name="T10" fmla="*/ 2147483647 w 799"/>
              <a:gd name="T11" fmla="*/ 2147483647 h 997"/>
              <a:gd name="T12" fmla="*/ 2147483647 w 799"/>
              <a:gd name="T13" fmla="*/ 2147483647 h 997"/>
              <a:gd name="T14" fmla="*/ 2147483647 w 799"/>
              <a:gd name="T15" fmla="*/ 2147483647 h 997"/>
              <a:gd name="T16" fmla="*/ 2147483647 w 799"/>
              <a:gd name="T17" fmla="*/ 2147483647 h 997"/>
              <a:gd name="T18" fmla="*/ 2147483647 w 799"/>
              <a:gd name="T19" fmla="*/ 2147483647 h 997"/>
              <a:gd name="T20" fmla="*/ 2147483647 w 799"/>
              <a:gd name="T21" fmla="*/ 2147483647 h 997"/>
              <a:gd name="T22" fmla="*/ 2147483647 w 799"/>
              <a:gd name="T23" fmla="*/ 2147483647 h 997"/>
              <a:gd name="T24" fmla="*/ 2147483647 w 799"/>
              <a:gd name="T25" fmla="*/ 2147483647 h 997"/>
              <a:gd name="T26" fmla="*/ 2147483647 w 799"/>
              <a:gd name="T27" fmla="*/ 2147483647 h 997"/>
              <a:gd name="T28" fmla="*/ 2147483647 w 799"/>
              <a:gd name="T29" fmla="*/ 2147483647 h 997"/>
              <a:gd name="T30" fmla="*/ 2147483647 w 799"/>
              <a:gd name="T31" fmla="*/ 0 h 997"/>
              <a:gd name="T32" fmla="*/ 2147483647 w 799"/>
              <a:gd name="T33" fmla="*/ 2147483647 h 997"/>
              <a:gd name="T34" fmla="*/ 2147483647 w 799"/>
              <a:gd name="T35" fmla="*/ 2147483647 h 997"/>
              <a:gd name="T36" fmla="*/ 0 w 799"/>
              <a:gd name="T37" fmla="*/ 2147483647 h 9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99"/>
              <a:gd name="T58" fmla="*/ 0 h 997"/>
              <a:gd name="T59" fmla="*/ 799 w 799"/>
              <a:gd name="T60" fmla="*/ 997 h 9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99" h="997">
                <a:moveTo>
                  <a:pt x="0" y="149"/>
                </a:moveTo>
                <a:lnTo>
                  <a:pt x="32" y="348"/>
                </a:lnTo>
                <a:lnTo>
                  <a:pt x="240" y="609"/>
                </a:lnTo>
                <a:lnTo>
                  <a:pt x="272" y="704"/>
                </a:lnTo>
                <a:lnTo>
                  <a:pt x="417" y="715"/>
                </a:lnTo>
                <a:lnTo>
                  <a:pt x="489" y="770"/>
                </a:lnTo>
                <a:lnTo>
                  <a:pt x="467" y="849"/>
                </a:lnTo>
                <a:lnTo>
                  <a:pt x="540" y="936"/>
                </a:lnTo>
                <a:lnTo>
                  <a:pt x="513" y="991"/>
                </a:lnTo>
                <a:lnTo>
                  <a:pt x="658" y="997"/>
                </a:lnTo>
                <a:lnTo>
                  <a:pt x="616" y="922"/>
                </a:lnTo>
                <a:lnTo>
                  <a:pt x="633" y="661"/>
                </a:lnTo>
                <a:lnTo>
                  <a:pt x="758" y="473"/>
                </a:lnTo>
                <a:lnTo>
                  <a:pt x="739" y="419"/>
                </a:lnTo>
                <a:lnTo>
                  <a:pt x="799" y="123"/>
                </a:lnTo>
                <a:lnTo>
                  <a:pt x="262" y="0"/>
                </a:lnTo>
                <a:lnTo>
                  <a:pt x="169" y="42"/>
                </a:lnTo>
                <a:lnTo>
                  <a:pt x="74" y="167"/>
                </a:lnTo>
                <a:lnTo>
                  <a:pt x="0" y="149"/>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7" name="Freeform 176">
            <a:extLst>
              <a:ext uri="{FF2B5EF4-FFF2-40B4-BE49-F238E27FC236}">
                <a16:creationId xmlns:a16="http://schemas.microsoft.com/office/drawing/2014/main" id="{A0D0CC70-FC56-4749-8937-956772897FE2}"/>
              </a:ext>
            </a:extLst>
          </p:cNvPr>
          <p:cNvSpPr>
            <a:spLocks/>
          </p:cNvSpPr>
          <p:nvPr/>
        </p:nvSpPr>
        <p:spPr bwMode="auto">
          <a:xfrm>
            <a:off x="4645965" y="3149859"/>
            <a:ext cx="370285" cy="586979"/>
          </a:xfrm>
          <a:custGeom>
            <a:avLst/>
            <a:gdLst>
              <a:gd name="T0" fmla="*/ 2147483647 w 623"/>
              <a:gd name="T1" fmla="*/ 2147483647 h 986"/>
              <a:gd name="T2" fmla="*/ 0 w 623"/>
              <a:gd name="T3" fmla="*/ 2147483647 h 986"/>
              <a:gd name="T4" fmla="*/ 2147483647 w 623"/>
              <a:gd name="T5" fmla="*/ 2147483647 h 986"/>
              <a:gd name="T6" fmla="*/ 2147483647 w 623"/>
              <a:gd name="T7" fmla="*/ 2147483647 h 986"/>
              <a:gd name="T8" fmla="*/ 2147483647 w 623"/>
              <a:gd name="T9" fmla="*/ 2147483647 h 986"/>
              <a:gd name="T10" fmla="*/ 2147483647 w 623"/>
              <a:gd name="T11" fmla="*/ 2147483647 h 986"/>
              <a:gd name="T12" fmla="*/ 2147483647 w 623"/>
              <a:gd name="T13" fmla="*/ 2147483647 h 986"/>
              <a:gd name="T14" fmla="*/ 2147483647 w 623"/>
              <a:gd name="T15" fmla="*/ 2147483647 h 986"/>
              <a:gd name="T16" fmla="*/ 2147483647 w 623"/>
              <a:gd name="T17" fmla="*/ 2147483647 h 986"/>
              <a:gd name="T18" fmla="*/ 2147483647 w 623"/>
              <a:gd name="T19" fmla="*/ 2147483647 h 986"/>
              <a:gd name="T20" fmla="*/ 2147483647 w 623"/>
              <a:gd name="T21" fmla="*/ 2147483647 h 986"/>
              <a:gd name="T22" fmla="*/ 2147483647 w 623"/>
              <a:gd name="T23" fmla="*/ 2147483647 h 986"/>
              <a:gd name="T24" fmla="*/ 2147483647 w 623"/>
              <a:gd name="T25" fmla="*/ 0 h 986"/>
              <a:gd name="T26" fmla="*/ 2147483647 w 623"/>
              <a:gd name="T27" fmla="*/ 2147483647 h 986"/>
              <a:gd name="T28" fmla="*/ 2147483647 w 623"/>
              <a:gd name="T29" fmla="*/ 2147483647 h 986"/>
              <a:gd name="T30" fmla="*/ 2147483647 w 623"/>
              <a:gd name="T31" fmla="*/ 2147483647 h 986"/>
              <a:gd name="T32" fmla="*/ 2147483647 w 623"/>
              <a:gd name="T33" fmla="*/ 2147483647 h 9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23"/>
              <a:gd name="T52" fmla="*/ 0 h 986"/>
              <a:gd name="T53" fmla="*/ 623 w 623"/>
              <a:gd name="T54" fmla="*/ 986 h 98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23" h="986">
                <a:moveTo>
                  <a:pt x="17" y="550"/>
                </a:moveTo>
                <a:lnTo>
                  <a:pt x="0" y="811"/>
                </a:lnTo>
                <a:lnTo>
                  <a:pt x="42" y="886"/>
                </a:lnTo>
                <a:lnTo>
                  <a:pt x="218" y="986"/>
                </a:lnTo>
                <a:lnTo>
                  <a:pt x="290" y="875"/>
                </a:lnTo>
                <a:lnTo>
                  <a:pt x="460" y="875"/>
                </a:lnTo>
                <a:lnTo>
                  <a:pt x="539" y="619"/>
                </a:lnTo>
                <a:lnTo>
                  <a:pt x="530" y="508"/>
                </a:lnTo>
                <a:lnTo>
                  <a:pt x="589" y="374"/>
                </a:lnTo>
                <a:lnTo>
                  <a:pt x="623" y="202"/>
                </a:lnTo>
                <a:lnTo>
                  <a:pt x="498" y="170"/>
                </a:lnTo>
                <a:lnTo>
                  <a:pt x="454" y="77"/>
                </a:lnTo>
                <a:lnTo>
                  <a:pt x="308" y="0"/>
                </a:lnTo>
                <a:lnTo>
                  <a:pt x="183" y="12"/>
                </a:lnTo>
                <a:lnTo>
                  <a:pt x="123" y="308"/>
                </a:lnTo>
                <a:lnTo>
                  <a:pt x="142" y="362"/>
                </a:lnTo>
                <a:lnTo>
                  <a:pt x="17" y="550"/>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8" name="Rectangle 62">
            <a:extLst>
              <a:ext uri="{FF2B5EF4-FFF2-40B4-BE49-F238E27FC236}">
                <a16:creationId xmlns:a16="http://schemas.microsoft.com/office/drawing/2014/main" id="{CFB3E4A6-627F-46F7-A07A-8979BF77D4A3}"/>
              </a:ext>
            </a:extLst>
          </p:cNvPr>
          <p:cNvSpPr>
            <a:spLocks noChangeArrowheads="1"/>
          </p:cNvSpPr>
          <p:nvPr/>
        </p:nvSpPr>
        <p:spPr bwMode="auto">
          <a:xfrm>
            <a:off x="4910284" y="3072469"/>
            <a:ext cx="33663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Barbour</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9" name="Rectangle 63">
            <a:extLst>
              <a:ext uri="{FF2B5EF4-FFF2-40B4-BE49-F238E27FC236}">
                <a16:creationId xmlns:a16="http://schemas.microsoft.com/office/drawing/2014/main" id="{335D03FB-DFA2-417C-AB5C-8A2AE317502B}"/>
              </a:ext>
            </a:extLst>
          </p:cNvPr>
          <p:cNvSpPr>
            <a:spLocks noChangeArrowheads="1"/>
          </p:cNvSpPr>
          <p:nvPr/>
        </p:nvSpPr>
        <p:spPr bwMode="auto">
          <a:xfrm>
            <a:off x="7008164" y="2579550"/>
            <a:ext cx="35105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Berkeley</a:t>
            </a:r>
          </a:p>
        </p:txBody>
      </p:sp>
      <p:sp>
        <p:nvSpPr>
          <p:cNvPr id="60" name="Rectangle 64">
            <a:extLst>
              <a:ext uri="{FF2B5EF4-FFF2-40B4-BE49-F238E27FC236}">
                <a16:creationId xmlns:a16="http://schemas.microsoft.com/office/drawing/2014/main" id="{01559685-643D-40AF-996F-ECB9241DAF80}"/>
              </a:ext>
            </a:extLst>
          </p:cNvPr>
          <p:cNvSpPr>
            <a:spLocks noChangeArrowheads="1"/>
          </p:cNvSpPr>
          <p:nvPr/>
        </p:nvSpPr>
        <p:spPr bwMode="auto">
          <a:xfrm>
            <a:off x="3110058" y="4614328"/>
            <a:ext cx="24846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Boone</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61" name="Rectangle 65">
            <a:extLst>
              <a:ext uri="{FF2B5EF4-FFF2-40B4-BE49-F238E27FC236}">
                <a16:creationId xmlns:a16="http://schemas.microsoft.com/office/drawing/2014/main" id="{4725BE2D-133F-406D-AE23-0DF125CCE8F3}"/>
              </a:ext>
            </a:extLst>
          </p:cNvPr>
          <p:cNvSpPr>
            <a:spLocks noChangeArrowheads="1"/>
          </p:cNvSpPr>
          <p:nvPr/>
        </p:nvSpPr>
        <p:spPr bwMode="auto">
          <a:xfrm>
            <a:off x="4167333" y="3680878"/>
            <a:ext cx="33502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Braxton</a:t>
            </a:r>
          </a:p>
        </p:txBody>
      </p:sp>
      <p:sp>
        <p:nvSpPr>
          <p:cNvPr id="62" name="Rectangle 66">
            <a:extLst>
              <a:ext uri="{FF2B5EF4-FFF2-40B4-BE49-F238E27FC236}">
                <a16:creationId xmlns:a16="http://schemas.microsoft.com/office/drawing/2014/main" id="{177D76C5-0DB7-40EF-9BB8-23B62782E1BD}"/>
              </a:ext>
            </a:extLst>
          </p:cNvPr>
          <p:cNvSpPr>
            <a:spLocks noChangeArrowheads="1"/>
          </p:cNvSpPr>
          <p:nvPr/>
        </p:nvSpPr>
        <p:spPr bwMode="auto">
          <a:xfrm>
            <a:off x="4042110" y="1495426"/>
            <a:ext cx="2901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Brooke</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63" name="Rectangle 67">
            <a:extLst>
              <a:ext uri="{FF2B5EF4-FFF2-40B4-BE49-F238E27FC236}">
                <a16:creationId xmlns:a16="http://schemas.microsoft.com/office/drawing/2014/main" id="{8CB3DA32-7DBB-4853-A11A-00F1DB81BBAB}"/>
              </a:ext>
            </a:extLst>
          </p:cNvPr>
          <p:cNvSpPr>
            <a:spLocks noChangeArrowheads="1"/>
          </p:cNvSpPr>
          <p:nvPr/>
        </p:nvSpPr>
        <p:spPr bwMode="auto">
          <a:xfrm>
            <a:off x="2545702" y="4073784"/>
            <a:ext cx="25808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Cabell</a:t>
            </a:r>
          </a:p>
        </p:txBody>
      </p:sp>
      <p:sp>
        <p:nvSpPr>
          <p:cNvPr id="64" name="Rectangle 68">
            <a:extLst>
              <a:ext uri="{FF2B5EF4-FFF2-40B4-BE49-F238E27FC236}">
                <a16:creationId xmlns:a16="http://schemas.microsoft.com/office/drawing/2014/main" id="{331C8219-ED2B-4040-8A42-D3CD9FC6227F}"/>
              </a:ext>
            </a:extLst>
          </p:cNvPr>
          <p:cNvSpPr>
            <a:spLocks noChangeArrowheads="1"/>
          </p:cNvSpPr>
          <p:nvPr/>
        </p:nvSpPr>
        <p:spPr bwMode="auto">
          <a:xfrm>
            <a:off x="3831577" y="4022588"/>
            <a:ext cx="17633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Clay</a:t>
            </a:r>
          </a:p>
        </p:txBody>
      </p:sp>
      <p:sp>
        <p:nvSpPr>
          <p:cNvPr id="65" name="Rectangle 69">
            <a:extLst>
              <a:ext uri="{FF2B5EF4-FFF2-40B4-BE49-F238E27FC236}">
                <a16:creationId xmlns:a16="http://schemas.microsoft.com/office/drawing/2014/main" id="{5C64CAD6-99B2-4150-B3EC-89ECC834046D}"/>
              </a:ext>
            </a:extLst>
          </p:cNvPr>
          <p:cNvSpPr>
            <a:spLocks noChangeArrowheads="1"/>
          </p:cNvSpPr>
          <p:nvPr/>
        </p:nvSpPr>
        <p:spPr bwMode="auto">
          <a:xfrm>
            <a:off x="3772046" y="4646475"/>
            <a:ext cx="30777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Fayette</a:t>
            </a:r>
          </a:p>
        </p:txBody>
      </p:sp>
      <p:sp>
        <p:nvSpPr>
          <p:cNvPr id="66" name="Rectangle 70">
            <a:extLst>
              <a:ext uri="{FF2B5EF4-FFF2-40B4-BE49-F238E27FC236}">
                <a16:creationId xmlns:a16="http://schemas.microsoft.com/office/drawing/2014/main" id="{2212DED7-99D4-494E-A041-A7DCDC7D835C}"/>
              </a:ext>
            </a:extLst>
          </p:cNvPr>
          <p:cNvSpPr>
            <a:spLocks noChangeArrowheads="1"/>
          </p:cNvSpPr>
          <p:nvPr/>
        </p:nvSpPr>
        <p:spPr bwMode="auto">
          <a:xfrm>
            <a:off x="4041127" y="3347503"/>
            <a:ext cx="26930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Gilmer</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67" name="Rectangle 71">
            <a:extLst>
              <a:ext uri="{FF2B5EF4-FFF2-40B4-BE49-F238E27FC236}">
                <a16:creationId xmlns:a16="http://schemas.microsoft.com/office/drawing/2014/main" id="{9C3A272E-FFDE-4FB1-B0AD-B31B9F11B45B}"/>
              </a:ext>
            </a:extLst>
          </p:cNvPr>
          <p:cNvSpPr>
            <a:spLocks noChangeArrowheads="1"/>
          </p:cNvSpPr>
          <p:nvPr/>
        </p:nvSpPr>
        <p:spPr bwMode="auto">
          <a:xfrm>
            <a:off x="5848495" y="3048657"/>
            <a:ext cx="24205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Grant</a:t>
            </a:r>
          </a:p>
        </p:txBody>
      </p:sp>
      <p:sp>
        <p:nvSpPr>
          <p:cNvPr id="68" name="Rectangle 72">
            <a:extLst>
              <a:ext uri="{FF2B5EF4-FFF2-40B4-BE49-F238E27FC236}">
                <a16:creationId xmlns:a16="http://schemas.microsoft.com/office/drawing/2014/main" id="{0A3A5FC7-F219-460E-948B-D15F41630B1D}"/>
              </a:ext>
            </a:extLst>
          </p:cNvPr>
          <p:cNvSpPr>
            <a:spLocks noChangeArrowheads="1"/>
          </p:cNvSpPr>
          <p:nvPr/>
        </p:nvSpPr>
        <p:spPr bwMode="auto">
          <a:xfrm>
            <a:off x="4431652" y="4738153"/>
            <a:ext cx="4504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Greenbrier</a:t>
            </a:r>
          </a:p>
        </p:txBody>
      </p:sp>
      <p:sp>
        <p:nvSpPr>
          <p:cNvPr id="69" name="Rectangle 73">
            <a:extLst>
              <a:ext uri="{FF2B5EF4-FFF2-40B4-BE49-F238E27FC236}">
                <a16:creationId xmlns:a16="http://schemas.microsoft.com/office/drawing/2014/main" id="{62BAEDE9-AD76-4D18-998C-513EBDC2D993}"/>
              </a:ext>
            </a:extLst>
          </p:cNvPr>
          <p:cNvSpPr>
            <a:spLocks noChangeArrowheads="1"/>
          </p:cNvSpPr>
          <p:nvPr/>
        </p:nvSpPr>
        <p:spPr bwMode="auto">
          <a:xfrm>
            <a:off x="6294981" y="2846250"/>
            <a:ext cx="413575"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Hampshire</a:t>
            </a:r>
          </a:p>
        </p:txBody>
      </p:sp>
      <p:sp>
        <p:nvSpPr>
          <p:cNvPr id="70" name="Rectangle 74">
            <a:extLst>
              <a:ext uri="{FF2B5EF4-FFF2-40B4-BE49-F238E27FC236}">
                <a16:creationId xmlns:a16="http://schemas.microsoft.com/office/drawing/2014/main" id="{8B082C3B-6360-46F6-9B51-6F28AE0A9CDA}"/>
              </a:ext>
            </a:extLst>
          </p:cNvPr>
          <p:cNvSpPr>
            <a:spLocks noChangeArrowheads="1"/>
          </p:cNvSpPr>
          <p:nvPr/>
        </p:nvSpPr>
        <p:spPr bwMode="auto">
          <a:xfrm>
            <a:off x="4036364" y="1203188"/>
            <a:ext cx="34144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latin typeface="Tahoma" panose="020B0604030504040204" pitchFamily="34" charset="0"/>
                <a:ea typeface="Tahoma" panose="020B0604030504040204" pitchFamily="34" charset="0"/>
                <a:cs typeface="Tahoma" panose="020B0604030504040204" pitchFamily="34" charset="0"/>
              </a:rPr>
              <a:t>Hancock</a:t>
            </a:r>
          </a:p>
        </p:txBody>
      </p:sp>
      <p:sp>
        <p:nvSpPr>
          <p:cNvPr id="71" name="Rectangle 75">
            <a:extLst>
              <a:ext uri="{FF2B5EF4-FFF2-40B4-BE49-F238E27FC236}">
                <a16:creationId xmlns:a16="http://schemas.microsoft.com/office/drawing/2014/main" id="{2853E773-72B4-4B69-A3F7-FB8D00D01B3E}"/>
              </a:ext>
            </a:extLst>
          </p:cNvPr>
          <p:cNvSpPr>
            <a:spLocks noChangeArrowheads="1"/>
          </p:cNvSpPr>
          <p:nvPr/>
        </p:nvSpPr>
        <p:spPr bwMode="auto">
          <a:xfrm>
            <a:off x="6171155" y="3228441"/>
            <a:ext cx="24365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Hardy</a:t>
            </a:r>
          </a:p>
        </p:txBody>
      </p:sp>
      <p:sp>
        <p:nvSpPr>
          <p:cNvPr id="72" name="Rectangle 76">
            <a:extLst>
              <a:ext uri="{FF2B5EF4-FFF2-40B4-BE49-F238E27FC236}">
                <a16:creationId xmlns:a16="http://schemas.microsoft.com/office/drawing/2014/main" id="{6C8FB126-E320-4742-A17B-8E7B02D43F9E}"/>
              </a:ext>
            </a:extLst>
          </p:cNvPr>
          <p:cNvSpPr>
            <a:spLocks noChangeArrowheads="1"/>
          </p:cNvSpPr>
          <p:nvPr/>
        </p:nvSpPr>
        <p:spPr bwMode="auto">
          <a:xfrm>
            <a:off x="4489993" y="2862919"/>
            <a:ext cx="37189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Harrison</a:t>
            </a:r>
          </a:p>
        </p:txBody>
      </p:sp>
      <p:sp>
        <p:nvSpPr>
          <p:cNvPr id="73" name="Rectangle 77">
            <a:extLst>
              <a:ext uri="{FF2B5EF4-FFF2-40B4-BE49-F238E27FC236}">
                <a16:creationId xmlns:a16="http://schemas.microsoft.com/office/drawing/2014/main" id="{9A684847-78B2-4E1E-8000-54B7A0C3F0F8}"/>
              </a:ext>
            </a:extLst>
          </p:cNvPr>
          <p:cNvSpPr>
            <a:spLocks noChangeArrowheads="1"/>
          </p:cNvSpPr>
          <p:nvPr/>
        </p:nvSpPr>
        <p:spPr bwMode="auto">
          <a:xfrm>
            <a:off x="3092199" y="3429657"/>
            <a:ext cx="31899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Jackson</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74" name="Rectangle 78">
            <a:extLst>
              <a:ext uri="{FF2B5EF4-FFF2-40B4-BE49-F238E27FC236}">
                <a16:creationId xmlns:a16="http://schemas.microsoft.com/office/drawing/2014/main" id="{CC37AEEA-AF4E-461B-9A2B-779028E282FC}"/>
              </a:ext>
            </a:extLst>
          </p:cNvPr>
          <p:cNvSpPr>
            <a:spLocks noChangeArrowheads="1"/>
          </p:cNvSpPr>
          <p:nvPr/>
        </p:nvSpPr>
        <p:spPr bwMode="auto">
          <a:xfrm>
            <a:off x="3271984" y="4184513"/>
            <a:ext cx="35586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Kanawha</a:t>
            </a:r>
          </a:p>
        </p:txBody>
      </p:sp>
      <p:sp>
        <p:nvSpPr>
          <p:cNvPr id="75" name="Rectangle 79">
            <a:extLst>
              <a:ext uri="{FF2B5EF4-FFF2-40B4-BE49-F238E27FC236}">
                <a16:creationId xmlns:a16="http://schemas.microsoft.com/office/drawing/2014/main" id="{521DB7C6-4354-4874-9B98-A5ACF08A205C}"/>
              </a:ext>
            </a:extLst>
          </p:cNvPr>
          <p:cNvSpPr>
            <a:spLocks noChangeArrowheads="1"/>
          </p:cNvSpPr>
          <p:nvPr/>
        </p:nvSpPr>
        <p:spPr bwMode="auto">
          <a:xfrm>
            <a:off x="4416174" y="3266541"/>
            <a:ext cx="22281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Lewis</a:t>
            </a:r>
          </a:p>
        </p:txBody>
      </p:sp>
      <p:sp>
        <p:nvSpPr>
          <p:cNvPr id="76" name="Rectangle 80">
            <a:extLst>
              <a:ext uri="{FF2B5EF4-FFF2-40B4-BE49-F238E27FC236}">
                <a16:creationId xmlns:a16="http://schemas.microsoft.com/office/drawing/2014/main" id="{43125285-D037-4E0A-B18B-0B5F27006F3D}"/>
              </a:ext>
            </a:extLst>
          </p:cNvPr>
          <p:cNvSpPr>
            <a:spLocks noChangeArrowheads="1"/>
          </p:cNvSpPr>
          <p:nvPr/>
        </p:nvSpPr>
        <p:spPr bwMode="auto">
          <a:xfrm>
            <a:off x="2675480" y="4414303"/>
            <a:ext cx="30938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Lincoln</a:t>
            </a:r>
          </a:p>
        </p:txBody>
      </p:sp>
      <p:sp>
        <p:nvSpPr>
          <p:cNvPr id="77" name="Rectangle 81">
            <a:extLst>
              <a:ext uri="{FF2B5EF4-FFF2-40B4-BE49-F238E27FC236}">
                <a16:creationId xmlns:a16="http://schemas.microsoft.com/office/drawing/2014/main" id="{7A09A7A8-81A7-4CD3-A5FB-A6861E3429D1}"/>
              </a:ext>
            </a:extLst>
          </p:cNvPr>
          <p:cNvSpPr>
            <a:spLocks noChangeArrowheads="1"/>
          </p:cNvSpPr>
          <p:nvPr/>
        </p:nvSpPr>
        <p:spPr bwMode="auto">
          <a:xfrm>
            <a:off x="2843358" y="4903650"/>
            <a:ext cx="24205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Logan</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78" name="Rectangle 82">
            <a:extLst>
              <a:ext uri="{FF2B5EF4-FFF2-40B4-BE49-F238E27FC236}">
                <a16:creationId xmlns:a16="http://schemas.microsoft.com/office/drawing/2014/main" id="{884EA044-2877-45C8-980C-5071AF2A03A9}"/>
              </a:ext>
            </a:extLst>
          </p:cNvPr>
          <p:cNvSpPr>
            <a:spLocks noChangeArrowheads="1"/>
          </p:cNvSpPr>
          <p:nvPr/>
        </p:nvSpPr>
        <p:spPr bwMode="auto">
          <a:xfrm>
            <a:off x="3094580" y="5535872"/>
            <a:ext cx="40235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McDowell</a:t>
            </a:r>
          </a:p>
        </p:txBody>
      </p:sp>
      <p:sp>
        <p:nvSpPr>
          <p:cNvPr id="79" name="Rectangle 83">
            <a:extLst>
              <a:ext uri="{FF2B5EF4-FFF2-40B4-BE49-F238E27FC236}">
                <a16:creationId xmlns:a16="http://schemas.microsoft.com/office/drawing/2014/main" id="{F34D6EBA-0618-439F-8854-41ED75B1CC44}"/>
              </a:ext>
            </a:extLst>
          </p:cNvPr>
          <p:cNvSpPr>
            <a:spLocks noChangeArrowheads="1"/>
          </p:cNvSpPr>
          <p:nvPr/>
        </p:nvSpPr>
        <p:spPr bwMode="auto">
          <a:xfrm>
            <a:off x="4661443" y="2536688"/>
            <a:ext cx="28854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Marion</a:t>
            </a:r>
          </a:p>
        </p:txBody>
      </p:sp>
      <p:sp>
        <p:nvSpPr>
          <p:cNvPr id="80" name="Rectangle 84">
            <a:extLst>
              <a:ext uri="{FF2B5EF4-FFF2-40B4-BE49-F238E27FC236}">
                <a16:creationId xmlns:a16="http://schemas.microsoft.com/office/drawing/2014/main" id="{623DED0C-EC96-4CB1-915E-74D4FC8A876A}"/>
              </a:ext>
            </a:extLst>
          </p:cNvPr>
          <p:cNvSpPr>
            <a:spLocks noChangeArrowheads="1"/>
          </p:cNvSpPr>
          <p:nvPr/>
        </p:nvSpPr>
        <p:spPr bwMode="auto">
          <a:xfrm>
            <a:off x="2775493" y="3598725"/>
            <a:ext cx="25487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Mason</a:t>
            </a:r>
          </a:p>
        </p:txBody>
      </p:sp>
      <p:sp>
        <p:nvSpPr>
          <p:cNvPr id="81" name="Rectangle 85">
            <a:extLst>
              <a:ext uri="{FF2B5EF4-FFF2-40B4-BE49-F238E27FC236}">
                <a16:creationId xmlns:a16="http://schemas.microsoft.com/office/drawing/2014/main" id="{0599F05F-0ED8-415B-9F7C-DEC5C1740175}"/>
              </a:ext>
            </a:extLst>
          </p:cNvPr>
          <p:cNvSpPr>
            <a:spLocks noChangeArrowheads="1"/>
          </p:cNvSpPr>
          <p:nvPr/>
        </p:nvSpPr>
        <p:spPr bwMode="auto">
          <a:xfrm>
            <a:off x="3770856" y="5535872"/>
            <a:ext cx="28854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Mercer</a:t>
            </a:r>
          </a:p>
        </p:txBody>
      </p:sp>
      <p:sp>
        <p:nvSpPr>
          <p:cNvPr id="82" name="Rectangle 86">
            <a:extLst>
              <a:ext uri="{FF2B5EF4-FFF2-40B4-BE49-F238E27FC236}">
                <a16:creationId xmlns:a16="http://schemas.microsoft.com/office/drawing/2014/main" id="{2E18DE37-339E-49B1-863E-F28F39809287}"/>
              </a:ext>
            </a:extLst>
          </p:cNvPr>
          <p:cNvSpPr>
            <a:spLocks noChangeArrowheads="1"/>
          </p:cNvSpPr>
          <p:nvPr/>
        </p:nvSpPr>
        <p:spPr bwMode="auto">
          <a:xfrm>
            <a:off x="5986608" y="2716472"/>
            <a:ext cx="31579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Mineral</a:t>
            </a:r>
          </a:p>
        </p:txBody>
      </p:sp>
      <p:sp>
        <p:nvSpPr>
          <p:cNvPr id="83" name="Rectangle 87">
            <a:extLst>
              <a:ext uri="{FF2B5EF4-FFF2-40B4-BE49-F238E27FC236}">
                <a16:creationId xmlns:a16="http://schemas.microsoft.com/office/drawing/2014/main" id="{AFED534F-D9D9-4128-AF49-2E479654619A}"/>
              </a:ext>
            </a:extLst>
          </p:cNvPr>
          <p:cNvSpPr>
            <a:spLocks noChangeArrowheads="1"/>
          </p:cNvSpPr>
          <p:nvPr/>
        </p:nvSpPr>
        <p:spPr bwMode="auto">
          <a:xfrm>
            <a:off x="2476646" y="4854834"/>
            <a:ext cx="24526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Mingo</a:t>
            </a:r>
          </a:p>
        </p:txBody>
      </p:sp>
      <p:sp>
        <p:nvSpPr>
          <p:cNvPr id="84" name="Rectangle 88">
            <a:extLst>
              <a:ext uri="{FF2B5EF4-FFF2-40B4-BE49-F238E27FC236}">
                <a16:creationId xmlns:a16="http://schemas.microsoft.com/office/drawing/2014/main" id="{E32BB648-9A10-4B18-920E-84A152464024}"/>
              </a:ext>
            </a:extLst>
          </p:cNvPr>
          <p:cNvSpPr>
            <a:spLocks noChangeArrowheads="1"/>
          </p:cNvSpPr>
          <p:nvPr/>
        </p:nvSpPr>
        <p:spPr bwMode="auto">
          <a:xfrm>
            <a:off x="4768599" y="2319994"/>
            <a:ext cx="48250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Monongalia</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85" name="Rectangle 89">
            <a:extLst>
              <a:ext uri="{FF2B5EF4-FFF2-40B4-BE49-F238E27FC236}">
                <a16:creationId xmlns:a16="http://schemas.microsoft.com/office/drawing/2014/main" id="{EAD14DFE-C6B3-4D58-AE07-1E8088E7CB32}"/>
              </a:ext>
            </a:extLst>
          </p:cNvPr>
          <p:cNvSpPr>
            <a:spLocks noChangeArrowheads="1"/>
          </p:cNvSpPr>
          <p:nvPr/>
        </p:nvSpPr>
        <p:spPr bwMode="auto">
          <a:xfrm>
            <a:off x="4369740" y="5287032"/>
            <a:ext cx="31098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Monroe</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86" name="Rectangle 90">
            <a:extLst>
              <a:ext uri="{FF2B5EF4-FFF2-40B4-BE49-F238E27FC236}">
                <a16:creationId xmlns:a16="http://schemas.microsoft.com/office/drawing/2014/main" id="{9047EFB6-5F72-409B-87A4-22A3775437FF}"/>
              </a:ext>
            </a:extLst>
          </p:cNvPr>
          <p:cNvSpPr>
            <a:spLocks noChangeArrowheads="1"/>
          </p:cNvSpPr>
          <p:nvPr/>
        </p:nvSpPr>
        <p:spPr bwMode="auto">
          <a:xfrm>
            <a:off x="6720034" y="2461678"/>
            <a:ext cx="31098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Morgan</a:t>
            </a:r>
          </a:p>
        </p:txBody>
      </p:sp>
      <p:sp>
        <p:nvSpPr>
          <p:cNvPr id="87" name="Rectangle 91">
            <a:extLst>
              <a:ext uri="{FF2B5EF4-FFF2-40B4-BE49-F238E27FC236}">
                <a16:creationId xmlns:a16="http://schemas.microsoft.com/office/drawing/2014/main" id="{6B1ABB98-ADBA-478A-B45D-7A6005047721}"/>
              </a:ext>
            </a:extLst>
          </p:cNvPr>
          <p:cNvSpPr>
            <a:spLocks noChangeArrowheads="1"/>
          </p:cNvSpPr>
          <p:nvPr/>
        </p:nvSpPr>
        <p:spPr bwMode="auto">
          <a:xfrm>
            <a:off x="4060177" y="4266666"/>
            <a:ext cx="36067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Nicholas</a:t>
            </a:r>
          </a:p>
        </p:txBody>
      </p:sp>
      <p:sp>
        <p:nvSpPr>
          <p:cNvPr id="88" name="Rectangle 92">
            <a:extLst>
              <a:ext uri="{FF2B5EF4-FFF2-40B4-BE49-F238E27FC236}">
                <a16:creationId xmlns:a16="http://schemas.microsoft.com/office/drawing/2014/main" id="{BE98BEA9-AF88-4C90-8631-5EBCB5C0D055}"/>
              </a:ext>
            </a:extLst>
          </p:cNvPr>
          <p:cNvSpPr>
            <a:spLocks noChangeArrowheads="1"/>
          </p:cNvSpPr>
          <p:nvPr/>
        </p:nvSpPr>
        <p:spPr bwMode="auto">
          <a:xfrm>
            <a:off x="4076845" y="1662769"/>
            <a:ext cx="18915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Ohio</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89" name="Rectangle 93">
            <a:extLst>
              <a:ext uri="{FF2B5EF4-FFF2-40B4-BE49-F238E27FC236}">
                <a16:creationId xmlns:a16="http://schemas.microsoft.com/office/drawing/2014/main" id="{360EC936-09D9-4F66-9464-637D19CCE5F8}"/>
              </a:ext>
            </a:extLst>
          </p:cNvPr>
          <p:cNvSpPr>
            <a:spLocks noChangeArrowheads="1"/>
          </p:cNvSpPr>
          <p:nvPr/>
        </p:nvSpPr>
        <p:spPr bwMode="auto">
          <a:xfrm>
            <a:off x="5578224" y="3736838"/>
            <a:ext cx="42159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Pendleton</a:t>
            </a:r>
          </a:p>
        </p:txBody>
      </p:sp>
      <p:sp>
        <p:nvSpPr>
          <p:cNvPr id="90" name="Rectangle 94">
            <a:extLst>
              <a:ext uri="{FF2B5EF4-FFF2-40B4-BE49-F238E27FC236}">
                <a16:creationId xmlns:a16="http://schemas.microsoft.com/office/drawing/2014/main" id="{C05F8A33-79BE-4745-BE10-4F7C5028EDB7}"/>
              </a:ext>
            </a:extLst>
          </p:cNvPr>
          <p:cNvSpPr>
            <a:spLocks noChangeArrowheads="1"/>
          </p:cNvSpPr>
          <p:nvPr/>
        </p:nvSpPr>
        <p:spPr bwMode="auto">
          <a:xfrm>
            <a:off x="4782887" y="4270238"/>
            <a:ext cx="48090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Pocahontas</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91" name="Rectangle 95">
            <a:extLst>
              <a:ext uri="{FF2B5EF4-FFF2-40B4-BE49-F238E27FC236}">
                <a16:creationId xmlns:a16="http://schemas.microsoft.com/office/drawing/2014/main" id="{9FF06726-35BB-4D45-9326-7D248281F091}"/>
              </a:ext>
            </a:extLst>
          </p:cNvPr>
          <p:cNvSpPr>
            <a:spLocks noChangeArrowheads="1"/>
          </p:cNvSpPr>
          <p:nvPr/>
        </p:nvSpPr>
        <p:spPr bwMode="auto">
          <a:xfrm>
            <a:off x="5279377" y="2630747"/>
            <a:ext cx="32701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Preston</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92" name="Rectangle 96">
            <a:extLst>
              <a:ext uri="{FF2B5EF4-FFF2-40B4-BE49-F238E27FC236}">
                <a16:creationId xmlns:a16="http://schemas.microsoft.com/office/drawing/2014/main" id="{F3BD49E6-32F2-48DE-8AE9-E5818AD2622C}"/>
              </a:ext>
            </a:extLst>
          </p:cNvPr>
          <p:cNvSpPr>
            <a:spLocks noChangeArrowheads="1"/>
          </p:cNvSpPr>
          <p:nvPr/>
        </p:nvSpPr>
        <p:spPr bwMode="auto">
          <a:xfrm>
            <a:off x="2865980" y="3939244"/>
            <a:ext cx="29335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Putnam</a:t>
            </a:r>
          </a:p>
        </p:txBody>
      </p:sp>
      <p:sp>
        <p:nvSpPr>
          <p:cNvPr id="93" name="Rectangle 97">
            <a:extLst>
              <a:ext uri="{FF2B5EF4-FFF2-40B4-BE49-F238E27FC236}">
                <a16:creationId xmlns:a16="http://schemas.microsoft.com/office/drawing/2014/main" id="{2929229D-DF2A-492F-AC65-5BD48449125C}"/>
              </a:ext>
            </a:extLst>
          </p:cNvPr>
          <p:cNvSpPr>
            <a:spLocks noChangeArrowheads="1"/>
          </p:cNvSpPr>
          <p:nvPr/>
        </p:nvSpPr>
        <p:spPr bwMode="auto">
          <a:xfrm>
            <a:off x="3618456" y="4997709"/>
            <a:ext cx="30777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Raleigh</a:t>
            </a:r>
          </a:p>
        </p:txBody>
      </p:sp>
      <p:sp>
        <p:nvSpPr>
          <p:cNvPr id="94" name="Rectangle 98">
            <a:extLst>
              <a:ext uri="{FF2B5EF4-FFF2-40B4-BE49-F238E27FC236}">
                <a16:creationId xmlns:a16="http://schemas.microsoft.com/office/drawing/2014/main" id="{F72DDF7F-9E62-4C8C-B9ED-A8430611B757}"/>
              </a:ext>
            </a:extLst>
          </p:cNvPr>
          <p:cNvSpPr>
            <a:spLocks noChangeArrowheads="1"/>
          </p:cNvSpPr>
          <p:nvPr/>
        </p:nvSpPr>
        <p:spPr bwMode="auto">
          <a:xfrm>
            <a:off x="5098402" y="3523716"/>
            <a:ext cx="38472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Randolph</a:t>
            </a:r>
          </a:p>
        </p:txBody>
      </p:sp>
      <p:sp>
        <p:nvSpPr>
          <p:cNvPr id="95" name="Rectangle 99">
            <a:extLst>
              <a:ext uri="{FF2B5EF4-FFF2-40B4-BE49-F238E27FC236}">
                <a16:creationId xmlns:a16="http://schemas.microsoft.com/office/drawing/2014/main" id="{CCFA067C-B21E-4FB4-9E33-18A1E10ED2FF}"/>
              </a:ext>
            </a:extLst>
          </p:cNvPr>
          <p:cNvSpPr>
            <a:spLocks noChangeArrowheads="1"/>
          </p:cNvSpPr>
          <p:nvPr/>
        </p:nvSpPr>
        <p:spPr bwMode="auto">
          <a:xfrm>
            <a:off x="3789906" y="3014128"/>
            <a:ext cx="29174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Ritchie</a:t>
            </a:r>
          </a:p>
        </p:txBody>
      </p:sp>
      <p:sp>
        <p:nvSpPr>
          <p:cNvPr id="96" name="Rectangle 100">
            <a:extLst>
              <a:ext uri="{FF2B5EF4-FFF2-40B4-BE49-F238E27FC236}">
                <a16:creationId xmlns:a16="http://schemas.microsoft.com/office/drawing/2014/main" id="{A9C16BDF-191E-4E63-BFE8-23EFE338A80B}"/>
              </a:ext>
            </a:extLst>
          </p:cNvPr>
          <p:cNvSpPr>
            <a:spLocks noChangeArrowheads="1"/>
          </p:cNvSpPr>
          <p:nvPr/>
        </p:nvSpPr>
        <p:spPr bwMode="auto">
          <a:xfrm>
            <a:off x="3510108" y="3647541"/>
            <a:ext cx="24365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Roane</a:t>
            </a:r>
          </a:p>
        </p:txBody>
      </p:sp>
      <p:sp>
        <p:nvSpPr>
          <p:cNvPr id="97" name="Rectangle 101">
            <a:extLst>
              <a:ext uri="{FF2B5EF4-FFF2-40B4-BE49-F238E27FC236}">
                <a16:creationId xmlns:a16="http://schemas.microsoft.com/office/drawing/2014/main" id="{76C38E82-801F-4553-A0FB-744F79282AAA}"/>
              </a:ext>
            </a:extLst>
          </p:cNvPr>
          <p:cNvSpPr>
            <a:spLocks noChangeArrowheads="1"/>
          </p:cNvSpPr>
          <p:nvPr/>
        </p:nvSpPr>
        <p:spPr bwMode="auto">
          <a:xfrm>
            <a:off x="4903139" y="2783147"/>
            <a:ext cx="27732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latin typeface="Tahoma" panose="020B0604030504040204" pitchFamily="34" charset="0"/>
                <a:ea typeface="Tahoma" panose="020B0604030504040204" pitchFamily="34" charset="0"/>
                <a:cs typeface="Tahoma" panose="020B0604030504040204" pitchFamily="34" charset="0"/>
              </a:rPr>
              <a:t>Taylor</a:t>
            </a:r>
          </a:p>
        </p:txBody>
      </p:sp>
      <p:sp>
        <p:nvSpPr>
          <p:cNvPr id="98" name="Rectangle 102">
            <a:extLst>
              <a:ext uri="{FF2B5EF4-FFF2-40B4-BE49-F238E27FC236}">
                <a16:creationId xmlns:a16="http://schemas.microsoft.com/office/drawing/2014/main" id="{A90294AC-B845-49AF-A438-57C90A6CA3BC}"/>
              </a:ext>
            </a:extLst>
          </p:cNvPr>
          <p:cNvSpPr>
            <a:spLocks noChangeArrowheads="1"/>
          </p:cNvSpPr>
          <p:nvPr/>
        </p:nvSpPr>
        <p:spPr bwMode="auto">
          <a:xfrm>
            <a:off x="5435349" y="3121284"/>
            <a:ext cx="27732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Tucker</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99" name="Rectangle 103">
            <a:extLst>
              <a:ext uri="{FF2B5EF4-FFF2-40B4-BE49-F238E27FC236}">
                <a16:creationId xmlns:a16="http://schemas.microsoft.com/office/drawing/2014/main" id="{F581295B-18A2-4BAA-87F0-CACECF64EE4B}"/>
              </a:ext>
            </a:extLst>
          </p:cNvPr>
          <p:cNvSpPr>
            <a:spLocks noChangeArrowheads="1"/>
          </p:cNvSpPr>
          <p:nvPr/>
        </p:nvSpPr>
        <p:spPr bwMode="auto">
          <a:xfrm>
            <a:off x="4025649" y="2590266"/>
            <a:ext cx="21961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Tyler</a:t>
            </a:r>
          </a:p>
        </p:txBody>
      </p:sp>
      <p:sp>
        <p:nvSpPr>
          <p:cNvPr id="100" name="Rectangle 104">
            <a:extLst>
              <a:ext uri="{FF2B5EF4-FFF2-40B4-BE49-F238E27FC236}">
                <a16:creationId xmlns:a16="http://schemas.microsoft.com/office/drawing/2014/main" id="{A336C453-2140-482A-AC2F-913F78FF90AA}"/>
              </a:ext>
            </a:extLst>
          </p:cNvPr>
          <p:cNvSpPr>
            <a:spLocks noChangeArrowheads="1"/>
          </p:cNvSpPr>
          <p:nvPr/>
        </p:nvSpPr>
        <p:spPr bwMode="auto">
          <a:xfrm>
            <a:off x="4661443" y="3460613"/>
            <a:ext cx="2837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Upshur</a:t>
            </a:r>
          </a:p>
        </p:txBody>
      </p:sp>
      <p:sp>
        <p:nvSpPr>
          <p:cNvPr id="101" name="Rectangle 105">
            <a:extLst>
              <a:ext uri="{FF2B5EF4-FFF2-40B4-BE49-F238E27FC236}">
                <a16:creationId xmlns:a16="http://schemas.microsoft.com/office/drawing/2014/main" id="{7241B1DE-D934-4648-9FC6-7DC5D89ED23E}"/>
              </a:ext>
            </a:extLst>
          </p:cNvPr>
          <p:cNvSpPr>
            <a:spLocks noChangeArrowheads="1"/>
          </p:cNvSpPr>
          <p:nvPr/>
        </p:nvSpPr>
        <p:spPr bwMode="auto">
          <a:xfrm>
            <a:off x="2302814" y="4445259"/>
            <a:ext cx="25487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Wayne</a:t>
            </a:r>
          </a:p>
        </p:txBody>
      </p:sp>
      <p:sp>
        <p:nvSpPr>
          <p:cNvPr id="102" name="Rectangle 106">
            <a:extLst>
              <a:ext uri="{FF2B5EF4-FFF2-40B4-BE49-F238E27FC236}">
                <a16:creationId xmlns:a16="http://schemas.microsoft.com/office/drawing/2014/main" id="{19AD454F-F686-4544-925C-48E8B7C8A799}"/>
              </a:ext>
            </a:extLst>
          </p:cNvPr>
          <p:cNvSpPr>
            <a:spLocks noChangeArrowheads="1"/>
          </p:cNvSpPr>
          <p:nvPr/>
        </p:nvSpPr>
        <p:spPr bwMode="auto">
          <a:xfrm>
            <a:off x="4482850" y="3963057"/>
            <a:ext cx="33663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Webster</a:t>
            </a:r>
          </a:p>
        </p:txBody>
      </p:sp>
      <p:sp>
        <p:nvSpPr>
          <p:cNvPr id="103" name="Rectangle 107">
            <a:extLst>
              <a:ext uri="{FF2B5EF4-FFF2-40B4-BE49-F238E27FC236}">
                <a16:creationId xmlns:a16="http://schemas.microsoft.com/office/drawing/2014/main" id="{C127AE8C-9E6B-4945-B2C0-E87F4AF89F00}"/>
              </a:ext>
            </a:extLst>
          </p:cNvPr>
          <p:cNvSpPr>
            <a:spLocks noChangeArrowheads="1"/>
          </p:cNvSpPr>
          <p:nvPr/>
        </p:nvSpPr>
        <p:spPr bwMode="auto">
          <a:xfrm>
            <a:off x="4239962" y="2374763"/>
            <a:ext cx="282129"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Wetzel</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04" name="Rectangle 108">
            <a:extLst>
              <a:ext uri="{FF2B5EF4-FFF2-40B4-BE49-F238E27FC236}">
                <a16:creationId xmlns:a16="http://schemas.microsoft.com/office/drawing/2014/main" id="{22C40709-0732-46AF-B5E3-BD5B09EA4273}"/>
              </a:ext>
            </a:extLst>
          </p:cNvPr>
          <p:cNvSpPr>
            <a:spLocks noChangeArrowheads="1"/>
          </p:cNvSpPr>
          <p:nvPr/>
        </p:nvSpPr>
        <p:spPr bwMode="auto">
          <a:xfrm>
            <a:off x="3518443" y="3232013"/>
            <a:ext cx="19075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Wirt</a:t>
            </a:r>
          </a:p>
        </p:txBody>
      </p:sp>
      <p:sp>
        <p:nvSpPr>
          <p:cNvPr id="105" name="Rectangle 109">
            <a:extLst>
              <a:ext uri="{FF2B5EF4-FFF2-40B4-BE49-F238E27FC236}">
                <a16:creationId xmlns:a16="http://schemas.microsoft.com/office/drawing/2014/main" id="{452F6EE5-36EB-495B-9435-4EDD1ECC1E7B}"/>
              </a:ext>
            </a:extLst>
          </p:cNvPr>
          <p:cNvSpPr>
            <a:spLocks noChangeArrowheads="1"/>
          </p:cNvSpPr>
          <p:nvPr/>
        </p:nvSpPr>
        <p:spPr bwMode="auto">
          <a:xfrm>
            <a:off x="3324371" y="2974838"/>
            <a:ext cx="2308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Wood</a:t>
            </a:r>
          </a:p>
        </p:txBody>
      </p:sp>
      <p:sp>
        <p:nvSpPr>
          <p:cNvPr id="106" name="Rectangle 110">
            <a:extLst>
              <a:ext uri="{FF2B5EF4-FFF2-40B4-BE49-F238E27FC236}">
                <a16:creationId xmlns:a16="http://schemas.microsoft.com/office/drawing/2014/main" id="{98778F22-1D31-4A67-B9BA-97471FB8109E}"/>
              </a:ext>
            </a:extLst>
          </p:cNvPr>
          <p:cNvSpPr>
            <a:spLocks noChangeArrowheads="1"/>
          </p:cNvSpPr>
          <p:nvPr/>
        </p:nvSpPr>
        <p:spPr bwMode="auto">
          <a:xfrm>
            <a:off x="3193402" y="5212022"/>
            <a:ext cx="35907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Wyoming</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07" name="Rectangle 111">
            <a:extLst>
              <a:ext uri="{FF2B5EF4-FFF2-40B4-BE49-F238E27FC236}">
                <a16:creationId xmlns:a16="http://schemas.microsoft.com/office/drawing/2014/main" id="{E571C03C-1C4D-4E89-A21C-037C6347F801}"/>
              </a:ext>
            </a:extLst>
          </p:cNvPr>
          <p:cNvSpPr>
            <a:spLocks noChangeArrowheads="1"/>
          </p:cNvSpPr>
          <p:nvPr/>
        </p:nvSpPr>
        <p:spPr bwMode="auto">
          <a:xfrm>
            <a:off x="3817290" y="2036625"/>
            <a:ext cx="37189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Marshall</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08" name="Rectangle 112">
            <a:extLst>
              <a:ext uri="{FF2B5EF4-FFF2-40B4-BE49-F238E27FC236}">
                <a16:creationId xmlns:a16="http://schemas.microsoft.com/office/drawing/2014/main" id="{A93A72C8-7DB5-4045-A87B-68EE5E1BFF01}"/>
              </a:ext>
            </a:extLst>
          </p:cNvPr>
          <p:cNvSpPr>
            <a:spLocks noChangeArrowheads="1"/>
          </p:cNvSpPr>
          <p:nvPr/>
        </p:nvSpPr>
        <p:spPr bwMode="auto">
          <a:xfrm>
            <a:off x="3781570" y="3339170"/>
            <a:ext cx="2119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Cal-</a:t>
            </a:r>
          </a:p>
        </p:txBody>
      </p:sp>
      <p:sp>
        <p:nvSpPr>
          <p:cNvPr id="109" name="Rectangle 113">
            <a:extLst>
              <a:ext uri="{FF2B5EF4-FFF2-40B4-BE49-F238E27FC236}">
                <a16:creationId xmlns:a16="http://schemas.microsoft.com/office/drawing/2014/main" id="{17BA9A1E-BA0A-4A6B-AAC6-B23D16765CC7}"/>
              </a:ext>
            </a:extLst>
          </p:cNvPr>
          <p:cNvSpPr>
            <a:spLocks noChangeArrowheads="1"/>
          </p:cNvSpPr>
          <p:nvPr/>
        </p:nvSpPr>
        <p:spPr bwMode="auto">
          <a:xfrm>
            <a:off x="3760139" y="3441563"/>
            <a:ext cx="2067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houn</a:t>
            </a:r>
          </a:p>
        </p:txBody>
      </p:sp>
      <p:sp>
        <p:nvSpPr>
          <p:cNvPr id="110" name="Rectangle 114">
            <a:extLst>
              <a:ext uri="{FF2B5EF4-FFF2-40B4-BE49-F238E27FC236}">
                <a16:creationId xmlns:a16="http://schemas.microsoft.com/office/drawing/2014/main" id="{C617FEB7-C08A-419D-9DCE-15739D5423D8}"/>
              </a:ext>
            </a:extLst>
          </p:cNvPr>
          <p:cNvSpPr>
            <a:spLocks noChangeArrowheads="1"/>
          </p:cNvSpPr>
          <p:nvPr/>
        </p:nvSpPr>
        <p:spPr bwMode="auto">
          <a:xfrm>
            <a:off x="4182811" y="2848632"/>
            <a:ext cx="24045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Dodd-</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1" name="Rectangle 115">
            <a:extLst>
              <a:ext uri="{FF2B5EF4-FFF2-40B4-BE49-F238E27FC236}">
                <a16:creationId xmlns:a16="http://schemas.microsoft.com/office/drawing/2014/main" id="{454F58D9-63F9-4914-82B6-8893A647FA6E}"/>
              </a:ext>
            </a:extLst>
          </p:cNvPr>
          <p:cNvSpPr>
            <a:spLocks noChangeArrowheads="1"/>
          </p:cNvSpPr>
          <p:nvPr/>
        </p:nvSpPr>
        <p:spPr bwMode="auto">
          <a:xfrm>
            <a:off x="4206624" y="2949834"/>
            <a:ext cx="22442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ridge</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2" name="Rectangle 116">
            <a:extLst>
              <a:ext uri="{FF2B5EF4-FFF2-40B4-BE49-F238E27FC236}">
                <a16:creationId xmlns:a16="http://schemas.microsoft.com/office/drawing/2014/main" id="{10B19DF5-75CF-4B37-9AC4-B0FC9F029193}"/>
              </a:ext>
            </a:extLst>
          </p:cNvPr>
          <p:cNvSpPr>
            <a:spLocks noChangeArrowheads="1"/>
          </p:cNvSpPr>
          <p:nvPr/>
        </p:nvSpPr>
        <p:spPr bwMode="auto">
          <a:xfrm>
            <a:off x="7270102" y="2724807"/>
            <a:ext cx="18274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Jeff-</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3" name="Rectangle 117">
            <a:extLst>
              <a:ext uri="{FF2B5EF4-FFF2-40B4-BE49-F238E27FC236}">
                <a16:creationId xmlns:a16="http://schemas.microsoft.com/office/drawing/2014/main" id="{470132F2-F3A6-45B7-8B8E-21438324E250}"/>
              </a:ext>
            </a:extLst>
          </p:cNvPr>
          <p:cNvSpPr>
            <a:spLocks noChangeArrowheads="1"/>
          </p:cNvSpPr>
          <p:nvPr/>
        </p:nvSpPr>
        <p:spPr bwMode="auto">
          <a:xfrm>
            <a:off x="7239145" y="2824819"/>
            <a:ext cx="24045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erson</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4" name="Rectangle 118">
            <a:extLst>
              <a:ext uri="{FF2B5EF4-FFF2-40B4-BE49-F238E27FC236}">
                <a16:creationId xmlns:a16="http://schemas.microsoft.com/office/drawing/2014/main" id="{189521BA-14A0-4612-BBCF-86CA7DE7D2C1}"/>
              </a:ext>
            </a:extLst>
          </p:cNvPr>
          <p:cNvSpPr>
            <a:spLocks noChangeArrowheads="1"/>
          </p:cNvSpPr>
          <p:nvPr/>
        </p:nvSpPr>
        <p:spPr bwMode="auto">
          <a:xfrm>
            <a:off x="3558924" y="2508113"/>
            <a:ext cx="24045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Pleas-</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5" name="Rectangle 119">
            <a:extLst>
              <a:ext uri="{FF2B5EF4-FFF2-40B4-BE49-F238E27FC236}">
                <a16:creationId xmlns:a16="http://schemas.microsoft.com/office/drawing/2014/main" id="{061F5836-4D5C-4B2F-823C-DFF2CF8108FF}"/>
              </a:ext>
            </a:extLst>
          </p:cNvPr>
          <p:cNvSpPr>
            <a:spLocks noChangeArrowheads="1"/>
          </p:cNvSpPr>
          <p:nvPr/>
        </p:nvSpPr>
        <p:spPr bwMode="auto">
          <a:xfrm>
            <a:off x="3597024" y="2610507"/>
            <a:ext cx="18594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ants</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6" name="Rectangle 120">
            <a:extLst>
              <a:ext uri="{FF2B5EF4-FFF2-40B4-BE49-F238E27FC236}">
                <a16:creationId xmlns:a16="http://schemas.microsoft.com/office/drawing/2014/main" id="{BF3A9DBA-C529-4F32-A5D8-12FA0D0DC100}"/>
              </a:ext>
            </a:extLst>
          </p:cNvPr>
          <p:cNvSpPr>
            <a:spLocks noChangeArrowheads="1"/>
          </p:cNvSpPr>
          <p:nvPr/>
        </p:nvSpPr>
        <p:spPr bwMode="auto">
          <a:xfrm>
            <a:off x="4018505" y="5181066"/>
            <a:ext cx="17953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Sum-</a:t>
            </a:r>
          </a:p>
        </p:txBody>
      </p:sp>
      <p:sp>
        <p:nvSpPr>
          <p:cNvPr id="117" name="Rectangle 121">
            <a:extLst>
              <a:ext uri="{FF2B5EF4-FFF2-40B4-BE49-F238E27FC236}">
                <a16:creationId xmlns:a16="http://schemas.microsoft.com/office/drawing/2014/main" id="{BE1A9E94-4B95-44A9-8185-7EB065979018}"/>
              </a:ext>
            </a:extLst>
          </p:cNvPr>
          <p:cNvSpPr>
            <a:spLocks noChangeArrowheads="1"/>
          </p:cNvSpPr>
          <p:nvPr/>
        </p:nvSpPr>
        <p:spPr bwMode="auto">
          <a:xfrm>
            <a:off x="4007789" y="5283459"/>
            <a:ext cx="19396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mers</a:t>
            </a:r>
          </a:p>
        </p:txBody>
      </p:sp>
      <p:sp>
        <p:nvSpPr>
          <p:cNvPr id="118" name="Text Box 259">
            <a:extLst>
              <a:ext uri="{FF2B5EF4-FFF2-40B4-BE49-F238E27FC236}">
                <a16:creationId xmlns:a16="http://schemas.microsoft.com/office/drawing/2014/main" id="{3556BD57-B86C-4381-BFA0-AC29CCB97767}"/>
              </a:ext>
            </a:extLst>
          </p:cNvPr>
          <p:cNvSpPr txBox="1">
            <a:spLocks noChangeArrowheads="1"/>
          </p:cNvSpPr>
          <p:nvPr/>
        </p:nvSpPr>
        <p:spPr bwMode="auto">
          <a:xfrm>
            <a:off x="6091821" y="4188032"/>
            <a:ext cx="275035" cy="247710"/>
          </a:xfrm>
          <a:prstGeom prst="rect">
            <a:avLst/>
          </a:prstGeom>
          <a:solidFill>
            <a:srgbClr val="004071"/>
          </a:solidFill>
          <a:ln w="9525">
            <a:solidFill>
              <a:srgbClr val="000000"/>
            </a:solidFill>
            <a:miter lim="800000"/>
            <a:headEnd/>
            <a:tailEnd/>
          </a:ln>
        </p:spPr>
        <p:txBody>
          <a:bodyPr rot="0" vert="horz" wrap="square" lIns="68580" tIns="34290" rIns="68580" bIns="34290" anchor="t" anchorCtr="0" upright="1">
            <a:noAutofit/>
          </a:bodyPr>
          <a:lstStyle/>
          <a:p>
            <a:r>
              <a:rPr lang="en-US" sz="900" dirty="0">
                <a:latin typeface="Times New Roman"/>
                <a:ea typeface="Times New Roman"/>
              </a:rPr>
              <a:t> </a:t>
            </a:r>
          </a:p>
        </p:txBody>
      </p:sp>
      <p:sp>
        <p:nvSpPr>
          <p:cNvPr id="119" name="Text Box 259">
            <a:extLst>
              <a:ext uri="{FF2B5EF4-FFF2-40B4-BE49-F238E27FC236}">
                <a16:creationId xmlns:a16="http://schemas.microsoft.com/office/drawing/2014/main" id="{23376959-5002-4C5E-9286-01A2752D6E9F}"/>
              </a:ext>
            </a:extLst>
          </p:cNvPr>
          <p:cNvSpPr txBox="1">
            <a:spLocks noChangeArrowheads="1"/>
          </p:cNvSpPr>
          <p:nvPr/>
        </p:nvSpPr>
        <p:spPr bwMode="auto">
          <a:xfrm>
            <a:off x="6090149" y="4560720"/>
            <a:ext cx="275035" cy="247710"/>
          </a:xfrm>
          <a:prstGeom prst="rect">
            <a:avLst/>
          </a:prstGeom>
          <a:solidFill>
            <a:srgbClr val="60636B"/>
          </a:solidFill>
          <a:ln w="9525">
            <a:solidFill>
              <a:srgbClr val="000000"/>
            </a:solidFill>
            <a:miter lim="800000"/>
            <a:headEnd/>
            <a:tailEnd/>
          </a:ln>
        </p:spPr>
        <p:txBody>
          <a:bodyPr rot="0" vert="horz" wrap="square" lIns="68580" tIns="34290" rIns="68580" bIns="34290" anchor="t" anchorCtr="0" upright="1">
            <a:noAutofit/>
          </a:bodyPr>
          <a:lstStyle/>
          <a:p>
            <a:r>
              <a:rPr lang="en-US" sz="900" dirty="0">
                <a:latin typeface="Times New Roman"/>
                <a:ea typeface="Times New Roman"/>
              </a:rPr>
              <a:t> </a:t>
            </a:r>
          </a:p>
        </p:txBody>
      </p:sp>
      <p:sp>
        <p:nvSpPr>
          <p:cNvPr id="120" name="Text Box 259">
            <a:extLst>
              <a:ext uri="{FF2B5EF4-FFF2-40B4-BE49-F238E27FC236}">
                <a16:creationId xmlns:a16="http://schemas.microsoft.com/office/drawing/2014/main" id="{90FAD228-5326-4E3A-9778-40F28215AEC2}"/>
              </a:ext>
            </a:extLst>
          </p:cNvPr>
          <p:cNvSpPr txBox="1">
            <a:spLocks noChangeArrowheads="1"/>
          </p:cNvSpPr>
          <p:nvPr/>
        </p:nvSpPr>
        <p:spPr bwMode="auto">
          <a:xfrm>
            <a:off x="6090148" y="4925051"/>
            <a:ext cx="275035" cy="247710"/>
          </a:xfrm>
          <a:prstGeom prst="rect">
            <a:avLst/>
          </a:prstGeom>
          <a:solidFill>
            <a:srgbClr val="D1D3D4"/>
          </a:solidFill>
          <a:ln w="9525">
            <a:solidFill>
              <a:srgbClr val="000000"/>
            </a:solidFill>
            <a:miter lim="800000"/>
            <a:headEnd/>
            <a:tailEnd/>
          </a:ln>
        </p:spPr>
        <p:txBody>
          <a:bodyPr rot="0" vert="horz" wrap="square" lIns="68580" tIns="34290" rIns="68580" bIns="34290" anchor="t" anchorCtr="0" upright="1">
            <a:noAutofit/>
          </a:bodyPr>
          <a:lstStyle/>
          <a:p>
            <a:r>
              <a:rPr lang="en-US" sz="900" dirty="0">
                <a:latin typeface="Times New Roman"/>
                <a:ea typeface="Times New Roman"/>
              </a:rPr>
              <a:t> </a:t>
            </a:r>
          </a:p>
        </p:txBody>
      </p:sp>
      <p:sp>
        <p:nvSpPr>
          <p:cNvPr id="121" name="Rectangle 120">
            <a:extLst>
              <a:ext uri="{FF2B5EF4-FFF2-40B4-BE49-F238E27FC236}">
                <a16:creationId xmlns:a16="http://schemas.microsoft.com/office/drawing/2014/main" id="{C965F7BE-8412-4ECE-A31C-EB469A832114}"/>
              </a:ext>
            </a:extLst>
          </p:cNvPr>
          <p:cNvSpPr>
            <a:spLocks noChangeArrowheads="1"/>
          </p:cNvSpPr>
          <p:nvPr/>
        </p:nvSpPr>
        <p:spPr bwMode="auto">
          <a:xfrm>
            <a:off x="6416623" y="4187764"/>
            <a:ext cx="1263460" cy="24824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ctr" anchorCtr="0" upright="1">
            <a:noAutofit/>
          </a:bodyPr>
          <a:lstStyle/>
          <a:p>
            <a:r>
              <a:rPr lang="en-US" sz="788" dirty="0">
                <a:ea typeface="Times New Roman"/>
              </a:rPr>
              <a:t> </a:t>
            </a:r>
            <a:r>
              <a:rPr lang="en-US" sz="900" dirty="0">
                <a:ea typeface="Times New Roman"/>
              </a:rPr>
              <a:t>Above WV % (&gt;1.40%)</a:t>
            </a:r>
          </a:p>
        </p:txBody>
      </p:sp>
      <p:sp>
        <p:nvSpPr>
          <p:cNvPr id="122" name="Rectangle 121">
            <a:extLst>
              <a:ext uri="{FF2B5EF4-FFF2-40B4-BE49-F238E27FC236}">
                <a16:creationId xmlns:a16="http://schemas.microsoft.com/office/drawing/2014/main" id="{9EB62DDB-B9B6-4F82-A603-CD6BD79AC805}"/>
              </a:ext>
            </a:extLst>
          </p:cNvPr>
          <p:cNvSpPr>
            <a:spLocks noChangeArrowheads="1"/>
          </p:cNvSpPr>
          <p:nvPr/>
        </p:nvSpPr>
        <p:spPr bwMode="auto">
          <a:xfrm>
            <a:off x="6412808" y="4565798"/>
            <a:ext cx="2090033" cy="24824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ctr" anchorCtr="0" upright="1">
            <a:noAutofit/>
          </a:bodyPr>
          <a:lstStyle/>
          <a:p>
            <a:r>
              <a:rPr lang="en-US" sz="788" dirty="0">
                <a:ea typeface="Times New Roman"/>
              </a:rPr>
              <a:t> </a:t>
            </a:r>
            <a:r>
              <a:rPr lang="en-US" sz="900" dirty="0">
                <a:ea typeface="Times New Roman"/>
              </a:rPr>
              <a:t>At or below WV % (≤1.40%) but above 1.0%</a:t>
            </a:r>
          </a:p>
        </p:txBody>
      </p:sp>
      <p:sp>
        <p:nvSpPr>
          <p:cNvPr id="123" name="Rectangle 122">
            <a:extLst>
              <a:ext uri="{FF2B5EF4-FFF2-40B4-BE49-F238E27FC236}">
                <a16:creationId xmlns:a16="http://schemas.microsoft.com/office/drawing/2014/main" id="{6D387B1E-F533-40B4-BDA3-0C1CFC06B2D4}"/>
              </a:ext>
            </a:extLst>
          </p:cNvPr>
          <p:cNvSpPr>
            <a:spLocks noChangeArrowheads="1"/>
          </p:cNvSpPr>
          <p:nvPr/>
        </p:nvSpPr>
        <p:spPr bwMode="auto">
          <a:xfrm>
            <a:off x="6412809" y="4943833"/>
            <a:ext cx="1271090" cy="24824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ctr" anchorCtr="0" upright="1">
            <a:noAutofit/>
          </a:bodyPr>
          <a:lstStyle/>
          <a:p>
            <a:r>
              <a:rPr lang="en-US" sz="788" dirty="0">
                <a:ea typeface="Times New Roman"/>
              </a:rPr>
              <a:t> </a:t>
            </a:r>
            <a:r>
              <a:rPr lang="en-US" sz="900" dirty="0">
                <a:ea typeface="Times New Roman"/>
              </a:rPr>
              <a:t>At or below target (≤1.0%)</a:t>
            </a:r>
          </a:p>
        </p:txBody>
      </p:sp>
      <p:sp>
        <p:nvSpPr>
          <p:cNvPr id="126" name="TextBox 125">
            <a:extLst>
              <a:ext uri="{FF2B5EF4-FFF2-40B4-BE49-F238E27FC236}">
                <a16:creationId xmlns:a16="http://schemas.microsoft.com/office/drawing/2014/main" id="{68A14049-A5D7-4050-BCD8-47E6BAC6719E}"/>
              </a:ext>
            </a:extLst>
          </p:cNvPr>
          <p:cNvSpPr txBox="1"/>
          <p:nvPr/>
        </p:nvSpPr>
        <p:spPr>
          <a:xfrm>
            <a:off x="6013993" y="5447065"/>
            <a:ext cx="2540793" cy="323165"/>
          </a:xfrm>
          <a:prstGeom prst="rect">
            <a:avLst/>
          </a:prstGeom>
          <a:noFill/>
        </p:spPr>
        <p:txBody>
          <a:bodyPr wrap="square" rtlCol="0">
            <a:spAutoFit/>
          </a:bodyPr>
          <a:lstStyle/>
          <a:p>
            <a:r>
              <a:rPr lang="en-US" sz="750" dirty="0"/>
              <a:t>Note: Results exclude WVSDB and Institutional Programs</a:t>
            </a:r>
          </a:p>
          <a:p>
            <a:r>
              <a:rPr lang="en-US" sz="750" dirty="0"/>
              <a:t>Data source: WVEIS RPTCARD16_PWVN307A</a:t>
            </a:r>
          </a:p>
        </p:txBody>
      </p:sp>
      <p:sp>
        <p:nvSpPr>
          <p:cNvPr id="127" name="TextBox 126">
            <a:extLst>
              <a:ext uri="{FF2B5EF4-FFF2-40B4-BE49-F238E27FC236}">
                <a16:creationId xmlns:a16="http://schemas.microsoft.com/office/drawing/2014/main" id="{BD3E7536-8BA3-4E16-B2BE-40409479F934}"/>
              </a:ext>
            </a:extLst>
          </p:cNvPr>
          <p:cNvSpPr txBox="1"/>
          <p:nvPr/>
        </p:nvSpPr>
        <p:spPr>
          <a:xfrm>
            <a:off x="5516516" y="1268836"/>
            <a:ext cx="1309279" cy="588623"/>
          </a:xfrm>
          <a:prstGeom prst="rect">
            <a:avLst/>
          </a:prstGeom>
          <a:noFill/>
          <a:ln w="38100">
            <a:solidFill>
              <a:srgbClr val="A7253F"/>
            </a:solidFill>
          </a:ln>
        </p:spPr>
        <p:txBody>
          <a:bodyPr wrap="square" rtlCol="0">
            <a:spAutoFit/>
          </a:bodyPr>
          <a:lstStyle/>
          <a:p>
            <a:pPr>
              <a:lnSpc>
                <a:spcPct val="150000"/>
              </a:lnSpc>
            </a:pPr>
            <a:r>
              <a:rPr lang="en-US" sz="1350" b="1" dirty="0"/>
              <a:t>WV% = 1.40</a:t>
            </a:r>
          </a:p>
          <a:p>
            <a:r>
              <a:rPr lang="en-US" sz="1200" dirty="0"/>
              <a:t>(Target % = 1.0)</a:t>
            </a:r>
          </a:p>
        </p:txBody>
      </p:sp>
      <p:sp>
        <p:nvSpPr>
          <p:cNvPr id="124" name="Slide Number Placeholder 123">
            <a:extLst>
              <a:ext uri="{FF2B5EF4-FFF2-40B4-BE49-F238E27FC236}">
                <a16:creationId xmlns:a16="http://schemas.microsoft.com/office/drawing/2014/main" id="{7A0A8C8D-38AF-40DB-BB0B-09FCDAD41393}"/>
              </a:ext>
            </a:extLst>
          </p:cNvPr>
          <p:cNvSpPr>
            <a:spLocks noGrp="1"/>
          </p:cNvSpPr>
          <p:nvPr>
            <p:ph type="sldNum" sz="quarter" idx="12"/>
          </p:nvPr>
        </p:nvSpPr>
        <p:spPr/>
        <p:txBody>
          <a:bodyPr/>
          <a:lstStyle/>
          <a:p>
            <a:fld id="{16630861-4318-414B-8E21-CA5F03E7BD41}" type="slidenum">
              <a:rPr lang="en-US" smtClean="0"/>
              <a:t>11</a:t>
            </a:fld>
            <a:endParaRPr lang="en-US"/>
          </a:p>
        </p:txBody>
      </p:sp>
    </p:spTree>
    <p:extLst>
      <p:ext uri="{BB962C8B-B14F-4D97-AF65-F5344CB8AC3E}">
        <p14:creationId xmlns:p14="http://schemas.microsoft.com/office/powerpoint/2010/main" val="20366671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E061E-4307-4D9B-A0A6-ACC41BE9F548}"/>
              </a:ext>
            </a:extLst>
          </p:cNvPr>
          <p:cNvSpPr>
            <a:spLocks noGrp="1"/>
          </p:cNvSpPr>
          <p:nvPr>
            <p:ph type="title"/>
          </p:nvPr>
        </p:nvSpPr>
        <p:spPr>
          <a:xfrm>
            <a:off x="253450" y="1107204"/>
            <a:ext cx="3305474" cy="1368763"/>
          </a:xfrm>
        </p:spPr>
        <p:txBody>
          <a:bodyPr>
            <a:normAutofit/>
          </a:bodyPr>
          <a:lstStyle/>
          <a:p>
            <a:r>
              <a:rPr lang="en-US" sz="2100" dirty="0"/>
              <a:t>WV Alternate Summative Assessment Participation for ELA, SY 2016, Grades 3-11 by District</a:t>
            </a:r>
          </a:p>
        </p:txBody>
      </p:sp>
      <p:sp>
        <p:nvSpPr>
          <p:cNvPr id="3" name="Freeform 122">
            <a:extLst>
              <a:ext uri="{FF2B5EF4-FFF2-40B4-BE49-F238E27FC236}">
                <a16:creationId xmlns:a16="http://schemas.microsoft.com/office/drawing/2014/main" id="{705184A9-789E-40F9-8EC5-AE1FD142DB35}"/>
              </a:ext>
            </a:extLst>
          </p:cNvPr>
          <p:cNvSpPr>
            <a:spLocks/>
          </p:cNvSpPr>
          <p:nvPr/>
        </p:nvSpPr>
        <p:spPr bwMode="auto">
          <a:xfrm>
            <a:off x="6966493" y="2402146"/>
            <a:ext cx="442913" cy="491729"/>
          </a:xfrm>
          <a:custGeom>
            <a:avLst/>
            <a:gdLst>
              <a:gd name="T0" fmla="*/ 0 w 744"/>
              <a:gd name="T1" fmla="*/ 2147483647 h 827"/>
              <a:gd name="T2" fmla="*/ 2147483647 w 744"/>
              <a:gd name="T3" fmla="*/ 2147483647 h 827"/>
              <a:gd name="T4" fmla="*/ 2147483647 w 744"/>
              <a:gd name="T5" fmla="*/ 2147483647 h 827"/>
              <a:gd name="T6" fmla="*/ 2147483647 w 744"/>
              <a:gd name="T7" fmla="*/ 0 h 827"/>
              <a:gd name="T8" fmla="*/ 2147483647 w 744"/>
              <a:gd name="T9" fmla="*/ 2147483647 h 827"/>
              <a:gd name="T10" fmla="*/ 2147483647 w 744"/>
              <a:gd name="T11" fmla="*/ 2147483647 h 827"/>
              <a:gd name="T12" fmla="*/ 2147483647 w 744"/>
              <a:gd name="T13" fmla="*/ 2147483647 h 827"/>
              <a:gd name="T14" fmla="*/ 2147483647 w 744"/>
              <a:gd name="T15" fmla="*/ 2147483647 h 827"/>
              <a:gd name="T16" fmla="*/ 2147483647 w 744"/>
              <a:gd name="T17" fmla="*/ 2147483647 h 827"/>
              <a:gd name="T18" fmla="*/ 2147483647 w 744"/>
              <a:gd name="T19" fmla="*/ 2147483647 h 827"/>
              <a:gd name="T20" fmla="*/ 2147483647 w 744"/>
              <a:gd name="T21" fmla="*/ 2147483647 h 827"/>
              <a:gd name="T22" fmla="*/ 2147483647 w 744"/>
              <a:gd name="T23" fmla="*/ 2147483647 h 827"/>
              <a:gd name="T24" fmla="*/ 2147483647 w 744"/>
              <a:gd name="T25" fmla="*/ 2147483647 h 827"/>
              <a:gd name="T26" fmla="*/ 2147483647 w 744"/>
              <a:gd name="T27" fmla="*/ 2147483647 h 827"/>
              <a:gd name="T28" fmla="*/ 2147483647 w 744"/>
              <a:gd name="T29" fmla="*/ 2147483647 h 827"/>
              <a:gd name="T30" fmla="*/ 2147483647 w 744"/>
              <a:gd name="T31" fmla="*/ 2147483647 h 827"/>
              <a:gd name="T32" fmla="*/ 2147483647 w 744"/>
              <a:gd name="T33" fmla="*/ 2147483647 h 827"/>
              <a:gd name="T34" fmla="*/ 0 w 744"/>
              <a:gd name="T35" fmla="*/ 2147483647 h 8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44"/>
              <a:gd name="T55" fmla="*/ 0 h 827"/>
              <a:gd name="T56" fmla="*/ 744 w 744"/>
              <a:gd name="T57" fmla="*/ 827 h 8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44" h="827">
                <a:moveTo>
                  <a:pt x="0" y="540"/>
                </a:moveTo>
                <a:lnTo>
                  <a:pt x="165" y="89"/>
                </a:lnTo>
                <a:lnTo>
                  <a:pt x="257" y="71"/>
                </a:lnTo>
                <a:lnTo>
                  <a:pt x="342" y="0"/>
                </a:lnTo>
                <a:lnTo>
                  <a:pt x="403" y="42"/>
                </a:lnTo>
                <a:lnTo>
                  <a:pt x="506" y="39"/>
                </a:lnTo>
                <a:lnTo>
                  <a:pt x="547" y="53"/>
                </a:lnTo>
                <a:lnTo>
                  <a:pt x="575" y="48"/>
                </a:lnTo>
                <a:lnTo>
                  <a:pt x="607" y="6"/>
                </a:lnTo>
                <a:lnTo>
                  <a:pt x="680" y="18"/>
                </a:lnTo>
                <a:lnTo>
                  <a:pt x="721" y="72"/>
                </a:lnTo>
                <a:lnTo>
                  <a:pt x="664" y="170"/>
                </a:lnTo>
                <a:lnTo>
                  <a:pt x="719" y="260"/>
                </a:lnTo>
                <a:lnTo>
                  <a:pt x="744" y="273"/>
                </a:lnTo>
                <a:lnTo>
                  <a:pt x="700" y="409"/>
                </a:lnTo>
                <a:lnTo>
                  <a:pt x="487" y="594"/>
                </a:lnTo>
                <a:lnTo>
                  <a:pt x="363" y="827"/>
                </a:lnTo>
                <a:lnTo>
                  <a:pt x="0" y="540"/>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 name="Freeform 123">
            <a:extLst>
              <a:ext uri="{FF2B5EF4-FFF2-40B4-BE49-F238E27FC236}">
                <a16:creationId xmlns:a16="http://schemas.microsoft.com/office/drawing/2014/main" id="{1E77D5AE-4A05-460E-933C-A41B015436EB}"/>
              </a:ext>
            </a:extLst>
          </p:cNvPr>
          <p:cNvSpPr>
            <a:spLocks/>
          </p:cNvSpPr>
          <p:nvPr/>
        </p:nvSpPr>
        <p:spPr bwMode="auto">
          <a:xfrm>
            <a:off x="4336402" y="1325822"/>
            <a:ext cx="182166" cy="346472"/>
          </a:xfrm>
          <a:custGeom>
            <a:avLst/>
            <a:gdLst>
              <a:gd name="T0" fmla="*/ 0 w 305"/>
              <a:gd name="T1" fmla="*/ 2147483647 h 581"/>
              <a:gd name="T2" fmla="*/ 2147483647 w 305"/>
              <a:gd name="T3" fmla="*/ 2147483647 h 581"/>
              <a:gd name="T4" fmla="*/ 2147483647 w 305"/>
              <a:gd name="T5" fmla="*/ 0 h 581"/>
              <a:gd name="T6" fmla="*/ 2147483647 w 305"/>
              <a:gd name="T7" fmla="*/ 2147483647 h 581"/>
              <a:gd name="T8" fmla="*/ 2147483647 w 305"/>
              <a:gd name="T9" fmla="*/ 2147483647 h 581"/>
              <a:gd name="T10" fmla="*/ 0 w 305"/>
              <a:gd name="T11" fmla="*/ 2147483647 h 581"/>
              <a:gd name="T12" fmla="*/ 0 60000 65536"/>
              <a:gd name="T13" fmla="*/ 0 60000 65536"/>
              <a:gd name="T14" fmla="*/ 0 60000 65536"/>
              <a:gd name="T15" fmla="*/ 0 60000 65536"/>
              <a:gd name="T16" fmla="*/ 0 60000 65536"/>
              <a:gd name="T17" fmla="*/ 0 60000 65536"/>
              <a:gd name="T18" fmla="*/ 0 w 305"/>
              <a:gd name="T19" fmla="*/ 0 h 581"/>
              <a:gd name="T20" fmla="*/ 305 w 305"/>
              <a:gd name="T21" fmla="*/ 581 h 581"/>
            </a:gdLst>
            <a:ahLst/>
            <a:cxnLst>
              <a:cxn ang="T12">
                <a:pos x="T0" y="T1"/>
              </a:cxn>
              <a:cxn ang="T13">
                <a:pos x="T2" y="T3"/>
              </a:cxn>
              <a:cxn ang="T14">
                <a:pos x="T4" y="T5"/>
              </a:cxn>
              <a:cxn ang="T15">
                <a:pos x="T6" y="T7"/>
              </a:cxn>
              <a:cxn ang="T16">
                <a:pos x="T8" y="T9"/>
              </a:cxn>
              <a:cxn ang="T17">
                <a:pos x="T10" y="T11"/>
              </a:cxn>
            </a:cxnLst>
            <a:rect l="T18" t="T19" r="T20" b="T21"/>
            <a:pathLst>
              <a:path w="305" h="581">
                <a:moveTo>
                  <a:pt x="0" y="501"/>
                </a:moveTo>
                <a:lnTo>
                  <a:pt x="135" y="231"/>
                </a:lnTo>
                <a:lnTo>
                  <a:pt x="114" y="0"/>
                </a:lnTo>
                <a:lnTo>
                  <a:pt x="297" y="16"/>
                </a:lnTo>
                <a:lnTo>
                  <a:pt x="305" y="581"/>
                </a:lnTo>
                <a:lnTo>
                  <a:pt x="0" y="501"/>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 name="Freeform 124">
            <a:extLst>
              <a:ext uri="{FF2B5EF4-FFF2-40B4-BE49-F238E27FC236}">
                <a16:creationId xmlns:a16="http://schemas.microsoft.com/office/drawing/2014/main" id="{5FF0B59E-E1FC-4E76-BCDB-19664D901FAA}"/>
              </a:ext>
            </a:extLst>
          </p:cNvPr>
          <p:cNvSpPr>
            <a:spLocks/>
          </p:cNvSpPr>
          <p:nvPr/>
        </p:nvSpPr>
        <p:spPr bwMode="auto">
          <a:xfrm>
            <a:off x="2370681" y="3848756"/>
            <a:ext cx="478631" cy="522684"/>
          </a:xfrm>
          <a:custGeom>
            <a:avLst/>
            <a:gdLst>
              <a:gd name="T0" fmla="*/ 0 w 802"/>
              <a:gd name="T1" fmla="*/ 2147483647 h 878"/>
              <a:gd name="T2" fmla="*/ 2147483647 w 802"/>
              <a:gd name="T3" fmla="*/ 2147483647 h 878"/>
              <a:gd name="T4" fmla="*/ 2147483647 w 802"/>
              <a:gd name="T5" fmla="*/ 2147483647 h 878"/>
              <a:gd name="T6" fmla="*/ 2147483647 w 802"/>
              <a:gd name="T7" fmla="*/ 0 h 878"/>
              <a:gd name="T8" fmla="*/ 2147483647 w 802"/>
              <a:gd name="T9" fmla="*/ 2147483647 h 878"/>
              <a:gd name="T10" fmla="*/ 2147483647 w 802"/>
              <a:gd name="T11" fmla="*/ 2147483647 h 878"/>
              <a:gd name="T12" fmla="*/ 2147483647 w 802"/>
              <a:gd name="T13" fmla="*/ 2147483647 h 878"/>
              <a:gd name="T14" fmla="*/ 2147483647 w 802"/>
              <a:gd name="T15" fmla="*/ 2147483647 h 878"/>
              <a:gd name="T16" fmla="*/ 2147483647 w 802"/>
              <a:gd name="T17" fmla="*/ 2147483647 h 878"/>
              <a:gd name="T18" fmla="*/ 2147483647 w 802"/>
              <a:gd name="T19" fmla="*/ 2147483647 h 878"/>
              <a:gd name="T20" fmla="*/ 2147483647 w 802"/>
              <a:gd name="T21" fmla="*/ 2147483647 h 878"/>
              <a:gd name="T22" fmla="*/ 2147483647 w 802"/>
              <a:gd name="T23" fmla="*/ 2147483647 h 878"/>
              <a:gd name="T24" fmla="*/ 0 w 802"/>
              <a:gd name="T25" fmla="*/ 2147483647 h 8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2"/>
              <a:gd name="T40" fmla="*/ 0 h 878"/>
              <a:gd name="T41" fmla="*/ 802 w 802"/>
              <a:gd name="T42" fmla="*/ 878 h 8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2" h="878">
                <a:moveTo>
                  <a:pt x="0" y="398"/>
                </a:moveTo>
                <a:lnTo>
                  <a:pt x="304" y="322"/>
                </a:lnTo>
                <a:lnTo>
                  <a:pt x="381" y="36"/>
                </a:lnTo>
                <a:lnTo>
                  <a:pt x="521" y="0"/>
                </a:lnTo>
                <a:lnTo>
                  <a:pt x="794" y="315"/>
                </a:lnTo>
                <a:lnTo>
                  <a:pt x="802" y="560"/>
                </a:lnTo>
                <a:lnTo>
                  <a:pt x="529" y="678"/>
                </a:lnTo>
                <a:lnTo>
                  <a:pt x="422" y="878"/>
                </a:lnTo>
                <a:lnTo>
                  <a:pt x="379" y="863"/>
                </a:lnTo>
                <a:lnTo>
                  <a:pt x="369" y="837"/>
                </a:lnTo>
                <a:lnTo>
                  <a:pt x="370" y="690"/>
                </a:lnTo>
                <a:lnTo>
                  <a:pt x="265" y="673"/>
                </a:lnTo>
                <a:lnTo>
                  <a:pt x="0" y="398"/>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6" name="Freeform 125">
            <a:extLst>
              <a:ext uri="{FF2B5EF4-FFF2-40B4-BE49-F238E27FC236}">
                <a16:creationId xmlns:a16="http://schemas.microsoft.com/office/drawing/2014/main" id="{6B201996-F7F6-413F-ABE3-5B58E7E780D2}"/>
              </a:ext>
            </a:extLst>
          </p:cNvPr>
          <p:cNvSpPr>
            <a:spLocks/>
          </p:cNvSpPr>
          <p:nvPr/>
        </p:nvSpPr>
        <p:spPr bwMode="auto">
          <a:xfrm>
            <a:off x="5624658" y="2840297"/>
            <a:ext cx="548879" cy="721519"/>
          </a:xfrm>
          <a:custGeom>
            <a:avLst/>
            <a:gdLst>
              <a:gd name="T0" fmla="*/ 0 w 922"/>
              <a:gd name="T1" fmla="*/ 2147483647 h 1212"/>
              <a:gd name="T2" fmla="*/ 2147483647 w 922"/>
              <a:gd name="T3" fmla="*/ 2147483647 h 1212"/>
              <a:gd name="T4" fmla="*/ 2147483647 w 922"/>
              <a:gd name="T5" fmla="*/ 2147483647 h 1212"/>
              <a:gd name="T6" fmla="*/ 2147483647 w 922"/>
              <a:gd name="T7" fmla="*/ 2147483647 h 1212"/>
              <a:gd name="T8" fmla="*/ 2147483647 w 922"/>
              <a:gd name="T9" fmla="*/ 2147483647 h 1212"/>
              <a:gd name="T10" fmla="*/ 2147483647 w 922"/>
              <a:gd name="T11" fmla="*/ 2147483647 h 1212"/>
              <a:gd name="T12" fmla="*/ 2147483647 w 922"/>
              <a:gd name="T13" fmla="*/ 2147483647 h 1212"/>
              <a:gd name="T14" fmla="*/ 2147483647 w 922"/>
              <a:gd name="T15" fmla="*/ 2147483647 h 1212"/>
              <a:gd name="T16" fmla="*/ 2147483647 w 922"/>
              <a:gd name="T17" fmla="*/ 2147483647 h 1212"/>
              <a:gd name="T18" fmla="*/ 2147483647 w 922"/>
              <a:gd name="T19" fmla="*/ 2147483647 h 1212"/>
              <a:gd name="T20" fmla="*/ 2147483647 w 922"/>
              <a:gd name="T21" fmla="*/ 2147483647 h 1212"/>
              <a:gd name="T22" fmla="*/ 2147483647 w 922"/>
              <a:gd name="T23" fmla="*/ 2147483647 h 1212"/>
              <a:gd name="T24" fmla="*/ 2147483647 w 922"/>
              <a:gd name="T25" fmla="*/ 2147483647 h 1212"/>
              <a:gd name="T26" fmla="*/ 2147483647 w 922"/>
              <a:gd name="T27" fmla="*/ 2147483647 h 1212"/>
              <a:gd name="T28" fmla="*/ 2147483647 w 922"/>
              <a:gd name="T29" fmla="*/ 2147483647 h 1212"/>
              <a:gd name="T30" fmla="*/ 2147483647 w 922"/>
              <a:gd name="T31" fmla="*/ 2147483647 h 1212"/>
              <a:gd name="T32" fmla="*/ 2147483647 w 922"/>
              <a:gd name="T33" fmla="*/ 2147483647 h 1212"/>
              <a:gd name="T34" fmla="*/ 2147483647 w 922"/>
              <a:gd name="T35" fmla="*/ 0 h 1212"/>
              <a:gd name="T36" fmla="*/ 2147483647 w 922"/>
              <a:gd name="T37" fmla="*/ 2147483647 h 1212"/>
              <a:gd name="T38" fmla="*/ 0 w 922"/>
              <a:gd name="T39" fmla="*/ 2147483647 h 121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22"/>
              <a:gd name="T61" fmla="*/ 0 h 1212"/>
              <a:gd name="T62" fmla="*/ 922 w 922"/>
              <a:gd name="T63" fmla="*/ 1212 h 121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22" h="1212">
                <a:moveTo>
                  <a:pt x="0" y="289"/>
                </a:moveTo>
                <a:lnTo>
                  <a:pt x="51" y="328"/>
                </a:lnTo>
                <a:lnTo>
                  <a:pt x="52" y="385"/>
                </a:lnTo>
                <a:lnTo>
                  <a:pt x="197" y="286"/>
                </a:lnTo>
                <a:lnTo>
                  <a:pt x="288" y="269"/>
                </a:lnTo>
                <a:lnTo>
                  <a:pt x="374" y="298"/>
                </a:lnTo>
                <a:lnTo>
                  <a:pt x="263" y="596"/>
                </a:lnTo>
                <a:lnTo>
                  <a:pt x="359" y="612"/>
                </a:lnTo>
                <a:lnTo>
                  <a:pt x="348" y="688"/>
                </a:lnTo>
                <a:lnTo>
                  <a:pt x="297" y="811"/>
                </a:lnTo>
                <a:lnTo>
                  <a:pt x="233" y="858"/>
                </a:lnTo>
                <a:lnTo>
                  <a:pt x="235" y="867"/>
                </a:lnTo>
                <a:lnTo>
                  <a:pt x="655" y="1212"/>
                </a:lnTo>
                <a:lnTo>
                  <a:pt x="797" y="967"/>
                </a:lnTo>
                <a:lnTo>
                  <a:pt x="739" y="613"/>
                </a:lnTo>
                <a:lnTo>
                  <a:pt x="922" y="209"/>
                </a:lnTo>
                <a:lnTo>
                  <a:pt x="618" y="34"/>
                </a:lnTo>
                <a:lnTo>
                  <a:pt x="371" y="0"/>
                </a:lnTo>
                <a:lnTo>
                  <a:pt x="229" y="83"/>
                </a:lnTo>
                <a:lnTo>
                  <a:pt x="0" y="289"/>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7" name="Freeform 126">
            <a:extLst>
              <a:ext uri="{FF2B5EF4-FFF2-40B4-BE49-F238E27FC236}">
                <a16:creationId xmlns:a16="http://schemas.microsoft.com/office/drawing/2014/main" id="{847EA01B-A022-4B9B-B3BB-0B5BA8C3E19E}"/>
              </a:ext>
            </a:extLst>
          </p:cNvPr>
          <p:cNvSpPr>
            <a:spLocks/>
          </p:cNvSpPr>
          <p:nvPr/>
        </p:nvSpPr>
        <p:spPr bwMode="auto">
          <a:xfrm>
            <a:off x="4126852" y="4346437"/>
            <a:ext cx="995363" cy="822722"/>
          </a:xfrm>
          <a:custGeom>
            <a:avLst/>
            <a:gdLst>
              <a:gd name="T0" fmla="*/ 0 w 1672"/>
              <a:gd name="T1" fmla="*/ 2147483647 h 1383"/>
              <a:gd name="T2" fmla="*/ 2147483647 w 1672"/>
              <a:gd name="T3" fmla="*/ 2147483647 h 1383"/>
              <a:gd name="T4" fmla="*/ 2147483647 w 1672"/>
              <a:gd name="T5" fmla="*/ 2147483647 h 1383"/>
              <a:gd name="T6" fmla="*/ 2147483647 w 1672"/>
              <a:gd name="T7" fmla="*/ 2147483647 h 1383"/>
              <a:gd name="T8" fmla="*/ 2147483647 w 1672"/>
              <a:gd name="T9" fmla="*/ 2147483647 h 1383"/>
              <a:gd name="T10" fmla="*/ 2147483647 w 1672"/>
              <a:gd name="T11" fmla="*/ 2147483647 h 1383"/>
              <a:gd name="T12" fmla="*/ 2147483647 w 1672"/>
              <a:gd name="T13" fmla="*/ 2147483647 h 1383"/>
              <a:gd name="T14" fmla="*/ 2147483647 w 1672"/>
              <a:gd name="T15" fmla="*/ 2147483647 h 1383"/>
              <a:gd name="T16" fmla="*/ 2147483647 w 1672"/>
              <a:gd name="T17" fmla="*/ 2147483647 h 1383"/>
              <a:gd name="T18" fmla="*/ 2147483647 w 1672"/>
              <a:gd name="T19" fmla="*/ 2147483647 h 1383"/>
              <a:gd name="T20" fmla="*/ 2147483647 w 1672"/>
              <a:gd name="T21" fmla="*/ 2147483647 h 1383"/>
              <a:gd name="T22" fmla="*/ 2147483647 w 1672"/>
              <a:gd name="T23" fmla="*/ 2147483647 h 1383"/>
              <a:gd name="T24" fmla="*/ 2147483647 w 1672"/>
              <a:gd name="T25" fmla="*/ 2147483647 h 1383"/>
              <a:gd name="T26" fmla="*/ 2147483647 w 1672"/>
              <a:gd name="T27" fmla="*/ 2147483647 h 1383"/>
              <a:gd name="T28" fmla="*/ 2147483647 w 1672"/>
              <a:gd name="T29" fmla="*/ 2147483647 h 1383"/>
              <a:gd name="T30" fmla="*/ 2147483647 w 1672"/>
              <a:gd name="T31" fmla="*/ 2147483647 h 1383"/>
              <a:gd name="T32" fmla="*/ 2147483647 w 1672"/>
              <a:gd name="T33" fmla="*/ 2147483647 h 1383"/>
              <a:gd name="T34" fmla="*/ 2147483647 w 1672"/>
              <a:gd name="T35" fmla="*/ 2147483647 h 1383"/>
              <a:gd name="T36" fmla="*/ 2147483647 w 1672"/>
              <a:gd name="T37" fmla="*/ 2147483647 h 1383"/>
              <a:gd name="T38" fmla="*/ 2147483647 w 1672"/>
              <a:gd name="T39" fmla="*/ 2147483647 h 1383"/>
              <a:gd name="T40" fmla="*/ 2147483647 w 1672"/>
              <a:gd name="T41" fmla="*/ 2147483647 h 1383"/>
              <a:gd name="T42" fmla="*/ 2147483647 w 1672"/>
              <a:gd name="T43" fmla="*/ 2147483647 h 1383"/>
              <a:gd name="T44" fmla="*/ 2147483647 w 1672"/>
              <a:gd name="T45" fmla="*/ 0 h 1383"/>
              <a:gd name="T46" fmla="*/ 2147483647 w 1672"/>
              <a:gd name="T47" fmla="*/ 2147483647 h 1383"/>
              <a:gd name="T48" fmla="*/ 0 w 1672"/>
              <a:gd name="T49" fmla="*/ 2147483647 h 1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72"/>
              <a:gd name="T76" fmla="*/ 0 h 1383"/>
              <a:gd name="T77" fmla="*/ 1672 w 1672"/>
              <a:gd name="T78" fmla="*/ 1383 h 1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72" h="1383">
                <a:moveTo>
                  <a:pt x="0" y="368"/>
                </a:moveTo>
                <a:lnTo>
                  <a:pt x="21" y="504"/>
                </a:lnTo>
                <a:lnTo>
                  <a:pt x="147" y="491"/>
                </a:lnTo>
                <a:lnTo>
                  <a:pt x="103" y="543"/>
                </a:lnTo>
                <a:lnTo>
                  <a:pt x="196" y="679"/>
                </a:lnTo>
                <a:lnTo>
                  <a:pt x="114" y="774"/>
                </a:lnTo>
                <a:lnTo>
                  <a:pt x="241" y="947"/>
                </a:lnTo>
                <a:lnTo>
                  <a:pt x="188" y="962"/>
                </a:lnTo>
                <a:lnTo>
                  <a:pt x="366" y="1166"/>
                </a:lnTo>
                <a:lnTo>
                  <a:pt x="389" y="1263"/>
                </a:lnTo>
                <a:lnTo>
                  <a:pt x="782" y="1383"/>
                </a:lnTo>
                <a:lnTo>
                  <a:pt x="909" y="1301"/>
                </a:lnTo>
                <a:lnTo>
                  <a:pt x="928" y="1368"/>
                </a:lnTo>
                <a:lnTo>
                  <a:pt x="1000" y="1312"/>
                </a:lnTo>
                <a:lnTo>
                  <a:pt x="1075" y="1368"/>
                </a:lnTo>
                <a:lnTo>
                  <a:pt x="1233" y="1044"/>
                </a:lnTo>
                <a:lnTo>
                  <a:pt x="1495" y="773"/>
                </a:lnTo>
                <a:lnTo>
                  <a:pt x="1672" y="488"/>
                </a:lnTo>
                <a:lnTo>
                  <a:pt x="1439" y="474"/>
                </a:lnTo>
                <a:lnTo>
                  <a:pt x="1220" y="543"/>
                </a:lnTo>
                <a:lnTo>
                  <a:pt x="979" y="343"/>
                </a:lnTo>
                <a:lnTo>
                  <a:pt x="975" y="82"/>
                </a:lnTo>
                <a:lnTo>
                  <a:pt x="829" y="0"/>
                </a:lnTo>
                <a:lnTo>
                  <a:pt x="306" y="422"/>
                </a:lnTo>
                <a:lnTo>
                  <a:pt x="0" y="368"/>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8" name="Freeform 127">
            <a:extLst>
              <a:ext uri="{FF2B5EF4-FFF2-40B4-BE49-F238E27FC236}">
                <a16:creationId xmlns:a16="http://schemas.microsoft.com/office/drawing/2014/main" id="{4E0A7556-EEB4-4788-BEC5-208D48E693B9}"/>
              </a:ext>
            </a:extLst>
          </p:cNvPr>
          <p:cNvSpPr>
            <a:spLocks/>
          </p:cNvSpPr>
          <p:nvPr/>
        </p:nvSpPr>
        <p:spPr bwMode="auto">
          <a:xfrm>
            <a:off x="6173537" y="2530735"/>
            <a:ext cx="673894" cy="631031"/>
          </a:xfrm>
          <a:custGeom>
            <a:avLst/>
            <a:gdLst>
              <a:gd name="T0" fmla="*/ 0 w 1134"/>
              <a:gd name="T1" fmla="*/ 2147483647 h 1061"/>
              <a:gd name="T2" fmla="*/ 2147483647 w 1134"/>
              <a:gd name="T3" fmla="*/ 2147483647 h 1061"/>
              <a:gd name="T4" fmla="*/ 2147483647 w 1134"/>
              <a:gd name="T5" fmla="*/ 2147483647 h 1061"/>
              <a:gd name="T6" fmla="*/ 2147483647 w 1134"/>
              <a:gd name="T7" fmla="*/ 2147483647 h 1061"/>
              <a:gd name="T8" fmla="*/ 2147483647 w 1134"/>
              <a:gd name="T9" fmla="*/ 2147483647 h 1061"/>
              <a:gd name="T10" fmla="*/ 2147483647 w 1134"/>
              <a:gd name="T11" fmla="*/ 2147483647 h 1061"/>
              <a:gd name="T12" fmla="*/ 2147483647 w 1134"/>
              <a:gd name="T13" fmla="*/ 0 h 1061"/>
              <a:gd name="T14" fmla="*/ 2147483647 w 1134"/>
              <a:gd name="T15" fmla="*/ 2147483647 h 1061"/>
              <a:gd name="T16" fmla="*/ 2147483647 w 1134"/>
              <a:gd name="T17" fmla="*/ 2147483647 h 1061"/>
              <a:gd name="T18" fmla="*/ 2147483647 w 1134"/>
              <a:gd name="T19" fmla="*/ 2147483647 h 1061"/>
              <a:gd name="T20" fmla="*/ 2147483647 w 1134"/>
              <a:gd name="T21" fmla="*/ 2147483647 h 1061"/>
              <a:gd name="T22" fmla="*/ 2147483647 w 1134"/>
              <a:gd name="T23" fmla="*/ 2147483647 h 1061"/>
              <a:gd name="T24" fmla="*/ 2147483647 w 1134"/>
              <a:gd name="T25" fmla="*/ 2147483647 h 1061"/>
              <a:gd name="T26" fmla="*/ 2147483647 w 1134"/>
              <a:gd name="T27" fmla="*/ 2147483647 h 1061"/>
              <a:gd name="T28" fmla="*/ 2147483647 w 1134"/>
              <a:gd name="T29" fmla="*/ 2147483647 h 1061"/>
              <a:gd name="T30" fmla="*/ 2147483647 w 1134"/>
              <a:gd name="T31" fmla="*/ 2147483647 h 1061"/>
              <a:gd name="T32" fmla="*/ 2147483647 w 1134"/>
              <a:gd name="T33" fmla="*/ 2147483647 h 1061"/>
              <a:gd name="T34" fmla="*/ 2147483647 w 1134"/>
              <a:gd name="T35" fmla="*/ 2147483647 h 1061"/>
              <a:gd name="T36" fmla="*/ 2147483647 w 1134"/>
              <a:gd name="T37" fmla="*/ 2147483647 h 1061"/>
              <a:gd name="T38" fmla="*/ 2147483647 w 1134"/>
              <a:gd name="T39" fmla="*/ 2147483647 h 1061"/>
              <a:gd name="T40" fmla="*/ 0 w 1134"/>
              <a:gd name="T41" fmla="*/ 2147483647 h 10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34"/>
              <a:gd name="T64" fmla="*/ 0 h 1061"/>
              <a:gd name="T65" fmla="*/ 1134 w 1134"/>
              <a:gd name="T66" fmla="*/ 1061 h 10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34" h="1061">
                <a:moveTo>
                  <a:pt x="0" y="730"/>
                </a:moveTo>
                <a:lnTo>
                  <a:pt x="71" y="687"/>
                </a:lnTo>
                <a:lnTo>
                  <a:pt x="87" y="591"/>
                </a:lnTo>
                <a:lnTo>
                  <a:pt x="223" y="495"/>
                </a:lnTo>
                <a:lnTo>
                  <a:pt x="323" y="371"/>
                </a:lnTo>
                <a:lnTo>
                  <a:pt x="362" y="233"/>
                </a:lnTo>
                <a:lnTo>
                  <a:pt x="585" y="0"/>
                </a:lnTo>
                <a:lnTo>
                  <a:pt x="852" y="64"/>
                </a:lnTo>
                <a:lnTo>
                  <a:pt x="870" y="37"/>
                </a:lnTo>
                <a:lnTo>
                  <a:pt x="1134" y="177"/>
                </a:lnTo>
                <a:lnTo>
                  <a:pt x="1058" y="396"/>
                </a:lnTo>
                <a:lnTo>
                  <a:pt x="1097" y="409"/>
                </a:lnTo>
                <a:lnTo>
                  <a:pt x="981" y="627"/>
                </a:lnTo>
                <a:lnTo>
                  <a:pt x="1021" y="653"/>
                </a:lnTo>
                <a:lnTo>
                  <a:pt x="954" y="790"/>
                </a:lnTo>
                <a:lnTo>
                  <a:pt x="1015" y="873"/>
                </a:lnTo>
                <a:lnTo>
                  <a:pt x="845" y="1061"/>
                </a:lnTo>
                <a:lnTo>
                  <a:pt x="705" y="931"/>
                </a:lnTo>
                <a:lnTo>
                  <a:pt x="666" y="978"/>
                </a:lnTo>
                <a:lnTo>
                  <a:pt x="583" y="966"/>
                </a:lnTo>
                <a:lnTo>
                  <a:pt x="0" y="730"/>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9" name="Freeform 128">
            <a:extLst>
              <a:ext uri="{FF2B5EF4-FFF2-40B4-BE49-F238E27FC236}">
                <a16:creationId xmlns:a16="http://schemas.microsoft.com/office/drawing/2014/main" id="{8E28BC5D-D7B1-4FC5-B619-B2B3569817BD}"/>
              </a:ext>
            </a:extLst>
          </p:cNvPr>
          <p:cNvSpPr>
            <a:spLocks/>
          </p:cNvSpPr>
          <p:nvPr/>
        </p:nvSpPr>
        <p:spPr bwMode="auto">
          <a:xfrm>
            <a:off x="4350690" y="996019"/>
            <a:ext cx="170260" cy="339328"/>
          </a:xfrm>
          <a:custGeom>
            <a:avLst/>
            <a:gdLst>
              <a:gd name="T0" fmla="*/ 0 w 286"/>
              <a:gd name="T1" fmla="*/ 2147483647 h 569"/>
              <a:gd name="T2" fmla="*/ 2147483647 w 286"/>
              <a:gd name="T3" fmla="*/ 2147483647 h 569"/>
              <a:gd name="T4" fmla="*/ 2147483647 w 286"/>
              <a:gd name="T5" fmla="*/ 2147483647 h 569"/>
              <a:gd name="T6" fmla="*/ 2147483647 w 286"/>
              <a:gd name="T7" fmla="*/ 0 h 569"/>
              <a:gd name="T8" fmla="*/ 2147483647 w 286"/>
              <a:gd name="T9" fmla="*/ 2147483647 h 569"/>
              <a:gd name="T10" fmla="*/ 2147483647 w 286"/>
              <a:gd name="T11" fmla="*/ 2147483647 h 569"/>
              <a:gd name="T12" fmla="*/ 2147483647 w 286"/>
              <a:gd name="T13" fmla="*/ 2147483647 h 569"/>
              <a:gd name="T14" fmla="*/ 2147483647 w 286"/>
              <a:gd name="T15" fmla="*/ 2147483647 h 569"/>
              <a:gd name="T16" fmla="*/ 0 w 286"/>
              <a:gd name="T17" fmla="*/ 2147483647 h 5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569"/>
              <a:gd name="T29" fmla="*/ 286 w 286"/>
              <a:gd name="T30" fmla="*/ 569 h 5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569">
                <a:moveTo>
                  <a:pt x="0" y="135"/>
                </a:moveTo>
                <a:lnTo>
                  <a:pt x="28" y="66"/>
                </a:lnTo>
                <a:lnTo>
                  <a:pt x="98" y="26"/>
                </a:lnTo>
                <a:lnTo>
                  <a:pt x="286" y="0"/>
                </a:lnTo>
                <a:lnTo>
                  <a:pt x="284" y="392"/>
                </a:lnTo>
                <a:lnTo>
                  <a:pt x="274" y="569"/>
                </a:lnTo>
                <a:lnTo>
                  <a:pt x="91" y="553"/>
                </a:lnTo>
                <a:lnTo>
                  <a:pt x="119" y="419"/>
                </a:lnTo>
                <a:lnTo>
                  <a:pt x="0" y="135"/>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0" name="Freeform 129">
            <a:extLst>
              <a:ext uri="{FF2B5EF4-FFF2-40B4-BE49-F238E27FC236}">
                <a16:creationId xmlns:a16="http://schemas.microsoft.com/office/drawing/2014/main" id="{0C14A05A-DC9B-4206-A003-B52B3033A296}"/>
              </a:ext>
            </a:extLst>
          </p:cNvPr>
          <p:cNvSpPr>
            <a:spLocks/>
          </p:cNvSpPr>
          <p:nvPr/>
        </p:nvSpPr>
        <p:spPr bwMode="auto">
          <a:xfrm>
            <a:off x="6013993" y="2965312"/>
            <a:ext cx="661988" cy="661988"/>
          </a:xfrm>
          <a:custGeom>
            <a:avLst/>
            <a:gdLst>
              <a:gd name="T0" fmla="*/ 2147483647 w 1112"/>
              <a:gd name="T1" fmla="*/ 2147483647 h 1114"/>
              <a:gd name="T2" fmla="*/ 2147483647 w 1112"/>
              <a:gd name="T3" fmla="*/ 2147483647 h 1114"/>
              <a:gd name="T4" fmla="*/ 0 w 1112"/>
              <a:gd name="T5" fmla="*/ 2147483647 h 1114"/>
              <a:gd name="T6" fmla="*/ 2147483647 w 1112"/>
              <a:gd name="T7" fmla="*/ 2147483647 h 1114"/>
              <a:gd name="T8" fmla="*/ 2147483647 w 1112"/>
              <a:gd name="T9" fmla="*/ 2147483647 h 1114"/>
              <a:gd name="T10" fmla="*/ 2147483647 w 1112"/>
              <a:gd name="T11" fmla="*/ 2147483647 h 1114"/>
              <a:gd name="T12" fmla="*/ 2147483647 w 1112"/>
              <a:gd name="T13" fmla="*/ 2147483647 h 1114"/>
              <a:gd name="T14" fmla="*/ 2147483647 w 1112"/>
              <a:gd name="T15" fmla="*/ 2147483647 h 1114"/>
              <a:gd name="T16" fmla="*/ 2147483647 w 1112"/>
              <a:gd name="T17" fmla="*/ 2147483647 h 1114"/>
              <a:gd name="T18" fmla="*/ 2147483647 w 1112"/>
              <a:gd name="T19" fmla="*/ 2147483647 h 1114"/>
              <a:gd name="T20" fmla="*/ 2147483647 w 1112"/>
              <a:gd name="T21" fmla="*/ 2147483647 h 1114"/>
              <a:gd name="T22" fmla="*/ 2147483647 w 1112"/>
              <a:gd name="T23" fmla="*/ 2147483647 h 1114"/>
              <a:gd name="T24" fmla="*/ 2147483647 w 1112"/>
              <a:gd name="T25" fmla="*/ 2147483647 h 1114"/>
              <a:gd name="T26" fmla="*/ 2147483647 w 1112"/>
              <a:gd name="T27" fmla="*/ 2147483647 h 1114"/>
              <a:gd name="T28" fmla="*/ 2147483647 w 1112"/>
              <a:gd name="T29" fmla="*/ 2147483647 h 1114"/>
              <a:gd name="T30" fmla="*/ 2147483647 w 1112"/>
              <a:gd name="T31" fmla="*/ 2147483647 h 1114"/>
              <a:gd name="T32" fmla="*/ 2147483647 w 1112"/>
              <a:gd name="T33" fmla="*/ 2147483647 h 1114"/>
              <a:gd name="T34" fmla="*/ 2147483647 w 1112"/>
              <a:gd name="T35" fmla="*/ 0 h 1114"/>
              <a:gd name="T36" fmla="*/ 2147483647 w 1112"/>
              <a:gd name="T37" fmla="*/ 2147483647 h 11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2"/>
              <a:gd name="T58" fmla="*/ 0 h 1114"/>
              <a:gd name="T59" fmla="*/ 1112 w 1112"/>
              <a:gd name="T60" fmla="*/ 1114 h 11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2" h="1114">
                <a:moveTo>
                  <a:pt x="84" y="404"/>
                </a:moveTo>
                <a:lnTo>
                  <a:pt x="142" y="758"/>
                </a:lnTo>
                <a:lnTo>
                  <a:pt x="0" y="1003"/>
                </a:lnTo>
                <a:lnTo>
                  <a:pt x="135" y="1114"/>
                </a:lnTo>
                <a:lnTo>
                  <a:pt x="147" y="1030"/>
                </a:lnTo>
                <a:lnTo>
                  <a:pt x="269" y="917"/>
                </a:lnTo>
                <a:lnTo>
                  <a:pt x="491" y="1107"/>
                </a:lnTo>
                <a:lnTo>
                  <a:pt x="683" y="721"/>
                </a:lnTo>
                <a:lnTo>
                  <a:pt x="733" y="679"/>
                </a:lnTo>
                <a:lnTo>
                  <a:pt x="786" y="725"/>
                </a:lnTo>
                <a:lnTo>
                  <a:pt x="875" y="583"/>
                </a:lnTo>
                <a:lnTo>
                  <a:pt x="958" y="567"/>
                </a:lnTo>
                <a:lnTo>
                  <a:pt x="1020" y="444"/>
                </a:lnTo>
                <a:lnTo>
                  <a:pt x="1112" y="331"/>
                </a:lnTo>
                <a:lnTo>
                  <a:pt x="972" y="201"/>
                </a:lnTo>
                <a:lnTo>
                  <a:pt x="933" y="248"/>
                </a:lnTo>
                <a:lnTo>
                  <a:pt x="850" y="236"/>
                </a:lnTo>
                <a:lnTo>
                  <a:pt x="267" y="0"/>
                </a:lnTo>
                <a:lnTo>
                  <a:pt x="84" y="404"/>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 name="Freeform 130">
            <a:extLst>
              <a:ext uri="{FF2B5EF4-FFF2-40B4-BE49-F238E27FC236}">
                <a16:creationId xmlns:a16="http://schemas.microsoft.com/office/drawing/2014/main" id="{AF99A29A-87E9-431D-ABFE-7CE165C4C31B}"/>
              </a:ext>
            </a:extLst>
          </p:cNvPr>
          <p:cNvSpPr>
            <a:spLocks/>
          </p:cNvSpPr>
          <p:nvPr/>
        </p:nvSpPr>
        <p:spPr bwMode="auto">
          <a:xfrm>
            <a:off x="3027905" y="3140334"/>
            <a:ext cx="427434" cy="782241"/>
          </a:xfrm>
          <a:custGeom>
            <a:avLst/>
            <a:gdLst>
              <a:gd name="T0" fmla="*/ 0 w 718"/>
              <a:gd name="T1" fmla="*/ 2147483647 h 1313"/>
              <a:gd name="T2" fmla="*/ 2147483647 w 718"/>
              <a:gd name="T3" fmla="*/ 2147483647 h 1313"/>
              <a:gd name="T4" fmla="*/ 2147483647 w 718"/>
              <a:gd name="T5" fmla="*/ 2147483647 h 1313"/>
              <a:gd name="T6" fmla="*/ 2147483647 w 718"/>
              <a:gd name="T7" fmla="*/ 2147483647 h 1313"/>
              <a:gd name="T8" fmla="*/ 2147483647 w 718"/>
              <a:gd name="T9" fmla="*/ 2147483647 h 1313"/>
              <a:gd name="T10" fmla="*/ 2147483647 w 718"/>
              <a:gd name="T11" fmla="*/ 2147483647 h 1313"/>
              <a:gd name="T12" fmla="*/ 2147483647 w 718"/>
              <a:gd name="T13" fmla="*/ 2147483647 h 1313"/>
              <a:gd name="T14" fmla="*/ 2147483647 w 718"/>
              <a:gd name="T15" fmla="*/ 2147483647 h 1313"/>
              <a:gd name="T16" fmla="*/ 2147483647 w 718"/>
              <a:gd name="T17" fmla="*/ 0 h 1313"/>
              <a:gd name="T18" fmla="*/ 2147483647 w 718"/>
              <a:gd name="T19" fmla="*/ 2147483647 h 1313"/>
              <a:gd name="T20" fmla="*/ 2147483647 w 718"/>
              <a:gd name="T21" fmla="*/ 2147483647 h 1313"/>
              <a:gd name="T22" fmla="*/ 2147483647 w 718"/>
              <a:gd name="T23" fmla="*/ 2147483647 h 1313"/>
              <a:gd name="T24" fmla="*/ 2147483647 w 718"/>
              <a:gd name="T25" fmla="*/ 2147483647 h 1313"/>
              <a:gd name="T26" fmla="*/ 2147483647 w 718"/>
              <a:gd name="T27" fmla="*/ 2147483647 h 1313"/>
              <a:gd name="T28" fmla="*/ 2147483647 w 718"/>
              <a:gd name="T29" fmla="*/ 2147483647 h 1313"/>
              <a:gd name="T30" fmla="*/ 2147483647 w 718"/>
              <a:gd name="T31" fmla="*/ 2147483647 h 1313"/>
              <a:gd name="T32" fmla="*/ 2147483647 w 718"/>
              <a:gd name="T33" fmla="*/ 2147483647 h 1313"/>
              <a:gd name="T34" fmla="*/ 2147483647 w 718"/>
              <a:gd name="T35" fmla="*/ 2147483647 h 1313"/>
              <a:gd name="T36" fmla="*/ 2147483647 w 718"/>
              <a:gd name="T37" fmla="*/ 2147483647 h 1313"/>
              <a:gd name="T38" fmla="*/ 2147483647 w 718"/>
              <a:gd name="T39" fmla="*/ 2147483647 h 1313"/>
              <a:gd name="T40" fmla="*/ 0 w 718"/>
              <a:gd name="T41" fmla="*/ 2147483647 h 13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18"/>
              <a:gd name="T64" fmla="*/ 0 h 1313"/>
              <a:gd name="T65" fmla="*/ 718 w 718"/>
              <a:gd name="T66" fmla="*/ 1313 h 13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18" h="1313">
                <a:moveTo>
                  <a:pt x="0" y="523"/>
                </a:moveTo>
                <a:lnTo>
                  <a:pt x="54" y="496"/>
                </a:lnTo>
                <a:lnTo>
                  <a:pt x="93" y="376"/>
                </a:lnTo>
                <a:lnTo>
                  <a:pt x="229" y="403"/>
                </a:lnTo>
                <a:lnTo>
                  <a:pt x="221" y="217"/>
                </a:lnTo>
                <a:lnTo>
                  <a:pt x="139" y="133"/>
                </a:lnTo>
                <a:lnTo>
                  <a:pt x="139" y="67"/>
                </a:lnTo>
                <a:lnTo>
                  <a:pt x="234" y="51"/>
                </a:lnTo>
                <a:lnTo>
                  <a:pt x="265" y="0"/>
                </a:lnTo>
                <a:lnTo>
                  <a:pt x="576" y="207"/>
                </a:lnTo>
                <a:lnTo>
                  <a:pt x="668" y="247"/>
                </a:lnTo>
                <a:lnTo>
                  <a:pt x="639" y="367"/>
                </a:lnTo>
                <a:lnTo>
                  <a:pt x="718" y="463"/>
                </a:lnTo>
                <a:lnTo>
                  <a:pt x="674" y="532"/>
                </a:lnTo>
                <a:lnTo>
                  <a:pt x="650" y="1048"/>
                </a:lnTo>
                <a:lnTo>
                  <a:pt x="678" y="1167"/>
                </a:lnTo>
                <a:lnTo>
                  <a:pt x="627" y="1247"/>
                </a:lnTo>
                <a:lnTo>
                  <a:pt x="498" y="1313"/>
                </a:lnTo>
                <a:lnTo>
                  <a:pt x="379" y="1137"/>
                </a:lnTo>
                <a:lnTo>
                  <a:pt x="254" y="1028"/>
                </a:lnTo>
                <a:lnTo>
                  <a:pt x="0" y="523"/>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2" name="Freeform 131">
            <a:extLst>
              <a:ext uri="{FF2B5EF4-FFF2-40B4-BE49-F238E27FC236}">
                <a16:creationId xmlns:a16="http://schemas.microsoft.com/office/drawing/2014/main" id="{66B39332-EC11-4326-8CC6-A550115F4D32}"/>
              </a:ext>
            </a:extLst>
          </p:cNvPr>
          <p:cNvSpPr>
            <a:spLocks/>
          </p:cNvSpPr>
          <p:nvPr/>
        </p:nvSpPr>
        <p:spPr bwMode="auto">
          <a:xfrm>
            <a:off x="7181995" y="2562882"/>
            <a:ext cx="348854" cy="502444"/>
          </a:xfrm>
          <a:custGeom>
            <a:avLst/>
            <a:gdLst>
              <a:gd name="T0" fmla="*/ 0 w 585"/>
              <a:gd name="T1" fmla="*/ 2147483647 h 845"/>
              <a:gd name="T2" fmla="*/ 2147483647 w 585"/>
              <a:gd name="T3" fmla="*/ 2147483647 h 845"/>
              <a:gd name="T4" fmla="*/ 2147483647 w 585"/>
              <a:gd name="T5" fmla="*/ 2147483647 h 845"/>
              <a:gd name="T6" fmla="*/ 2147483647 w 585"/>
              <a:gd name="T7" fmla="*/ 2147483647 h 845"/>
              <a:gd name="T8" fmla="*/ 2147483647 w 585"/>
              <a:gd name="T9" fmla="*/ 2147483647 h 845"/>
              <a:gd name="T10" fmla="*/ 2147483647 w 585"/>
              <a:gd name="T11" fmla="*/ 0 h 845"/>
              <a:gd name="T12" fmla="*/ 2147483647 w 585"/>
              <a:gd name="T13" fmla="*/ 2147483647 h 845"/>
              <a:gd name="T14" fmla="*/ 2147483647 w 585"/>
              <a:gd name="T15" fmla="*/ 2147483647 h 845"/>
              <a:gd name="T16" fmla="*/ 2147483647 w 585"/>
              <a:gd name="T17" fmla="*/ 2147483647 h 845"/>
              <a:gd name="T18" fmla="*/ 2147483647 w 585"/>
              <a:gd name="T19" fmla="*/ 2147483647 h 845"/>
              <a:gd name="T20" fmla="*/ 2147483647 w 585"/>
              <a:gd name="T21" fmla="*/ 2147483647 h 845"/>
              <a:gd name="T22" fmla="*/ 2147483647 w 585"/>
              <a:gd name="T23" fmla="*/ 2147483647 h 845"/>
              <a:gd name="T24" fmla="*/ 2147483647 w 585"/>
              <a:gd name="T25" fmla="*/ 2147483647 h 845"/>
              <a:gd name="T26" fmla="*/ 2147483647 w 585"/>
              <a:gd name="T27" fmla="*/ 2147483647 h 845"/>
              <a:gd name="T28" fmla="*/ 0 w 585"/>
              <a:gd name="T29" fmla="*/ 2147483647 h 8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
              <a:gd name="T46" fmla="*/ 0 h 845"/>
              <a:gd name="T47" fmla="*/ 585 w 585"/>
              <a:gd name="T48" fmla="*/ 845 h 8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 h="845">
                <a:moveTo>
                  <a:pt x="0" y="557"/>
                </a:moveTo>
                <a:lnTo>
                  <a:pt x="124" y="324"/>
                </a:lnTo>
                <a:lnTo>
                  <a:pt x="337" y="139"/>
                </a:lnTo>
                <a:lnTo>
                  <a:pt x="381" y="3"/>
                </a:lnTo>
                <a:lnTo>
                  <a:pt x="429" y="1"/>
                </a:lnTo>
                <a:lnTo>
                  <a:pt x="457" y="0"/>
                </a:lnTo>
                <a:lnTo>
                  <a:pt x="469" y="44"/>
                </a:lnTo>
                <a:lnTo>
                  <a:pt x="447" y="71"/>
                </a:lnTo>
                <a:lnTo>
                  <a:pt x="430" y="139"/>
                </a:lnTo>
                <a:lnTo>
                  <a:pt x="441" y="178"/>
                </a:lnTo>
                <a:lnTo>
                  <a:pt x="516" y="231"/>
                </a:lnTo>
                <a:lnTo>
                  <a:pt x="510" y="338"/>
                </a:lnTo>
                <a:lnTo>
                  <a:pt x="585" y="403"/>
                </a:lnTo>
                <a:lnTo>
                  <a:pt x="358" y="845"/>
                </a:lnTo>
                <a:lnTo>
                  <a:pt x="0" y="557"/>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3" name="Freeform 132">
            <a:extLst>
              <a:ext uri="{FF2B5EF4-FFF2-40B4-BE49-F238E27FC236}">
                <a16:creationId xmlns:a16="http://schemas.microsoft.com/office/drawing/2014/main" id="{F79E8D87-FE51-4C4A-9915-024EDE096606}"/>
              </a:ext>
            </a:extLst>
          </p:cNvPr>
          <p:cNvSpPr>
            <a:spLocks/>
          </p:cNvSpPr>
          <p:nvPr/>
        </p:nvSpPr>
        <p:spPr bwMode="auto">
          <a:xfrm>
            <a:off x="2904081" y="5345372"/>
            <a:ext cx="745331" cy="486966"/>
          </a:xfrm>
          <a:custGeom>
            <a:avLst/>
            <a:gdLst>
              <a:gd name="T0" fmla="*/ 0 w 1253"/>
              <a:gd name="T1" fmla="*/ 2147483647 h 817"/>
              <a:gd name="T2" fmla="*/ 2147483647 w 1253"/>
              <a:gd name="T3" fmla="*/ 2147483647 h 817"/>
              <a:gd name="T4" fmla="*/ 2147483647 w 1253"/>
              <a:gd name="T5" fmla="*/ 0 h 817"/>
              <a:gd name="T6" fmla="*/ 2147483647 w 1253"/>
              <a:gd name="T7" fmla="*/ 2147483647 h 817"/>
              <a:gd name="T8" fmla="*/ 2147483647 w 1253"/>
              <a:gd name="T9" fmla="*/ 2147483647 h 817"/>
              <a:gd name="T10" fmla="*/ 2147483647 w 1253"/>
              <a:gd name="T11" fmla="*/ 2147483647 h 817"/>
              <a:gd name="T12" fmla="*/ 2147483647 w 1253"/>
              <a:gd name="T13" fmla="*/ 2147483647 h 817"/>
              <a:gd name="T14" fmla="*/ 2147483647 w 1253"/>
              <a:gd name="T15" fmla="*/ 2147483647 h 817"/>
              <a:gd name="T16" fmla="*/ 2147483647 w 1253"/>
              <a:gd name="T17" fmla="*/ 2147483647 h 817"/>
              <a:gd name="T18" fmla="*/ 2147483647 w 1253"/>
              <a:gd name="T19" fmla="*/ 2147483647 h 817"/>
              <a:gd name="T20" fmla="*/ 2147483647 w 1253"/>
              <a:gd name="T21" fmla="*/ 2147483647 h 817"/>
              <a:gd name="T22" fmla="*/ 2147483647 w 1253"/>
              <a:gd name="T23" fmla="*/ 2147483647 h 817"/>
              <a:gd name="T24" fmla="*/ 2147483647 w 1253"/>
              <a:gd name="T25" fmla="*/ 2147483647 h 817"/>
              <a:gd name="T26" fmla="*/ 2147483647 w 1253"/>
              <a:gd name="T27" fmla="*/ 2147483647 h 817"/>
              <a:gd name="T28" fmla="*/ 2147483647 w 1253"/>
              <a:gd name="T29" fmla="*/ 2147483647 h 817"/>
              <a:gd name="T30" fmla="*/ 2147483647 w 1253"/>
              <a:gd name="T31" fmla="*/ 2147483647 h 817"/>
              <a:gd name="T32" fmla="*/ 2147483647 w 1253"/>
              <a:gd name="T33" fmla="*/ 2147483647 h 817"/>
              <a:gd name="T34" fmla="*/ 2147483647 w 1253"/>
              <a:gd name="T35" fmla="*/ 2147483647 h 817"/>
              <a:gd name="T36" fmla="*/ 2147483647 w 1253"/>
              <a:gd name="T37" fmla="*/ 2147483647 h 817"/>
              <a:gd name="T38" fmla="*/ 0 w 1253"/>
              <a:gd name="T39" fmla="*/ 2147483647 h 8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3"/>
              <a:gd name="T61" fmla="*/ 0 h 817"/>
              <a:gd name="T62" fmla="*/ 1253 w 1253"/>
              <a:gd name="T63" fmla="*/ 817 h 8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3" h="817">
                <a:moveTo>
                  <a:pt x="0" y="214"/>
                </a:moveTo>
                <a:lnTo>
                  <a:pt x="89" y="79"/>
                </a:lnTo>
                <a:lnTo>
                  <a:pt x="248" y="0"/>
                </a:lnTo>
                <a:lnTo>
                  <a:pt x="323" y="83"/>
                </a:lnTo>
                <a:lnTo>
                  <a:pt x="489" y="125"/>
                </a:lnTo>
                <a:lnTo>
                  <a:pt x="556" y="110"/>
                </a:lnTo>
                <a:lnTo>
                  <a:pt x="596" y="60"/>
                </a:lnTo>
                <a:lnTo>
                  <a:pt x="704" y="59"/>
                </a:lnTo>
                <a:lnTo>
                  <a:pt x="736" y="125"/>
                </a:lnTo>
                <a:lnTo>
                  <a:pt x="1115" y="214"/>
                </a:lnTo>
                <a:lnTo>
                  <a:pt x="1253" y="324"/>
                </a:lnTo>
                <a:lnTo>
                  <a:pt x="1155" y="510"/>
                </a:lnTo>
                <a:lnTo>
                  <a:pt x="769" y="817"/>
                </a:lnTo>
                <a:lnTo>
                  <a:pt x="579" y="803"/>
                </a:lnTo>
                <a:lnTo>
                  <a:pt x="453" y="722"/>
                </a:lnTo>
                <a:lnTo>
                  <a:pt x="336" y="610"/>
                </a:lnTo>
                <a:lnTo>
                  <a:pt x="241" y="609"/>
                </a:lnTo>
                <a:lnTo>
                  <a:pt x="100" y="443"/>
                </a:lnTo>
                <a:lnTo>
                  <a:pt x="76" y="296"/>
                </a:lnTo>
                <a:lnTo>
                  <a:pt x="0" y="214"/>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4" name="Freeform 133">
            <a:extLst>
              <a:ext uri="{FF2B5EF4-FFF2-40B4-BE49-F238E27FC236}">
                <a16:creationId xmlns:a16="http://schemas.microsoft.com/office/drawing/2014/main" id="{5007CC43-BA84-4B41-B8EA-24ADD3F1ECA6}"/>
              </a:ext>
            </a:extLst>
          </p:cNvPr>
          <p:cNvSpPr>
            <a:spLocks/>
          </p:cNvSpPr>
          <p:nvPr/>
        </p:nvSpPr>
        <p:spPr bwMode="auto">
          <a:xfrm>
            <a:off x="4158999" y="1841362"/>
            <a:ext cx="360759" cy="451247"/>
          </a:xfrm>
          <a:custGeom>
            <a:avLst/>
            <a:gdLst>
              <a:gd name="T0" fmla="*/ 0 w 606"/>
              <a:gd name="T1" fmla="*/ 2147483647 h 758"/>
              <a:gd name="T2" fmla="*/ 2147483647 w 606"/>
              <a:gd name="T3" fmla="*/ 2147483647 h 758"/>
              <a:gd name="T4" fmla="*/ 2147483647 w 606"/>
              <a:gd name="T5" fmla="*/ 2147483647 h 758"/>
              <a:gd name="T6" fmla="*/ 2147483647 w 606"/>
              <a:gd name="T7" fmla="*/ 2147483647 h 758"/>
              <a:gd name="T8" fmla="*/ 2147483647 w 606"/>
              <a:gd name="T9" fmla="*/ 0 h 758"/>
              <a:gd name="T10" fmla="*/ 2147483647 w 606"/>
              <a:gd name="T11" fmla="*/ 2147483647 h 758"/>
              <a:gd name="T12" fmla="*/ 2147483647 w 606"/>
              <a:gd name="T13" fmla="*/ 2147483647 h 758"/>
              <a:gd name="T14" fmla="*/ 2147483647 w 606"/>
              <a:gd name="T15" fmla="*/ 2147483647 h 758"/>
              <a:gd name="T16" fmla="*/ 2147483647 w 606"/>
              <a:gd name="T17" fmla="*/ 2147483647 h 758"/>
              <a:gd name="T18" fmla="*/ 0 w 606"/>
              <a:gd name="T19" fmla="*/ 2147483647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6"/>
              <a:gd name="T31" fmla="*/ 0 h 758"/>
              <a:gd name="T32" fmla="*/ 606 w 606"/>
              <a:gd name="T33" fmla="*/ 758 h 7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6" h="758">
                <a:moveTo>
                  <a:pt x="0" y="621"/>
                </a:moveTo>
                <a:lnTo>
                  <a:pt x="50" y="431"/>
                </a:lnTo>
                <a:lnTo>
                  <a:pt x="86" y="257"/>
                </a:lnTo>
                <a:lnTo>
                  <a:pt x="153" y="242"/>
                </a:lnTo>
                <a:lnTo>
                  <a:pt x="196" y="0"/>
                </a:lnTo>
                <a:lnTo>
                  <a:pt x="595" y="69"/>
                </a:lnTo>
                <a:lnTo>
                  <a:pt x="606" y="217"/>
                </a:lnTo>
                <a:lnTo>
                  <a:pt x="606" y="758"/>
                </a:lnTo>
                <a:lnTo>
                  <a:pt x="29" y="732"/>
                </a:lnTo>
                <a:lnTo>
                  <a:pt x="0" y="621"/>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5" name="Freeform 134">
            <a:extLst>
              <a:ext uri="{FF2B5EF4-FFF2-40B4-BE49-F238E27FC236}">
                <a16:creationId xmlns:a16="http://schemas.microsoft.com/office/drawing/2014/main" id="{1D44C022-CADB-41D7-9AB9-73D53D22B825}"/>
              </a:ext>
            </a:extLst>
          </p:cNvPr>
          <p:cNvSpPr>
            <a:spLocks/>
          </p:cNvSpPr>
          <p:nvPr/>
        </p:nvSpPr>
        <p:spPr bwMode="auto">
          <a:xfrm>
            <a:off x="2679052" y="3255825"/>
            <a:ext cx="501254" cy="781050"/>
          </a:xfrm>
          <a:custGeom>
            <a:avLst/>
            <a:gdLst>
              <a:gd name="T0" fmla="*/ 0 w 841"/>
              <a:gd name="T1" fmla="*/ 2147483647 h 1311"/>
              <a:gd name="T2" fmla="*/ 2147483647 w 841"/>
              <a:gd name="T3" fmla="*/ 2147483647 h 1311"/>
              <a:gd name="T4" fmla="*/ 2147483647 w 841"/>
              <a:gd name="T5" fmla="*/ 2147483647 h 1311"/>
              <a:gd name="T6" fmla="*/ 2147483647 w 841"/>
              <a:gd name="T7" fmla="*/ 2147483647 h 1311"/>
              <a:gd name="T8" fmla="*/ 2147483647 w 841"/>
              <a:gd name="T9" fmla="*/ 2147483647 h 1311"/>
              <a:gd name="T10" fmla="*/ 2147483647 w 841"/>
              <a:gd name="T11" fmla="*/ 2147483647 h 1311"/>
              <a:gd name="T12" fmla="*/ 2147483647 w 841"/>
              <a:gd name="T13" fmla="*/ 2147483647 h 1311"/>
              <a:gd name="T14" fmla="*/ 2147483647 w 841"/>
              <a:gd name="T15" fmla="*/ 2147483647 h 1311"/>
              <a:gd name="T16" fmla="*/ 2147483647 w 841"/>
              <a:gd name="T17" fmla="*/ 2147483647 h 1311"/>
              <a:gd name="T18" fmla="*/ 2147483647 w 841"/>
              <a:gd name="T19" fmla="*/ 2147483647 h 1311"/>
              <a:gd name="T20" fmla="*/ 2147483647 w 841"/>
              <a:gd name="T21" fmla="*/ 2147483647 h 1311"/>
              <a:gd name="T22" fmla="*/ 2147483647 w 841"/>
              <a:gd name="T23" fmla="*/ 0 h 1311"/>
              <a:gd name="T24" fmla="*/ 2147483647 w 841"/>
              <a:gd name="T25" fmla="*/ 2147483647 h 1311"/>
              <a:gd name="T26" fmla="*/ 2147483647 w 841"/>
              <a:gd name="T27" fmla="*/ 2147483647 h 1311"/>
              <a:gd name="T28" fmla="*/ 2147483647 w 841"/>
              <a:gd name="T29" fmla="*/ 2147483647 h 1311"/>
              <a:gd name="T30" fmla="*/ 0 w 841"/>
              <a:gd name="T31" fmla="*/ 2147483647 h 13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41"/>
              <a:gd name="T49" fmla="*/ 0 h 1311"/>
              <a:gd name="T50" fmla="*/ 841 w 841"/>
              <a:gd name="T51" fmla="*/ 1311 h 13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41" h="1311">
                <a:moveTo>
                  <a:pt x="0" y="510"/>
                </a:moveTo>
                <a:lnTo>
                  <a:pt x="34" y="971"/>
                </a:lnTo>
                <a:lnTo>
                  <a:pt x="4" y="996"/>
                </a:lnTo>
                <a:lnTo>
                  <a:pt x="277" y="1311"/>
                </a:lnTo>
                <a:lnTo>
                  <a:pt x="273" y="1003"/>
                </a:lnTo>
                <a:lnTo>
                  <a:pt x="484" y="881"/>
                </a:lnTo>
                <a:lnTo>
                  <a:pt x="841" y="834"/>
                </a:lnTo>
                <a:lnTo>
                  <a:pt x="587" y="329"/>
                </a:lnTo>
                <a:lnTo>
                  <a:pt x="522" y="316"/>
                </a:lnTo>
                <a:lnTo>
                  <a:pt x="566" y="165"/>
                </a:lnTo>
                <a:lnTo>
                  <a:pt x="527" y="99"/>
                </a:lnTo>
                <a:lnTo>
                  <a:pt x="351" y="0"/>
                </a:lnTo>
                <a:lnTo>
                  <a:pt x="255" y="65"/>
                </a:lnTo>
                <a:lnTo>
                  <a:pt x="193" y="132"/>
                </a:lnTo>
                <a:lnTo>
                  <a:pt x="125" y="416"/>
                </a:lnTo>
                <a:lnTo>
                  <a:pt x="0" y="510"/>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6" name="Freeform 135">
            <a:extLst>
              <a:ext uri="{FF2B5EF4-FFF2-40B4-BE49-F238E27FC236}">
                <a16:creationId xmlns:a16="http://schemas.microsoft.com/office/drawing/2014/main" id="{C8BB5C2D-824F-4F9C-BBAB-BCC6176E7E88}"/>
              </a:ext>
            </a:extLst>
          </p:cNvPr>
          <p:cNvSpPr>
            <a:spLocks/>
          </p:cNvSpPr>
          <p:nvPr/>
        </p:nvSpPr>
        <p:spPr bwMode="auto">
          <a:xfrm>
            <a:off x="3591071" y="5296556"/>
            <a:ext cx="571500" cy="490538"/>
          </a:xfrm>
          <a:custGeom>
            <a:avLst/>
            <a:gdLst>
              <a:gd name="T0" fmla="*/ 0 w 959"/>
              <a:gd name="T1" fmla="*/ 2147483647 h 825"/>
              <a:gd name="T2" fmla="*/ 2147483647 w 959"/>
              <a:gd name="T3" fmla="*/ 2147483647 h 825"/>
              <a:gd name="T4" fmla="*/ 2147483647 w 959"/>
              <a:gd name="T5" fmla="*/ 2147483647 h 825"/>
              <a:gd name="T6" fmla="*/ 2147483647 w 959"/>
              <a:gd name="T7" fmla="*/ 2147483647 h 825"/>
              <a:gd name="T8" fmla="*/ 2147483647 w 959"/>
              <a:gd name="T9" fmla="*/ 2147483647 h 825"/>
              <a:gd name="T10" fmla="*/ 2147483647 w 959"/>
              <a:gd name="T11" fmla="*/ 2147483647 h 825"/>
              <a:gd name="T12" fmla="*/ 2147483647 w 959"/>
              <a:gd name="T13" fmla="*/ 2147483647 h 825"/>
              <a:gd name="T14" fmla="*/ 2147483647 w 959"/>
              <a:gd name="T15" fmla="*/ 0 h 825"/>
              <a:gd name="T16" fmla="*/ 2147483647 w 959"/>
              <a:gd name="T17" fmla="*/ 2147483647 h 825"/>
              <a:gd name="T18" fmla="*/ 2147483647 w 959"/>
              <a:gd name="T19" fmla="*/ 2147483647 h 825"/>
              <a:gd name="T20" fmla="*/ 2147483647 w 959"/>
              <a:gd name="T21" fmla="*/ 2147483647 h 825"/>
              <a:gd name="T22" fmla="*/ 2147483647 w 959"/>
              <a:gd name="T23" fmla="*/ 2147483647 h 825"/>
              <a:gd name="T24" fmla="*/ 2147483647 w 959"/>
              <a:gd name="T25" fmla="*/ 2147483647 h 825"/>
              <a:gd name="T26" fmla="*/ 2147483647 w 959"/>
              <a:gd name="T27" fmla="*/ 2147483647 h 825"/>
              <a:gd name="T28" fmla="*/ 2147483647 w 959"/>
              <a:gd name="T29" fmla="*/ 2147483647 h 825"/>
              <a:gd name="T30" fmla="*/ 2147483647 w 959"/>
              <a:gd name="T31" fmla="*/ 2147483647 h 825"/>
              <a:gd name="T32" fmla="*/ 0 w 959"/>
              <a:gd name="T33" fmla="*/ 2147483647 h 8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59"/>
              <a:gd name="T52" fmla="*/ 0 h 825"/>
              <a:gd name="T53" fmla="*/ 959 w 959"/>
              <a:gd name="T54" fmla="*/ 825 h 8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59" h="825">
                <a:moveTo>
                  <a:pt x="0" y="593"/>
                </a:moveTo>
                <a:lnTo>
                  <a:pt x="98" y="407"/>
                </a:lnTo>
                <a:lnTo>
                  <a:pt x="184" y="420"/>
                </a:lnTo>
                <a:lnTo>
                  <a:pt x="131" y="306"/>
                </a:lnTo>
                <a:lnTo>
                  <a:pt x="249" y="165"/>
                </a:lnTo>
                <a:lnTo>
                  <a:pt x="281" y="176"/>
                </a:lnTo>
                <a:lnTo>
                  <a:pt x="334" y="1"/>
                </a:lnTo>
                <a:lnTo>
                  <a:pt x="506" y="0"/>
                </a:lnTo>
                <a:lnTo>
                  <a:pt x="959" y="397"/>
                </a:lnTo>
                <a:lnTo>
                  <a:pt x="871" y="475"/>
                </a:lnTo>
                <a:lnTo>
                  <a:pt x="956" y="570"/>
                </a:lnTo>
                <a:lnTo>
                  <a:pt x="754" y="705"/>
                </a:lnTo>
                <a:lnTo>
                  <a:pt x="719" y="667"/>
                </a:lnTo>
                <a:lnTo>
                  <a:pt x="658" y="690"/>
                </a:lnTo>
                <a:lnTo>
                  <a:pt x="233" y="825"/>
                </a:lnTo>
                <a:lnTo>
                  <a:pt x="159" y="795"/>
                </a:lnTo>
                <a:lnTo>
                  <a:pt x="0" y="593"/>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7" name="Freeform 136">
            <a:extLst>
              <a:ext uri="{FF2B5EF4-FFF2-40B4-BE49-F238E27FC236}">
                <a16:creationId xmlns:a16="http://schemas.microsoft.com/office/drawing/2014/main" id="{F33DA6CB-C1A0-4589-836D-9F8E4027F7AA}"/>
              </a:ext>
            </a:extLst>
          </p:cNvPr>
          <p:cNvSpPr>
            <a:spLocks/>
          </p:cNvSpPr>
          <p:nvPr/>
        </p:nvSpPr>
        <p:spPr bwMode="auto">
          <a:xfrm>
            <a:off x="5844924" y="2395003"/>
            <a:ext cx="676275" cy="570310"/>
          </a:xfrm>
          <a:custGeom>
            <a:avLst/>
            <a:gdLst>
              <a:gd name="T0" fmla="*/ 0 w 1136"/>
              <a:gd name="T1" fmla="*/ 2147483647 h 956"/>
              <a:gd name="T2" fmla="*/ 2147483647 w 1136"/>
              <a:gd name="T3" fmla="*/ 2147483647 h 956"/>
              <a:gd name="T4" fmla="*/ 2147483647 w 1136"/>
              <a:gd name="T5" fmla="*/ 2147483647 h 956"/>
              <a:gd name="T6" fmla="*/ 2147483647 w 1136"/>
              <a:gd name="T7" fmla="*/ 2147483647 h 956"/>
              <a:gd name="T8" fmla="*/ 2147483647 w 1136"/>
              <a:gd name="T9" fmla="*/ 2147483647 h 956"/>
              <a:gd name="T10" fmla="*/ 2147483647 w 1136"/>
              <a:gd name="T11" fmla="*/ 2147483647 h 956"/>
              <a:gd name="T12" fmla="*/ 2147483647 w 1136"/>
              <a:gd name="T13" fmla="*/ 2147483647 h 956"/>
              <a:gd name="T14" fmla="*/ 2147483647 w 1136"/>
              <a:gd name="T15" fmla="*/ 2147483647 h 956"/>
              <a:gd name="T16" fmla="*/ 2147483647 w 1136"/>
              <a:gd name="T17" fmla="*/ 2147483647 h 956"/>
              <a:gd name="T18" fmla="*/ 2147483647 w 1136"/>
              <a:gd name="T19" fmla="*/ 2147483647 h 956"/>
              <a:gd name="T20" fmla="*/ 2147483647 w 1136"/>
              <a:gd name="T21" fmla="*/ 2147483647 h 956"/>
              <a:gd name="T22" fmla="*/ 2147483647 w 1136"/>
              <a:gd name="T23" fmla="*/ 0 h 956"/>
              <a:gd name="T24" fmla="*/ 2147483647 w 1136"/>
              <a:gd name="T25" fmla="*/ 2147483647 h 956"/>
              <a:gd name="T26" fmla="*/ 2147483647 w 1136"/>
              <a:gd name="T27" fmla="*/ 2147483647 h 956"/>
              <a:gd name="T28" fmla="*/ 2147483647 w 1136"/>
              <a:gd name="T29" fmla="*/ 2147483647 h 956"/>
              <a:gd name="T30" fmla="*/ 2147483647 w 1136"/>
              <a:gd name="T31" fmla="*/ 2147483647 h 956"/>
              <a:gd name="T32" fmla="*/ 2147483647 w 1136"/>
              <a:gd name="T33" fmla="*/ 2147483647 h 956"/>
              <a:gd name="T34" fmla="*/ 2147483647 w 1136"/>
              <a:gd name="T35" fmla="*/ 2147483647 h 956"/>
              <a:gd name="T36" fmla="*/ 2147483647 w 1136"/>
              <a:gd name="T37" fmla="*/ 2147483647 h 956"/>
              <a:gd name="T38" fmla="*/ 2147483647 w 1136"/>
              <a:gd name="T39" fmla="*/ 2147483647 h 956"/>
              <a:gd name="T40" fmla="*/ 2147483647 w 1136"/>
              <a:gd name="T41" fmla="*/ 2147483647 h 956"/>
              <a:gd name="T42" fmla="*/ 2147483647 w 1136"/>
              <a:gd name="T43" fmla="*/ 2147483647 h 956"/>
              <a:gd name="T44" fmla="*/ 2147483647 w 1136"/>
              <a:gd name="T45" fmla="*/ 2147483647 h 956"/>
              <a:gd name="T46" fmla="*/ 2147483647 w 1136"/>
              <a:gd name="T47" fmla="*/ 2147483647 h 956"/>
              <a:gd name="T48" fmla="*/ 2147483647 w 1136"/>
              <a:gd name="T49" fmla="*/ 2147483647 h 956"/>
              <a:gd name="T50" fmla="*/ 0 w 1136"/>
              <a:gd name="T51" fmla="*/ 2147483647 h 9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36"/>
              <a:gd name="T79" fmla="*/ 0 h 956"/>
              <a:gd name="T80" fmla="*/ 1136 w 1136"/>
              <a:gd name="T81" fmla="*/ 956 h 9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36" h="956">
                <a:moveTo>
                  <a:pt x="0" y="747"/>
                </a:moveTo>
                <a:lnTo>
                  <a:pt x="58" y="664"/>
                </a:lnTo>
                <a:lnTo>
                  <a:pt x="254" y="528"/>
                </a:lnTo>
                <a:lnTo>
                  <a:pt x="344" y="403"/>
                </a:lnTo>
                <a:lnTo>
                  <a:pt x="385" y="391"/>
                </a:lnTo>
                <a:lnTo>
                  <a:pt x="538" y="468"/>
                </a:lnTo>
                <a:lnTo>
                  <a:pt x="585" y="455"/>
                </a:lnTo>
                <a:lnTo>
                  <a:pt x="744" y="231"/>
                </a:lnTo>
                <a:lnTo>
                  <a:pt x="784" y="193"/>
                </a:lnTo>
                <a:lnTo>
                  <a:pt x="827" y="178"/>
                </a:lnTo>
                <a:lnTo>
                  <a:pt x="854" y="54"/>
                </a:lnTo>
                <a:lnTo>
                  <a:pt x="925" y="0"/>
                </a:lnTo>
                <a:lnTo>
                  <a:pt x="953" y="13"/>
                </a:lnTo>
                <a:lnTo>
                  <a:pt x="956" y="53"/>
                </a:lnTo>
                <a:lnTo>
                  <a:pt x="939" y="108"/>
                </a:lnTo>
                <a:lnTo>
                  <a:pt x="969" y="149"/>
                </a:lnTo>
                <a:lnTo>
                  <a:pt x="1038" y="201"/>
                </a:lnTo>
                <a:lnTo>
                  <a:pt x="1136" y="226"/>
                </a:lnTo>
                <a:lnTo>
                  <a:pt x="913" y="459"/>
                </a:lnTo>
                <a:lnTo>
                  <a:pt x="874" y="597"/>
                </a:lnTo>
                <a:lnTo>
                  <a:pt x="774" y="721"/>
                </a:lnTo>
                <a:lnTo>
                  <a:pt x="638" y="817"/>
                </a:lnTo>
                <a:lnTo>
                  <a:pt x="622" y="913"/>
                </a:lnTo>
                <a:lnTo>
                  <a:pt x="551" y="956"/>
                </a:lnTo>
                <a:lnTo>
                  <a:pt x="247" y="781"/>
                </a:lnTo>
                <a:lnTo>
                  <a:pt x="0" y="747"/>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8" name="Freeform 137">
            <a:extLst>
              <a:ext uri="{FF2B5EF4-FFF2-40B4-BE49-F238E27FC236}">
                <a16:creationId xmlns:a16="http://schemas.microsoft.com/office/drawing/2014/main" id="{948D1BA9-D664-4B9C-8F53-509F554BDC69}"/>
              </a:ext>
            </a:extLst>
          </p:cNvPr>
          <p:cNvSpPr>
            <a:spLocks/>
          </p:cNvSpPr>
          <p:nvPr/>
        </p:nvSpPr>
        <p:spPr bwMode="auto">
          <a:xfrm>
            <a:off x="2442118" y="4742916"/>
            <a:ext cx="661988" cy="650081"/>
          </a:xfrm>
          <a:custGeom>
            <a:avLst/>
            <a:gdLst>
              <a:gd name="T0" fmla="*/ 0 w 1111"/>
              <a:gd name="T1" fmla="*/ 2147483647 h 1091"/>
              <a:gd name="T2" fmla="*/ 2147483647 w 1111"/>
              <a:gd name="T3" fmla="*/ 2147483647 h 1091"/>
              <a:gd name="T4" fmla="*/ 2147483647 w 1111"/>
              <a:gd name="T5" fmla="*/ 0 h 1091"/>
              <a:gd name="T6" fmla="*/ 2147483647 w 1111"/>
              <a:gd name="T7" fmla="*/ 2147483647 h 1091"/>
              <a:gd name="T8" fmla="*/ 2147483647 w 1111"/>
              <a:gd name="T9" fmla="*/ 2147483647 h 1091"/>
              <a:gd name="T10" fmla="*/ 2147483647 w 1111"/>
              <a:gd name="T11" fmla="*/ 2147483647 h 1091"/>
              <a:gd name="T12" fmla="*/ 2147483647 w 1111"/>
              <a:gd name="T13" fmla="*/ 2147483647 h 1091"/>
              <a:gd name="T14" fmla="*/ 2147483647 w 1111"/>
              <a:gd name="T15" fmla="*/ 2147483647 h 1091"/>
              <a:gd name="T16" fmla="*/ 2147483647 w 1111"/>
              <a:gd name="T17" fmla="*/ 2147483647 h 1091"/>
              <a:gd name="T18" fmla="*/ 2147483647 w 1111"/>
              <a:gd name="T19" fmla="*/ 2147483647 h 1091"/>
              <a:gd name="T20" fmla="*/ 2147483647 w 1111"/>
              <a:gd name="T21" fmla="*/ 2147483647 h 1091"/>
              <a:gd name="T22" fmla="*/ 2147483647 w 1111"/>
              <a:gd name="T23" fmla="*/ 2147483647 h 1091"/>
              <a:gd name="T24" fmla="*/ 2147483647 w 1111"/>
              <a:gd name="T25" fmla="*/ 2147483647 h 1091"/>
              <a:gd name="T26" fmla="*/ 2147483647 w 1111"/>
              <a:gd name="T27" fmla="*/ 2147483647 h 1091"/>
              <a:gd name="T28" fmla="*/ 2147483647 w 1111"/>
              <a:gd name="T29" fmla="*/ 2147483647 h 1091"/>
              <a:gd name="T30" fmla="*/ 2147483647 w 1111"/>
              <a:gd name="T31" fmla="*/ 2147483647 h 1091"/>
              <a:gd name="T32" fmla="*/ 2147483647 w 1111"/>
              <a:gd name="T33" fmla="*/ 2147483647 h 1091"/>
              <a:gd name="T34" fmla="*/ 2147483647 w 1111"/>
              <a:gd name="T35" fmla="*/ 2147483647 h 1091"/>
              <a:gd name="T36" fmla="*/ 2147483647 w 1111"/>
              <a:gd name="T37" fmla="*/ 2147483647 h 1091"/>
              <a:gd name="T38" fmla="*/ 2147483647 w 1111"/>
              <a:gd name="T39" fmla="*/ 2147483647 h 1091"/>
              <a:gd name="T40" fmla="*/ 2147483647 w 1111"/>
              <a:gd name="T41" fmla="*/ 2147483647 h 1091"/>
              <a:gd name="T42" fmla="*/ 2147483647 w 1111"/>
              <a:gd name="T43" fmla="*/ 2147483647 h 1091"/>
              <a:gd name="T44" fmla="*/ 2147483647 w 1111"/>
              <a:gd name="T45" fmla="*/ 2147483647 h 1091"/>
              <a:gd name="T46" fmla="*/ 2147483647 w 1111"/>
              <a:gd name="T47" fmla="*/ 2147483647 h 1091"/>
              <a:gd name="T48" fmla="*/ 2147483647 w 1111"/>
              <a:gd name="T49" fmla="*/ 2147483647 h 1091"/>
              <a:gd name="T50" fmla="*/ 0 w 1111"/>
              <a:gd name="T51" fmla="*/ 2147483647 h 109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11"/>
              <a:gd name="T79" fmla="*/ 0 h 1091"/>
              <a:gd name="T80" fmla="*/ 1111 w 1111"/>
              <a:gd name="T81" fmla="*/ 1091 h 109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11" h="1091">
                <a:moveTo>
                  <a:pt x="0" y="277"/>
                </a:moveTo>
                <a:lnTo>
                  <a:pt x="213" y="62"/>
                </a:lnTo>
                <a:lnTo>
                  <a:pt x="415" y="0"/>
                </a:lnTo>
                <a:lnTo>
                  <a:pt x="468" y="165"/>
                </a:lnTo>
                <a:lnTo>
                  <a:pt x="537" y="192"/>
                </a:lnTo>
                <a:lnTo>
                  <a:pt x="537" y="287"/>
                </a:lnTo>
                <a:lnTo>
                  <a:pt x="495" y="314"/>
                </a:lnTo>
                <a:lnTo>
                  <a:pt x="575" y="462"/>
                </a:lnTo>
                <a:lnTo>
                  <a:pt x="544" y="545"/>
                </a:lnTo>
                <a:lnTo>
                  <a:pt x="597" y="557"/>
                </a:lnTo>
                <a:lnTo>
                  <a:pt x="595" y="624"/>
                </a:lnTo>
                <a:lnTo>
                  <a:pt x="681" y="669"/>
                </a:lnTo>
                <a:lnTo>
                  <a:pt x="769" y="793"/>
                </a:lnTo>
                <a:lnTo>
                  <a:pt x="791" y="738"/>
                </a:lnTo>
                <a:lnTo>
                  <a:pt x="887" y="711"/>
                </a:lnTo>
                <a:lnTo>
                  <a:pt x="1111" y="770"/>
                </a:lnTo>
                <a:lnTo>
                  <a:pt x="1111" y="864"/>
                </a:lnTo>
                <a:lnTo>
                  <a:pt x="1022" y="1012"/>
                </a:lnTo>
                <a:lnTo>
                  <a:pt x="863" y="1091"/>
                </a:lnTo>
                <a:lnTo>
                  <a:pt x="812" y="1023"/>
                </a:lnTo>
                <a:lnTo>
                  <a:pt x="525" y="993"/>
                </a:lnTo>
                <a:lnTo>
                  <a:pt x="434" y="770"/>
                </a:lnTo>
                <a:lnTo>
                  <a:pt x="357" y="811"/>
                </a:lnTo>
                <a:lnTo>
                  <a:pt x="214" y="659"/>
                </a:lnTo>
                <a:lnTo>
                  <a:pt x="183" y="523"/>
                </a:lnTo>
                <a:lnTo>
                  <a:pt x="0" y="277"/>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9" name="Freeform 138">
            <a:extLst>
              <a:ext uri="{FF2B5EF4-FFF2-40B4-BE49-F238E27FC236}">
                <a16:creationId xmlns:a16="http://schemas.microsoft.com/office/drawing/2014/main" id="{A3AC6402-994B-4323-8E9D-2C49B317A01E}"/>
              </a:ext>
            </a:extLst>
          </p:cNvPr>
          <p:cNvSpPr>
            <a:spLocks/>
          </p:cNvSpPr>
          <p:nvPr/>
        </p:nvSpPr>
        <p:spPr bwMode="auto">
          <a:xfrm>
            <a:off x="4635249" y="2283084"/>
            <a:ext cx="694134" cy="410766"/>
          </a:xfrm>
          <a:custGeom>
            <a:avLst/>
            <a:gdLst>
              <a:gd name="T0" fmla="*/ 0 w 1165"/>
              <a:gd name="T1" fmla="*/ 2147483647 h 691"/>
              <a:gd name="T2" fmla="*/ 2147483647 w 1165"/>
              <a:gd name="T3" fmla="*/ 2147483647 h 691"/>
              <a:gd name="T4" fmla="*/ 2147483647 w 1165"/>
              <a:gd name="T5" fmla="*/ 2147483647 h 691"/>
              <a:gd name="T6" fmla="*/ 2147483647 w 1165"/>
              <a:gd name="T7" fmla="*/ 2147483647 h 691"/>
              <a:gd name="T8" fmla="*/ 2147483647 w 1165"/>
              <a:gd name="T9" fmla="*/ 2147483647 h 691"/>
              <a:gd name="T10" fmla="*/ 2147483647 w 1165"/>
              <a:gd name="T11" fmla="*/ 2147483647 h 691"/>
              <a:gd name="T12" fmla="*/ 2147483647 w 1165"/>
              <a:gd name="T13" fmla="*/ 2147483647 h 691"/>
              <a:gd name="T14" fmla="*/ 2147483647 w 1165"/>
              <a:gd name="T15" fmla="*/ 2147483647 h 691"/>
              <a:gd name="T16" fmla="*/ 2147483647 w 1165"/>
              <a:gd name="T17" fmla="*/ 2147483647 h 691"/>
              <a:gd name="T18" fmla="*/ 2147483647 w 1165"/>
              <a:gd name="T19" fmla="*/ 2147483647 h 691"/>
              <a:gd name="T20" fmla="*/ 2147483647 w 1165"/>
              <a:gd name="T21" fmla="*/ 2147483647 h 691"/>
              <a:gd name="T22" fmla="*/ 2147483647 w 1165"/>
              <a:gd name="T23" fmla="*/ 2147483647 h 691"/>
              <a:gd name="T24" fmla="*/ 2147483647 w 1165"/>
              <a:gd name="T25" fmla="*/ 2147483647 h 691"/>
              <a:gd name="T26" fmla="*/ 2147483647 w 1165"/>
              <a:gd name="T27" fmla="*/ 0 h 691"/>
              <a:gd name="T28" fmla="*/ 0 w 1165"/>
              <a:gd name="T29" fmla="*/ 2147483647 h 6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65"/>
              <a:gd name="T46" fmla="*/ 0 h 691"/>
              <a:gd name="T47" fmla="*/ 1165 w 1165"/>
              <a:gd name="T48" fmla="*/ 691 h 6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65" h="691">
                <a:moveTo>
                  <a:pt x="0" y="15"/>
                </a:moveTo>
                <a:lnTo>
                  <a:pt x="45" y="207"/>
                </a:lnTo>
                <a:lnTo>
                  <a:pt x="106" y="257"/>
                </a:lnTo>
                <a:lnTo>
                  <a:pt x="485" y="290"/>
                </a:lnTo>
                <a:lnTo>
                  <a:pt x="518" y="355"/>
                </a:lnTo>
                <a:lnTo>
                  <a:pt x="654" y="462"/>
                </a:lnTo>
                <a:lnTo>
                  <a:pt x="653" y="515"/>
                </a:lnTo>
                <a:lnTo>
                  <a:pt x="717" y="530"/>
                </a:lnTo>
                <a:lnTo>
                  <a:pt x="831" y="665"/>
                </a:lnTo>
                <a:lnTo>
                  <a:pt x="920" y="691"/>
                </a:lnTo>
                <a:lnTo>
                  <a:pt x="963" y="514"/>
                </a:lnTo>
                <a:lnTo>
                  <a:pt x="1106" y="280"/>
                </a:lnTo>
                <a:lnTo>
                  <a:pt x="1165" y="2"/>
                </a:lnTo>
                <a:lnTo>
                  <a:pt x="938" y="0"/>
                </a:lnTo>
                <a:lnTo>
                  <a:pt x="0" y="15"/>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0" name="Freeform 139">
            <a:extLst>
              <a:ext uri="{FF2B5EF4-FFF2-40B4-BE49-F238E27FC236}">
                <a16:creationId xmlns:a16="http://schemas.microsoft.com/office/drawing/2014/main" id="{0C093F8C-7286-48A7-A13E-7A1AD123045B}"/>
              </a:ext>
            </a:extLst>
          </p:cNvPr>
          <p:cNvSpPr>
            <a:spLocks/>
          </p:cNvSpPr>
          <p:nvPr/>
        </p:nvSpPr>
        <p:spPr bwMode="auto">
          <a:xfrm>
            <a:off x="4162570" y="5097722"/>
            <a:ext cx="701279" cy="498872"/>
          </a:xfrm>
          <a:custGeom>
            <a:avLst/>
            <a:gdLst>
              <a:gd name="T0" fmla="*/ 0 w 1179"/>
              <a:gd name="T1" fmla="*/ 2147483647 h 836"/>
              <a:gd name="T2" fmla="*/ 2147483647 w 1179"/>
              <a:gd name="T3" fmla="*/ 2147483647 h 836"/>
              <a:gd name="T4" fmla="*/ 2147483647 w 1179"/>
              <a:gd name="T5" fmla="*/ 2147483647 h 836"/>
              <a:gd name="T6" fmla="*/ 2147483647 w 1179"/>
              <a:gd name="T7" fmla="*/ 2147483647 h 836"/>
              <a:gd name="T8" fmla="*/ 2147483647 w 1179"/>
              <a:gd name="T9" fmla="*/ 2147483647 h 836"/>
              <a:gd name="T10" fmla="*/ 2147483647 w 1179"/>
              <a:gd name="T11" fmla="*/ 2147483647 h 836"/>
              <a:gd name="T12" fmla="*/ 2147483647 w 1179"/>
              <a:gd name="T13" fmla="*/ 2147483647 h 836"/>
              <a:gd name="T14" fmla="*/ 2147483647 w 1179"/>
              <a:gd name="T15" fmla="*/ 2147483647 h 836"/>
              <a:gd name="T16" fmla="*/ 2147483647 w 1179"/>
              <a:gd name="T17" fmla="*/ 2147483647 h 836"/>
              <a:gd name="T18" fmla="*/ 2147483647 w 1179"/>
              <a:gd name="T19" fmla="*/ 2147483647 h 836"/>
              <a:gd name="T20" fmla="*/ 2147483647 w 1179"/>
              <a:gd name="T21" fmla="*/ 2147483647 h 836"/>
              <a:gd name="T22" fmla="*/ 2147483647 w 1179"/>
              <a:gd name="T23" fmla="*/ 2147483647 h 836"/>
              <a:gd name="T24" fmla="*/ 2147483647 w 1179"/>
              <a:gd name="T25" fmla="*/ 2147483647 h 836"/>
              <a:gd name="T26" fmla="*/ 2147483647 w 1179"/>
              <a:gd name="T27" fmla="*/ 2147483647 h 836"/>
              <a:gd name="T28" fmla="*/ 2147483647 w 1179"/>
              <a:gd name="T29" fmla="*/ 2147483647 h 836"/>
              <a:gd name="T30" fmla="*/ 2147483647 w 1179"/>
              <a:gd name="T31" fmla="*/ 0 h 836"/>
              <a:gd name="T32" fmla="*/ 0 w 1179"/>
              <a:gd name="T33" fmla="*/ 2147483647 h 8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79"/>
              <a:gd name="T52" fmla="*/ 0 h 836"/>
              <a:gd name="T53" fmla="*/ 1179 w 1179"/>
              <a:gd name="T54" fmla="*/ 836 h 8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79" h="836">
                <a:moveTo>
                  <a:pt x="0" y="730"/>
                </a:moveTo>
                <a:lnTo>
                  <a:pt x="84" y="758"/>
                </a:lnTo>
                <a:lnTo>
                  <a:pt x="136" y="836"/>
                </a:lnTo>
                <a:lnTo>
                  <a:pt x="596" y="605"/>
                </a:lnTo>
                <a:lnTo>
                  <a:pt x="733" y="715"/>
                </a:lnTo>
                <a:lnTo>
                  <a:pt x="1025" y="473"/>
                </a:lnTo>
                <a:lnTo>
                  <a:pt x="936" y="444"/>
                </a:lnTo>
                <a:lnTo>
                  <a:pt x="951" y="391"/>
                </a:lnTo>
                <a:lnTo>
                  <a:pt x="1179" y="283"/>
                </a:lnTo>
                <a:lnTo>
                  <a:pt x="1049" y="212"/>
                </a:lnTo>
                <a:lnTo>
                  <a:pt x="1016" y="105"/>
                </a:lnTo>
                <a:lnTo>
                  <a:pt x="941" y="49"/>
                </a:lnTo>
                <a:lnTo>
                  <a:pt x="869" y="105"/>
                </a:lnTo>
                <a:lnTo>
                  <a:pt x="850" y="38"/>
                </a:lnTo>
                <a:lnTo>
                  <a:pt x="723" y="120"/>
                </a:lnTo>
                <a:lnTo>
                  <a:pt x="330" y="0"/>
                </a:lnTo>
                <a:lnTo>
                  <a:pt x="0" y="730"/>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1" name="Freeform 140">
            <a:extLst>
              <a:ext uri="{FF2B5EF4-FFF2-40B4-BE49-F238E27FC236}">
                <a16:creationId xmlns:a16="http://schemas.microsoft.com/office/drawing/2014/main" id="{4D24EA99-BAE2-4BD8-92AC-AC80547105E7}"/>
              </a:ext>
            </a:extLst>
          </p:cNvPr>
          <p:cNvSpPr>
            <a:spLocks/>
          </p:cNvSpPr>
          <p:nvPr/>
        </p:nvSpPr>
        <p:spPr bwMode="auto">
          <a:xfrm>
            <a:off x="6690268" y="2316421"/>
            <a:ext cx="479822" cy="406004"/>
          </a:xfrm>
          <a:custGeom>
            <a:avLst/>
            <a:gdLst>
              <a:gd name="T0" fmla="*/ 0 w 805"/>
              <a:gd name="T1" fmla="*/ 2147483647 h 682"/>
              <a:gd name="T2" fmla="*/ 2147483647 w 805"/>
              <a:gd name="T3" fmla="*/ 2147483647 h 682"/>
              <a:gd name="T4" fmla="*/ 2147483647 w 805"/>
              <a:gd name="T5" fmla="*/ 2147483647 h 682"/>
              <a:gd name="T6" fmla="*/ 2147483647 w 805"/>
              <a:gd name="T7" fmla="*/ 2147483647 h 682"/>
              <a:gd name="T8" fmla="*/ 2147483647 w 805"/>
              <a:gd name="T9" fmla="*/ 2147483647 h 682"/>
              <a:gd name="T10" fmla="*/ 2147483647 w 805"/>
              <a:gd name="T11" fmla="*/ 2147483647 h 682"/>
              <a:gd name="T12" fmla="*/ 2147483647 w 805"/>
              <a:gd name="T13" fmla="*/ 2147483647 h 682"/>
              <a:gd name="T14" fmla="*/ 2147483647 w 805"/>
              <a:gd name="T15" fmla="*/ 2147483647 h 682"/>
              <a:gd name="T16" fmla="*/ 2147483647 w 805"/>
              <a:gd name="T17" fmla="*/ 0 h 682"/>
              <a:gd name="T18" fmla="*/ 2147483647 w 805"/>
              <a:gd name="T19" fmla="*/ 2147483647 h 682"/>
              <a:gd name="T20" fmla="*/ 2147483647 w 805"/>
              <a:gd name="T21" fmla="*/ 2147483647 h 682"/>
              <a:gd name="T22" fmla="*/ 2147483647 w 805"/>
              <a:gd name="T23" fmla="*/ 2147483647 h 682"/>
              <a:gd name="T24" fmla="*/ 2147483647 w 805"/>
              <a:gd name="T25" fmla="*/ 2147483647 h 682"/>
              <a:gd name="T26" fmla="*/ 2147483647 w 805"/>
              <a:gd name="T27" fmla="*/ 2147483647 h 682"/>
              <a:gd name="T28" fmla="*/ 2147483647 w 805"/>
              <a:gd name="T29" fmla="*/ 2147483647 h 682"/>
              <a:gd name="T30" fmla="*/ 0 w 805"/>
              <a:gd name="T31" fmla="*/ 2147483647 h 6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05"/>
              <a:gd name="T49" fmla="*/ 0 h 682"/>
              <a:gd name="T50" fmla="*/ 805 w 805"/>
              <a:gd name="T51" fmla="*/ 682 h 6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05" h="682">
                <a:moveTo>
                  <a:pt x="0" y="395"/>
                </a:moveTo>
                <a:lnTo>
                  <a:pt x="52" y="284"/>
                </a:lnTo>
                <a:lnTo>
                  <a:pt x="102" y="243"/>
                </a:lnTo>
                <a:lnTo>
                  <a:pt x="92" y="146"/>
                </a:lnTo>
                <a:lnTo>
                  <a:pt x="167" y="171"/>
                </a:lnTo>
                <a:lnTo>
                  <a:pt x="244" y="117"/>
                </a:lnTo>
                <a:lnTo>
                  <a:pt x="378" y="142"/>
                </a:lnTo>
                <a:lnTo>
                  <a:pt x="470" y="32"/>
                </a:lnTo>
                <a:lnTo>
                  <a:pt x="528" y="0"/>
                </a:lnTo>
                <a:lnTo>
                  <a:pt x="622" y="12"/>
                </a:lnTo>
                <a:lnTo>
                  <a:pt x="805" y="142"/>
                </a:lnTo>
                <a:lnTo>
                  <a:pt x="720" y="213"/>
                </a:lnTo>
                <a:lnTo>
                  <a:pt x="628" y="231"/>
                </a:lnTo>
                <a:lnTo>
                  <a:pt x="463" y="682"/>
                </a:lnTo>
                <a:lnTo>
                  <a:pt x="264" y="535"/>
                </a:lnTo>
                <a:lnTo>
                  <a:pt x="0" y="395"/>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2" name="Freeform 141">
            <a:extLst>
              <a:ext uri="{FF2B5EF4-FFF2-40B4-BE49-F238E27FC236}">
                <a16:creationId xmlns:a16="http://schemas.microsoft.com/office/drawing/2014/main" id="{B52A73F8-5A01-49FB-8E68-74B7FC390F22}"/>
              </a:ext>
            </a:extLst>
          </p:cNvPr>
          <p:cNvSpPr>
            <a:spLocks/>
          </p:cNvSpPr>
          <p:nvPr/>
        </p:nvSpPr>
        <p:spPr bwMode="auto">
          <a:xfrm>
            <a:off x="4275680" y="1624669"/>
            <a:ext cx="242888" cy="257175"/>
          </a:xfrm>
          <a:custGeom>
            <a:avLst/>
            <a:gdLst>
              <a:gd name="T0" fmla="*/ 0 w 408"/>
              <a:gd name="T1" fmla="*/ 2147483647 h 434"/>
              <a:gd name="T2" fmla="*/ 2147483647 w 408"/>
              <a:gd name="T3" fmla="*/ 2147483647 h 434"/>
              <a:gd name="T4" fmla="*/ 2147483647 w 408"/>
              <a:gd name="T5" fmla="*/ 0 h 434"/>
              <a:gd name="T6" fmla="*/ 2147483647 w 408"/>
              <a:gd name="T7" fmla="*/ 2147483647 h 434"/>
              <a:gd name="T8" fmla="*/ 2147483647 w 408"/>
              <a:gd name="T9" fmla="*/ 2147483647 h 434"/>
              <a:gd name="T10" fmla="*/ 0 w 408"/>
              <a:gd name="T11" fmla="*/ 2147483647 h 434"/>
              <a:gd name="T12" fmla="*/ 0 60000 65536"/>
              <a:gd name="T13" fmla="*/ 0 60000 65536"/>
              <a:gd name="T14" fmla="*/ 0 60000 65536"/>
              <a:gd name="T15" fmla="*/ 0 60000 65536"/>
              <a:gd name="T16" fmla="*/ 0 60000 65536"/>
              <a:gd name="T17" fmla="*/ 0 60000 65536"/>
              <a:gd name="T18" fmla="*/ 0 w 408"/>
              <a:gd name="T19" fmla="*/ 0 h 434"/>
              <a:gd name="T20" fmla="*/ 408 w 408"/>
              <a:gd name="T21" fmla="*/ 434 h 434"/>
            </a:gdLst>
            <a:ahLst/>
            <a:cxnLst>
              <a:cxn ang="T12">
                <a:pos x="T0" y="T1"/>
              </a:cxn>
              <a:cxn ang="T13">
                <a:pos x="T2" y="T3"/>
              </a:cxn>
              <a:cxn ang="T14">
                <a:pos x="T4" y="T5"/>
              </a:cxn>
              <a:cxn ang="T15">
                <a:pos x="T6" y="T7"/>
              </a:cxn>
              <a:cxn ang="T16">
                <a:pos x="T8" y="T9"/>
              </a:cxn>
              <a:cxn ang="T17">
                <a:pos x="T10" y="T11"/>
              </a:cxn>
            </a:cxnLst>
            <a:rect l="T18" t="T19" r="T20" b="T21"/>
            <a:pathLst>
              <a:path w="408" h="434">
                <a:moveTo>
                  <a:pt x="0" y="365"/>
                </a:moveTo>
                <a:lnTo>
                  <a:pt x="70" y="83"/>
                </a:lnTo>
                <a:lnTo>
                  <a:pt x="103" y="0"/>
                </a:lnTo>
                <a:lnTo>
                  <a:pt x="408" y="80"/>
                </a:lnTo>
                <a:lnTo>
                  <a:pt x="399" y="434"/>
                </a:lnTo>
                <a:lnTo>
                  <a:pt x="0" y="365"/>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3" name="Freeform 142">
            <a:extLst>
              <a:ext uri="{FF2B5EF4-FFF2-40B4-BE49-F238E27FC236}">
                <a16:creationId xmlns:a16="http://schemas.microsoft.com/office/drawing/2014/main" id="{335E8E13-F84C-4AD2-8256-52114FF40B10}"/>
              </a:ext>
            </a:extLst>
          </p:cNvPr>
          <p:cNvSpPr>
            <a:spLocks/>
          </p:cNvSpPr>
          <p:nvPr/>
        </p:nvSpPr>
        <p:spPr bwMode="auto">
          <a:xfrm>
            <a:off x="5474639" y="3355838"/>
            <a:ext cx="620316" cy="764381"/>
          </a:xfrm>
          <a:custGeom>
            <a:avLst/>
            <a:gdLst>
              <a:gd name="T0" fmla="*/ 2147483647 w 1042"/>
              <a:gd name="T1" fmla="*/ 2147483647 h 1283"/>
              <a:gd name="T2" fmla="*/ 0 w 1042"/>
              <a:gd name="T3" fmla="*/ 2147483647 h 1283"/>
              <a:gd name="T4" fmla="*/ 2147483647 w 1042"/>
              <a:gd name="T5" fmla="*/ 2147483647 h 1283"/>
              <a:gd name="T6" fmla="*/ 2147483647 w 1042"/>
              <a:gd name="T7" fmla="*/ 2147483647 h 1283"/>
              <a:gd name="T8" fmla="*/ 2147483647 w 1042"/>
              <a:gd name="T9" fmla="*/ 2147483647 h 1283"/>
              <a:gd name="T10" fmla="*/ 2147483647 w 1042"/>
              <a:gd name="T11" fmla="*/ 2147483647 h 1283"/>
              <a:gd name="T12" fmla="*/ 2147483647 w 1042"/>
              <a:gd name="T13" fmla="*/ 2147483647 h 1283"/>
              <a:gd name="T14" fmla="*/ 2147483647 w 1042"/>
              <a:gd name="T15" fmla="*/ 2147483647 h 1283"/>
              <a:gd name="T16" fmla="*/ 2147483647 w 1042"/>
              <a:gd name="T17" fmla="*/ 0 h 1283"/>
              <a:gd name="T18" fmla="*/ 2147483647 w 1042"/>
              <a:gd name="T19" fmla="*/ 2147483647 h 1283"/>
              <a:gd name="T20" fmla="*/ 2147483647 w 1042"/>
              <a:gd name="T21" fmla="*/ 2147483647 h 1283"/>
              <a:gd name="T22" fmla="*/ 2147483647 w 1042"/>
              <a:gd name="T23" fmla="*/ 2147483647 h 1283"/>
              <a:gd name="T24" fmla="*/ 2147483647 w 1042"/>
              <a:gd name="T25" fmla="*/ 2147483647 h 1283"/>
              <a:gd name="T26" fmla="*/ 2147483647 w 1042"/>
              <a:gd name="T27" fmla="*/ 2147483647 h 1283"/>
              <a:gd name="T28" fmla="*/ 2147483647 w 1042"/>
              <a:gd name="T29" fmla="*/ 2147483647 h 1283"/>
              <a:gd name="T30" fmla="*/ 2147483647 w 1042"/>
              <a:gd name="T31" fmla="*/ 2147483647 h 1283"/>
              <a:gd name="T32" fmla="*/ 2147483647 w 1042"/>
              <a:gd name="T33" fmla="*/ 2147483647 h 1283"/>
              <a:gd name="T34" fmla="*/ 2147483647 w 1042"/>
              <a:gd name="T35" fmla="*/ 2147483647 h 1283"/>
              <a:gd name="T36" fmla="*/ 2147483647 w 1042"/>
              <a:gd name="T37" fmla="*/ 2147483647 h 128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42"/>
              <a:gd name="T58" fmla="*/ 0 h 1283"/>
              <a:gd name="T59" fmla="*/ 1042 w 1042"/>
              <a:gd name="T60" fmla="*/ 1283 h 128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42" h="1283">
                <a:moveTo>
                  <a:pt x="6" y="725"/>
                </a:moveTo>
                <a:lnTo>
                  <a:pt x="0" y="873"/>
                </a:lnTo>
                <a:lnTo>
                  <a:pt x="185" y="994"/>
                </a:lnTo>
                <a:lnTo>
                  <a:pt x="264" y="1211"/>
                </a:lnTo>
                <a:lnTo>
                  <a:pt x="599" y="1283"/>
                </a:lnTo>
                <a:lnTo>
                  <a:pt x="743" y="1149"/>
                </a:lnTo>
                <a:lnTo>
                  <a:pt x="1042" y="456"/>
                </a:lnTo>
                <a:lnTo>
                  <a:pt x="907" y="345"/>
                </a:lnTo>
                <a:lnTo>
                  <a:pt x="487" y="0"/>
                </a:lnTo>
                <a:lnTo>
                  <a:pt x="479" y="56"/>
                </a:lnTo>
                <a:lnTo>
                  <a:pt x="413" y="97"/>
                </a:lnTo>
                <a:lnTo>
                  <a:pt x="303" y="70"/>
                </a:lnTo>
                <a:lnTo>
                  <a:pt x="302" y="138"/>
                </a:lnTo>
                <a:lnTo>
                  <a:pt x="188" y="181"/>
                </a:lnTo>
                <a:lnTo>
                  <a:pt x="155" y="273"/>
                </a:lnTo>
                <a:lnTo>
                  <a:pt x="201" y="357"/>
                </a:lnTo>
                <a:lnTo>
                  <a:pt x="190" y="451"/>
                </a:lnTo>
                <a:lnTo>
                  <a:pt x="49" y="722"/>
                </a:lnTo>
                <a:lnTo>
                  <a:pt x="6" y="725"/>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4" name="Freeform 143">
            <a:extLst>
              <a:ext uri="{FF2B5EF4-FFF2-40B4-BE49-F238E27FC236}">
                <a16:creationId xmlns:a16="http://schemas.microsoft.com/office/drawing/2014/main" id="{896BDA65-799E-4D8B-B6BA-EF840F710FC8}"/>
              </a:ext>
            </a:extLst>
          </p:cNvPr>
          <p:cNvSpPr>
            <a:spLocks/>
          </p:cNvSpPr>
          <p:nvPr/>
        </p:nvSpPr>
        <p:spPr bwMode="auto">
          <a:xfrm>
            <a:off x="3608930" y="2653369"/>
            <a:ext cx="370284" cy="240506"/>
          </a:xfrm>
          <a:custGeom>
            <a:avLst/>
            <a:gdLst>
              <a:gd name="T0" fmla="*/ 0 w 622"/>
              <a:gd name="T1" fmla="*/ 2147483647 h 404"/>
              <a:gd name="T2" fmla="*/ 2147483647 w 622"/>
              <a:gd name="T3" fmla="*/ 2147483647 h 404"/>
              <a:gd name="T4" fmla="*/ 2147483647 w 622"/>
              <a:gd name="T5" fmla="*/ 2147483647 h 404"/>
              <a:gd name="T6" fmla="*/ 2147483647 w 622"/>
              <a:gd name="T7" fmla="*/ 2147483647 h 404"/>
              <a:gd name="T8" fmla="*/ 2147483647 w 622"/>
              <a:gd name="T9" fmla="*/ 2147483647 h 404"/>
              <a:gd name="T10" fmla="*/ 2147483647 w 622"/>
              <a:gd name="T11" fmla="*/ 0 h 404"/>
              <a:gd name="T12" fmla="*/ 2147483647 w 622"/>
              <a:gd name="T13" fmla="*/ 2147483647 h 404"/>
              <a:gd name="T14" fmla="*/ 0 w 622"/>
              <a:gd name="T15" fmla="*/ 2147483647 h 404"/>
              <a:gd name="T16" fmla="*/ 0 60000 65536"/>
              <a:gd name="T17" fmla="*/ 0 60000 65536"/>
              <a:gd name="T18" fmla="*/ 0 60000 65536"/>
              <a:gd name="T19" fmla="*/ 0 60000 65536"/>
              <a:gd name="T20" fmla="*/ 0 60000 65536"/>
              <a:gd name="T21" fmla="*/ 0 60000 65536"/>
              <a:gd name="T22" fmla="*/ 0 60000 65536"/>
              <a:gd name="T23" fmla="*/ 0 60000 65536"/>
              <a:gd name="T24" fmla="*/ 0 w 622"/>
              <a:gd name="T25" fmla="*/ 0 h 404"/>
              <a:gd name="T26" fmla="*/ 622 w 622"/>
              <a:gd name="T27" fmla="*/ 404 h 4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2" h="404">
                <a:moveTo>
                  <a:pt x="0" y="239"/>
                </a:moveTo>
                <a:lnTo>
                  <a:pt x="58" y="376"/>
                </a:lnTo>
                <a:lnTo>
                  <a:pt x="241" y="404"/>
                </a:lnTo>
                <a:lnTo>
                  <a:pt x="622" y="274"/>
                </a:lnTo>
                <a:lnTo>
                  <a:pt x="602" y="17"/>
                </a:lnTo>
                <a:lnTo>
                  <a:pt x="418" y="0"/>
                </a:lnTo>
                <a:lnTo>
                  <a:pt x="238" y="150"/>
                </a:lnTo>
                <a:lnTo>
                  <a:pt x="0" y="239"/>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5" name="Freeform 144">
            <a:extLst>
              <a:ext uri="{FF2B5EF4-FFF2-40B4-BE49-F238E27FC236}">
                <a16:creationId xmlns:a16="http://schemas.microsoft.com/office/drawing/2014/main" id="{6277F989-3AE1-4D4D-94D0-CC5BF0EF71DF}"/>
              </a:ext>
            </a:extLst>
          </p:cNvPr>
          <p:cNvSpPr>
            <a:spLocks/>
          </p:cNvSpPr>
          <p:nvPr/>
        </p:nvSpPr>
        <p:spPr bwMode="auto">
          <a:xfrm>
            <a:off x="4707877" y="3683259"/>
            <a:ext cx="770335" cy="987029"/>
          </a:xfrm>
          <a:custGeom>
            <a:avLst/>
            <a:gdLst>
              <a:gd name="T0" fmla="*/ 2147483647 w 1294"/>
              <a:gd name="T1" fmla="*/ 2147483647 h 1657"/>
              <a:gd name="T2" fmla="*/ 0 w 1294"/>
              <a:gd name="T3" fmla="*/ 2147483647 h 1657"/>
              <a:gd name="T4" fmla="*/ 2147483647 w 1294"/>
              <a:gd name="T5" fmla="*/ 2147483647 h 1657"/>
              <a:gd name="T6" fmla="*/ 2147483647 w 1294"/>
              <a:gd name="T7" fmla="*/ 2147483647 h 1657"/>
              <a:gd name="T8" fmla="*/ 2147483647 w 1294"/>
              <a:gd name="T9" fmla="*/ 2147483647 h 1657"/>
              <a:gd name="T10" fmla="*/ 2147483647 w 1294"/>
              <a:gd name="T11" fmla="*/ 2147483647 h 1657"/>
              <a:gd name="T12" fmla="*/ 2147483647 w 1294"/>
              <a:gd name="T13" fmla="*/ 2147483647 h 1657"/>
              <a:gd name="T14" fmla="*/ 2147483647 w 1294"/>
              <a:gd name="T15" fmla="*/ 2147483647 h 1657"/>
              <a:gd name="T16" fmla="*/ 2147483647 w 1294"/>
              <a:gd name="T17" fmla="*/ 2147483647 h 1657"/>
              <a:gd name="T18" fmla="*/ 2147483647 w 1294"/>
              <a:gd name="T19" fmla="*/ 2147483647 h 1657"/>
              <a:gd name="T20" fmla="*/ 2147483647 w 1294"/>
              <a:gd name="T21" fmla="*/ 2147483647 h 1657"/>
              <a:gd name="T22" fmla="*/ 2147483647 w 1294"/>
              <a:gd name="T23" fmla="*/ 2147483647 h 1657"/>
              <a:gd name="T24" fmla="*/ 2147483647 w 1294"/>
              <a:gd name="T25" fmla="*/ 2147483647 h 1657"/>
              <a:gd name="T26" fmla="*/ 2147483647 w 1294"/>
              <a:gd name="T27" fmla="*/ 2147483647 h 1657"/>
              <a:gd name="T28" fmla="*/ 2147483647 w 1294"/>
              <a:gd name="T29" fmla="*/ 2147483647 h 1657"/>
              <a:gd name="T30" fmla="*/ 2147483647 w 1294"/>
              <a:gd name="T31" fmla="*/ 2147483647 h 1657"/>
              <a:gd name="T32" fmla="*/ 2147483647 w 1294"/>
              <a:gd name="T33" fmla="*/ 2147483647 h 1657"/>
              <a:gd name="T34" fmla="*/ 2147483647 w 1294"/>
              <a:gd name="T35" fmla="*/ 2147483647 h 1657"/>
              <a:gd name="T36" fmla="*/ 2147483647 w 1294"/>
              <a:gd name="T37" fmla="*/ 2147483647 h 1657"/>
              <a:gd name="T38" fmla="*/ 2147483647 w 1294"/>
              <a:gd name="T39" fmla="*/ 2147483647 h 1657"/>
              <a:gd name="T40" fmla="*/ 2147483647 w 1294"/>
              <a:gd name="T41" fmla="*/ 0 h 1657"/>
              <a:gd name="T42" fmla="*/ 2147483647 w 1294"/>
              <a:gd name="T43" fmla="*/ 2147483647 h 1657"/>
              <a:gd name="T44" fmla="*/ 2147483647 w 1294"/>
              <a:gd name="T45" fmla="*/ 2147483647 h 1657"/>
              <a:gd name="T46" fmla="*/ 2147483647 w 1294"/>
              <a:gd name="T47" fmla="*/ 2147483647 h 1657"/>
              <a:gd name="T48" fmla="*/ 2147483647 w 1294"/>
              <a:gd name="T49" fmla="*/ 2147483647 h 1657"/>
              <a:gd name="T50" fmla="*/ 2147483647 w 1294"/>
              <a:gd name="T51" fmla="*/ 2147483647 h 16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94"/>
              <a:gd name="T79" fmla="*/ 0 h 1657"/>
              <a:gd name="T80" fmla="*/ 1294 w 1294"/>
              <a:gd name="T81" fmla="*/ 1657 h 165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94" h="1657">
                <a:moveTo>
                  <a:pt x="23" y="955"/>
                </a:moveTo>
                <a:lnTo>
                  <a:pt x="0" y="1196"/>
                </a:lnTo>
                <a:lnTo>
                  <a:pt x="4" y="1457"/>
                </a:lnTo>
                <a:lnTo>
                  <a:pt x="245" y="1657"/>
                </a:lnTo>
                <a:lnTo>
                  <a:pt x="464" y="1588"/>
                </a:lnTo>
                <a:lnTo>
                  <a:pt x="697" y="1602"/>
                </a:lnTo>
                <a:lnTo>
                  <a:pt x="780" y="1315"/>
                </a:lnTo>
                <a:lnTo>
                  <a:pt x="1010" y="1085"/>
                </a:lnTo>
                <a:lnTo>
                  <a:pt x="977" y="1004"/>
                </a:lnTo>
                <a:lnTo>
                  <a:pt x="1121" y="880"/>
                </a:lnTo>
                <a:lnTo>
                  <a:pt x="1175" y="689"/>
                </a:lnTo>
                <a:lnTo>
                  <a:pt x="1172" y="500"/>
                </a:lnTo>
                <a:lnTo>
                  <a:pt x="1288" y="324"/>
                </a:lnTo>
                <a:lnTo>
                  <a:pt x="1294" y="176"/>
                </a:lnTo>
                <a:lnTo>
                  <a:pt x="1222" y="109"/>
                </a:lnTo>
                <a:lnTo>
                  <a:pt x="1189" y="173"/>
                </a:lnTo>
                <a:lnTo>
                  <a:pt x="1157" y="174"/>
                </a:lnTo>
                <a:lnTo>
                  <a:pt x="1147" y="137"/>
                </a:lnTo>
                <a:lnTo>
                  <a:pt x="1074" y="137"/>
                </a:lnTo>
                <a:lnTo>
                  <a:pt x="1106" y="54"/>
                </a:lnTo>
                <a:lnTo>
                  <a:pt x="1022" y="0"/>
                </a:lnTo>
                <a:lnTo>
                  <a:pt x="866" y="435"/>
                </a:lnTo>
                <a:lnTo>
                  <a:pt x="568" y="626"/>
                </a:lnTo>
                <a:lnTo>
                  <a:pt x="410" y="602"/>
                </a:lnTo>
                <a:lnTo>
                  <a:pt x="198" y="792"/>
                </a:lnTo>
                <a:lnTo>
                  <a:pt x="23" y="955"/>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6" name="Freeform 145">
            <a:extLst>
              <a:ext uri="{FF2B5EF4-FFF2-40B4-BE49-F238E27FC236}">
                <a16:creationId xmlns:a16="http://schemas.microsoft.com/office/drawing/2014/main" id="{164B0493-5FCD-4DDA-A758-FEC1942A66C7}"/>
              </a:ext>
            </a:extLst>
          </p:cNvPr>
          <p:cNvSpPr>
            <a:spLocks/>
          </p:cNvSpPr>
          <p:nvPr/>
        </p:nvSpPr>
        <p:spPr bwMode="auto">
          <a:xfrm>
            <a:off x="5182936" y="2284275"/>
            <a:ext cx="441722" cy="728663"/>
          </a:xfrm>
          <a:custGeom>
            <a:avLst/>
            <a:gdLst>
              <a:gd name="T0" fmla="*/ 0 w 741"/>
              <a:gd name="T1" fmla="*/ 2147483647 h 1223"/>
              <a:gd name="T2" fmla="*/ 2147483647 w 741"/>
              <a:gd name="T3" fmla="*/ 2147483647 h 1223"/>
              <a:gd name="T4" fmla="*/ 2147483647 w 741"/>
              <a:gd name="T5" fmla="*/ 2147483647 h 1223"/>
              <a:gd name="T6" fmla="*/ 2147483647 w 741"/>
              <a:gd name="T7" fmla="*/ 0 h 1223"/>
              <a:gd name="T8" fmla="*/ 2147483647 w 741"/>
              <a:gd name="T9" fmla="*/ 2147483647 h 1223"/>
              <a:gd name="T10" fmla="*/ 2147483647 w 741"/>
              <a:gd name="T11" fmla="*/ 2147483647 h 1223"/>
              <a:gd name="T12" fmla="*/ 2147483647 w 741"/>
              <a:gd name="T13" fmla="*/ 2147483647 h 1223"/>
              <a:gd name="T14" fmla="*/ 2147483647 w 741"/>
              <a:gd name="T15" fmla="*/ 2147483647 h 1223"/>
              <a:gd name="T16" fmla="*/ 2147483647 w 741"/>
              <a:gd name="T17" fmla="*/ 2147483647 h 1223"/>
              <a:gd name="T18" fmla="*/ 0 w 741"/>
              <a:gd name="T19" fmla="*/ 2147483647 h 1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1"/>
              <a:gd name="T31" fmla="*/ 0 h 1223"/>
              <a:gd name="T32" fmla="*/ 741 w 741"/>
              <a:gd name="T33" fmla="*/ 1223 h 12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1" h="1223">
                <a:moveTo>
                  <a:pt x="0" y="689"/>
                </a:moveTo>
                <a:lnTo>
                  <a:pt x="43" y="512"/>
                </a:lnTo>
                <a:lnTo>
                  <a:pt x="186" y="278"/>
                </a:lnTo>
                <a:lnTo>
                  <a:pt x="245" y="0"/>
                </a:lnTo>
                <a:lnTo>
                  <a:pt x="719" y="4"/>
                </a:lnTo>
                <a:lnTo>
                  <a:pt x="741" y="1223"/>
                </a:lnTo>
                <a:lnTo>
                  <a:pt x="377" y="1077"/>
                </a:lnTo>
                <a:lnTo>
                  <a:pt x="171" y="1159"/>
                </a:lnTo>
                <a:lnTo>
                  <a:pt x="24" y="997"/>
                </a:lnTo>
                <a:lnTo>
                  <a:pt x="0" y="689"/>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7" name="Freeform 146">
            <a:extLst>
              <a:ext uri="{FF2B5EF4-FFF2-40B4-BE49-F238E27FC236}">
                <a16:creationId xmlns:a16="http://schemas.microsoft.com/office/drawing/2014/main" id="{FFBCF418-3EBA-4FC3-9989-40D0DD5B92E5}"/>
              </a:ext>
            </a:extLst>
          </p:cNvPr>
          <p:cNvSpPr>
            <a:spLocks/>
          </p:cNvSpPr>
          <p:nvPr/>
        </p:nvSpPr>
        <p:spPr bwMode="auto">
          <a:xfrm>
            <a:off x="3857771" y="2436675"/>
            <a:ext cx="545306" cy="436959"/>
          </a:xfrm>
          <a:custGeom>
            <a:avLst/>
            <a:gdLst>
              <a:gd name="T0" fmla="*/ 0 w 917"/>
              <a:gd name="T1" fmla="*/ 2147483647 h 735"/>
              <a:gd name="T2" fmla="*/ 2147483647 w 917"/>
              <a:gd name="T3" fmla="*/ 2147483647 h 735"/>
              <a:gd name="T4" fmla="*/ 2147483647 w 917"/>
              <a:gd name="T5" fmla="*/ 2147483647 h 735"/>
              <a:gd name="T6" fmla="*/ 2147483647 w 917"/>
              <a:gd name="T7" fmla="*/ 0 h 735"/>
              <a:gd name="T8" fmla="*/ 2147483647 w 917"/>
              <a:gd name="T9" fmla="*/ 2147483647 h 735"/>
              <a:gd name="T10" fmla="*/ 2147483647 w 917"/>
              <a:gd name="T11" fmla="*/ 2147483647 h 735"/>
              <a:gd name="T12" fmla="*/ 2147483647 w 917"/>
              <a:gd name="T13" fmla="*/ 2147483647 h 735"/>
              <a:gd name="T14" fmla="*/ 2147483647 w 917"/>
              <a:gd name="T15" fmla="*/ 2147483647 h 735"/>
              <a:gd name="T16" fmla="*/ 2147483647 w 917"/>
              <a:gd name="T17" fmla="*/ 2147483647 h 735"/>
              <a:gd name="T18" fmla="*/ 2147483647 w 917"/>
              <a:gd name="T19" fmla="*/ 2147483647 h 735"/>
              <a:gd name="T20" fmla="*/ 2147483647 w 917"/>
              <a:gd name="T21" fmla="*/ 2147483647 h 735"/>
              <a:gd name="T22" fmla="*/ 2147483647 w 917"/>
              <a:gd name="T23" fmla="*/ 2147483647 h 735"/>
              <a:gd name="T24" fmla="*/ 2147483647 w 917"/>
              <a:gd name="T25" fmla="*/ 2147483647 h 735"/>
              <a:gd name="T26" fmla="*/ 2147483647 w 917"/>
              <a:gd name="T27" fmla="*/ 2147483647 h 735"/>
              <a:gd name="T28" fmla="*/ 2147483647 w 917"/>
              <a:gd name="T29" fmla="*/ 2147483647 h 735"/>
              <a:gd name="T30" fmla="*/ 2147483647 w 917"/>
              <a:gd name="T31" fmla="*/ 2147483647 h 735"/>
              <a:gd name="T32" fmla="*/ 2147483647 w 917"/>
              <a:gd name="T33" fmla="*/ 2147483647 h 735"/>
              <a:gd name="T34" fmla="*/ 2147483647 w 917"/>
              <a:gd name="T35" fmla="*/ 2147483647 h 735"/>
              <a:gd name="T36" fmla="*/ 0 w 917"/>
              <a:gd name="T37" fmla="*/ 2147483647 h 7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7"/>
              <a:gd name="T58" fmla="*/ 0 h 735"/>
              <a:gd name="T59" fmla="*/ 917 w 917"/>
              <a:gd name="T60" fmla="*/ 735 h 7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7" h="735">
                <a:moveTo>
                  <a:pt x="0" y="365"/>
                </a:moveTo>
                <a:lnTo>
                  <a:pt x="184" y="151"/>
                </a:lnTo>
                <a:lnTo>
                  <a:pt x="267" y="54"/>
                </a:lnTo>
                <a:lnTo>
                  <a:pt x="391" y="0"/>
                </a:lnTo>
                <a:lnTo>
                  <a:pt x="445" y="96"/>
                </a:lnTo>
                <a:lnTo>
                  <a:pt x="523" y="45"/>
                </a:lnTo>
                <a:lnTo>
                  <a:pt x="556" y="153"/>
                </a:lnTo>
                <a:lnTo>
                  <a:pt x="586" y="151"/>
                </a:lnTo>
                <a:lnTo>
                  <a:pt x="606" y="139"/>
                </a:lnTo>
                <a:lnTo>
                  <a:pt x="917" y="384"/>
                </a:lnTo>
                <a:lnTo>
                  <a:pt x="749" y="463"/>
                </a:lnTo>
                <a:lnTo>
                  <a:pt x="452" y="735"/>
                </a:lnTo>
                <a:lnTo>
                  <a:pt x="443" y="584"/>
                </a:lnTo>
                <a:lnTo>
                  <a:pt x="390" y="557"/>
                </a:lnTo>
                <a:lnTo>
                  <a:pt x="357" y="569"/>
                </a:lnTo>
                <a:lnTo>
                  <a:pt x="339" y="640"/>
                </a:lnTo>
                <a:lnTo>
                  <a:pt x="204" y="639"/>
                </a:lnTo>
                <a:lnTo>
                  <a:pt x="184" y="382"/>
                </a:lnTo>
                <a:lnTo>
                  <a:pt x="0" y="365"/>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8" name="Freeform 147">
            <a:extLst>
              <a:ext uri="{FF2B5EF4-FFF2-40B4-BE49-F238E27FC236}">
                <a16:creationId xmlns:a16="http://schemas.microsoft.com/office/drawing/2014/main" id="{647F946F-50F2-4978-88B7-957046D560BA}"/>
              </a:ext>
            </a:extLst>
          </p:cNvPr>
          <p:cNvSpPr>
            <a:spLocks/>
          </p:cNvSpPr>
          <p:nvPr/>
        </p:nvSpPr>
        <p:spPr bwMode="auto">
          <a:xfrm>
            <a:off x="2224234" y="4085691"/>
            <a:ext cx="460772" cy="822722"/>
          </a:xfrm>
          <a:custGeom>
            <a:avLst/>
            <a:gdLst>
              <a:gd name="T0" fmla="*/ 2147483647 w 775"/>
              <a:gd name="T1" fmla="*/ 2147483647 h 1382"/>
              <a:gd name="T2" fmla="*/ 2147483647 w 775"/>
              <a:gd name="T3" fmla="*/ 2147483647 h 1382"/>
              <a:gd name="T4" fmla="*/ 2147483647 w 775"/>
              <a:gd name="T5" fmla="*/ 0 h 1382"/>
              <a:gd name="T6" fmla="*/ 2147483647 w 775"/>
              <a:gd name="T7" fmla="*/ 2147483647 h 1382"/>
              <a:gd name="T8" fmla="*/ 2147483647 w 775"/>
              <a:gd name="T9" fmla="*/ 2147483647 h 1382"/>
              <a:gd name="T10" fmla="*/ 2147483647 w 775"/>
              <a:gd name="T11" fmla="*/ 2147483647 h 1382"/>
              <a:gd name="T12" fmla="*/ 2147483647 w 775"/>
              <a:gd name="T13" fmla="*/ 2147483647 h 1382"/>
              <a:gd name="T14" fmla="*/ 2147483647 w 775"/>
              <a:gd name="T15" fmla="*/ 2147483647 h 1382"/>
              <a:gd name="T16" fmla="*/ 2147483647 w 775"/>
              <a:gd name="T17" fmla="*/ 2147483647 h 1382"/>
              <a:gd name="T18" fmla="*/ 2147483647 w 775"/>
              <a:gd name="T19" fmla="*/ 2147483647 h 1382"/>
              <a:gd name="T20" fmla="*/ 2147483647 w 775"/>
              <a:gd name="T21" fmla="*/ 2147483647 h 1382"/>
              <a:gd name="T22" fmla="*/ 2147483647 w 775"/>
              <a:gd name="T23" fmla="*/ 2147483647 h 1382"/>
              <a:gd name="T24" fmla="*/ 2147483647 w 775"/>
              <a:gd name="T25" fmla="*/ 2147483647 h 1382"/>
              <a:gd name="T26" fmla="*/ 2147483647 w 775"/>
              <a:gd name="T27" fmla="*/ 2147483647 h 1382"/>
              <a:gd name="T28" fmla="*/ 2147483647 w 775"/>
              <a:gd name="T29" fmla="*/ 2147483647 h 1382"/>
              <a:gd name="T30" fmla="*/ 2147483647 w 775"/>
              <a:gd name="T31" fmla="*/ 2147483647 h 1382"/>
              <a:gd name="T32" fmla="*/ 2147483647 w 775"/>
              <a:gd name="T33" fmla="*/ 2147483647 h 1382"/>
              <a:gd name="T34" fmla="*/ 0 w 775"/>
              <a:gd name="T35" fmla="*/ 2147483647 h 1382"/>
              <a:gd name="T36" fmla="*/ 2147483647 w 775"/>
              <a:gd name="T37" fmla="*/ 2147483647 h 1382"/>
              <a:gd name="T38" fmla="*/ 2147483647 w 775"/>
              <a:gd name="T39" fmla="*/ 2147483647 h 1382"/>
              <a:gd name="T40" fmla="*/ 2147483647 w 775"/>
              <a:gd name="T41" fmla="*/ 2147483647 h 13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75"/>
              <a:gd name="T64" fmla="*/ 0 h 1382"/>
              <a:gd name="T65" fmla="*/ 775 w 775"/>
              <a:gd name="T66" fmla="*/ 1382 h 13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75" h="1382">
                <a:moveTo>
                  <a:pt x="75" y="171"/>
                </a:moveTo>
                <a:lnTo>
                  <a:pt x="109" y="10"/>
                </a:lnTo>
                <a:lnTo>
                  <a:pt x="247" y="0"/>
                </a:lnTo>
                <a:lnTo>
                  <a:pt x="512" y="275"/>
                </a:lnTo>
                <a:lnTo>
                  <a:pt x="617" y="292"/>
                </a:lnTo>
                <a:lnTo>
                  <a:pt x="616" y="439"/>
                </a:lnTo>
                <a:lnTo>
                  <a:pt x="626" y="465"/>
                </a:lnTo>
                <a:lnTo>
                  <a:pt x="669" y="480"/>
                </a:lnTo>
                <a:lnTo>
                  <a:pt x="631" y="709"/>
                </a:lnTo>
                <a:lnTo>
                  <a:pt x="775" y="946"/>
                </a:lnTo>
                <a:lnTo>
                  <a:pt x="580" y="1167"/>
                </a:lnTo>
                <a:lnTo>
                  <a:pt x="367" y="1382"/>
                </a:lnTo>
                <a:lnTo>
                  <a:pt x="347" y="1271"/>
                </a:lnTo>
                <a:lnTo>
                  <a:pt x="275" y="1245"/>
                </a:lnTo>
                <a:lnTo>
                  <a:pt x="243" y="1178"/>
                </a:lnTo>
                <a:lnTo>
                  <a:pt x="253" y="1043"/>
                </a:lnTo>
                <a:lnTo>
                  <a:pt x="9" y="715"/>
                </a:lnTo>
                <a:lnTo>
                  <a:pt x="0" y="656"/>
                </a:lnTo>
                <a:lnTo>
                  <a:pt x="75" y="576"/>
                </a:lnTo>
                <a:lnTo>
                  <a:pt x="90" y="417"/>
                </a:lnTo>
                <a:lnTo>
                  <a:pt x="75" y="171"/>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29" name="Freeform 148">
            <a:extLst>
              <a:ext uri="{FF2B5EF4-FFF2-40B4-BE49-F238E27FC236}">
                <a16:creationId xmlns:a16="http://schemas.microsoft.com/office/drawing/2014/main" id="{351177C5-CE29-43E2-8BC5-30BD7B30BB7F}"/>
              </a:ext>
            </a:extLst>
          </p:cNvPr>
          <p:cNvSpPr>
            <a:spLocks/>
          </p:cNvSpPr>
          <p:nvPr/>
        </p:nvSpPr>
        <p:spPr bwMode="auto">
          <a:xfrm>
            <a:off x="4091133" y="2277132"/>
            <a:ext cx="570310" cy="425053"/>
          </a:xfrm>
          <a:custGeom>
            <a:avLst/>
            <a:gdLst>
              <a:gd name="T0" fmla="*/ 0 w 960"/>
              <a:gd name="T1" fmla="*/ 2147483647 h 715"/>
              <a:gd name="T2" fmla="*/ 2147483647 w 960"/>
              <a:gd name="T3" fmla="*/ 2147483647 h 715"/>
              <a:gd name="T4" fmla="*/ 2147483647 w 960"/>
              <a:gd name="T5" fmla="*/ 0 h 715"/>
              <a:gd name="T6" fmla="*/ 2147483647 w 960"/>
              <a:gd name="T7" fmla="*/ 2147483647 h 715"/>
              <a:gd name="T8" fmla="*/ 2147483647 w 960"/>
              <a:gd name="T9" fmla="*/ 2147483647 h 715"/>
              <a:gd name="T10" fmla="*/ 2147483647 w 960"/>
              <a:gd name="T11" fmla="*/ 2147483647 h 715"/>
              <a:gd name="T12" fmla="*/ 2147483647 w 960"/>
              <a:gd name="T13" fmla="*/ 2147483647 h 715"/>
              <a:gd name="T14" fmla="*/ 2147483647 w 960"/>
              <a:gd name="T15" fmla="*/ 2147483647 h 715"/>
              <a:gd name="T16" fmla="*/ 2147483647 w 960"/>
              <a:gd name="T17" fmla="*/ 2147483647 h 715"/>
              <a:gd name="T18" fmla="*/ 2147483647 w 960"/>
              <a:gd name="T19" fmla="*/ 2147483647 h 715"/>
              <a:gd name="T20" fmla="*/ 2147483647 w 960"/>
              <a:gd name="T21" fmla="*/ 2147483647 h 715"/>
              <a:gd name="T22" fmla="*/ 2147483647 w 960"/>
              <a:gd name="T23" fmla="*/ 2147483647 h 715"/>
              <a:gd name="T24" fmla="*/ 2147483647 w 960"/>
              <a:gd name="T25" fmla="*/ 2147483647 h 715"/>
              <a:gd name="T26" fmla="*/ 2147483647 w 960"/>
              <a:gd name="T27" fmla="*/ 2147483647 h 715"/>
              <a:gd name="T28" fmla="*/ 2147483647 w 960"/>
              <a:gd name="T29" fmla="*/ 2147483647 h 715"/>
              <a:gd name="T30" fmla="*/ 2147483647 w 960"/>
              <a:gd name="T31" fmla="*/ 2147483647 h 715"/>
              <a:gd name="T32" fmla="*/ 2147483647 w 960"/>
              <a:gd name="T33" fmla="*/ 2147483647 h 715"/>
              <a:gd name="T34" fmla="*/ 2147483647 w 960"/>
              <a:gd name="T35" fmla="*/ 2147483647 h 715"/>
              <a:gd name="T36" fmla="*/ 2147483647 w 960"/>
              <a:gd name="T37" fmla="*/ 2147483647 h 715"/>
              <a:gd name="T38" fmla="*/ 0 w 960"/>
              <a:gd name="T39" fmla="*/ 2147483647 h 7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60"/>
              <a:gd name="T61" fmla="*/ 0 h 715"/>
              <a:gd name="T62" fmla="*/ 960 w 960"/>
              <a:gd name="T63" fmla="*/ 715 h 71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60" h="715">
                <a:moveTo>
                  <a:pt x="0" y="267"/>
                </a:moveTo>
                <a:lnTo>
                  <a:pt x="63" y="229"/>
                </a:lnTo>
                <a:lnTo>
                  <a:pt x="144" y="0"/>
                </a:lnTo>
                <a:lnTo>
                  <a:pt x="721" y="26"/>
                </a:lnTo>
                <a:lnTo>
                  <a:pt x="915" y="25"/>
                </a:lnTo>
                <a:lnTo>
                  <a:pt x="960" y="217"/>
                </a:lnTo>
                <a:lnTo>
                  <a:pt x="873" y="246"/>
                </a:lnTo>
                <a:lnTo>
                  <a:pt x="876" y="326"/>
                </a:lnTo>
                <a:lnTo>
                  <a:pt x="793" y="340"/>
                </a:lnTo>
                <a:lnTo>
                  <a:pt x="770" y="419"/>
                </a:lnTo>
                <a:lnTo>
                  <a:pt x="822" y="642"/>
                </a:lnTo>
                <a:lnTo>
                  <a:pt x="772" y="621"/>
                </a:lnTo>
                <a:lnTo>
                  <a:pt x="680" y="715"/>
                </a:lnTo>
                <a:lnTo>
                  <a:pt x="526" y="651"/>
                </a:lnTo>
                <a:lnTo>
                  <a:pt x="215" y="406"/>
                </a:lnTo>
                <a:lnTo>
                  <a:pt x="195" y="418"/>
                </a:lnTo>
                <a:lnTo>
                  <a:pt x="165" y="420"/>
                </a:lnTo>
                <a:lnTo>
                  <a:pt x="132" y="312"/>
                </a:lnTo>
                <a:lnTo>
                  <a:pt x="54" y="363"/>
                </a:lnTo>
                <a:lnTo>
                  <a:pt x="0" y="267"/>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0" name="Freeform 149">
            <a:extLst>
              <a:ext uri="{FF2B5EF4-FFF2-40B4-BE49-F238E27FC236}">
                <a16:creationId xmlns:a16="http://schemas.microsoft.com/office/drawing/2014/main" id="{842B1F3C-D2D5-4A82-9A8E-5C41B14035F3}"/>
              </a:ext>
            </a:extLst>
          </p:cNvPr>
          <p:cNvSpPr>
            <a:spLocks/>
          </p:cNvSpPr>
          <p:nvPr/>
        </p:nvSpPr>
        <p:spPr bwMode="auto">
          <a:xfrm>
            <a:off x="3186258" y="2717662"/>
            <a:ext cx="566738" cy="546497"/>
          </a:xfrm>
          <a:custGeom>
            <a:avLst/>
            <a:gdLst>
              <a:gd name="T0" fmla="*/ 2147483647 w 951"/>
              <a:gd name="T1" fmla="*/ 2147483647 h 917"/>
              <a:gd name="T2" fmla="*/ 0 w 951"/>
              <a:gd name="T3" fmla="*/ 2147483647 h 917"/>
              <a:gd name="T4" fmla="*/ 2147483647 w 951"/>
              <a:gd name="T5" fmla="*/ 2147483647 h 917"/>
              <a:gd name="T6" fmla="*/ 2147483647 w 951"/>
              <a:gd name="T7" fmla="*/ 2147483647 h 917"/>
              <a:gd name="T8" fmla="*/ 2147483647 w 951"/>
              <a:gd name="T9" fmla="*/ 2147483647 h 917"/>
              <a:gd name="T10" fmla="*/ 2147483647 w 951"/>
              <a:gd name="T11" fmla="*/ 2147483647 h 917"/>
              <a:gd name="T12" fmla="*/ 2147483647 w 951"/>
              <a:gd name="T13" fmla="*/ 2147483647 h 917"/>
              <a:gd name="T14" fmla="*/ 2147483647 w 951"/>
              <a:gd name="T15" fmla="*/ 2147483647 h 917"/>
              <a:gd name="T16" fmla="*/ 2147483647 w 951"/>
              <a:gd name="T17" fmla="*/ 2147483647 h 917"/>
              <a:gd name="T18" fmla="*/ 2147483647 w 951"/>
              <a:gd name="T19" fmla="*/ 0 h 917"/>
              <a:gd name="T20" fmla="*/ 2147483647 w 951"/>
              <a:gd name="T21" fmla="*/ 2147483647 h 917"/>
              <a:gd name="T22" fmla="*/ 2147483647 w 951"/>
              <a:gd name="T23" fmla="*/ 2147483647 h 917"/>
              <a:gd name="T24" fmla="*/ 2147483647 w 951"/>
              <a:gd name="T25" fmla="*/ 2147483647 h 917"/>
              <a:gd name="T26" fmla="*/ 2147483647 w 951"/>
              <a:gd name="T27" fmla="*/ 2147483647 h 917"/>
              <a:gd name="T28" fmla="*/ 2147483647 w 951"/>
              <a:gd name="T29" fmla="*/ 2147483647 h 917"/>
              <a:gd name="T30" fmla="*/ 2147483647 w 951"/>
              <a:gd name="T31" fmla="*/ 2147483647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51"/>
              <a:gd name="T49" fmla="*/ 0 h 917"/>
              <a:gd name="T50" fmla="*/ 951 w 951"/>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51" h="917">
                <a:moveTo>
                  <a:pt x="12" y="533"/>
                </a:moveTo>
                <a:lnTo>
                  <a:pt x="0" y="710"/>
                </a:lnTo>
                <a:lnTo>
                  <a:pt x="311" y="917"/>
                </a:lnTo>
                <a:lnTo>
                  <a:pt x="615" y="663"/>
                </a:lnTo>
                <a:lnTo>
                  <a:pt x="809" y="556"/>
                </a:lnTo>
                <a:lnTo>
                  <a:pt x="864" y="381"/>
                </a:lnTo>
                <a:lnTo>
                  <a:pt x="951" y="296"/>
                </a:lnTo>
                <a:lnTo>
                  <a:pt x="768" y="268"/>
                </a:lnTo>
                <a:lnTo>
                  <a:pt x="710" y="131"/>
                </a:lnTo>
                <a:lnTo>
                  <a:pt x="554" y="0"/>
                </a:lnTo>
                <a:lnTo>
                  <a:pt x="495" y="23"/>
                </a:lnTo>
                <a:lnTo>
                  <a:pt x="370" y="142"/>
                </a:lnTo>
                <a:lnTo>
                  <a:pt x="307" y="319"/>
                </a:lnTo>
                <a:lnTo>
                  <a:pt x="170" y="306"/>
                </a:lnTo>
                <a:lnTo>
                  <a:pt x="43" y="452"/>
                </a:lnTo>
                <a:lnTo>
                  <a:pt x="12" y="533"/>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1" name="Freeform 150">
            <a:extLst>
              <a:ext uri="{FF2B5EF4-FFF2-40B4-BE49-F238E27FC236}">
                <a16:creationId xmlns:a16="http://schemas.microsoft.com/office/drawing/2014/main" id="{B6793AE2-14EC-4AEE-B63F-C526804D67EF}"/>
              </a:ext>
            </a:extLst>
          </p:cNvPr>
          <p:cNvSpPr>
            <a:spLocks/>
          </p:cNvSpPr>
          <p:nvPr/>
        </p:nvSpPr>
        <p:spPr bwMode="auto">
          <a:xfrm>
            <a:off x="4829321" y="2878397"/>
            <a:ext cx="456010" cy="492919"/>
          </a:xfrm>
          <a:custGeom>
            <a:avLst/>
            <a:gdLst>
              <a:gd name="T0" fmla="*/ 2147483647 w 766"/>
              <a:gd name="T1" fmla="*/ 2147483647 h 830"/>
              <a:gd name="T2" fmla="*/ 0 w 766"/>
              <a:gd name="T3" fmla="*/ 2147483647 h 830"/>
              <a:gd name="T4" fmla="*/ 2147483647 w 766"/>
              <a:gd name="T5" fmla="*/ 2147483647 h 830"/>
              <a:gd name="T6" fmla="*/ 2147483647 w 766"/>
              <a:gd name="T7" fmla="*/ 2147483647 h 830"/>
              <a:gd name="T8" fmla="*/ 2147483647 w 766"/>
              <a:gd name="T9" fmla="*/ 2147483647 h 830"/>
              <a:gd name="T10" fmla="*/ 2147483647 w 766"/>
              <a:gd name="T11" fmla="*/ 2147483647 h 830"/>
              <a:gd name="T12" fmla="*/ 2147483647 w 766"/>
              <a:gd name="T13" fmla="*/ 2147483647 h 830"/>
              <a:gd name="T14" fmla="*/ 2147483647 w 766"/>
              <a:gd name="T15" fmla="*/ 2147483647 h 830"/>
              <a:gd name="T16" fmla="*/ 2147483647 w 766"/>
              <a:gd name="T17" fmla="*/ 2147483647 h 830"/>
              <a:gd name="T18" fmla="*/ 2147483647 w 766"/>
              <a:gd name="T19" fmla="*/ 2147483647 h 830"/>
              <a:gd name="T20" fmla="*/ 2147483647 w 766"/>
              <a:gd name="T21" fmla="*/ 0 h 830"/>
              <a:gd name="T22" fmla="*/ 2147483647 w 766"/>
              <a:gd name="T23" fmla="*/ 2147483647 h 830"/>
              <a:gd name="T24" fmla="*/ 2147483647 w 766"/>
              <a:gd name="T25" fmla="*/ 2147483647 h 830"/>
              <a:gd name="T26" fmla="*/ 2147483647 w 766"/>
              <a:gd name="T27" fmla="*/ 2147483647 h 8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66"/>
              <a:gd name="T43" fmla="*/ 0 h 830"/>
              <a:gd name="T44" fmla="*/ 766 w 766"/>
              <a:gd name="T45" fmla="*/ 830 h 8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66" h="830">
                <a:moveTo>
                  <a:pt x="1" y="331"/>
                </a:moveTo>
                <a:lnTo>
                  <a:pt x="0" y="456"/>
                </a:lnTo>
                <a:lnTo>
                  <a:pt x="146" y="533"/>
                </a:lnTo>
                <a:lnTo>
                  <a:pt x="190" y="626"/>
                </a:lnTo>
                <a:lnTo>
                  <a:pt x="315" y="658"/>
                </a:lnTo>
                <a:lnTo>
                  <a:pt x="281" y="830"/>
                </a:lnTo>
                <a:lnTo>
                  <a:pt x="613" y="787"/>
                </a:lnTo>
                <a:lnTo>
                  <a:pt x="695" y="502"/>
                </a:lnTo>
                <a:lnTo>
                  <a:pt x="759" y="461"/>
                </a:lnTo>
                <a:lnTo>
                  <a:pt x="766" y="162"/>
                </a:lnTo>
                <a:lnTo>
                  <a:pt x="619" y="0"/>
                </a:lnTo>
                <a:lnTo>
                  <a:pt x="372" y="137"/>
                </a:lnTo>
                <a:lnTo>
                  <a:pt x="114" y="156"/>
                </a:lnTo>
                <a:lnTo>
                  <a:pt x="1" y="331"/>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2" name="Freeform 151">
            <a:extLst>
              <a:ext uri="{FF2B5EF4-FFF2-40B4-BE49-F238E27FC236}">
                <a16:creationId xmlns:a16="http://schemas.microsoft.com/office/drawing/2014/main" id="{99718AD4-E055-4EC0-B27A-6C5F34644991}"/>
              </a:ext>
            </a:extLst>
          </p:cNvPr>
          <p:cNvSpPr>
            <a:spLocks/>
          </p:cNvSpPr>
          <p:nvPr/>
        </p:nvSpPr>
        <p:spPr bwMode="auto">
          <a:xfrm>
            <a:off x="4093515" y="2665276"/>
            <a:ext cx="402431" cy="516731"/>
          </a:xfrm>
          <a:custGeom>
            <a:avLst/>
            <a:gdLst>
              <a:gd name="T0" fmla="*/ 0 w 675"/>
              <a:gd name="T1" fmla="*/ 2147483647 h 870"/>
              <a:gd name="T2" fmla="*/ 2147483647 w 675"/>
              <a:gd name="T3" fmla="*/ 2147483647 h 870"/>
              <a:gd name="T4" fmla="*/ 2147483647 w 675"/>
              <a:gd name="T5" fmla="*/ 2147483647 h 870"/>
              <a:gd name="T6" fmla="*/ 2147483647 w 675"/>
              <a:gd name="T7" fmla="*/ 0 h 870"/>
              <a:gd name="T8" fmla="*/ 2147483647 w 675"/>
              <a:gd name="T9" fmla="*/ 2147483647 h 870"/>
              <a:gd name="T10" fmla="*/ 2147483647 w 675"/>
              <a:gd name="T11" fmla="*/ 2147483647 h 870"/>
              <a:gd name="T12" fmla="*/ 2147483647 w 675"/>
              <a:gd name="T13" fmla="*/ 2147483647 h 870"/>
              <a:gd name="T14" fmla="*/ 2147483647 w 675"/>
              <a:gd name="T15" fmla="*/ 2147483647 h 870"/>
              <a:gd name="T16" fmla="*/ 2147483647 w 675"/>
              <a:gd name="T17" fmla="*/ 2147483647 h 870"/>
              <a:gd name="T18" fmla="*/ 2147483647 w 675"/>
              <a:gd name="T19" fmla="*/ 2147483647 h 870"/>
              <a:gd name="T20" fmla="*/ 2147483647 w 675"/>
              <a:gd name="T21" fmla="*/ 2147483647 h 870"/>
              <a:gd name="T22" fmla="*/ 2147483647 w 675"/>
              <a:gd name="T23" fmla="*/ 2147483647 h 870"/>
              <a:gd name="T24" fmla="*/ 2147483647 w 675"/>
              <a:gd name="T25" fmla="*/ 2147483647 h 870"/>
              <a:gd name="T26" fmla="*/ 2147483647 w 675"/>
              <a:gd name="T27" fmla="*/ 2147483647 h 870"/>
              <a:gd name="T28" fmla="*/ 0 w 675"/>
              <a:gd name="T29" fmla="*/ 2147483647 h 8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5"/>
              <a:gd name="T46" fmla="*/ 0 h 870"/>
              <a:gd name="T47" fmla="*/ 675 w 675"/>
              <a:gd name="T48" fmla="*/ 870 h 8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5" h="870">
                <a:moveTo>
                  <a:pt x="0" y="433"/>
                </a:moveTo>
                <a:lnTo>
                  <a:pt x="56" y="351"/>
                </a:lnTo>
                <a:lnTo>
                  <a:pt x="353" y="79"/>
                </a:lnTo>
                <a:lnTo>
                  <a:pt x="521" y="0"/>
                </a:lnTo>
                <a:lnTo>
                  <a:pt x="675" y="64"/>
                </a:lnTo>
                <a:lnTo>
                  <a:pt x="663" y="244"/>
                </a:lnTo>
                <a:lnTo>
                  <a:pt x="562" y="376"/>
                </a:lnTo>
                <a:lnTo>
                  <a:pt x="674" y="609"/>
                </a:lnTo>
                <a:lnTo>
                  <a:pt x="581" y="647"/>
                </a:lnTo>
                <a:lnTo>
                  <a:pt x="573" y="703"/>
                </a:lnTo>
                <a:lnTo>
                  <a:pt x="480" y="745"/>
                </a:lnTo>
                <a:lnTo>
                  <a:pt x="385" y="870"/>
                </a:lnTo>
                <a:lnTo>
                  <a:pt x="311" y="852"/>
                </a:lnTo>
                <a:lnTo>
                  <a:pt x="177" y="821"/>
                </a:lnTo>
                <a:lnTo>
                  <a:pt x="0" y="433"/>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3" name="Freeform 152">
            <a:extLst>
              <a:ext uri="{FF2B5EF4-FFF2-40B4-BE49-F238E27FC236}">
                <a16:creationId xmlns:a16="http://schemas.microsoft.com/office/drawing/2014/main" id="{65AC293E-223F-4CF9-899C-BF67489C7184}"/>
              </a:ext>
            </a:extLst>
          </p:cNvPr>
          <p:cNvSpPr>
            <a:spLocks/>
          </p:cNvSpPr>
          <p:nvPr/>
        </p:nvSpPr>
        <p:spPr bwMode="auto">
          <a:xfrm>
            <a:off x="3585118" y="4335722"/>
            <a:ext cx="684609" cy="632222"/>
          </a:xfrm>
          <a:custGeom>
            <a:avLst/>
            <a:gdLst>
              <a:gd name="T0" fmla="*/ 0 w 1150"/>
              <a:gd name="T1" fmla="*/ 2147483647 h 1063"/>
              <a:gd name="T2" fmla="*/ 2147483647 w 1150"/>
              <a:gd name="T3" fmla="*/ 2147483647 h 1063"/>
              <a:gd name="T4" fmla="*/ 2147483647 w 1150"/>
              <a:gd name="T5" fmla="*/ 0 h 1063"/>
              <a:gd name="T6" fmla="*/ 2147483647 w 1150"/>
              <a:gd name="T7" fmla="*/ 2147483647 h 1063"/>
              <a:gd name="T8" fmla="*/ 2147483647 w 1150"/>
              <a:gd name="T9" fmla="*/ 2147483647 h 1063"/>
              <a:gd name="T10" fmla="*/ 2147483647 w 1150"/>
              <a:gd name="T11" fmla="*/ 2147483647 h 1063"/>
              <a:gd name="T12" fmla="*/ 2147483647 w 1150"/>
              <a:gd name="T13" fmla="*/ 2147483647 h 1063"/>
              <a:gd name="T14" fmla="*/ 2147483647 w 1150"/>
              <a:gd name="T15" fmla="*/ 2147483647 h 1063"/>
              <a:gd name="T16" fmla="*/ 2147483647 w 1150"/>
              <a:gd name="T17" fmla="*/ 2147483647 h 1063"/>
              <a:gd name="T18" fmla="*/ 2147483647 w 1150"/>
              <a:gd name="T19" fmla="*/ 2147483647 h 1063"/>
              <a:gd name="T20" fmla="*/ 2147483647 w 1150"/>
              <a:gd name="T21" fmla="*/ 2147483647 h 1063"/>
              <a:gd name="T22" fmla="*/ 2147483647 w 1150"/>
              <a:gd name="T23" fmla="*/ 2147483647 h 1063"/>
              <a:gd name="T24" fmla="*/ 2147483647 w 1150"/>
              <a:gd name="T25" fmla="*/ 2147483647 h 1063"/>
              <a:gd name="T26" fmla="*/ 2147483647 w 1150"/>
              <a:gd name="T27" fmla="*/ 2147483647 h 1063"/>
              <a:gd name="T28" fmla="*/ 2147483647 w 1150"/>
              <a:gd name="T29" fmla="*/ 2147483647 h 1063"/>
              <a:gd name="T30" fmla="*/ 2147483647 w 1150"/>
              <a:gd name="T31" fmla="*/ 2147483647 h 1063"/>
              <a:gd name="T32" fmla="*/ 2147483647 w 1150"/>
              <a:gd name="T33" fmla="*/ 2147483647 h 1063"/>
              <a:gd name="T34" fmla="*/ 2147483647 w 1150"/>
              <a:gd name="T35" fmla="*/ 2147483647 h 1063"/>
              <a:gd name="T36" fmla="*/ 2147483647 w 1150"/>
              <a:gd name="T37" fmla="*/ 2147483647 h 1063"/>
              <a:gd name="T38" fmla="*/ 2147483647 w 1150"/>
              <a:gd name="T39" fmla="*/ 2147483647 h 1063"/>
              <a:gd name="T40" fmla="*/ 2147483647 w 1150"/>
              <a:gd name="T41" fmla="*/ 2147483647 h 1063"/>
              <a:gd name="T42" fmla="*/ 2147483647 w 1150"/>
              <a:gd name="T43" fmla="*/ 2147483647 h 1063"/>
              <a:gd name="T44" fmla="*/ 2147483647 w 1150"/>
              <a:gd name="T45" fmla="*/ 2147483647 h 1063"/>
              <a:gd name="T46" fmla="*/ 2147483647 w 1150"/>
              <a:gd name="T47" fmla="*/ 2147483647 h 1063"/>
              <a:gd name="T48" fmla="*/ 2147483647 w 1150"/>
              <a:gd name="T49" fmla="*/ 2147483647 h 1063"/>
              <a:gd name="T50" fmla="*/ 2147483647 w 1150"/>
              <a:gd name="T51" fmla="*/ 2147483647 h 1063"/>
              <a:gd name="T52" fmla="*/ 2147483647 w 1150"/>
              <a:gd name="T53" fmla="*/ 2147483647 h 1063"/>
              <a:gd name="T54" fmla="*/ 0 w 1150"/>
              <a:gd name="T55" fmla="*/ 2147483647 h 10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50"/>
              <a:gd name="T85" fmla="*/ 0 h 1063"/>
              <a:gd name="T86" fmla="*/ 1150 w 1150"/>
              <a:gd name="T87" fmla="*/ 1063 h 10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50" h="1063">
                <a:moveTo>
                  <a:pt x="0" y="718"/>
                </a:moveTo>
                <a:lnTo>
                  <a:pt x="109" y="229"/>
                </a:lnTo>
                <a:lnTo>
                  <a:pt x="281" y="0"/>
                </a:lnTo>
                <a:lnTo>
                  <a:pt x="551" y="166"/>
                </a:lnTo>
                <a:lnTo>
                  <a:pt x="636" y="85"/>
                </a:lnTo>
                <a:lnTo>
                  <a:pt x="667" y="151"/>
                </a:lnTo>
                <a:lnTo>
                  <a:pt x="690" y="112"/>
                </a:lnTo>
                <a:lnTo>
                  <a:pt x="740" y="126"/>
                </a:lnTo>
                <a:lnTo>
                  <a:pt x="792" y="170"/>
                </a:lnTo>
                <a:lnTo>
                  <a:pt x="774" y="222"/>
                </a:lnTo>
                <a:lnTo>
                  <a:pt x="833" y="331"/>
                </a:lnTo>
                <a:lnTo>
                  <a:pt x="898" y="328"/>
                </a:lnTo>
                <a:lnTo>
                  <a:pt x="909" y="386"/>
                </a:lnTo>
                <a:lnTo>
                  <a:pt x="930" y="522"/>
                </a:lnTo>
                <a:lnTo>
                  <a:pt x="1056" y="509"/>
                </a:lnTo>
                <a:lnTo>
                  <a:pt x="1012" y="561"/>
                </a:lnTo>
                <a:lnTo>
                  <a:pt x="1105" y="697"/>
                </a:lnTo>
                <a:lnTo>
                  <a:pt x="1023" y="792"/>
                </a:lnTo>
                <a:lnTo>
                  <a:pt x="1150" y="965"/>
                </a:lnTo>
                <a:lnTo>
                  <a:pt x="1097" y="980"/>
                </a:lnTo>
                <a:lnTo>
                  <a:pt x="780" y="1063"/>
                </a:lnTo>
                <a:lnTo>
                  <a:pt x="571" y="1037"/>
                </a:lnTo>
                <a:lnTo>
                  <a:pt x="578" y="979"/>
                </a:lnTo>
                <a:lnTo>
                  <a:pt x="519" y="979"/>
                </a:lnTo>
                <a:lnTo>
                  <a:pt x="547" y="939"/>
                </a:lnTo>
                <a:lnTo>
                  <a:pt x="149" y="907"/>
                </a:lnTo>
                <a:lnTo>
                  <a:pt x="149" y="731"/>
                </a:lnTo>
                <a:lnTo>
                  <a:pt x="0" y="718"/>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4" name="Freeform 153">
            <a:extLst>
              <a:ext uri="{FF2B5EF4-FFF2-40B4-BE49-F238E27FC236}">
                <a16:creationId xmlns:a16="http://schemas.microsoft.com/office/drawing/2014/main" id="{5D99E4DD-AEDA-46CA-A74E-DF0C8EF5ACB0}"/>
              </a:ext>
            </a:extLst>
          </p:cNvPr>
          <p:cNvSpPr>
            <a:spLocks/>
          </p:cNvSpPr>
          <p:nvPr/>
        </p:nvSpPr>
        <p:spPr bwMode="auto">
          <a:xfrm>
            <a:off x="4428081" y="2646225"/>
            <a:ext cx="469106" cy="509588"/>
          </a:xfrm>
          <a:custGeom>
            <a:avLst/>
            <a:gdLst>
              <a:gd name="T0" fmla="*/ 0 w 787"/>
              <a:gd name="T1" fmla="*/ 2147483647 h 856"/>
              <a:gd name="T2" fmla="*/ 2147483647 w 787"/>
              <a:gd name="T3" fmla="*/ 2147483647 h 856"/>
              <a:gd name="T4" fmla="*/ 2147483647 w 787"/>
              <a:gd name="T5" fmla="*/ 2147483647 h 856"/>
              <a:gd name="T6" fmla="*/ 2147483647 w 787"/>
              <a:gd name="T7" fmla="*/ 0 h 856"/>
              <a:gd name="T8" fmla="*/ 2147483647 w 787"/>
              <a:gd name="T9" fmla="*/ 2147483647 h 856"/>
              <a:gd name="T10" fmla="*/ 2147483647 w 787"/>
              <a:gd name="T11" fmla="*/ 2147483647 h 856"/>
              <a:gd name="T12" fmla="*/ 2147483647 w 787"/>
              <a:gd name="T13" fmla="*/ 2147483647 h 856"/>
              <a:gd name="T14" fmla="*/ 2147483647 w 787"/>
              <a:gd name="T15" fmla="*/ 2147483647 h 856"/>
              <a:gd name="T16" fmla="*/ 2147483647 w 787"/>
              <a:gd name="T17" fmla="*/ 2147483647 h 856"/>
              <a:gd name="T18" fmla="*/ 2147483647 w 787"/>
              <a:gd name="T19" fmla="*/ 2147483647 h 856"/>
              <a:gd name="T20" fmla="*/ 2147483647 w 787"/>
              <a:gd name="T21" fmla="*/ 2147483647 h 856"/>
              <a:gd name="T22" fmla="*/ 2147483647 w 787"/>
              <a:gd name="T23" fmla="*/ 2147483647 h 856"/>
              <a:gd name="T24" fmla="*/ 2147483647 w 787"/>
              <a:gd name="T25" fmla="*/ 2147483647 h 856"/>
              <a:gd name="T26" fmla="*/ 2147483647 w 787"/>
              <a:gd name="T27" fmla="*/ 2147483647 h 856"/>
              <a:gd name="T28" fmla="*/ 2147483647 w 787"/>
              <a:gd name="T29" fmla="*/ 2147483647 h 856"/>
              <a:gd name="T30" fmla="*/ 0 w 787"/>
              <a:gd name="T31" fmla="*/ 2147483647 h 8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87"/>
              <a:gd name="T49" fmla="*/ 0 h 856"/>
              <a:gd name="T50" fmla="*/ 787 w 787"/>
              <a:gd name="T51" fmla="*/ 856 h 85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87" h="856">
                <a:moveTo>
                  <a:pt x="0" y="406"/>
                </a:moveTo>
                <a:lnTo>
                  <a:pt x="101" y="274"/>
                </a:lnTo>
                <a:lnTo>
                  <a:pt x="113" y="94"/>
                </a:lnTo>
                <a:lnTo>
                  <a:pt x="205" y="0"/>
                </a:lnTo>
                <a:lnTo>
                  <a:pt x="255" y="21"/>
                </a:lnTo>
                <a:lnTo>
                  <a:pt x="537" y="68"/>
                </a:lnTo>
                <a:lnTo>
                  <a:pt x="713" y="169"/>
                </a:lnTo>
                <a:lnTo>
                  <a:pt x="727" y="473"/>
                </a:lnTo>
                <a:lnTo>
                  <a:pt x="787" y="544"/>
                </a:lnTo>
                <a:lnTo>
                  <a:pt x="674" y="719"/>
                </a:lnTo>
                <a:lnTo>
                  <a:pt x="673" y="844"/>
                </a:lnTo>
                <a:lnTo>
                  <a:pt x="548" y="856"/>
                </a:lnTo>
                <a:lnTo>
                  <a:pt x="11" y="733"/>
                </a:lnTo>
                <a:lnTo>
                  <a:pt x="19" y="677"/>
                </a:lnTo>
                <a:lnTo>
                  <a:pt x="112" y="639"/>
                </a:lnTo>
                <a:lnTo>
                  <a:pt x="0" y="406"/>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5" name="Freeform 154">
            <a:extLst>
              <a:ext uri="{FF2B5EF4-FFF2-40B4-BE49-F238E27FC236}">
                <a16:creationId xmlns:a16="http://schemas.microsoft.com/office/drawing/2014/main" id="{FBEA86DB-B9B7-4475-B06F-0C0A3F4BB041}"/>
              </a:ext>
            </a:extLst>
          </p:cNvPr>
          <p:cNvSpPr>
            <a:spLocks/>
          </p:cNvSpPr>
          <p:nvPr/>
        </p:nvSpPr>
        <p:spPr bwMode="auto">
          <a:xfrm>
            <a:off x="3002902" y="3816610"/>
            <a:ext cx="795338" cy="946547"/>
          </a:xfrm>
          <a:custGeom>
            <a:avLst/>
            <a:gdLst>
              <a:gd name="T0" fmla="*/ 0 w 1338"/>
              <a:gd name="T1" fmla="*/ 2147483647 h 1590"/>
              <a:gd name="T2" fmla="*/ 2147483647 w 1338"/>
              <a:gd name="T3" fmla="*/ 2147483647 h 1590"/>
              <a:gd name="T4" fmla="*/ 2147483647 w 1338"/>
              <a:gd name="T5" fmla="*/ 2147483647 h 1590"/>
              <a:gd name="T6" fmla="*/ 2147483647 w 1338"/>
              <a:gd name="T7" fmla="*/ 2147483647 h 1590"/>
              <a:gd name="T8" fmla="*/ 2147483647 w 1338"/>
              <a:gd name="T9" fmla="*/ 2147483647 h 1590"/>
              <a:gd name="T10" fmla="*/ 2147483647 w 1338"/>
              <a:gd name="T11" fmla="*/ 0 h 1590"/>
              <a:gd name="T12" fmla="*/ 2147483647 w 1338"/>
              <a:gd name="T13" fmla="*/ 2147483647 h 1590"/>
              <a:gd name="T14" fmla="*/ 2147483647 w 1338"/>
              <a:gd name="T15" fmla="*/ 2147483647 h 1590"/>
              <a:gd name="T16" fmla="*/ 2147483647 w 1338"/>
              <a:gd name="T17" fmla="*/ 2147483647 h 1590"/>
              <a:gd name="T18" fmla="*/ 2147483647 w 1338"/>
              <a:gd name="T19" fmla="*/ 2147483647 h 1590"/>
              <a:gd name="T20" fmla="*/ 2147483647 w 1338"/>
              <a:gd name="T21" fmla="*/ 2147483647 h 1590"/>
              <a:gd name="T22" fmla="*/ 2147483647 w 1338"/>
              <a:gd name="T23" fmla="*/ 2147483647 h 1590"/>
              <a:gd name="T24" fmla="*/ 2147483647 w 1338"/>
              <a:gd name="T25" fmla="*/ 2147483647 h 1590"/>
              <a:gd name="T26" fmla="*/ 2147483647 w 1338"/>
              <a:gd name="T27" fmla="*/ 2147483647 h 1590"/>
              <a:gd name="T28" fmla="*/ 2147483647 w 1338"/>
              <a:gd name="T29" fmla="*/ 2147483647 h 1590"/>
              <a:gd name="T30" fmla="*/ 2147483647 w 1338"/>
              <a:gd name="T31" fmla="*/ 2147483647 h 1590"/>
              <a:gd name="T32" fmla="*/ 2147483647 w 1338"/>
              <a:gd name="T33" fmla="*/ 2147483647 h 1590"/>
              <a:gd name="T34" fmla="*/ 2147483647 w 1338"/>
              <a:gd name="T35" fmla="*/ 2147483647 h 1590"/>
              <a:gd name="T36" fmla="*/ 2147483647 w 1338"/>
              <a:gd name="T37" fmla="*/ 2147483647 h 1590"/>
              <a:gd name="T38" fmla="*/ 2147483647 w 1338"/>
              <a:gd name="T39" fmla="*/ 2147483647 h 1590"/>
              <a:gd name="T40" fmla="*/ 2147483647 w 1338"/>
              <a:gd name="T41" fmla="*/ 2147483647 h 1590"/>
              <a:gd name="T42" fmla="*/ 2147483647 w 1338"/>
              <a:gd name="T43" fmla="*/ 2147483647 h 1590"/>
              <a:gd name="T44" fmla="*/ 2147483647 w 1338"/>
              <a:gd name="T45" fmla="*/ 2147483647 h 1590"/>
              <a:gd name="T46" fmla="*/ 2147483647 w 1338"/>
              <a:gd name="T47" fmla="*/ 2147483647 h 1590"/>
              <a:gd name="T48" fmla="*/ 2147483647 w 1338"/>
              <a:gd name="T49" fmla="*/ 2147483647 h 1590"/>
              <a:gd name="T50" fmla="*/ 2147483647 w 1338"/>
              <a:gd name="T51" fmla="*/ 2147483647 h 1590"/>
              <a:gd name="T52" fmla="*/ 0 w 1338"/>
              <a:gd name="T53" fmla="*/ 2147483647 h 159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38"/>
              <a:gd name="T82" fmla="*/ 0 h 1590"/>
              <a:gd name="T83" fmla="*/ 1338 w 1338"/>
              <a:gd name="T84" fmla="*/ 1590 h 159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38" h="1590">
                <a:moveTo>
                  <a:pt x="0" y="726"/>
                </a:moveTo>
                <a:lnTo>
                  <a:pt x="27" y="563"/>
                </a:lnTo>
                <a:lnTo>
                  <a:pt x="339" y="420"/>
                </a:lnTo>
                <a:lnTo>
                  <a:pt x="311" y="104"/>
                </a:lnTo>
                <a:lnTo>
                  <a:pt x="375" y="93"/>
                </a:lnTo>
                <a:lnTo>
                  <a:pt x="423" y="0"/>
                </a:lnTo>
                <a:lnTo>
                  <a:pt x="542" y="176"/>
                </a:lnTo>
                <a:lnTo>
                  <a:pt x="671" y="110"/>
                </a:lnTo>
                <a:lnTo>
                  <a:pt x="722" y="30"/>
                </a:lnTo>
                <a:lnTo>
                  <a:pt x="824" y="194"/>
                </a:lnTo>
                <a:lnTo>
                  <a:pt x="1338" y="267"/>
                </a:lnTo>
                <a:lnTo>
                  <a:pt x="1171" y="400"/>
                </a:lnTo>
                <a:lnTo>
                  <a:pt x="1261" y="871"/>
                </a:lnTo>
                <a:lnTo>
                  <a:pt x="1089" y="1100"/>
                </a:lnTo>
                <a:lnTo>
                  <a:pt x="980" y="1589"/>
                </a:lnTo>
                <a:lnTo>
                  <a:pt x="887" y="1590"/>
                </a:lnTo>
                <a:lnTo>
                  <a:pt x="824" y="1548"/>
                </a:lnTo>
                <a:lnTo>
                  <a:pt x="835" y="1438"/>
                </a:lnTo>
                <a:lnTo>
                  <a:pt x="698" y="1315"/>
                </a:lnTo>
                <a:lnTo>
                  <a:pt x="712" y="1233"/>
                </a:lnTo>
                <a:lnTo>
                  <a:pt x="492" y="1056"/>
                </a:lnTo>
                <a:lnTo>
                  <a:pt x="492" y="1003"/>
                </a:lnTo>
                <a:lnTo>
                  <a:pt x="368" y="961"/>
                </a:lnTo>
                <a:lnTo>
                  <a:pt x="323" y="1024"/>
                </a:lnTo>
                <a:lnTo>
                  <a:pt x="253" y="959"/>
                </a:lnTo>
                <a:lnTo>
                  <a:pt x="183" y="769"/>
                </a:lnTo>
                <a:lnTo>
                  <a:pt x="0" y="726"/>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6" name="Freeform 155">
            <a:extLst>
              <a:ext uri="{FF2B5EF4-FFF2-40B4-BE49-F238E27FC236}">
                <a16:creationId xmlns:a16="http://schemas.microsoft.com/office/drawing/2014/main" id="{F031F503-5CD7-49B5-84D4-A5406739FD9F}"/>
              </a:ext>
            </a:extLst>
          </p:cNvPr>
          <p:cNvSpPr>
            <a:spLocks/>
          </p:cNvSpPr>
          <p:nvPr/>
        </p:nvSpPr>
        <p:spPr bwMode="auto">
          <a:xfrm>
            <a:off x="2569515" y="4182131"/>
            <a:ext cx="583406" cy="598884"/>
          </a:xfrm>
          <a:custGeom>
            <a:avLst/>
            <a:gdLst>
              <a:gd name="T0" fmla="*/ 2147483647 w 980"/>
              <a:gd name="T1" fmla="*/ 2147483647 h 1005"/>
              <a:gd name="T2" fmla="*/ 2147483647 w 980"/>
              <a:gd name="T3" fmla="*/ 2147483647 h 1005"/>
              <a:gd name="T4" fmla="*/ 2147483647 w 980"/>
              <a:gd name="T5" fmla="*/ 2147483647 h 1005"/>
              <a:gd name="T6" fmla="*/ 2147483647 w 980"/>
              <a:gd name="T7" fmla="*/ 0 h 1005"/>
              <a:gd name="T8" fmla="*/ 2147483647 w 980"/>
              <a:gd name="T9" fmla="*/ 2147483647 h 1005"/>
              <a:gd name="T10" fmla="*/ 2147483647 w 980"/>
              <a:gd name="T11" fmla="*/ 2147483647 h 1005"/>
              <a:gd name="T12" fmla="*/ 2147483647 w 980"/>
              <a:gd name="T13" fmla="*/ 2147483647 h 1005"/>
              <a:gd name="T14" fmla="*/ 2147483647 w 980"/>
              <a:gd name="T15" fmla="*/ 2147483647 h 1005"/>
              <a:gd name="T16" fmla="*/ 2147483647 w 980"/>
              <a:gd name="T17" fmla="*/ 2147483647 h 1005"/>
              <a:gd name="T18" fmla="*/ 2147483647 w 980"/>
              <a:gd name="T19" fmla="*/ 2147483647 h 1005"/>
              <a:gd name="T20" fmla="*/ 2147483647 w 980"/>
              <a:gd name="T21" fmla="*/ 2147483647 h 1005"/>
              <a:gd name="T22" fmla="*/ 2147483647 w 980"/>
              <a:gd name="T23" fmla="*/ 2147483647 h 1005"/>
              <a:gd name="T24" fmla="*/ 2147483647 w 980"/>
              <a:gd name="T25" fmla="*/ 2147483647 h 1005"/>
              <a:gd name="T26" fmla="*/ 2147483647 w 980"/>
              <a:gd name="T27" fmla="*/ 2147483647 h 1005"/>
              <a:gd name="T28" fmla="*/ 2147483647 w 980"/>
              <a:gd name="T29" fmla="*/ 2147483647 h 1005"/>
              <a:gd name="T30" fmla="*/ 2147483647 w 980"/>
              <a:gd name="T31" fmla="*/ 2147483647 h 1005"/>
              <a:gd name="T32" fmla="*/ 2147483647 w 980"/>
              <a:gd name="T33" fmla="*/ 2147483647 h 1005"/>
              <a:gd name="T34" fmla="*/ 2147483647 w 980"/>
              <a:gd name="T35" fmla="*/ 2147483647 h 1005"/>
              <a:gd name="T36" fmla="*/ 2147483647 w 980"/>
              <a:gd name="T37" fmla="*/ 2147483647 h 1005"/>
              <a:gd name="T38" fmla="*/ 2147483647 w 980"/>
              <a:gd name="T39" fmla="*/ 2147483647 h 1005"/>
              <a:gd name="T40" fmla="*/ 2147483647 w 980"/>
              <a:gd name="T41" fmla="*/ 2147483647 h 1005"/>
              <a:gd name="T42" fmla="*/ 2147483647 w 980"/>
              <a:gd name="T43" fmla="*/ 2147483647 h 1005"/>
              <a:gd name="T44" fmla="*/ 0 w 980"/>
              <a:gd name="T45" fmla="*/ 2147483647 h 1005"/>
              <a:gd name="T46" fmla="*/ 2147483647 w 980"/>
              <a:gd name="T47" fmla="*/ 2147483647 h 1005"/>
              <a:gd name="T48" fmla="*/ 2147483647 w 980"/>
              <a:gd name="T49" fmla="*/ 2147483647 h 100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80"/>
              <a:gd name="T76" fmla="*/ 0 h 1005"/>
              <a:gd name="T77" fmla="*/ 980 w 980"/>
              <a:gd name="T78" fmla="*/ 1005 h 100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80" h="1005">
                <a:moveTo>
                  <a:pt x="51" y="547"/>
                </a:moveTo>
                <a:lnTo>
                  <a:pt x="89" y="318"/>
                </a:lnTo>
                <a:lnTo>
                  <a:pt x="196" y="118"/>
                </a:lnTo>
                <a:lnTo>
                  <a:pt x="469" y="0"/>
                </a:lnTo>
                <a:lnTo>
                  <a:pt x="477" y="177"/>
                </a:lnTo>
                <a:lnTo>
                  <a:pt x="573" y="231"/>
                </a:lnTo>
                <a:lnTo>
                  <a:pt x="727" y="113"/>
                </a:lnTo>
                <a:lnTo>
                  <a:pt x="910" y="156"/>
                </a:lnTo>
                <a:lnTo>
                  <a:pt x="980" y="346"/>
                </a:lnTo>
                <a:lnTo>
                  <a:pt x="904" y="410"/>
                </a:lnTo>
                <a:lnTo>
                  <a:pt x="912" y="454"/>
                </a:lnTo>
                <a:lnTo>
                  <a:pt x="864" y="397"/>
                </a:lnTo>
                <a:lnTo>
                  <a:pt x="839" y="507"/>
                </a:lnTo>
                <a:lnTo>
                  <a:pt x="789" y="505"/>
                </a:lnTo>
                <a:lnTo>
                  <a:pt x="794" y="574"/>
                </a:lnTo>
                <a:lnTo>
                  <a:pt x="693" y="559"/>
                </a:lnTo>
                <a:lnTo>
                  <a:pt x="701" y="680"/>
                </a:lnTo>
                <a:lnTo>
                  <a:pt x="637" y="692"/>
                </a:lnTo>
                <a:lnTo>
                  <a:pt x="613" y="759"/>
                </a:lnTo>
                <a:lnTo>
                  <a:pt x="700" y="844"/>
                </a:lnTo>
                <a:lnTo>
                  <a:pt x="446" y="864"/>
                </a:lnTo>
                <a:lnTo>
                  <a:pt x="202" y="943"/>
                </a:lnTo>
                <a:lnTo>
                  <a:pt x="0" y="1005"/>
                </a:lnTo>
                <a:lnTo>
                  <a:pt x="195" y="784"/>
                </a:lnTo>
                <a:lnTo>
                  <a:pt x="51" y="547"/>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7" name="Freeform 156">
            <a:extLst>
              <a:ext uri="{FF2B5EF4-FFF2-40B4-BE49-F238E27FC236}">
                <a16:creationId xmlns:a16="http://schemas.microsoft.com/office/drawing/2014/main" id="{7C32E4C2-C7D5-48AE-86C0-958E9724015E}"/>
              </a:ext>
            </a:extLst>
          </p:cNvPr>
          <p:cNvSpPr>
            <a:spLocks/>
          </p:cNvSpPr>
          <p:nvPr/>
        </p:nvSpPr>
        <p:spPr bwMode="auto">
          <a:xfrm>
            <a:off x="2689768" y="4684575"/>
            <a:ext cx="636984" cy="531019"/>
          </a:xfrm>
          <a:custGeom>
            <a:avLst/>
            <a:gdLst>
              <a:gd name="T0" fmla="*/ 0 w 1071"/>
              <a:gd name="T1" fmla="*/ 2147483647 h 892"/>
              <a:gd name="T2" fmla="*/ 2147483647 w 1071"/>
              <a:gd name="T3" fmla="*/ 2147483647 h 892"/>
              <a:gd name="T4" fmla="*/ 2147483647 w 1071"/>
              <a:gd name="T5" fmla="*/ 2147483647 h 892"/>
              <a:gd name="T6" fmla="*/ 2147483647 w 1071"/>
              <a:gd name="T7" fmla="*/ 2147483647 h 892"/>
              <a:gd name="T8" fmla="*/ 2147483647 w 1071"/>
              <a:gd name="T9" fmla="*/ 2147483647 h 892"/>
              <a:gd name="T10" fmla="*/ 2147483647 w 1071"/>
              <a:gd name="T11" fmla="*/ 2147483647 h 892"/>
              <a:gd name="T12" fmla="*/ 2147483647 w 1071"/>
              <a:gd name="T13" fmla="*/ 2147483647 h 892"/>
              <a:gd name="T14" fmla="*/ 2147483647 w 1071"/>
              <a:gd name="T15" fmla="*/ 2147483647 h 892"/>
              <a:gd name="T16" fmla="*/ 2147483647 w 1071"/>
              <a:gd name="T17" fmla="*/ 2147483647 h 892"/>
              <a:gd name="T18" fmla="*/ 2147483647 w 1071"/>
              <a:gd name="T19" fmla="*/ 2147483647 h 892"/>
              <a:gd name="T20" fmla="*/ 2147483647 w 1071"/>
              <a:gd name="T21" fmla="*/ 2147483647 h 892"/>
              <a:gd name="T22" fmla="*/ 2147483647 w 1071"/>
              <a:gd name="T23" fmla="*/ 2147483647 h 892"/>
              <a:gd name="T24" fmla="*/ 2147483647 w 1071"/>
              <a:gd name="T25" fmla="*/ 2147483647 h 892"/>
              <a:gd name="T26" fmla="*/ 2147483647 w 1071"/>
              <a:gd name="T27" fmla="*/ 2147483647 h 892"/>
              <a:gd name="T28" fmla="*/ 2147483647 w 1071"/>
              <a:gd name="T29" fmla="*/ 2147483647 h 892"/>
              <a:gd name="T30" fmla="*/ 2147483647 w 1071"/>
              <a:gd name="T31" fmla="*/ 2147483647 h 892"/>
              <a:gd name="T32" fmla="*/ 2147483647 w 1071"/>
              <a:gd name="T33" fmla="*/ 2147483647 h 892"/>
              <a:gd name="T34" fmla="*/ 2147483647 w 1071"/>
              <a:gd name="T35" fmla="*/ 2147483647 h 892"/>
              <a:gd name="T36" fmla="*/ 2147483647 w 1071"/>
              <a:gd name="T37" fmla="*/ 2147483647 h 892"/>
              <a:gd name="T38" fmla="*/ 2147483647 w 1071"/>
              <a:gd name="T39" fmla="*/ 2147483647 h 892"/>
              <a:gd name="T40" fmla="*/ 2147483647 w 1071"/>
              <a:gd name="T41" fmla="*/ 2147483647 h 892"/>
              <a:gd name="T42" fmla="*/ 2147483647 w 1071"/>
              <a:gd name="T43" fmla="*/ 2147483647 h 892"/>
              <a:gd name="T44" fmla="*/ 2147483647 w 1071"/>
              <a:gd name="T45" fmla="*/ 2147483647 h 892"/>
              <a:gd name="T46" fmla="*/ 2147483647 w 1071"/>
              <a:gd name="T47" fmla="*/ 2147483647 h 892"/>
              <a:gd name="T48" fmla="*/ 2147483647 w 1071"/>
              <a:gd name="T49" fmla="*/ 0 h 892"/>
              <a:gd name="T50" fmla="*/ 2147483647 w 1071"/>
              <a:gd name="T51" fmla="*/ 2147483647 h 892"/>
              <a:gd name="T52" fmla="*/ 0 w 1071"/>
              <a:gd name="T53" fmla="*/ 2147483647 h 8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71"/>
              <a:gd name="T82" fmla="*/ 0 h 892"/>
              <a:gd name="T83" fmla="*/ 1071 w 1071"/>
              <a:gd name="T84" fmla="*/ 892 h 8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71" h="892">
                <a:moveTo>
                  <a:pt x="0" y="99"/>
                </a:moveTo>
                <a:lnTo>
                  <a:pt x="53" y="264"/>
                </a:lnTo>
                <a:lnTo>
                  <a:pt x="122" y="291"/>
                </a:lnTo>
                <a:lnTo>
                  <a:pt x="122" y="386"/>
                </a:lnTo>
                <a:lnTo>
                  <a:pt x="80" y="413"/>
                </a:lnTo>
                <a:lnTo>
                  <a:pt x="160" y="561"/>
                </a:lnTo>
                <a:lnTo>
                  <a:pt x="129" y="644"/>
                </a:lnTo>
                <a:lnTo>
                  <a:pt x="182" y="656"/>
                </a:lnTo>
                <a:lnTo>
                  <a:pt x="180" y="723"/>
                </a:lnTo>
                <a:lnTo>
                  <a:pt x="266" y="768"/>
                </a:lnTo>
                <a:lnTo>
                  <a:pt x="354" y="892"/>
                </a:lnTo>
                <a:lnTo>
                  <a:pt x="376" y="837"/>
                </a:lnTo>
                <a:lnTo>
                  <a:pt x="472" y="810"/>
                </a:lnTo>
                <a:lnTo>
                  <a:pt x="696" y="869"/>
                </a:lnTo>
                <a:lnTo>
                  <a:pt x="875" y="761"/>
                </a:lnTo>
                <a:lnTo>
                  <a:pt x="794" y="610"/>
                </a:lnTo>
                <a:lnTo>
                  <a:pt x="1071" y="549"/>
                </a:lnTo>
                <a:lnTo>
                  <a:pt x="1009" y="466"/>
                </a:lnTo>
                <a:lnTo>
                  <a:pt x="860" y="490"/>
                </a:lnTo>
                <a:lnTo>
                  <a:pt x="805" y="452"/>
                </a:lnTo>
                <a:lnTo>
                  <a:pt x="790" y="287"/>
                </a:lnTo>
                <a:lnTo>
                  <a:pt x="735" y="192"/>
                </a:lnTo>
                <a:lnTo>
                  <a:pt x="549" y="162"/>
                </a:lnTo>
                <a:lnTo>
                  <a:pt x="410" y="78"/>
                </a:lnTo>
                <a:lnTo>
                  <a:pt x="498" y="0"/>
                </a:lnTo>
                <a:lnTo>
                  <a:pt x="244" y="20"/>
                </a:lnTo>
                <a:lnTo>
                  <a:pt x="0" y="99"/>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8" name="Freeform 157">
            <a:extLst>
              <a:ext uri="{FF2B5EF4-FFF2-40B4-BE49-F238E27FC236}">
                <a16:creationId xmlns:a16="http://schemas.microsoft.com/office/drawing/2014/main" id="{B913A077-F66A-4584-9FF0-F8F03C9344B6}"/>
              </a:ext>
            </a:extLst>
          </p:cNvPr>
          <p:cNvSpPr>
            <a:spLocks/>
          </p:cNvSpPr>
          <p:nvPr/>
        </p:nvSpPr>
        <p:spPr bwMode="auto">
          <a:xfrm>
            <a:off x="4548333" y="2405719"/>
            <a:ext cx="581025" cy="341709"/>
          </a:xfrm>
          <a:custGeom>
            <a:avLst/>
            <a:gdLst>
              <a:gd name="T0" fmla="*/ 0 w 976"/>
              <a:gd name="T1" fmla="*/ 2147483647 h 573"/>
              <a:gd name="T2" fmla="*/ 2147483647 w 976"/>
              <a:gd name="T3" fmla="*/ 2147483647 h 573"/>
              <a:gd name="T4" fmla="*/ 2147483647 w 976"/>
              <a:gd name="T5" fmla="*/ 2147483647 h 573"/>
              <a:gd name="T6" fmla="*/ 2147483647 w 976"/>
              <a:gd name="T7" fmla="*/ 2147483647 h 573"/>
              <a:gd name="T8" fmla="*/ 2147483647 w 976"/>
              <a:gd name="T9" fmla="*/ 0 h 573"/>
              <a:gd name="T10" fmla="*/ 2147483647 w 976"/>
              <a:gd name="T11" fmla="*/ 2147483647 h 573"/>
              <a:gd name="T12" fmla="*/ 2147483647 w 976"/>
              <a:gd name="T13" fmla="*/ 2147483647 h 573"/>
              <a:gd name="T14" fmla="*/ 2147483647 w 976"/>
              <a:gd name="T15" fmla="*/ 2147483647 h 573"/>
              <a:gd name="T16" fmla="*/ 2147483647 w 976"/>
              <a:gd name="T17" fmla="*/ 2147483647 h 573"/>
              <a:gd name="T18" fmla="*/ 2147483647 w 976"/>
              <a:gd name="T19" fmla="*/ 2147483647 h 573"/>
              <a:gd name="T20" fmla="*/ 2147483647 w 976"/>
              <a:gd name="T21" fmla="*/ 2147483647 h 573"/>
              <a:gd name="T22" fmla="*/ 2147483647 w 976"/>
              <a:gd name="T23" fmla="*/ 2147483647 h 573"/>
              <a:gd name="T24" fmla="*/ 2147483647 w 976"/>
              <a:gd name="T25" fmla="*/ 2147483647 h 573"/>
              <a:gd name="T26" fmla="*/ 2147483647 w 976"/>
              <a:gd name="T27" fmla="*/ 2147483647 h 573"/>
              <a:gd name="T28" fmla="*/ 2147483647 w 976"/>
              <a:gd name="T29" fmla="*/ 2147483647 h 573"/>
              <a:gd name="T30" fmla="*/ 2147483647 w 976"/>
              <a:gd name="T31" fmla="*/ 2147483647 h 573"/>
              <a:gd name="T32" fmla="*/ 0 w 976"/>
              <a:gd name="T33" fmla="*/ 2147483647 h 5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76"/>
              <a:gd name="T52" fmla="*/ 0 h 573"/>
              <a:gd name="T53" fmla="*/ 976 w 976"/>
              <a:gd name="T54" fmla="*/ 573 h 5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76" h="573">
                <a:moveTo>
                  <a:pt x="0" y="202"/>
                </a:moveTo>
                <a:lnTo>
                  <a:pt x="23" y="123"/>
                </a:lnTo>
                <a:lnTo>
                  <a:pt x="106" y="109"/>
                </a:lnTo>
                <a:lnTo>
                  <a:pt x="103" y="29"/>
                </a:lnTo>
                <a:lnTo>
                  <a:pt x="190" y="0"/>
                </a:lnTo>
                <a:lnTo>
                  <a:pt x="251" y="50"/>
                </a:lnTo>
                <a:lnTo>
                  <a:pt x="630" y="83"/>
                </a:lnTo>
                <a:lnTo>
                  <a:pt x="663" y="148"/>
                </a:lnTo>
                <a:lnTo>
                  <a:pt x="799" y="255"/>
                </a:lnTo>
                <a:lnTo>
                  <a:pt x="798" y="308"/>
                </a:lnTo>
                <a:lnTo>
                  <a:pt x="862" y="323"/>
                </a:lnTo>
                <a:lnTo>
                  <a:pt x="976" y="458"/>
                </a:lnTo>
                <a:lnTo>
                  <a:pt x="842" y="566"/>
                </a:lnTo>
                <a:lnTo>
                  <a:pt x="510" y="573"/>
                </a:lnTo>
                <a:lnTo>
                  <a:pt x="334" y="472"/>
                </a:lnTo>
                <a:lnTo>
                  <a:pt x="52" y="425"/>
                </a:lnTo>
                <a:lnTo>
                  <a:pt x="0" y="202"/>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39" name="Freeform 158">
            <a:extLst>
              <a:ext uri="{FF2B5EF4-FFF2-40B4-BE49-F238E27FC236}">
                <a16:creationId xmlns:a16="http://schemas.microsoft.com/office/drawing/2014/main" id="{BC205588-7176-4D17-B395-36CB9726244E}"/>
              </a:ext>
            </a:extLst>
          </p:cNvPr>
          <p:cNvSpPr>
            <a:spLocks/>
          </p:cNvSpPr>
          <p:nvPr/>
        </p:nvSpPr>
        <p:spPr bwMode="auto">
          <a:xfrm>
            <a:off x="3752996" y="3928528"/>
            <a:ext cx="866775" cy="669131"/>
          </a:xfrm>
          <a:custGeom>
            <a:avLst/>
            <a:gdLst>
              <a:gd name="T0" fmla="*/ 0 w 1457"/>
              <a:gd name="T1" fmla="*/ 2147483647 h 1124"/>
              <a:gd name="T2" fmla="*/ 2147483647 w 1457"/>
              <a:gd name="T3" fmla="*/ 2147483647 h 1124"/>
              <a:gd name="T4" fmla="*/ 2147483647 w 1457"/>
              <a:gd name="T5" fmla="*/ 2147483647 h 1124"/>
              <a:gd name="T6" fmla="*/ 2147483647 w 1457"/>
              <a:gd name="T7" fmla="*/ 2147483647 h 1124"/>
              <a:gd name="T8" fmla="*/ 2147483647 w 1457"/>
              <a:gd name="T9" fmla="*/ 2147483647 h 1124"/>
              <a:gd name="T10" fmla="*/ 2147483647 w 1457"/>
              <a:gd name="T11" fmla="*/ 2147483647 h 1124"/>
              <a:gd name="T12" fmla="*/ 2147483647 w 1457"/>
              <a:gd name="T13" fmla="*/ 2147483647 h 1124"/>
              <a:gd name="T14" fmla="*/ 2147483647 w 1457"/>
              <a:gd name="T15" fmla="*/ 2147483647 h 1124"/>
              <a:gd name="T16" fmla="*/ 2147483647 w 1457"/>
              <a:gd name="T17" fmla="*/ 2147483647 h 1124"/>
              <a:gd name="T18" fmla="*/ 2147483647 w 1457"/>
              <a:gd name="T19" fmla="*/ 2147483647 h 1124"/>
              <a:gd name="T20" fmla="*/ 2147483647 w 1457"/>
              <a:gd name="T21" fmla="*/ 2147483647 h 1124"/>
              <a:gd name="T22" fmla="*/ 2147483647 w 1457"/>
              <a:gd name="T23" fmla="*/ 2147483647 h 1124"/>
              <a:gd name="T24" fmla="*/ 2147483647 w 1457"/>
              <a:gd name="T25" fmla="*/ 2147483647 h 1124"/>
              <a:gd name="T26" fmla="*/ 2147483647 w 1457"/>
              <a:gd name="T27" fmla="*/ 2147483647 h 1124"/>
              <a:gd name="T28" fmla="*/ 2147483647 w 1457"/>
              <a:gd name="T29" fmla="*/ 2147483647 h 1124"/>
              <a:gd name="T30" fmla="*/ 2147483647 w 1457"/>
              <a:gd name="T31" fmla="*/ 2147483647 h 1124"/>
              <a:gd name="T32" fmla="*/ 2147483647 w 1457"/>
              <a:gd name="T33" fmla="*/ 2147483647 h 1124"/>
              <a:gd name="T34" fmla="*/ 2147483647 w 1457"/>
              <a:gd name="T35" fmla="*/ 0 h 1124"/>
              <a:gd name="T36" fmla="*/ 2147483647 w 1457"/>
              <a:gd name="T37" fmla="*/ 2147483647 h 1124"/>
              <a:gd name="T38" fmla="*/ 2147483647 w 1457"/>
              <a:gd name="T39" fmla="*/ 2147483647 h 1124"/>
              <a:gd name="T40" fmla="*/ 2147483647 w 1457"/>
              <a:gd name="T41" fmla="*/ 2147483647 h 1124"/>
              <a:gd name="T42" fmla="*/ 0 w 1457"/>
              <a:gd name="T43" fmla="*/ 2147483647 h 11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57"/>
              <a:gd name="T67" fmla="*/ 0 h 1124"/>
              <a:gd name="T68" fmla="*/ 1457 w 1457"/>
              <a:gd name="T69" fmla="*/ 1124 h 112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57" h="1124">
                <a:moveTo>
                  <a:pt x="0" y="684"/>
                </a:moveTo>
                <a:lnTo>
                  <a:pt x="270" y="850"/>
                </a:lnTo>
                <a:lnTo>
                  <a:pt x="355" y="769"/>
                </a:lnTo>
                <a:lnTo>
                  <a:pt x="386" y="835"/>
                </a:lnTo>
                <a:lnTo>
                  <a:pt x="409" y="796"/>
                </a:lnTo>
                <a:lnTo>
                  <a:pt x="459" y="810"/>
                </a:lnTo>
                <a:lnTo>
                  <a:pt x="511" y="854"/>
                </a:lnTo>
                <a:lnTo>
                  <a:pt x="493" y="906"/>
                </a:lnTo>
                <a:lnTo>
                  <a:pt x="552" y="1015"/>
                </a:lnTo>
                <a:lnTo>
                  <a:pt x="617" y="1012"/>
                </a:lnTo>
                <a:lnTo>
                  <a:pt x="628" y="1070"/>
                </a:lnTo>
                <a:lnTo>
                  <a:pt x="934" y="1124"/>
                </a:lnTo>
                <a:lnTo>
                  <a:pt x="1457" y="702"/>
                </a:lnTo>
                <a:lnTo>
                  <a:pt x="1145" y="486"/>
                </a:lnTo>
                <a:lnTo>
                  <a:pt x="1009" y="138"/>
                </a:lnTo>
                <a:lnTo>
                  <a:pt x="1049" y="67"/>
                </a:lnTo>
                <a:lnTo>
                  <a:pt x="870" y="82"/>
                </a:lnTo>
                <a:lnTo>
                  <a:pt x="797" y="0"/>
                </a:lnTo>
                <a:lnTo>
                  <a:pt x="630" y="122"/>
                </a:lnTo>
                <a:lnTo>
                  <a:pt x="746" y="178"/>
                </a:lnTo>
                <a:lnTo>
                  <a:pt x="547" y="350"/>
                </a:lnTo>
                <a:lnTo>
                  <a:pt x="0" y="684"/>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0" name="Freeform 159">
            <a:extLst>
              <a:ext uri="{FF2B5EF4-FFF2-40B4-BE49-F238E27FC236}">
                <a16:creationId xmlns:a16="http://schemas.microsoft.com/office/drawing/2014/main" id="{4FAE038F-6ECE-4E1F-A3F0-191E542C202C}"/>
              </a:ext>
            </a:extLst>
          </p:cNvPr>
          <p:cNvSpPr>
            <a:spLocks/>
          </p:cNvSpPr>
          <p:nvPr/>
        </p:nvSpPr>
        <p:spPr bwMode="auto">
          <a:xfrm>
            <a:off x="2842168" y="3752315"/>
            <a:ext cx="411956" cy="567929"/>
          </a:xfrm>
          <a:custGeom>
            <a:avLst/>
            <a:gdLst>
              <a:gd name="T0" fmla="*/ 0 w 693"/>
              <a:gd name="T1" fmla="*/ 2147483647 h 953"/>
              <a:gd name="T2" fmla="*/ 2147483647 w 693"/>
              <a:gd name="T3" fmla="*/ 2147483647 h 953"/>
              <a:gd name="T4" fmla="*/ 2147483647 w 693"/>
              <a:gd name="T5" fmla="*/ 2147483647 h 953"/>
              <a:gd name="T6" fmla="*/ 2147483647 w 693"/>
              <a:gd name="T7" fmla="*/ 2147483647 h 953"/>
              <a:gd name="T8" fmla="*/ 2147483647 w 693"/>
              <a:gd name="T9" fmla="*/ 2147483647 h 953"/>
              <a:gd name="T10" fmla="*/ 2147483647 w 693"/>
              <a:gd name="T11" fmla="*/ 2147483647 h 953"/>
              <a:gd name="T12" fmla="*/ 2147483647 w 693"/>
              <a:gd name="T13" fmla="*/ 2147483647 h 953"/>
              <a:gd name="T14" fmla="*/ 2147483647 w 693"/>
              <a:gd name="T15" fmla="*/ 2147483647 h 953"/>
              <a:gd name="T16" fmla="*/ 2147483647 w 693"/>
              <a:gd name="T17" fmla="*/ 2147483647 h 953"/>
              <a:gd name="T18" fmla="*/ 2147483647 w 693"/>
              <a:gd name="T19" fmla="*/ 2147483647 h 953"/>
              <a:gd name="T20" fmla="*/ 2147483647 w 693"/>
              <a:gd name="T21" fmla="*/ 2147483647 h 953"/>
              <a:gd name="T22" fmla="*/ 2147483647 w 693"/>
              <a:gd name="T23" fmla="*/ 0 h 953"/>
              <a:gd name="T24" fmla="*/ 2147483647 w 693"/>
              <a:gd name="T25" fmla="*/ 2147483647 h 953"/>
              <a:gd name="T26" fmla="*/ 0 w 693"/>
              <a:gd name="T27" fmla="*/ 2147483647 h 9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953"/>
              <a:gd name="T44" fmla="*/ 693 w 693"/>
              <a:gd name="T45" fmla="*/ 953 h 9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953">
                <a:moveTo>
                  <a:pt x="0" y="169"/>
                </a:moveTo>
                <a:lnTo>
                  <a:pt x="4" y="477"/>
                </a:lnTo>
                <a:lnTo>
                  <a:pt x="12" y="722"/>
                </a:lnTo>
                <a:lnTo>
                  <a:pt x="20" y="899"/>
                </a:lnTo>
                <a:lnTo>
                  <a:pt x="116" y="953"/>
                </a:lnTo>
                <a:lnTo>
                  <a:pt x="270" y="835"/>
                </a:lnTo>
                <a:lnTo>
                  <a:pt x="297" y="672"/>
                </a:lnTo>
                <a:lnTo>
                  <a:pt x="609" y="529"/>
                </a:lnTo>
                <a:lnTo>
                  <a:pt x="581" y="213"/>
                </a:lnTo>
                <a:lnTo>
                  <a:pt x="645" y="202"/>
                </a:lnTo>
                <a:lnTo>
                  <a:pt x="693" y="109"/>
                </a:lnTo>
                <a:lnTo>
                  <a:pt x="568" y="0"/>
                </a:lnTo>
                <a:lnTo>
                  <a:pt x="211" y="47"/>
                </a:lnTo>
                <a:lnTo>
                  <a:pt x="0" y="169"/>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1" name="Freeform 160">
            <a:extLst>
              <a:ext uri="{FF2B5EF4-FFF2-40B4-BE49-F238E27FC236}">
                <a16:creationId xmlns:a16="http://schemas.microsoft.com/office/drawing/2014/main" id="{63D5FDA8-C5AF-4E8B-86AE-56499C9368A2}"/>
              </a:ext>
            </a:extLst>
          </p:cNvPr>
          <p:cNvSpPr>
            <a:spLocks/>
          </p:cNvSpPr>
          <p:nvPr/>
        </p:nvSpPr>
        <p:spPr bwMode="auto">
          <a:xfrm>
            <a:off x="3373187" y="4738153"/>
            <a:ext cx="753665" cy="663179"/>
          </a:xfrm>
          <a:custGeom>
            <a:avLst/>
            <a:gdLst>
              <a:gd name="T0" fmla="*/ 0 w 1265"/>
              <a:gd name="T1" fmla="*/ 2147483647 h 1113"/>
              <a:gd name="T2" fmla="*/ 2147483647 w 1265"/>
              <a:gd name="T3" fmla="*/ 2147483647 h 1113"/>
              <a:gd name="T4" fmla="*/ 2147483647 w 1265"/>
              <a:gd name="T5" fmla="*/ 0 h 1113"/>
              <a:gd name="T6" fmla="*/ 2147483647 w 1265"/>
              <a:gd name="T7" fmla="*/ 2147483647 h 1113"/>
              <a:gd name="T8" fmla="*/ 2147483647 w 1265"/>
              <a:gd name="T9" fmla="*/ 2147483647 h 1113"/>
              <a:gd name="T10" fmla="*/ 2147483647 w 1265"/>
              <a:gd name="T11" fmla="*/ 2147483647 h 1113"/>
              <a:gd name="T12" fmla="*/ 2147483647 w 1265"/>
              <a:gd name="T13" fmla="*/ 2147483647 h 1113"/>
              <a:gd name="T14" fmla="*/ 2147483647 w 1265"/>
              <a:gd name="T15" fmla="*/ 2147483647 h 1113"/>
              <a:gd name="T16" fmla="*/ 2147483647 w 1265"/>
              <a:gd name="T17" fmla="*/ 2147483647 h 1113"/>
              <a:gd name="T18" fmla="*/ 2147483647 w 1265"/>
              <a:gd name="T19" fmla="*/ 2147483647 h 1113"/>
              <a:gd name="T20" fmla="*/ 2147483647 w 1265"/>
              <a:gd name="T21" fmla="*/ 2147483647 h 1113"/>
              <a:gd name="T22" fmla="*/ 2147483647 w 1265"/>
              <a:gd name="T23" fmla="*/ 2147483647 h 1113"/>
              <a:gd name="T24" fmla="*/ 2147483647 w 1265"/>
              <a:gd name="T25" fmla="*/ 2147483647 h 1113"/>
              <a:gd name="T26" fmla="*/ 2147483647 w 1265"/>
              <a:gd name="T27" fmla="*/ 2147483647 h 1113"/>
              <a:gd name="T28" fmla="*/ 2147483647 w 1265"/>
              <a:gd name="T29" fmla="*/ 2147483647 h 1113"/>
              <a:gd name="T30" fmla="*/ 2147483647 w 1265"/>
              <a:gd name="T31" fmla="*/ 2147483647 h 1113"/>
              <a:gd name="T32" fmla="*/ 2147483647 w 1265"/>
              <a:gd name="T33" fmla="*/ 2147483647 h 1113"/>
              <a:gd name="T34" fmla="*/ 2147483647 w 1265"/>
              <a:gd name="T35" fmla="*/ 2147483647 h 1113"/>
              <a:gd name="T36" fmla="*/ 2147483647 w 1265"/>
              <a:gd name="T37" fmla="*/ 2147483647 h 1113"/>
              <a:gd name="T38" fmla="*/ 2147483647 w 1265"/>
              <a:gd name="T39" fmla="*/ 2147483647 h 1113"/>
              <a:gd name="T40" fmla="*/ 2147483647 w 1265"/>
              <a:gd name="T41" fmla="*/ 2147483647 h 1113"/>
              <a:gd name="T42" fmla="*/ 2147483647 w 1265"/>
              <a:gd name="T43" fmla="*/ 2147483647 h 1113"/>
              <a:gd name="T44" fmla="*/ 2147483647 w 1265"/>
              <a:gd name="T45" fmla="*/ 2147483647 h 1113"/>
              <a:gd name="T46" fmla="*/ 2147483647 w 1265"/>
              <a:gd name="T47" fmla="*/ 2147483647 h 1113"/>
              <a:gd name="T48" fmla="*/ 2147483647 w 1265"/>
              <a:gd name="T49" fmla="*/ 2147483647 h 1113"/>
              <a:gd name="T50" fmla="*/ 2147483647 w 1265"/>
              <a:gd name="T51" fmla="*/ 2147483647 h 1113"/>
              <a:gd name="T52" fmla="*/ 2147483647 w 1265"/>
              <a:gd name="T53" fmla="*/ 2147483647 h 1113"/>
              <a:gd name="T54" fmla="*/ 2147483647 w 1265"/>
              <a:gd name="T55" fmla="*/ 2147483647 h 1113"/>
              <a:gd name="T56" fmla="*/ 0 w 1265"/>
              <a:gd name="T57" fmla="*/ 2147483647 h 11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65"/>
              <a:gd name="T88" fmla="*/ 0 h 1113"/>
              <a:gd name="T89" fmla="*/ 1265 w 1265"/>
              <a:gd name="T90" fmla="*/ 1113 h 111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65" h="1113">
                <a:moveTo>
                  <a:pt x="0" y="121"/>
                </a:moveTo>
                <a:lnTo>
                  <a:pt x="43" y="27"/>
                </a:lnTo>
                <a:lnTo>
                  <a:pt x="201" y="0"/>
                </a:lnTo>
                <a:lnTo>
                  <a:pt x="264" y="42"/>
                </a:lnTo>
                <a:lnTo>
                  <a:pt x="357" y="41"/>
                </a:lnTo>
                <a:lnTo>
                  <a:pt x="506" y="54"/>
                </a:lnTo>
                <a:lnTo>
                  <a:pt x="506" y="230"/>
                </a:lnTo>
                <a:lnTo>
                  <a:pt x="904" y="262"/>
                </a:lnTo>
                <a:lnTo>
                  <a:pt x="876" y="302"/>
                </a:lnTo>
                <a:lnTo>
                  <a:pt x="935" y="302"/>
                </a:lnTo>
                <a:lnTo>
                  <a:pt x="928" y="360"/>
                </a:lnTo>
                <a:lnTo>
                  <a:pt x="1137" y="386"/>
                </a:lnTo>
                <a:lnTo>
                  <a:pt x="1219" y="508"/>
                </a:lnTo>
                <a:lnTo>
                  <a:pt x="1265" y="696"/>
                </a:lnTo>
                <a:lnTo>
                  <a:pt x="1093" y="653"/>
                </a:lnTo>
                <a:lnTo>
                  <a:pt x="1083" y="720"/>
                </a:lnTo>
                <a:lnTo>
                  <a:pt x="1008" y="709"/>
                </a:lnTo>
                <a:lnTo>
                  <a:pt x="988" y="803"/>
                </a:lnTo>
                <a:lnTo>
                  <a:pt x="915" y="829"/>
                </a:lnTo>
                <a:lnTo>
                  <a:pt x="872" y="937"/>
                </a:lnTo>
                <a:lnTo>
                  <a:pt x="700" y="938"/>
                </a:lnTo>
                <a:lnTo>
                  <a:pt x="647" y="1113"/>
                </a:lnTo>
                <a:lnTo>
                  <a:pt x="615" y="1102"/>
                </a:lnTo>
                <a:lnTo>
                  <a:pt x="465" y="1016"/>
                </a:lnTo>
                <a:lnTo>
                  <a:pt x="479" y="963"/>
                </a:lnTo>
                <a:lnTo>
                  <a:pt x="228" y="487"/>
                </a:lnTo>
                <a:lnTo>
                  <a:pt x="90" y="447"/>
                </a:lnTo>
                <a:lnTo>
                  <a:pt x="5" y="322"/>
                </a:lnTo>
                <a:lnTo>
                  <a:pt x="0" y="121"/>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2" name="Freeform 161">
            <a:extLst>
              <a:ext uri="{FF2B5EF4-FFF2-40B4-BE49-F238E27FC236}">
                <a16:creationId xmlns:a16="http://schemas.microsoft.com/office/drawing/2014/main" id="{4D6FE527-435A-49A2-871E-501D621387A1}"/>
              </a:ext>
            </a:extLst>
          </p:cNvPr>
          <p:cNvSpPr>
            <a:spLocks/>
          </p:cNvSpPr>
          <p:nvPr/>
        </p:nvSpPr>
        <p:spPr bwMode="auto">
          <a:xfrm>
            <a:off x="4775743" y="3152241"/>
            <a:ext cx="988219" cy="1002506"/>
          </a:xfrm>
          <a:custGeom>
            <a:avLst/>
            <a:gdLst>
              <a:gd name="T0" fmla="*/ 0 w 1661"/>
              <a:gd name="T1" fmla="*/ 2147483647 h 1684"/>
              <a:gd name="T2" fmla="*/ 2147483647 w 1661"/>
              <a:gd name="T3" fmla="*/ 2147483647 h 1684"/>
              <a:gd name="T4" fmla="*/ 2147483647 w 1661"/>
              <a:gd name="T5" fmla="*/ 2147483647 h 1684"/>
              <a:gd name="T6" fmla="*/ 2147483647 w 1661"/>
              <a:gd name="T7" fmla="*/ 2147483647 h 1684"/>
              <a:gd name="T8" fmla="*/ 2147483647 w 1661"/>
              <a:gd name="T9" fmla="*/ 2147483647 h 1684"/>
              <a:gd name="T10" fmla="*/ 2147483647 w 1661"/>
              <a:gd name="T11" fmla="*/ 2147483647 h 1684"/>
              <a:gd name="T12" fmla="*/ 2147483647 w 1661"/>
              <a:gd name="T13" fmla="*/ 2147483647 h 1684"/>
              <a:gd name="T14" fmla="*/ 2147483647 w 1661"/>
              <a:gd name="T15" fmla="*/ 2147483647 h 1684"/>
              <a:gd name="T16" fmla="*/ 2147483647 w 1661"/>
              <a:gd name="T17" fmla="*/ 0 h 1684"/>
              <a:gd name="T18" fmla="*/ 2147483647 w 1661"/>
              <a:gd name="T19" fmla="*/ 2147483647 h 1684"/>
              <a:gd name="T20" fmla="*/ 2147483647 w 1661"/>
              <a:gd name="T21" fmla="*/ 2147483647 h 1684"/>
              <a:gd name="T22" fmla="*/ 2147483647 w 1661"/>
              <a:gd name="T23" fmla="*/ 2147483647 h 1684"/>
              <a:gd name="T24" fmla="*/ 2147483647 w 1661"/>
              <a:gd name="T25" fmla="*/ 2147483647 h 1684"/>
              <a:gd name="T26" fmla="*/ 2147483647 w 1661"/>
              <a:gd name="T27" fmla="*/ 2147483647 h 1684"/>
              <a:gd name="T28" fmla="*/ 2147483647 w 1661"/>
              <a:gd name="T29" fmla="*/ 2147483647 h 1684"/>
              <a:gd name="T30" fmla="*/ 2147483647 w 1661"/>
              <a:gd name="T31" fmla="*/ 2147483647 h 1684"/>
              <a:gd name="T32" fmla="*/ 2147483647 w 1661"/>
              <a:gd name="T33" fmla="*/ 2147483647 h 1684"/>
              <a:gd name="T34" fmla="*/ 2147483647 w 1661"/>
              <a:gd name="T35" fmla="*/ 2147483647 h 1684"/>
              <a:gd name="T36" fmla="*/ 2147483647 w 1661"/>
              <a:gd name="T37" fmla="*/ 2147483647 h 1684"/>
              <a:gd name="T38" fmla="*/ 2147483647 w 1661"/>
              <a:gd name="T39" fmla="*/ 2147483647 h 1684"/>
              <a:gd name="T40" fmla="*/ 2147483647 w 1661"/>
              <a:gd name="T41" fmla="*/ 2147483647 h 1684"/>
              <a:gd name="T42" fmla="*/ 2147483647 w 1661"/>
              <a:gd name="T43" fmla="*/ 2147483647 h 1684"/>
              <a:gd name="T44" fmla="*/ 2147483647 w 1661"/>
              <a:gd name="T45" fmla="*/ 2147483647 h 1684"/>
              <a:gd name="T46" fmla="*/ 2147483647 w 1661"/>
              <a:gd name="T47" fmla="*/ 2147483647 h 1684"/>
              <a:gd name="T48" fmla="*/ 2147483647 w 1661"/>
              <a:gd name="T49" fmla="*/ 2147483647 h 1684"/>
              <a:gd name="T50" fmla="*/ 2147483647 w 1661"/>
              <a:gd name="T51" fmla="*/ 2147483647 h 1684"/>
              <a:gd name="T52" fmla="*/ 2147483647 w 1661"/>
              <a:gd name="T53" fmla="*/ 2147483647 h 1684"/>
              <a:gd name="T54" fmla="*/ 2147483647 w 1661"/>
              <a:gd name="T55" fmla="*/ 2147483647 h 1684"/>
              <a:gd name="T56" fmla="*/ 2147483647 w 1661"/>
              <a:gd name="T57" fmla="*/ 2147483647 h 1684"/>
              <a:gd name="T58" fmla="*/ 2147483647 w 1661"/>
              <a:gd name="T59" fmla="*/ 2147483647 h 1684"/>
              <a:gd name="T60" fmla="*/ 2147483647 w 1661"/>
              <a:gd name="T61" fmla="*/ 2147483647 h 1684"/>
              <a:gd name="T62" fmla="*/ 2147483647 w 1661"/>
              <a:gd name="T63" fmla="*/ 2147483647 h 1684"/>
              <a:gd name="T64" fmla="*/ 2147483647 w 1661"/>
              <a:gd name="T65" fmla="*/ 2147483647 h 1684"/>
              <a:gd name="T66" fmla="*/ 2147483647 w 1661"/>
              <a:gd name="T67" fmla="*/ 2147483647 h 1684"/>
              <a:gd name="T68" fmla="*/ 2147483647 w 1661"/>
              <a:gd name="T69" fmla="*/ 2147483647 h 1684"/>
              <a:gd name="T70" fmla="*/ 2147483647 w 1661"/>
              <a:gd name="T71" fmla="*/ 2147483647 h 1684"/>
              <a:gd name="T72" fmla="*/ 0 w 1661"/>
              <a:gd name="T73" fmla="*/ 2147483647 h 16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61"/>
              <a:gd name="T112" fmla="*/ 0 h 1684"/>
              <a:gd name="T113" fmla="*/ 1661 w 1661"/>
              <a:gd name="T114" fmla="*/ 1684 h 168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61" h="1684">
                <a:moveTo>
                  <a:pt x="0" y="981"/>
                </a:moveTo>
                <a:lnTo>
                  <a:pt x="72" y="870"/>
                </a:lnTo>
                <a:lnTo>
                  <a:pt x="242" y="870"/>
                </a:lnTo>
                <a:lnTo>
                  <a:pt x="321" y="614"/>
                </a:lnTo>
                <a:lnTo>
                  <a:pt x="312" y="503"/>
                </a:lnTo>
                <a:lnTo>
                  <a:pt x="371" y="369"/>
                </a:lnTo>
                <a:lnTo>
                  <a:pt x="703" y="326"/>
                </a:lnTo>
                <a:lnTo>
                  <a:pt x="785" y="41"/>
                </a:lnTo>
                <a:lnTo>
                  <a:pt x="849" y="0"/>
                </a:lnTo>
                <a:lnTo>
                  <a:pt x="919" y="67"/>
                </a:lnTo>
                <a:lnTo>
                  <a:pt x="921" y="177"/>
                </a:lnTo>
                <a:lnTo>
                  <a:pt x="1369" y="319"/>
                </a:lnTo>
                <a:lnTo>
                  <a:pt x="1659" y="334"/>
                </a:lnTo>
                <a:lnTo>
                  <a:pt x="1661" y="343"/>
                </a:lnTo>
                <a:lnTo>
                  <a:pt x="1653" y="399"/>
                </a:lnTo>
                <a:lnTo>
                  <a:pt x="1587" y="440"/>
                </a:lnTo>
                <a:lnTo>
                  <a:pt x="1477" y="413"/>
                </a:lnTo>
                <a:lnTo>
                  <a:pt x="1476" y="481"/>
                </a:lnTo>
                <a:lnTo>
                  <a:pt x="1362" y="524"/>
                </a:lnTo>
                <a:lnTo>
                  <a:pt x="1329" y="616"/>
                </a:lnTo>
                <a:lnTo>
                  <a:pt x="1375" y="700"/>
                </a:lnTo>
                <a:lnTo>
                  <a:pt x="1364" y="794"/>
                </a:lnTo>
                <a:lnTo>
                  <a:pt x="1223" y="1065"/>
                </a:lnTo>
                <a:lnTo>
                  <a:pt x="1180" y="1068"/>
                </a:lnTo>
                <a:lnTo>
                  <a:pt x="1108" y="1001"/>
                </a:lnTo>
                <a:lnTo>
                  <a:pt x="1075" y="1065"/>
                </a:lnTo>
                <a:lnTo>
                  <a:pt x="1043" y="1066"/>
                </a:lnTo>
                <a:lnTo>
                  <a:pt x="1033" y="1029"/>
                </a:lnTo>
                <a:lnTo>
                  <a:pt x="960" y="1029"/>
                </a:lnTo>
                <a:lnTo>
                  <a:pt x="992" y="946"/>
                </a:lnTo>
                <a:lnTo>
                  <a:pt x="908" y="892"/>
                </a:lnTo>
                <a:lnTo>
                  <a:pt x="752" y="1327"/>
                </a:lnTo>
                <a:lnTo>
                  <a:pt x="454" y="1518"/>
                </a:lnTo>
                <a:lnTo>
                  <a:pt x="296" y="1494"/>
                </a:lnTo>
                <a:lnTo>
                  <a:pt x="84" y="1684"/>
                </a:lnTo>
                <a:lnTo>
                  <a:pt x="188" y="1397"/>
                </a:lnTo>
                <a:lnTo>
                  <a:pt x="0" y="981"/>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3" name="Freeform 162">
            <a:extLst>
              <a:ext uri="{FF2B5EF4-FFF2-40B4-BE49-F238E27FC236}">
                <a16:creationId xmlns:a16="http://schemas.microsoft.com/office/drawing/2014/main" id="{6AB1A792-6ACC-4BF3-A96A-AFAD5D3AEBC3}"/>
              </a:ext>
            </a:extLst>
          </p:cNvPr>
          <p:cNvSpPr>
            <a:spLocks/>
          </p:cNvSpPr>
          <p:nvPr/>
        </p:nvSpPr>
        <p:spPr bwMode="auto">
          <a:xfrm>
            <a:off x="3667271" y="2767669"/>
            <a:ext cx="531019" cy="529828"/>
          </a:xfrm>
          <a:custGeom>
            <a:avLst/>
            <a:gdLst>
              <a:gd name="T0" fmla="*/ 0 w 892"/>
              <a:gd name="T1" fmla="*/ 2147483647 h 890"/>
              <a:gd name="T2" fmla="*/ 2147483647 w 892"/>
              <a:gd name="T3" fmla="*/ 2147483647 h 890"/>
              <a:gd name="T4" fmla="*/ 2147483647 w 892"/>
              <a:gd name="T5" fmla="*/ 2147483647 h 890"/>
              <a:gd name="T6" fmla="*/ 2147483647 w 892"/>
              <a:gd name="T7" fmla="*/ 2147483647 h 890"/>
              <a:gd name="T8" fmla="*/ 2147483647 w 892"/>
              <a:gd name="T9" fmla="*/ 2147483647 h 890"/>
              <a:gd name="T10" fmla="*/ 2147483647 w 892"/>
              <a:gd name="T11" fmla="*/ 2147483647 h 890"/>
              <a:gd name="T12" fmla="*/ 2147483647 w 892"/>
              <a:gd name="T13" fmla="*/ 0 h 890"/>
              <a:gd name="T14" fmla="*/ 2147483647 w 892"/>
              <a:gd name="T15" fmla="*/ 2147483647 h 890"/>
              <a:gd name="T16" fmla="*/ 2147483647 w 892"/>
              <a:gd name="T17" fmla="*/ 2147483647 h 890"/>
              <a:gd name="T18" fmla="*/ 2147483647 w 892"/>
              <a:gd name="T19" fmla="*/ 2147483647 h 890"/>
              <a:gd name="T20" fmla="*/ 2147483647 w 892"/>
              <a:gd name="T21" fmla="*/ 2147483647 h 890"/>
              <a:gd name="T22" fmla="*/ 2147483647 w 892"/>
              <a:gd name="T23" fmla="*/ 2147483647 h 890"/>
              <a:gd name="T24" fmla="*/ 2147483647 w 892"/>
              <a:gd name="T25" fmla="*/ 2147483647 h 890"/>
              <a:gd name="T26" fmla="*/ 2147483647 w 892"/>
              <a:gd name="T27" fmla="*/ 2147483647 h 890"/>
              <a:gd name="T28" fmla="*/ 2147483647 w 892"/>
              <a:gd name="T29" fmla="*/ 2147483647 h 890"/>
              <a:gd name="T30" fmla="*/ 2147483647 w 892"/>
              <a:gd name="T31" fmla="*/ 2147483647 h 890"/>
              <a:gd name="T32" fmla="*/ 2147483647 w 892"/>
              <a:gd name="T33" fmla="*/ 2147483647 h 890"/>
              <a:gd name="T34" fmla="*/ 0 w 892"/>
              <a:gd name="T35" fmla="*/ 2147483647 h 89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2"/>
              <a:gd name="T55" fmla="*/ 0 h 890"/>
              <a:gd name="T56" fmla="*/ 892 w 892"/>
              <a:gd name="T57" fmla="*/ 890 h 89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2" h="890">
                <a:moveTo>
                  <a:pt x="0" y="472"/>
                </a:moveTo>
                <a:lnTo>
                  <a:pt x="55" y="297"/>
                </a:lnTo>
                <a:lnTo>
                  <a:pt x="142" y="212"/>
                </a:lnTo>
                <a:lnTo>
                  <a:pt x="523" y="82"/>
                </a:lnTo>
                <a:lnTo>
                  <a:pt x="658" y="83"/>
                </a:lnTo>
                <a:lnTo>
                  <a:pt x="676" y="12"/>
                </a:lnTo>
                <a:lnTo>
                  <a:pt x="709" y="0"/>
                </a:lnTo>
                <a:lnTo>
                  <a:pt x="762" y="27"/>
                </a:lnTo>
                <a:lnTo>
                  <a:pt x="771" y="178"/>
                </a:lnTo>
                <a:lnTo>
                  <a:pt x="715" y="260"/>
                </a:lnTo>
                <a:lnTo>
                  <a:pt x="892" y="648"/>
                </a:lnTo>
                <a:lnTo>
                  <a:pt x="872" y="705"/>
                </a:lnTo>
                <a:lnTo>
                  <a:pt x="788" y="717"/>
                </a:lnTo>
                <a:lnTo>
                  <a:pt x="497" y="890"/>
                </a:lnTo>
                <a:lnTo>
                  <a:pt x="340" y="797"/>
                </a:lnTo>
                <a:lnTo>
                  <a:pt x="259" y="825"/>
                </a:lnTo>
                <a:lnTo>
                  <a:pt x="124" y="808"/>
                </a:lnTo>
                <a:lnTo>
                  <a:pt x="0" y="472"/>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4" name="Freeform 163">
            <a:extLst>
              <a:ext uri="{FF2B5EF4-FFF2-40B4-BE49-F238E27FC236}">
                <a16:creationId xmlns:a16="http://schemas.microsoft.com/office/drawing/2014/main" id="{550C5FA7-AE1A-4063-9BE7-AFF043E688F3}"/>
              </a:ext>
            </a:extLst>
          </p:cNvPr>
          <p:cNvSpPr>
            <a:spLocks/>
          </p:cNvSpPr>
          <p:nvPr/>
        </p:nvSpPr>
        <p:spPr bwMode="auto">
          <a:xfrm>
            <a:off x="3416049" y="3391556"/>
            <a:ext cx="502444" cy="584597"/>
          </a:xfrm>
          <a:custGeom>
            <a:avLst/>
            <a:gdLst>
              <a:gd name="T0" fmla="*/ 2147483647 w 845"/>
              <a:gd name="T1" fmla="*/ 2147483647 h 982"/>
              <a:gd name="T2" fmla="*/ 2147483647 w 845"/>
              <a:gd name="T3" fmla="*/ 2147483647 h 982"/>
              <a:gd name="T4" fmla="*/ 2147483647 w 845"/>
              <a:gd name="T5" fmla="*/ 0 h 982"/>
              <a:gd name="T6" fmla="*/ 2147483647 w 845"/>
              <a:gd name="T7" fmla="*/ 2147483647 h 982"/>
              <a:gd name="T8" fmla="*/ 2147483647 w 845"/>
              <a:gd name="T9" fmla="*/ 2147483647 h 982"/>
              <a:gd name="T10" fmla="*/ 2147483647 w 845"/>
              <a:gd name="T11" fmla="*/ 2147483647 h 982"/>
              <a:gd name="T12" fmla="*/ 2147483647 w 845"/>
              <a:gd name="T13" fmla="*/ 2147483647 h 982"/>
              <a:gd name="T14" fmla="*/ 2147483647 w 845"/>
              <a:gd name="T15" fmla="*/ 2147483647 h 982"/>
              <a:gd name="T16" fmla="*/ 2147483647 w 845"/>
              <a:gd name="T17" fmla="*/ 2147483647 h 982"/>
              <a:gd name="T18" fmla="*/ 2147483647 w 845"/>
              <a:gd name="T19" fmla="*/ 2147483647 h 982"/>
              <a:gd name="T20" fmla="*/ 2147483647 w 845"/>
              <a:gd name="T21" fmla="*/ 2147483647 h 982"/>
              <a:gd name="T22" fmla="*/ 2147483647 w 845"/>
              <a:gd name="T23" fmla="*/ 2147483647 h 982"/>
              <a:gd name="T24" fmla="*/ 0 w 845"/>
              <a:gd name="T25" fmla="*/ 2147483647 h 982"/>
              <a:gd name="T26" fmla="*/ 2147483647 w 845"/>
              <a:gd name="T27" fmla="*/ 2147483647 h 9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5"/>
              <a:gd name="T43" fmla="*/ 0 h 982"/>
              <a:gd name="T44" fmla="*/ 845 w 845"/>
              <a:gd name="T45" fmla="*/ 982 h 98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5" h="982">
                <a:moveTo>
                  <a:pt x="24" y="110"/>
                </a:moveTo>
                <a:lnTo>
                  <a:pt x="68" y="41"/>
                </a:lnTo>
                <a:lnTo>
                  <a:pt x="191" y="0"/>
                </a:lnTo>
                <a:lnTo>
                  <a:pt x="359" y="97"/>
                </a:lnTo>
                <a:lnTo>
                  <a:pt x="486" y="47"/>
                </a:lnTo>
                <a:lnTo>
                  <a:pt x="668" y="465"/>
                </a:lnTo>
                <a:lnTo>
                  <a:pt x="709" y="712"/>
                </a:lnTo>
                <a:lnTo>
                  <a:pt x="792" y="725"/>
                </a:lnTo>
                <a:lnTo>
                  <a:pt x="845" y="778"/>
                </a:lnTo>
                <a:lnTo>
                  <a:pt x="644" y="982"/>
                </a:lnTo>
                <a:lnTo>
                  <a:pt x="130" y="909"/>
                </a:lnTo>
                <a:lnTo>
                  <a:pt x="28" y="745"/>
                </a:lnTo>
                <a:lnTo>
                  <a:pt x="0" y="626"/>
                </a:lnTo>
                <a:lnTo>
                  <a:pt x="24" y="110"/>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5" name="Freeform 164">
            <a:extLst>
              <a:ext uri="{FF2B5EF4-FFF2-40B4-BE49-F238E27FC236}">
                <a16:creationId xmlns:a16="http://schemas.microsoft.com/office/drawing/2014/main" id="{4B768330-492C-4985-A39A-D2A4E4E4E29C}"/>
              </a:ext>
            </a:extLst>
          </p:cNvPr>
          <p:cNvSpPr>
            <a:spLocks/>
          </p:cNvSpPr>
          <p:nvPr/>
        </p:nvSpPr>
        <p:spPr bwMode="auto">
          <a:xfrm>
            <a:off x="3892299" y="4919128"/>
            <a:ext cx="466725" cy="614363"/>
          </a:xfrm>
          <a:custGeom>
            <a:avLst/>
            <a:gdLst>
              <a:gd name="T0" fmla="*/ 0 w 783"/>
              <a:gd name="T1" fmla="*/ 2147483647 h 1031"/>
              <a:gd name="T2" fmla="*/ 2147483647 w 783"/>
              <a:gd name="T3" fmla="*/ 2147483647 h 1031"/>
              <a:gd name="T4" fmla="*/ 2147483647 w 783"/>
              <a:gd name="T5" fmla="*/ 2147483647 h 1031"/>
              <a:gd name="T6" fmla="*/ 2147483647 w 783"/>
              <a:gd name="T7" fmla="*/ 2147483647 h 1031"/>
              <a:gd name="T8" fmla="*/ 2147483647 w 783"/>
              <a:gd name="T9" fmla="*/ 2147483647 h 1031"/>
              <a:gd name="T10" fmla="*/ 2147483647 w 783"/>
              <a:gd name="T11" fmla="*/ 2147483647 h 1031"/>
              <a:gd name="T12" fmla="*/ 2147483647 w 783"/>
              <a:gd name="T13" fmla="*/ 2147483647 h 1031"/>
              <a:gd name="T14" fmla="*/ 2147483647 w 783"/>
              <a:gd name="T15" fmla="*/ 2147483647 h 1031"/>
              <a:gd name="T16" fmla="*/ 2147483647 w 783"/>
              <a:gd name="T17" fmla="*/ 2147483647 h 1031"/>
              <a:gd name="T18" fmla="*/ 2147483647 w 783"/>
              <a:gd name="T19" fmla="*/ 0 h 1031"/>
              <a:gd name="T20" fmla="*/ 2147483647 w 783"/>
              <a:gd name="T21" fmla="*/ 2147483647 h 1031"/>
              <a:gd name="T22" fmla="*/ 2147483647 w 783"/>
              <a:gd name="T23" fmla="*/ 2147483647 h 1031"/>
              <a:gd name="T24" fmla="*/ 2147483647 w 783"/>
              <a:gd name="T25" fmla="*/ 2147483647 h 1031"/>
              <a:gd name="T26" fmla="*/ 0 w 783"/>
              <a:gd name="T27" fmla="*/ 2147483647 h 10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3"/>
              <a:gd name="T43" fmla="*/ 0 h 1031"/>
              <a:gd name="T44" fmla="*/ 783 w 783"/>
              <a:gd name="T45" fmla="*/ 1031 h 10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3" h="1031">
                <a:moveTo>
                  <a:pt x="0" y="634"/>
                </a:moveTo>
                <a:lnTo>
                  <a:pt x="43" y="526"/>
                </a:lnTo>
                <a:lnTo>
                  <a:pt x="116" y="500"/>
                </a:lnTo>
                <a:lnTo>
                  <a:pt x="136" y="406"/>
                </a:lnTo>
                <a:lnTo>
                  <a:pt x="211" y="417"/>
                </a:lnTo>
                <a:lnTo>
                  <a:pt x="221" y="350"/>
                </a:lnTo>
                <a:lnTo>
                  <a:pt x="393" y="393"/>
                </a:lnTo>
                <a:lnTo>
                  <a:pt x="347" y="205"/>
                </a:lnTo>
                <a:lnTo>
                  <a:pt x="265" y="83"/>
                </a:lnTo>
                <a:lnTo>
                  <a:pt x="582" y="0"/>
                </a:lnTo>
                <a:lnTo>
                  <a:pt x="760" y="204"/>
                </a:lnTo>
                <a:lnTo>
                  <a:pt x="783" y="301"/>
                </a:lnTo>
                <a:lnTo>
                  <a:pt x="453" y="1031"/>
                </a:lnTo>
                <a:lnTo>
                  <a:pt x="0" y="634"/>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6" name="Freeform 165">
            <a:extLst>
              <a:ext uri="{FF2B5EF4-FFF2-40B4-BE49-F238E27FC236}">
                <a16:creationId xmlns:a16="http://schemas.microsoft.com/office/drawing/2014/main" id="{C4BDAC0B-3BB5-4AA2-906A-4659DC114CCA}"/>
              </a:ext>
            </a:extLst>
          </p:cNvPr>
          <p:cNvSpPr>
            <a:spLocks/>
          </p:cNvSpPr>
          <p:nvPr/>
        </p:nvSpPr>
        <p:spPr bwMode="auto">
          <a:xfrm>
            <a:off x="4853133" y="2678371"/>
            <a:ext cx="344091" cy="291704"/>
          </a:xfrm>
          <a:custGeom>
            <a:avLst/>
            <a:gdLst>
              <a:gd name="T0" fmla="*/ 0 w 579"/>
              <a:gd name="T1" fmla="*/ 2147483647 h 490"/>
              <a:gd name="T2" fmla="*/ 2147483647 w 579"/>
              <a:gd name="T3" fmla="*/ 2147483647 h 490"/>
              <a:gd name="T4" fmla="*/ 2147483647 w 579"/>
              <a:gd name="T5" fmla="*/ 2147483647 h 490"/>
              <a:gd name="T6" fmla="*/ 2147483647 w 579"/>
              <a:gd name="T7" fmla="*/ 2147483647 h 490"/>
              <a:gd name="T8" fmla="*/ 2147483647 w 579"/>
              <a:gd name="T9" fmla="*/ 2147483647 h 490"/>
              <a:gd name="T10" fmla="*/ 2147483647 w 579"/>
              <a:gd name="T11" fmla="*/ 2147483647 h 490"/>
              <a:gd name="T12" fmla="*/ 2147483647 w 579"/>
              <a:gd name="T13" fmla="*/ 0 h 490"/>
              <a:gd name="T14" fmla="*/ 2147483647 w 579"/>
              <a:gd name="T15" fmla="*/ 2147483647 h 490"/>
              <a:gd name="T16" fmla="*/ 0 w 579"/>
              <a:gd name="T17" fmla="*/ 2147483647 h 4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9"/>
              <a:gd name="T28" fmla="*/ 0 h 490"/>
              <a:gd name="T29" fmla="*/ 579 w 579"/>
              <a:gd name="T30" fmla="*/ 490 h 4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9" h="490">
                <a:moveTo>
                  <a:pt x="0" y="115"/>
                </a:moveTo>
                <a:lnTo>
                  <a:pt x="14" y="419"/>
                </a:lnTo>
                <a:lnTo>
                  <a:pt x="74" y="490"/>
                </a:lnTo>
                <a:lnTo>
                  <a:pt x="332" y="471"/>
                </a:lnTo>
                <a:lnTo>
                  <a:pt x="579" y="334"/>
                </a:lnTo>
                <a:lnTo>
                  <a:pt x="555" y="26"/>
                </a:lnTo>
                <a:lnTo>
                  <a:pt x="466" y="0"/>
                </a:lnTo>
                <a:lnTo>
                  <a:pt x="332" y="108"/>
                </a:lnTo>
                <a:lnTo>
                  <a:pt x="0" y="115"/>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7" name="Freeform 166">
            <a:extLst>
              <a:ext uri="{FF2B5EF4-FFF2-40B4-BE49-F238E27FC236}">
                <a16:creationId xmlns:a16="http://schemas.microsoft.com/office/drawing/2014/main" id="{E173187F-7153-4C1B-A3C4-FEBC18E14154}"/>
              </a:ext>
            </a:extLst>
          </p:cNvPr>
          <p:cNvSpPr>
            <a:spLocks/>
          </p:cNvSpPr>
          <p:nvPr/>
        </p:nvSpPr>
        <p:spPr bwMode="auto">
          <a:xfrm>
            <a:off x="5280568" y="2926021"/>
            <a:ext cx="566738" cy="425054"/>
          </a:xfrm>
          <a:custGeom>
            <a:avLst/>
            <a:gdLst>
              <a:gd name="T0" fmla="*/ 2147483647 w 951"/>
              <a:gd name="T1" fmla="*/ 2147483647 h 715"/>
              <a:gd name="T2" fmla="*/ 0 w 951"/>
              <a:gd name="T3" fmla="*/ 2147483647 h 715"/>
              <a:gd name="T4" fmla="*/ 2147483647 w 951"/>
              <a:gd name="T5" fmla="*/ 2147483647 h 715"/>
              <a:gd name="T6" fmla="*/ 2147483647 w 951"/>
              <a:gd name="T7" fmla="*/ 2147483647 h 715"/>
              <a:gd name="T8" fmla="*/ 2147483647 w 951"/>
              <a:gd name="T9" fmla="*/ 2147483647 h 715"/>
              <a:gd name="T10" fmla="*/ 2147483647 w 951"/>
              <a:gd name="T11" fmla="*/ 2147483647 h 715"/>
              <a:gd name="T12" fmla="*/ 2147483647 w 951"/>
              <a:gd name="T13" fmla="*/ 2147483647 h 715"/>
              <a:gd name="T14" fmla="*/ 2147483647 w 951"/>
              <a:gd name="T15" fmla="*/ 2147483647 h 715"/>
              <a:gd name="T16" fmla="*/ 2147483647 w 951"/>
              <a:gd name="T17" fmla="*/ 2147483647 h 715"/>
              <a:gd name="T18" fmla="*/ 2147483647 w 951"/>
              <a:gd name="T19" fmla="*/ 2147483647 h 715"/>
              <a:gd name="T20" fmla="*/ 2147483647 w 951"/>
              <a:gd name="T21" fmla="*/ 2147483647 h 715"/>
              <a:gd name="T22" fmla="*/ 2147483647 w 951"/>
              <a:gd name="T23" fmla="*/ 2147483647 h 715"/>
              <a:gd name="T24" fmla="*/ 2147483647 w 951"/>
              <a:gd name="T25" fmla="*/ 2147483647 h 715"/>
              <a:gd name="T26" fmla="*/ 2147483647 w 951"/>
              <a:gd name="T27" fmla="*/ 2147483647 h 715"/>
              <a:gd name="T28" fmla="*/ 2147483647 w 951"/>
              <a:gd name="T29" fmla="*/ 2147483647 h 715"/>
              <a:gd name="T30" fmla="*/ 2147483647 w 951"/>
              <a:gd name="T31" fmla="*/ 2147483647 h 715"/>
              <a:gd name="T32" fmla="*/ 2147483647 w 951"/>
              <a:gd name="T33" fmla="*/ 0 h 715"/>
              <a:gd name="T34" fmla="*/ 2147483647 w 951"/>
              <a:gd name="T35" fmla="*/ 2147483647 h 7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1"/>
              <a:gd name="T55" fmla="*/ 0 h 715"/>
              <a:gd name="T56" fmla="*/ 951 w 951"/>
              <a:gd name="T57" fmla="*/ 715 h 71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1" h="715">
                <a:moveTo>
                  <a:pt x="7" y="82"/>
                </a:moveTo>
                <a:lnTo>
                  <a:pt x="0" y="381"/>
                </a:lnTo>
                <a:lnTo>
                  <a:pt x="70" y="448"/>
                </a:lnTo>
                <a:lnTo>
                  <a:pt x="72" y="558"/>
                </a:lnTo>
                <a:lnTo>
                  <a:pt x="520" y="700"/>
                </a:lnTo>
                <a:lnTo>
                  <a:pt x="810" y="715"/>
                </a:lnTo>
                <a:lnTo>
                  <a:pt x="874" y="668"/>
                </a:lnTo>
                <a:lnTo>
                  <a:pt x="925" y="545"/>
                </a:lnTo>
                <a:lnTo>
                  <a:pt x="936" y="469"/>
                </a:lnTo>
                <a:lnTo>
                  <a:pt x="840" y="453"/>
                </a:lnTo>
                <a:lnTo>
                  <a:pt x="951" y="155"/>
                </a:lnTo>
                <a:lnTo>
                  <a:pt x="865" y="126"/>
                </a:lnTo>
                <a:lnTo>
                  <a:pt x="774" y="143"/>
                </a:lnTo>
                <a:lnTo>
                  <a:pt x="629" y="242"/>
                </a:lnTo>
                <a:lnTo>
                  <a:pt x="628" y="185"/>
                </a:lnTo>
                <a:lnTo>
                  <a:pt x="577" y="146"/>
                </a:lnTo>
                <a:lnTo>
                  <a:pt x="213" y="0"/>
                </a:lnTo>
                <a:lnTo>
                  <a:pt x="7" y="82"/>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8" name="Freeform 167">
            <a:extLst>
              <a:ext uri="{FF2B5EF4-FFF2-40B4-BE49-F238E27FC236}">
                <a16:creationId xmlns:a16="http://schemas.microsoft.com/office/drawing/2014/main" id="{1672ECD4-D1F7-42D3-9386-690C1581C2C6}"/>
              </a:ext>
            </a:extLst>
          </p:cNvPr>
          <p:cNvSpPr>
            <a:spLocks/>
          </p:cNvSpPr>
          <p:nvPr/>
        </p:nvSpPr>
        <p:spPr bwMode="auto">
          <a:xfrm>
            <a:off x="4354262" y="3673734"/>
            <a:ext cx="532209" cy="721519"/>
          </a:xfrm>
          <a:custGeom>
            <a:avLst/>
            <a:gdLst>
              <a:gd name="T0" fmla="*/ 0 w 896"/>
              <a:gd name="T1" fmla="*/ 2147483647 h 1213"/>
              <a:gd name="T2" fmla="*/ 2147483647 w 896"/>
              <a:gd name="T3" fmla="*/ 2147483647 h 1213"/>
              <a:gd name="T4" fmla="*/ 2147483647 w 896"/>
              <a:gd name="T5" fmla="*/ 2147483647 h 1213"/>
              <a:gd name="T6" fmla="*/ 2147483647 w 896"/>
              <a:gd name="T7" fmla="*/ 0 h 1213"/>
              <a:gd name="T8" fmla="*/ 2147483647 w 896"/>
              <a:gd name="T9" fmla="*/ 2147483647 h 1213"/>
              <a:gd name="T10" fmla="*/ 2147483647 w 896"/>
              <a:gd name="T11" fmla="*/ 2147483647 h 1213"/>
              <a:gd name="T12" fmla="*/ 2147483647 w 896"/>
              <a:gd name="T13" fmla="*/ 2147483647 h 1213"/>
              <a:gd name="T14" fmla="*/ 2147483647 w 896"/>
              <a:gd name="T15" fmla="*/ 2147483647 h 1213"/>
              <a:gd name="T16" fmla="*/ 2147483647 w 896"/>
              <a:gd name="T17" fmla="*/ 2147483647 h 1213"/>
              <a:gd name="T18" fmla="*/ 2147483647 w 896"/>
              <a:gd name="T19" fmla="*/ 2147483647 h 1213"/>
              <a:gd name="T20" fmla="*/ 2147483647 w 896"/>
              <a:gd name="T21" fmla="*/ 2147483647 h 1213"/>
              <a:gd name="T22" fmla="*/ 2147483647 w 896"/>
              <a:gd name="T23" fmla="*/ 2147483647 h 1213"/>
              <a:gd name="T24" fmla="*/ 0 w 896"/>
              <a:gd name="T25" fmla="*/ 2147483647 h 12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6"/>
              <a:gd name="T40" fmla="*/ 0 h 1213"/>
              <a:gd name="T41" fmla="*/ 896 w 896"/>
              <a:gd name="T42" fmla="*/ 1213 h 12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6" h="1213">
                <a:moveTo>
                  <a:pt x="0" y="567"/>
                </a:moveTo>
                <a:lnTo>
                  <a:pt x="40" y="496"/>
                </a:lnTo>
                <a:lnTo>
                  <a:pt x="274" y="240"/>
                </a:lnTo>
                <a:lnTo>
                  <a:pt x="387" y="0"/>
                </a:lnTo>
                <a:lnTo>
                  <a:pt x="532" y="6"/>
                </a:lnTo>
                <a:lnTo>
                  <a:pt x="708" y="106"/>
                </a:lnTo>
                <a:lnTo>
                  <a:pt x="896" y="522"/>
                </a:lnTo>
                <a:lnTo>
                  <a:pt x="792" y="809"/>
                </a:lnTo>
                <a:lnTo>
                  <a:pt x="617" y="972"/>
                </a:lnTo>
                <a:lnTo>
                  <a:pt x="594" y="1213"/>
                </a:lnTo>
                <a:lnTo>
                  <a:pt x="448" y="1131"/>
                </a:lnTo>
                <a:lnTo>
                  <a:pt x="136" y="915"/>
                </a:lnTo>
                <a:lnTo>
                  <a:pt x="0" y="567"/>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49" name="Freeform 168">
            <a:extLst>
              <a:ext uri="{FF2B5EF4-FFF2-40B4-BE49-F238E27FC236}">
                <a16:creationId xmlns:a16="http://schemas.microsoft.com/office/drawing/2014/main" id="{131EDB54-8F4D-4A81-B145-1658C024EF20}"/>
              </a:ext>
            </a:extLst>
          </p:cNvPr>
          <p:cNvSpPr>
            <a:spLocks/>
          </p:cNvSpPr>
          <p:nvPr/>
        </p:nvSpPr>
        <p:spPr bwMode="auto">
          <a:xfrm>
            <a:off x="3371996" y="3048657"/>
            <a:ext cx="450056" cy="401240"/>
          </a:xfrm>
          <a:custGeom>
            <a:avLst/>
            <a:gdLst>
              <a:gd name="T0" fmla="*/ 0 w 757"/>
              <a:gd name="T1" fmla="*/ 2147483647 h 673"/>
              <a:gd name="T2" fmla="*/ 2147483647 w 757"/>
              <a:gd name="T3" fmla="*/ 2147483647 h 673"/>
              <a:gd name="T4" fmla="*/ 2147483647 w 757"/>
              <a:gd name="T5" fmla="*/ 2147483647 h 673"/>
              <a:gd name="T6" fmla="*/ 2147483647 w 757"/>
              <a:gd name="T7" fmla="*/ 2147483647 h 673"/>
              <a:gd name="T8" fmla="*/ 2147483647 w 757"/>
              <a:gd name="T9" fmla="*/ 2147483647 h 673"/>
              <a:gd name="T10" fmla="*/ 2147483647 w 757"/>
              <a:gd name="T11" fmla="*/ 2147483647 h 673"/>
              <a:gd name="T12" fmla="*/ 2147483647 w 757"/>
              <a:gd name="T13" fmla="*/ 2147483647 h 673"/>
              <a:gd name="T14" fmla="*/ 2147483647 w 757"/>
              <a:gd name="T15" fmla="*/ 2147483647 h 673"/>
              <a:gd name="T16" fmla="*/ 2147483647 w 757"/>
              <a:gd name="T17" fmla="*/ 2147483647 h 673"/>
              <a:gd name="T18" fmla="*/ 2147483647 w 757"/>
              <a:gd name="T19" fmla="*/ 0 h 673"/>
              <a:gd name="T20" fmla="*/ 2147483647 w 757"/>
              <a:gd name="T21" fmla="*/ 2147483647 h 673"/>
              <a:gd name="T22" fmla="*/ 0 w 757"/>
              <a:gd name="T23" fmla="*/ 2147483647 h 6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57"/>
              <a:gd name="T37" fmla="*/ 0 h 673"/>
              <a:gd name="T38" fmla="*/ 757 w 757"/>
              <a:gd name="T39" fmla="*/ 673 h 6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57" h="673">
                <a:moveTo>
                  <a:pt x="0" y="361"/>
                </a:moveTo>
                <a:lnTo>
                  <a:pt x="92" y="401"/>
                </a:lnTo>
                <a:lnTo>
                  <a:pt x="63" y="521"/>
                </a:lnTo>
                <a:lnTo>
                  <a:pt x="142" y="617"/>
                </a:lnTo>
                <a:lnTo>
                  <a:pt x="265" y="576"/>
                </a:lnTo>
                <a:lnTo>
                  <a:pt x="433" y="673"/>
                </a:lnTo>
                <a:lnTo>
                  <a:pt x="560" y="623"/>
                </a:lnTo>
                <a:lnTo>
                  <a:pt x="757" y="353"/>
                </a:lnTo>
                <a:lnTo>
                  <a:pt x="622" y="336"/>
                </a:lnTo>
                <a:lnTo>
                  <a:pt x="498" y="0"/>
                </a:lnTo>
                <a:lnTo>
                  <a:pt x="304" y="107"/>
                </a:lnTo>
                <a:lnTo>
                  <a:pt x="0" y="361"/>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0" name="Freeform 169">
            <a:extLst>
              <a:ext uri="{FF2B5EF4-FFF2-40B4-BE49-F238E27FC236}">
                <a16:creationId xmlns:a16="http://schemas.microsoft.com/office/drawing/2014/main" id="{02602E87-967C-486E-A2F0-6E5759936D23}"/>
              </a:ext>
            </a:extLst>
          </p:cNvPr>
          <p:cNvSpPr>
            <a:spLocks/>
          </p:cNvSpPr>
          <p:nvPr/>
        </p:nvSpPr>
        <p:spPr bwMode="auto">
          <a:xfrm>
            <a:off x="3050527" y="5004853"/>
            <a:ext cx="688181" cy="541735"/>
          </a:xfrm>
          <a:custGeom>
            <a:avLst/>
            <a:gdLst>
              <a:gd name="T0" fmla="*/ 0 w 1156"/>
              <a:gd name="T1" fmla="*/ 2147483647 h 910"/>
              <a:gd name="T2" fmla="*/ 2147483647 w 1156"/>
              <a:gd name="T3" fmla="*/ 2147483647 h 910"/>
              <a:gd name="T4" fmla="*/ 2147483647 w 1156"/>
              <a:gd name="T5" fmla="*/ 2147483647 h 910"/>
              <a:gd name="T6" fmla="*/ 2147483647 w 1156"/>
              <a:gd name="T7" fmla="*/ 2147483647 h 910"/>
              <a:gd name="T8" fmla="*/ 2147483647 w 1156"/>
              <a:gd name="T9" fmla="*/ 2147483647 h 910"/>
              <a:gd name="T10" fmla="*/ 2147483647 w 1156"/>
              <a:gd name="T11" fmla="*/ 2147483647 h 910"/>
              <a:gd name="T12" fmla="*/ 2147483647 w 1156"/>
              <a:gd name="T13" fmla="*/ 2147483647 h 910"/>
              <a:gd name="T14" fmla="*/ 2147483647 w 1156"/>
              <a:gd name="T15" fmla="*/ 0 h 910"/>
              <a:gd name="T16" fmla="*/ 2147483647 w 1156"/>
              <a:gd name="T17" fmla="*/ 2147483647 h 910"/>
              <a:gd name="T18" fmla="*/ 2147483647 w 1156"/>
              <a:gd name="T19" fmla="*/ 2147483647 h 910"/>
              <a:gd name="T20" fmla="*/ 2147483647 w 1156"/>
              <a:gd name="T21" fmla="*/ 2147483647 h 910"/>
              <a:gd name="T22" fmla="*/ 2147483647 w 1156"/>
              <a:gd name="T23" fmla="*/ 2147483647 h 910"/>
              <a:gd name="T24" fmla="*/ 2147483647 w 1156"/>
              <a:gd name="T25" fmla="*/ 2147483647 h 910"/>
              <a:gd name="T26" fmla="*/ 2147483647 w 1156"/>
              <a:gd name="T27" fmla="*/ 2147483647 h 910"/>
              <a:gd name="T28" fmla="*/ 2147483647 w 1156"/>
              <a:gd name="T29" fmla="*/ 2147483647 h 910"/>
              <a:gd name="T30" fmla="*/ 2147483647 w 1156"/>
              <a:gd name="T31" fmla="*/ 2147483647 h 910"/>
              <a:gd name="T32" fmla="*/ 2147483647 w 1156"/>
              <a:gd name="T33" fmla="*/ 2147483647 h 910"/>
              <a:gd name="T34" fmla="*/ 2147483647 w 1156"/>
              <a:gd name="T35" fmla="*/ 2147483647 h 910"/>
              <a:gd name="T36" fmla="*/ 2147483647 w 1156"/>
              <a:gd name="T37" fmla="*/ 2147483647 h 910"/>
              <a:gd name="T38" fmla="*/ 2147483647 w 1156"/>
              <a:gd name="T39" fmla="*/ 2147483647 h 910"/>
              <a:gd name="T40" fmla="*/ 2147483647 w 1156"/>
              <a:gd name="T41" fmla="*/ 2147483647 h 910"/>
              <a:gd name="T42" fmla="*/ 2147483647 w 1156"/>
              <a:gd name="T43" fmla="*/ 2147483647 h 910"/>
              <a:gd name="T44" fmla="*/ 0 w 1156"/>
              <a:gd name="T45" fmla="*/ 2147483647 h 9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56"/>
              <a:gd name="T70" fmla="*/ 0 h 910"/>
              <a:gd name="T71" fmla="*/ 1156 w 1156"/>
              <a:gd name="T72" fmla="*/ 910 h 91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56" h="910">
                <a:moveTo>
                  <a:pt x="0" y="573"/>
                </a:moveTo>
                <a:lnTo>
                  <a:pt x="89" y="425"/>
                </a:lnTo>
                <a:lnTo>
                  <a:pt x="89" y="331"/>
                </a:lnTo>
                <a:lnTo>
                  <a:pt x="268" y="223"/>
                </a:lnTo>
                <a:lnTo>
                  <a:pt x="187" y="72"/>
                </a:lnTo>
                <a:lnTo>
                  <a:pt x="464" y="11"/>
                </a:lnTo>
                <a:lnTo>
                  <a:pt x="545" y="52"/>
                </a:lnTo>
                <a:lnTo>
                  <a:pt x="631" y="0"/>
                </a:lnTo>
                <a:lnTo>
                  <a:pt x="769" y="40"/>
                </a:lnTo>
                <a:lnTo>
                  <a:pt x="1020" y="516"/>
                </a:lnTo>
                <a:lnTo>
                  <a:pt x="1006" y="569"/>
                </a:lnTo>
                <a:lnTo>
                  <a:pt x="1156" y="655"/>
                </a:lnTo>
                <a:lnTo>
                  <a:pt x="1038" y="796"/>
                </a:lnTo>
                <a:lnTo>
                  <a:pt x="1091" y="910"/>
                </a:lnTo>
                <a:lnTo>
                  <a:pt x="1005" y="897"/>
                </a:lnTo>
                <a:lnTo>
                  <a:pt x="867" y="787"/>
                </a:lnTo>
                <a:lnTo>
                  <a:pt x="488" y="698"/>
                </a:lnTo>
                <a:lnTo>
                  <a:pt x="456" y="632"/>
                </a:lnTo>
                <a:lnTo>
                  <a:pt x="348" y="633"/>
                </a:lnTo>
                <a:lnTo>
                  <a:pt x="308" y="683"/>
                </a:lnTo>
                <a:lnTo>
                  <a:pt x="241" y="698"/>
                </a:lnTo>
                <a:lnTo>
                  <a:pt x="75" y="656"/>
                </a:lnTo>
                <a:lnTo>
                  <a:pt x="0" y="573"/>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1" name="Freeform 170">
            <a:extLst>
              <a:ext uri="{FF2B5EF4-FFF2-40B4-BE49-F238E27FC236}">
                <a16:creationId xmlns:a16="http://schemas.microsoft.com/office/drawing/2014/main" id="{91807307-3D66-458C-A140-B85ED1B954BF}"/>
              </a:ext>
            </a:extLst>
          </p:cNvPr>
          <p:cNvSpPr>
            <a:spLocks/>
          </p:cNvSpPr>
          <p:nvPr/>
        </p:nvSpPr>
        <p:spPr bwMode="auto">
          <a:xfrm>
            <a:off x="2933846" y="4388109"/>
            <a:ext cx="565547" cy="647700"/>
          </a:xfrm>
          <a:custGeom>
            <a:avLst/>
            <a:gdLst>
              <a:gd name="T0" fmla="*/ 2147483647 w 950"/>
              <a:gd name="T1" fmla="*/ 2147483647 h 1088"/>
              <a:gd name="T2" fmla="*/ 2147483647 w 950"/>
              <a:gd name="T3" fmla="*/ 2147483647 h 1088"/>
              <a:gd name="T4" fmla="*/ 2147483647 w 950"/>
              <a:gd name="T5" fmla="*/ 2147483647 h 1088"/>
              <a:gd name="T6" fmla="*/ 2147483647 w 950"/>
              <a:gd name="T7" fmla="*/ 2147483647 h 1088"/>
              <a:gd name="T8" fmla="*/ 2147483647 w 950"/>
              <a:gd name="T9" fmla="*/ 2147483647 h 1088"/>
              <a:gd name="T10" fmla="*/ 2147483647 w 950"/>
              <a:gd name="T11" fmla="*/ 2147483647 h 1088"/>
              <a:gd name="T12" fmla="*/ 2147483647 w 950"/>
              <a:gd name="T13" fmla="*/ 2147483647 h 1088"/>
              <a:gd name="T14" fmla="*/ 2147483647 w 950"/>
              <a:gd name="T15" fmla="*/ 2147483647 h 1088"/>
              <a:gd name="T16" fmla="*/ 2147483647 w 950"/>
              <a:gd name="T17" fmla="*/ 2147483647 h 1088"/>
              <a:gd name="T18" fmla="*/ 2147483647 w 950"/>
              <a:gd name="T19" fmla="*/ 2147483647 h 1088"/>
              <a:gd name="T20" fmla="*/ 2147483647 w 950"/>
              <a:gd name="T21" fmla="*/ 0 h 1088"/>
              <a:gd name="T22" fmla="*/ 2147483647 w 950"/>
              <a:gd name="T23" fmla="*/ 2147483647 h 1088"/>
              <a:gd name="T24" fmla="*/ 2147483647 w 950"/>
              <a:gd name="T25" fmla="*/ 2147483647 h 1088"/>
              <a:gd name="T26" fmla="*/ 2147483647 w 950"/>
              <a:gd name="T27" fmla="*/ 2147483647 h 1088"/>
              <a:gd name="T28" fmla="*/ 2147483647 w 950"/>
              <a:gd name="T29" fmla="*/ 2147483647 h 1088"/>
              <a:gd name="T30" fmla="*/ 2147483647 w 950"/>
              <a:gd name="T31" fmla="*/ 2147483647 h 1088"/>
              <a:gd name="T32" fmla="*/ 2147483647 w 950"/>
              <a:gd name="T33" fmla="*/ 2147483647 h 1088"/>
              <a:gd name="T34" fmla="*/ 2147483647 w 950"/>
              <a:gd name="T35" fmla="*/ 2147483647 h 1088"/>
              <a:gd name="T36" fmla="*/ 2147483647 w 950"/>
              <a:gd name="T37" fmla="*/ 2147483647 h 1088"/>
              <a:gd name="T38" fmla="*/ 2147483647 w 950"/>
              <a:gd name="T39" fmla="*/ 2147483647 h 1088"/>
              <a:gd name="T40" fmla="*/ 2147483647 w 950"/>
              <a:gd name="T41" fmla="*/ 2147483647 h 1088"/>
              <a:gd name="T42" fmla="*/ 2147483647 w 950"/>
              <a:gd name="T43" fmla="*/ 2147483647 h 1088"/>
              <a:gd name="T44" fmla="*/ 2147483647 w 950"/>
              <a:gd name="T45" fmla="*/ 2147483647 h 1088"/>
              <a:gd name="T46" fmla="*/ 2147483647 w 950"/>
              <a:gd name="T47" fmla="*/ 2147483647 h 1088"/>
              <a:gd name="T48" fmla="*/ 2147483647 w 950"/>
              <a:gd name="T49" fmla="*/ 2147483647 h 1088"/>
              <a:gd name="T50" fmla="*/ 2147483647 w 950"/>
              <a:gd name="T51" fmla="*/ 2147483647 h 1088"/>
              <a:gd name="T52" fmla="*/ 2147483647 w 950"/>
              <a:gd name="T53" fmla="*/ 2147483647 h 1088"/>
              <a:gd name="T54" fmla="*/ 2147483647 w 950"/>
              <a:gd name="T55" fmla="*/ 2147483647 h 1088"/>
              <a:gd name="T56" fmla="*/ 2147483647 w 950"/>
              <a:gd name="T57" fmla="*/ 2147483647 h 1088"/>
              <a:gd name="T58" fmla="*/ 2147483647 w 950"/>
              <a:gd name="T59" fmla="*/ 2147483647 h 1088"/>
              <a:gd name="T60" fmla="*/ 2147483647 w 950"/>
              <a:gd name="T61" fmla="*/ 2147483647 h 1088"/>
              <a:gd name="T62" fmla="*/ 0 w 950"/>
              <a:gd name="T63" fmla="*/ 2147483647 h 1088"/>
              <a:gd name="T64" fmla="*/ 2147483647 w 950"/>
              <a:gd name="T65" fmla="*/ 2147483647 h 1088"/>
              <a:gd name="T66" fmla="*/ 2147483647 w 950"/>
              <a:gd name="T67" fmla="*/ 2147483647 h 10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50"/>
              <a:gd name="T103" fmla="*/ 0 h 1088"/>
              <a:gd name="T104" fmla="*/ 950 w 950"/>
              <a:gd name="T105" fmla="*/ 1088 h 10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50" h="1088">
                <a:moveTo>
                  <a:pt x="1" y="413"/>
                </a:moveTo>
                <a:lnTo>
                  <a:pt x="25" y="346"/>
                </a:lnTo>
                <a:lnTo>
                  <a:pt x="89" y="334"/>
                </a:lnTo>
                <a:lnTo>
                  <a:pt x="81" y="213"/>
                </a:lnTo>
                <a:lnTo>
                  <a:pt x="182" y="228"/>
                </a:lnTo>
                <a:lnTo>
                  <a:pt x="177" y="159"/>
                </a:lnTo>
                <a:lnTo>
                  <a:pt x="227" y="161"/>
                </a:lnTo>
                <a:lnTo>
                  <a:pt x="252" y="51"/>
                </a:lnTo>
                <a:lnTo>
                  <a:pt x="300" y="108"/>
                </a:lnTo>
                <a:lnTo>
                  <a:pt x="292" y="64"/>
                </a:lnTo>
                <a:lnTo>
                  <a:pt x="368" y="0"/>
                </a:lnTo>
                <a:lnTo>
                  <a:pt x="438" y="65"/>
                </a:lnTo>
                <a:lnTo>
                  <a:pt x="483" y="2"/>
                </a:lnTo>
                <a:lnTo>
                  <a:pt x="607" y="44"/>
                </a:lnTo>
                <a:lnTo>
                  <a:pt x="607" y="97"/>
                </a:lnTo>
                <a:lnTo>
                  <a:pt x="827" y="274"/>
                </a:lnTo>
                <a:lnTo>
                  <a:pt x="813" y="356"/>
                </a:lnTo>
                <a:lnTo>
                  <a:pt x="950" y="479"/>
                </a:lnTo>
                <a:lnTo>
                  <a:pt x="939" y="589"/>
                </a:lnTo>
                <a:lnTo>
                  <a:pt x="781" y="616"/>
                </a:lnTo>
                <a:lnTo>
                  <a:pt x="738" y="710"/>
                </a:lnTo>
                <a:lnTo>
                  <a:pt x="743" y="911"/>
                </a:lnTo>
                <a:lnTo>
                  <a:pt x="828" y="1036"/>
                </a:lnTo>
                <a:lnTo>
                  <a:pt x="742" y="1088"/>
                </a:lnTo>
                <a:lnTo>
                  <a:pt x="661" y="1047"/>
                </a:lnTo>
                <a:lnTo>
                  <a:pt x="599" y="964"/>
                </a:lnTo>
                <a:lnTo>
                  <a:pt x="450" y="988"/>
                </a:lnTo>
                <a:lnTo>
                  <a:pt x="395" y="950"/>
                </a:lnTo>
                <a:lnTo>
                  <a:pt x="380" y="785"/>
                </a:lnTo>
                <a:lnTo>
                  <a:pt x="325" y="690"/>
                </a:lnTo>
                <a:lnTo>
                  <a:pt x="139" y="660"/>
                </a:lnTo>
                <a:lnTo>
                  <a:pt x="0" y="576"/>
                </a:lnTo>
                <a:lnTo>
                  <a:pt x="88" y="498"/>
                </a:lnTo>
                <a:lnTo>
                  <a:pt x="1" y="413"/>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2" name="Freeform 171">
            <a:extLst>
              <a:ext uri="{FF2B5EF4-FFF2-40B4-BE49-F238E27FC236}">
                <a16:creationId xmlns:a16="http://schemas.microsoft.com/office/drawing/2014/main" id="{1B5FB587-C3F2-4B59-B04C-A762DE594328}"/>
              </a:ext>
            </a:extLst>
          </p:cNvPr>
          <p:cNvSpPr>
            <a:spLocks/>
          </p:cNvSpPr>
          <p:nvPr/>
        </p:nvSpPr>
        <p:spPr bwMode="auto">
          <a:xfrm>
            <a:off x="3967309" y="3446326"/>
            <a:ext cx="632222" cy="554831"/>
          </a:xfrm>
          <a:custGeom>
            <a:avLst/>
            <a:gdLst>
              <a:gd name="T0" fmla="*/ 0 w 1063"/>
              <a:gd name="T1" fmla="*/ 2147483647 h 933"/>
              <a:gd name="T2" fmla="*/ 2147483647 w 1063"/>
              <a:gd name="T3" fmla="*/ 2147483647 h 933"/>
              <a:gd name="T4" fmla="*/ 2147483647 w 1063"/>
              <a:gd name="T5" fmla="*/ 2147483647 h 933"/>
              <a:gd name="T6" fmla="*/ 2147483647 w 1063"/>
              <a:gd name="T7" fmla="*/ 0 h 933"/>
              <a:gd name="T8" fmla="*/ 2147483647 w 1063"/>
              <a:gd name="T9" fmla="*/ 2147483647 h 933"/>
              <a:gd name="T10" fmla="*/ 2147483647 w 1063"/>
              <a:gd name="T11" fmla="*/ 2147483647 h 933"/>
              <a:gd name="T12" fmla="*/ 2147483647 w 1063"/>
              <a:gd name="T13" fmla="*/ 2147483647 h 933"/>
              <a:gd name="T14" fmla="*/ 2147483647 w 1063"/>
              <a:gd name="T15" fmla="*/ 2147483647 h 933"/>
              <a:gd name="T16" fmla="*/ 2147483647 w 1063"/>
              <a:gd name="T17" fmla="*/ 2147483647 h 933"/>
              <a:gd name="T18" fmla="*/ 2147483647 w 1063"/>
              <a:gd name="T19" fmla="*/ 2147483647 h 933"/>
              <a:gd name="T20" fmla="*/ 2147483647 w 1063"/>
              <a:gd name="T21" fmla="*/ 2147483647 h 933"/>
              <a:gd name="T22" fmla="*/ 2147483647 w 1063"/>
              <a:gd name="T23" fmla="*/ 2147483647 h 933"/>
              <a:gd name="T24" fmla="*/ 2147483647 w 1063"/>
              <a:gd name="T25" fmla="*/ 2147483647 h 933"/>
              <a:gd name="T26" fmla="*/ 2147483647 w 1063"/>
              <a:gd name="T27" fmla="*/ 2147483647 h 933"/>
              <a:gd name="T28" fmla="*/ 2147483647 w 1063"/>
              <a:gd name="T29" fmla="*/ 2147483647 h 933"/>
              <a:gd name="T30" fmla="*/ 2147483647 w 1063"/>
              <a:gd name="T31" fmla="*/ 2147483647 h 933"/>
              <a:gd name="T32" fmla="*/ 2147483647 w 1063"/>
              <a:gd name="T33" fmla="*/ 2147483647 h 933"/>
              <a:gd name="T34" fmla="*/ 2147483647 w 1063"/>
              <a:gd name="T35" fmla="*/ 2147483647 h 933"/>
              <a:gd name="T36" fmla="*/ 0 w 1063"/>
              <a:gd name="T37" fmla="*/ 2147483647 h 9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63"/>
              <a:gd name="T58" fmla="*/ 0 h 933"/>
              <a:gd name="T59" fmla="*/ 1063 w 1063"/>
              <a:gd name="T60" fmla="*/ 933 h 9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63" h="933">
                <a:moveTo>
                  <a:pt x="0" y="552"/>
                </a:moveTo>
                <a:lnTo>
                  <a:pt x="63" y="429"/>
                </a:lnTo>
                <a:lnTo>
                  <a:pt x="637" y="25"/>
                </a:lnTo>
                <a:lnTo>
                  <a:pt x="763" y="0"/>
                </a:lnTo>
                <a:lnTo>
                  <a:pt x="795" y="95"/>
                </a:lnTo>
                <a:lnTo>
                  <a:pt x="940" y="106"/>
                </a:lnTo>
                <a:lnTo>
                  <a:pt x="1012" y="161"/>
                </a:lnTo>
                <a:lnTo>
                  <a:pt x="990" y="240"/>
                </a:lnTo>
                <a:lnTo>
                  <a:pt x="1063" y="327"/>
                </a:lnTo>
                <a:lnTo>
                  <a:pt x="1036" y="382"/>
                </a:lnTo>
                <a:lnTo>
                  <a:pt x="923" y="622"/>
                </a:lnTo>
                <a:lnTo>
                  <a:pt x="689" y="878"/>
                </a:lnTo>
                <a:lnTo>
                  <a:pt x="510" y="893"/>
                </a:lnTo>
                <a:lnTo>
                  <a:pt x="437" y="811"/>
                </a:lnTo>
                <a:lnTo>
                  <a:pt x="270" y="933"/>
                </a:lnTo>
                <a:lnTo>
                  <a:pt x="252" y="866"/>
                </a:lnTo>
                <a:lnTo>
                  <a:pt x="200" y="838"/>
                </a:lnTo>
                <a:lnTo>
                  <a:pt x="187" y="767"/>
                </a:lnTo>
                <a:lnTo>
                  <a:pt x="0" y="552"/>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3" name="Freeform 172">
            <a:extLst>
              <a:ext uri="{FF2B5EF4-FFF2-40B4-BE49-F238E27FC236}">
                <a16:creationId xmlns:a16="http://schemas.microsoft.com/office/drawing/2014/main" id="{DD310B06-A7A4-4CA8-8C54-6303A8E10F88}"/>
              </a:ext>
            </a:extLst>
          </p:cNvPr>
          <p:cNvSpPr>
            <a:spLocks/>
          </p:cNvSpPr>
          <p:nvPr/>
        </p:nvSpPr>
        <p:spPr bwMode="auto">
          <a:xfrm>
            <a:off x="3705370" y="3241537"/>
            <a:ext cx="300038" cy="613172"/>
          </a:xfrm>
          <a:custGeom>
            <a:avLst/>
            <a:gdLst>
              <a:gd name="T0" fmla="*/ 0 w 504"/>
              <a:gd name="T1" fmla="*/ 2147483647 h 1029"/>
              <a:gd name="T2" fmla="*/ 2147483647 w 504"/>
              <a:gd name="T3" fmla="*/ 2147483647 h 1029"/>
              <a:gd name="T4" fmla="*/ 2147483647 w 504"/>
              <a:gd name="T5" fmla="*/ 0 h 1029"/>
              <a:gd name="T6" fmla="*/ 2147483647 w 504"/>
              <a:gd name="T7" fmla="*/ 2147483647 h 1029"/>
              <a:gd name="T8" fmla="*/ 2147483647 w 504"/>
              <a:gd name="T9" fmla="*/ 2147483647 h 1029"/>
              <a:gd name="T10" fmla="*/ 2147483647 w 504"/>
              <a:gd name="T11" fmla="*/ 2147483647 h 1029"/>
              <a:gd name="T12" fmla="*/ 2147483647 w 504"/>
              <a:gd name="T13" fmla="*/ 2147483647 h 1029"/>
              <a:gd name="T14" fmla="*/ 2147483647 w 504"/>
              <a:gd name="T15" fmla="*/ 2147483647 h 1029"/>
              <a:gd name="T16" fmla="*/ 2147483647 w 504"/>
              <a:gd name="T17" fmla="*/ 2147483647 h 1029"/>
              <a:gd name="T18" fmla="*/ 2147483647 w 504"/>
              <a:gd name="T19" fmla="*/ 2147483647 h 1029"/>
              <a:gd name="T20" fmla="*/ 2147483647 w 504"/>
              <a:gd name="T21" fmla="*/ 2147483647 h 1029"/>
              <a:gd name="T22" fmla="*/ 2147483647 w 504"/>
              <a:gd name="T23" fmla="*/ 2147483647 h 1029"/>
              <a:gd name="T24" fmla="*/ 0 w 504"/>
              <a:gd name="T25" fmla="*/ 2147483647 h 10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4"/>
              <a:gd name="T40" fmla="*/ 0 h 1029"/>
              <a:gd name="T41" fmla="*/ 504 w 504"/>
              <a:gd name="T42" fmla="*/ 1029 h 10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4" h="1029">
                <a:moveTo>
                  <a:pt x="0" y="298"/>
                </a:moveTo>
                <a:lnTo>
                  <a:pt x="197" y="28"/>
                </a:lnTo>
                <a:lnTo>
                  <a:pt x="278" y="0"/>
                </a:lnTo>
                <a:lnTo>
                  <a:pt x="435" y="93"/>
                </a:lnTo>
                <a:lnTo>
                  <a:pt x="476" y="393"/>
                </a:lnTo>
                <a:lnTo>
                  <a:pt x="391" y="624"/>
                </a:lnTo>
                <a:lnTo>
                  <a:pt x="504" y="771"/>
                </a:lnTo>
                <a:lnTo>
                  <a:pt x="441" y="894"/>
                </a:lnTo>
                <a:lnTo>
                  <a:pt x="359" y="1029"/>
                </a:lnTo>
                <a:lnTo>
                  <a:pt x="306" y="976"/>
                </a:lnTo>
                <a:lnTo>
                  <a:pt x="223" y="963"/>
                </a:lnTo>
                <a:lnTo>
                  <a:pt x="182" y="716"/>
                </a:lnTo>
                <a:lnTo>
                  <a:pt x="0" y="298"/>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4" name="Freeform 173">
            <a:extLst>
              <a:ext uri="{FF2B5EF4-FFF2-40B4-BE49-F238E27FC236}">
                <a16:creationId xmlns:a16="http://schemas.microsoft.com/office/drawing/2014/main" id="{2BAF3002-5989-4106-A17F-45C5563DA115}"/>
              </a:ext>
            </a:extLst>
          </p:cNvPr>
          <p:cNvSpPr>
            <a:spLocks/>
          </p:cNvSpPr>
          <p:nvPr/>
        </p:nvSpPr>
        <p:spPr bwMode="auto">
          <a:xfrm>
            <a:off x="3699418" y="3773747"/>
            <a:ext cx="497681" cy="561975"/>
          </a:xfrm>
          <a:custGeom>
            <a:avLst/>
            <a:gdLst>
              <a:gd name="T0" fmla="*/ 0 w 836"/>
              <a:gd name="T1" fmla="*/ 2147483647 h 943"/>
              <a:gd name="T2" fmla="*/ 2147483647 w 836"/>
              <a:gd name="T3" fmla="*/ 2147483647 h 943"/>
              <a:gd name="T4" fmla="*/ 2147483647 w 836"/>
              <a:gd name="T5" fmla="*/ 2147483647 h 943"/>
              <a:gd name="T6" fmla="*/ 2147483647 w 836"/>
              <a:gd name="T7" fmla="*/ 0 h 943"/>
              <a:gd name="T8" fmla="*/ 2147483647 w 836"/>
              <a:gd name="T9" fmla="*/ 2147483647 h 943"/>
              <a:gd name="T10" fmla="*/ 2147483647 w 836"/>
              <a:gd name="T11" fmla="*/ 2147483647 h 943"/>
              <a:gd name="T12" fmla="*/ 2147483647 w 836"/>
              <a:gd name="T13" fmla="*/ 2147483647 h 943"/>
              <a:gd name="T14" fmla="*/ 2147483647 w 836"/>
              <a:gd name="T15" fmla="*/ 2147483647 h 943"/>
              <a:gd name="T16" fmla="*/ 2147483647 w 836"/>
              <a:gd name="T17" fmla="*/ 2147483647 h 943"/>
              <a:gd name="T18" fmla="*/ 2147483647 w 836"/>
              <a:gd name="T19" fmla="*/ 2147483647 h 943"/>
              <a:gd name="T20" fmla="*/ 2147483647 w 836"/>
              <a:gd name="T21" fmla="*/ 2147483647 h 943"/>
              <a:gd name="T22" fmla="*/ 0 w 836"/>
              <a:gd name="T23" fmla="*/ 2147483647 h 9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36"/>
              <a:gd name="T37" fmla="*/ 0 h 943"/>
              <a:gd name="T38" fmla="*/ 836 w 836"/>
              <a:gd name="T39" fmla="*/ 943 h 9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36" h="943">
                <a:moveTo>
                  <a:pt x="0" y="472"/>
                </a:moveTo>
                <a:lnTo>
                  <a:pt x="167" y="339"/>
                </a:lnTo>
                <a:lnTo>
                  <a:pt x="368" y="135"/>
                </a:lnTo>
                <a:lnTo>
                  <a:pt x="450" y="0"/>
                </a:lnTo>
                <a:lnTo>
                  <a:pt x="637" y="215"/>
                </a:lnTo>
                <a:lnTo>
                  <a:pt x="650" y="286"/>
                </a:lnTo>
                <a:lnTo>
                  <a:pt x="702" y="314"/>
                </a:lnTo>
                <a:lnTo>
                  <a:pt x="720" y="381"/>
                </a:lnTo>
                <a:lnTo>
                  <a:pt x="836" y="437"/>
                </a:lnTo>
                <a:lnTo>
                  <a:pt x="637" y="609"/>
                </a:lnTo>
                <a:lnTo>
                  <a:pt x="90" y="943"/>
                </a:lnTo>
                <a:lnTo>
                  <a:pt x="0" y="472"/>
                </a:lnTo>
                <a:close/>
              </a:path>
            </a:pathLst>
          </a:custGeom>
          <a:solidFill>
            <a:srgbClr val="004071"/>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5" name="Freeform 174">
            <a:extLst>
              <a:ext uri="{FF2B5EF4-FFF2-40B4-BE49-F238E27FC236}">
                <a16:creationId xmlns:a16="http://schemas.microsoft.com/office/drawing/2014/main" id="{D4132E01-77F8-4484-A483-CD7B6BC1F8CE}"/>
              </a:ext>
            </a:extLst>
          </p:cNvPr>
          <p:cNvSpPr>
            <a:spLocks/>
          </p:cNvSpPr>
          <p:nvPr/>
        </p:nvSpPr>
        <p:spPr bwMode="auto">
          <a:xfrm>
            <a:off x="3937543" y="3153431"/>
            <a:ext cx="484584" cy="547688"/>
          </a:xfrm>
          <a:custGeom>
            <a:avLst/>
            <a:gdLst>
              <a:gd name="T0" fmla="*/ 2147483647 w 813"/>
              <a:gd name="T1" fmla="*/ 2147483647 h 920"/>
              <a:gd name="T2" fmla="*/ 2147483647 w 813"/>
              <a:gd name="T3" fmla="*/ 2147483647 h 920"/>
              <a:gd name="T4" fmla="*/ 0 w 813"/>
              <a:gd name="T5" fmla="*/ 2147483647 h 920"/>
              <a:gd name="T6" fmla="*/ 2147483647 w 813"/>
              <a:gd name="T7" fmla="*/ 2147483647 h 920"/>
              <a:gd name="T8" fmla="*/ 2147483647 w 813"/>
              <a:gd name="T9" fmla="*/ 2147483647 h 920"/>
              <a:gd name="T10" fmla="*/ 2147483647 w 813"/>
              <a:gd name="T11" fmla="*/ 2147483647 h 920"/>
              <a:gd name="T12" fmla="*/ 2147483647 w 813"/>
              <a:gd name="T13" fmla="*/ 2147483647 h 920"/>
              <a:gd name="T14" fmla="*/ 2147483647 w 813"/>
              <a:gd name="T15" fmla="*/ 2147483647 h 920"/>
              <a:gd name="T16" fmla="*/ 2147483647 w 813"/>
              <a:gd name="T17" fmla="*/ 0 h 920"/>
              <a:gd name="T18" fmla="*/ 2147483647 w 813"/>
              <a:gd name="T19" fmla="*/ 2147483647 h 920"/>
              <a:gd name="T20" fmla="*/ 2147483647 w 813"/>
              <a:gd name="T21" fmla="*/ 2147483647 h 920"/>
              <a:gd name="T22" fmla="*/ 2147483647 w 813"/>
              <a:gd name="T23" fmla="*/ 2147483647 h 9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3"/>
              <a:gd name="T37" fmla="*/ 0 h 920"/>
              <a:gd name="T38" fmla="*/ 813 w 813"/>
              <a:gd name="T39" fmla="*/ 920 h 9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3" h="920">
                <a:moveTo>
                  <a:pt x="44" y="242"/>
                </a:moveTo>
                <a:lnTo>
                  <a:pt x="85" y="542"/>
                </a:lnTo>
                <a:lnTo>
                  <a:pt x="0" y="773"/>
                </a:lnTo>
                <a:lnTo>
                  <a:pt x="113" y="920"/>
                </a:lnTo>
                <a:lnTo>
                  <a:pt x="687" y="516"/>
                </a:lnTo>
                <a:lnTo>
                  <a:pt x="813" y="491"/>
                </a:lnTo>
                <a:lnTo>
                  <a:pt x="605" y="230"/>
                </a:lnTo>
                <a:lnTo>
                  <a:pt x="573" y="31"/>
                </a:lnTo>
                <a:lnTo>
                  <a:pt x="439" y="0"/>
                </a:lnTo>
                <a:lnTo>
                  <a:pt x="419" y="57"/>
                </a:lnTo>
                <a:lnTo>
                  <a:pt x="335" y="69"/>
                </a:lnTo>
                <a:lnTo>
                  <a:pt x="44" y="242"/>
                </a:lnTo>
                <a:close/>
              </a:path>
            </a:pathLst>
          </a:custGeom>
          <a:solidFill>
            <a:srgbClr val="D1D3D4"/>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6" name="Freeform 175">
            <a:extLst>
              <a:ext uri="{FF2B5EF4-FFF2-40B4-BE49-F238E27FC236}">
                <a16:creationId xmlns:a16="http://schemas.microsoft.com/office/drawing/2014/main" id="{90477349-D457-4516-8077-2C6A1AEE42E1}"/>
              </a:ext>
            </a:extLst>
          </p:cNvPr>
          <p:cNvSpPr>
            <a:spLocks/>
          </p:cNvSpPr>
          <p:nvPr/>
        </p:nvSpPr>
        <p:spPr bwMode="auto">
          <a:xfrm>
            <a:off x="4279252" y="3083185"/>
            <a:ext cx="475060" cy="594122"/>
          </a:xfrm>
          <a:custGeom>
            <a:avLst/>
            <a:gdLst>
              <a:gd name="T0" fmla="*/ 0 w 799"/>
              <a:gd name="T1" fmla="*/ 2147483647 h 997"/>
              <a:gd name="T2" fmla="*/ 2147483647 w 799"/>
              <a:gd name="T3" fmla="*/ 2147483647 h 997"/>
              <a:gd name="T4" fmla="*/ 2147483647 w 799"/>
              <a:gd name="T5" fmla="*/ 2147483647 h 997"/>
              <a:gd name="T6" fmla="*/ 2147483647 w 799"/>
              <a:gd name="T7" fmla="*/ 2147483647 h 997"/>
              <a:gd name="T8" fmla="*/ 2147483647 w 799"/>
              <a:gd name="T9" fmla="*/ 2147483647 h 997"/>
              <a:gd name="T10" fmla="*/ 2147483647 w 799"/>
              <a:gd name="T11" fmla="*/ 2147483647 h 997"/>
              <a:gd name="T12" fmla="*/ 2147483647 w 799"/>
              <a:gd name="T13" fmla="*/ 2147483647 h 997"/>
              <a:gd name="T14" fmla="*/ 2147483647 w 799"/>
              <a:gd name="T15" fmla="*/ 2147483647 h 997"/>
              <a:gd name="T16" fmla="*/ 2147483647 w 799"/>
              <a:gd name="T17" fmla="*/ 2147483647 h 997"/>
              <a:gd name="T18" fmla="*/ 2147483647 w 799"/>
              <a:gd name="T19" fmla="*/ 2147483647 h 997"/>
              <a:gd name="T20" fmla="*/ 2147483647 w 799"/>
              <a:gd name="T21" fmla="*/ 2147483647 h 997"/>
              <a:gd name="T22" fmla="*/ 2147483647 w 799"/>
              <a:gd name="T23" fmla="*/ 2147483647 h 997"/>
              <a:gd name="T24" fmla="*/ 2147483647 w 799"/>
              <a:gd name="T25" fmla="*/ 2147483647 h 997"/>
              <a:gd name="T26" fmla="*/ 2147483647 w 799"/>
              <a:gd name="T27" fmla="*/ 2147483647 h 997"/>
              <a:gd name="T28" fmla="*/ 2147483647 w 799"/>
              <a:gd name="T29" fmla="*/ 2147483647 h 997"/>
              <a:gd name="T30" fmla="*/ 2147483647 w 799"/>
              <a:gd name="T31" fmla="*/ 0 h 997"/>
              <a:gd name="T32" fmla="*/ 2147483647 w 799"/>
              <a:gd name="T33" fmla="*/ 2147483647 h 997"/>
              <a:gd name="T34" fmla="*/ 2147483647 w 799"/>
              <a:gd name="T35" fmla="*/ 2147483647 h 997"/>
              <a:gd name="T36" fmla="*/ 0 w 799"/>
              <a:gd name="T37" fmla="*/ 2147483647 h 9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99"/>
              <a:gd name="T58" fmla="*/ 0 h 997"/>
              <a:gd name="T59" fmla="*/ 799 w 799"/>
              <a:gd name="T60" fmla="*/ 997 h 9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99" h="997">
                <a:moveTo>
                  <a:pt x="0" y="149"/>
                </a:moveTo>
                <a:lnTo>
                  <a:pt x="32" y="348"/>
                </a:lnTo>
                <a:lnTo>
                  <a:pt x="240" y="609"/>
                </a:lnTo>
                <a:lnTo>
                  <a:pt x="272" y="704"/>
                </a:lnTo>
                <a:lnTo>
                  <a:pt x="417" y="715"/>
                </a:lnTo>
                <a:lnTo>
                  <a:pt x="489" y="770"/>
                </a:lnTo>
                <a:lnTo>
                  <a:pt x="467" y="849"/>
                </a:lnTo>
                <a:lnTo>
                  <a:pt x="540" y="936"/>
                </a:lnTo>
                <a:lnTo>
                  <a:pt x="513" y="991"/>
                </a:lnTo>
                <a:lnTo>
                  <a:pt x="658" y="997"/>
                </a:lnTo>
                <a:lnTo>
                  <a:pt x="616" y="922"/>
                </a:lnTo>
                <a:lnTo>
                  <a:pt x="633" y="661"/>
                </a:lnTo>
                <a:lnTo>
                  <a:pt x="758" y="473"/>
                </a:lnTo>
                <a:lnTo>
                  <a:pt x="739" y="419"/>
                </a:lnTo>
                <a:lnTo>
                  <a:pt x="799" y="123"/>
                </a:lnTo>
                <a:lnTo>
                  <a:pt x="262" y="0"/>
                </a:lnTo>
                <a:lnTo>
                  <a:pt x="169" y="42"/>
                </a:lnTo>
                <a:lnTo>
                  <a:pt x="74" y="167"/>
                </a:lnTo>
                <a:lnTo>
                  <a:pt x="0" y="149"/>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7" name="Freeform 176">
            <a:extLst>
              <a:ext uri="{FF2B5EF4-FFF2-40B4-BE49-F238E27FC236}">
                <a16:creationId xmlns:a16="http://schemas.microsoft.com/office/drawing/2014/main" id="{A0D0CC70-FC56-4749-8937-956772897FE2}"/>
              </a:ext>
            </a:extLst>
          </p:cNvPr>
          <p:cNvSpPr>
            <a:spLocks/>
          </p:cNvSpPr>
          <p:nvPr/>
        </p:nvSpPr>
        <p:spPr bwMode="auto">
          <a:xfrm>
            <a:off x="4645965" y="3149859"/>
            <a:ext cx="370285" cy="586979"/>
          </a:xfrm>
          <a:custGeom>
            <a:avLst/>
            <a:gdLst>
              <a:gd name="T0" fmla="*/ 2147483647 w 623"/>
              <a:gd name="T1" fmla="*/ 2147483647 h 986"/>
              <a:gd name="T2" fmla="*/ 0 w 623"/>
              <a:gd name="T3" fmla="*/ 2147483647 h 986"/>
              <a:gd name="T4" fmla="*/ 2147483647 w 623"/>
              <a:gd name="T5" fmla="*/ 2147483647 h 986"/>
              <a:gd name="T6" fmla="*/ 2147483647 w 623"/>
              <a:gd name="T7" fmla="*/ 2147483647 h 986"/>
              <a:gd name="T8" fmla="*/ 2147483647 w 623"/>
              <a:gd name="T9" fmla="*/ 2147483647 h 986"/>
              <a:gd name="T10" fmla="*/ 2147483647 w 623"/>
              <a:gd name="T11" fmla="*/ 2147483647 h 986"/>
              <a:gd name="T12" fmla="*/ 2147483647 w 623"/>
              <a:gd name="T13" fmla="*/ 2147483647 h 986"/>
              <a:gd name="T14" fmla="*/ 2147483647 w 623"/>
              <a:gd name="T15" fmla="*/ 2147483647 h 986"/>
              <a:gd name="T16" fmla="*/ 2147483647 w 623"/>
              <a:gd name="T17" fmla="*/ 2147483647 h 986"/>
              <a:gd name="T18" fmla="*/ 2147483647 w 623"/>
              <a:gd name="T19" fmla="*/ 2147483647 h 986"/>
              <a:gd name="T20" fmla="*/ 2147483647 w 623"/>
              <a:gd name="T21" fmla="*/ 2147483647 h 986"/>
              <a:gd name="T22" fmla="*/ 2147483647 w 623"/>
              <a:gd name="T23" fmla="*/ 2147483647 h 986"/>
              <a:gd name="T24" fmla="*/ 2147483647 w 623"/>
              <a:gd name="T25" fmla="*/ 0 h 986"/>
              <a:gd name="T26" fmla="*/ 2147483647 w 623"/>
              <a:gd name="T27" fmla="*/ 2147483647 h 986"/>
              <a:gd name="T28" fmla="*/ 2147483647 w 623"/>
              <a:gd name="T29" fmla="*/ 2147483647 h 986"/>
              <a:gd name="T30" fmla="*/ 2147483647 w 623"/>
              <a:gd name="T31" fmla="*/ 2147483647 h 986"/>
              <a:gd name="T32" fmla="*/ 2147483647 w 623"/>
              <a:gd name="T33" fmla="*/ 2147483647 h 9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23"/>
              <a:gd name="T52" fmla="*/ 0 h 986"/>
              <a:gd name="T53" fmla="*/ 623 w 623"/>
              <a:gd name="T54" fmla="*/ 986 h 98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23" h="986">
                <a:moveTo>
                  <a:pt x="17" y="550"/>
                </a:moveTo>
                <a:lnTo>
                  <a:pt x="0" y="811"/>
                </a:lnTo>
                <a:lnTo>
                  <a:pt x="42" y="886"/>
                </a:lnTo>
                <a:lnTo>
                  <a:pt x="218" y="986"/>
                </a:lnTo>
                <a:lnTo>
                  <a:pt x="290" y="875"/>
                </a:lnTo>
                <a:lnTo>
                  <a:pt x="460" y="875"/>
                </a:lnTo>
                <a:lnTo>
                  <a:pt x="539" y="619"/>
                </a:lnTo>
                <a:lnTo>
                  <a:pt x="530" y="508"/>
                </a:lnTo>
                <a:lnTo>
                  <a:pt x="589" y="374"/>
                </a:lnTo>
                <a:lnTo>
                  <a:pt x="623" y="202"/>
                </a:lnTo>
                <a:lnTo>
                  <a:pt x="498" y="170"/>
                </a:lnTo>
                <a:lnTo>
                  <a:pt x="454" y="77"/>
                </a:lnTo>
                <a:lnTo>
                  <a:pt x="308" y="0"/>
                </a:lnTo>
                <a:lnTo>
                  <a:pt x="183" y="12"/>
                </a:lnTo>
                <a:lnTo>
                  <a:pt x="123" y="308"/>
                </a:lnTo>
                <a:lnTo>
                  <a:pt x="142" y="362"/>
                </a:lnTo>
                <a:lnTo>
                  <a:pt x="17" y="550"/>
                </a:lnTo>
                <a:close/>
              </a:path>
            </a:pathLst>
          </a:custGeom>
          <a:solidFill>
            <a:srgbClr val="60636B"/>
          </a:solidFill>
          <a:ln w="22225">
            <a:solidFill>
              <a:srgbClr val="000000"/>
            </a:solidFill>
            <a:round/>
            <a:headEnd/>
            <a:tailEnd/>
          </a:ln>
          <a:extLst/>
        </p:spPr>
        <p:txBody>
          <a:bodyPr/>
          <a:lstStyle/>
          <a:p>
            <a:endParaRPr 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8" name="Rectangle 62">
            <a:extLst>
              <a:ext uri="{FF2B5EF4-FFF2-40B4-BE49-F238E27FC236}">
                <a16:creationId xmlns:a16="http://schemas.microsoft.com/office/drawing/2014/main" id="{CFB3E4A6-627F-46F7-A07A-8979BF77D4A3}"/>
              </a:ext>
            </a:extLst>
          </p:cNvPr>
          <p:cNvSpPr>
            <a:spLocks noChangeArrowheads="1"/>
          </p:cNvSpPr>
          <p:nvPr/>
        </p:nvSpPr>
        <p:spPr bwMode="auto">
          <a:xfrm>
            <a:off x="4910284" y="3072469"/>
            <a:ext cx="33663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Barbour</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59" name="Rectangle 63">
            <a:extLst>
              <a:ext uri="{FF2B5EF4-FFF2-40B4-BE49-F238E27FC236}">
                <a16:creationId xmlns:a16="http://schemas.microsoft.com/office/drawing/2014/main" id="{335D03FB-DFA2-417C-AB5C-8A2AE317502B}"/>
              </a:ext>
            </a:extLst>
          </p:cNvPr>
          <p:cNvSpPr>
            <a:spLocks noChangeArrowheads="1"/>
          </p:cNvSpPr>
          <p:nvPr/>
        </p:nvSpPr>
        <p:spPr bwMode="auto">
          <a:xfrm>
            <a:off x="7008164" y="2579550"/>
            <a:ext cx="35105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Berkeley</a:t>
            </a:r>
          </a:p>
        </p:txBody>
      </p:sp>
      <p:sp>
        <p:nvSpPr>
          <p:cNvPr id="60" name="Rectangle 64">
            <a:extLst>
              <a:ext uri="{FF2B5EF4-FFF2-40B4-BE49-F238E27FC236}">
                <a16:creationId xmlns:a16="http://schemas.microsoft.com/office/drawing/2014/main" id="{01559685-643D-40AF-996F-ECB9241DAF80}"/>
              </a:ext>
            </a:extLst>
          </p:cNvPr>
          <p:cNvSpPr>
            <a:spLocks noChangeArrowheads="1"/>
          </p:cNvSpPr>
          <p:nvPr/>
        </p:nvSpPr>
        <p:spPr bwMode="auto">
          <a:xfrm>
            <a:off x="3110058" y="4614328"/>
            <a:ext cx="24846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Boone</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61" name="Rectangle 65">
            <a:extLst>
              <a:ext uri="{FF2B5EF4-FFF2-40B4-BE49-F238E27FC236}">
                <a16:creationId xmlns:a16="http://schemas.microsoft.com/office/drawing/2014/main" id="{4725BE2D-133F-406D-AE23-0DF125CCE8F3}"/>
              </a:ext>
            </a:extLst>
          </p:cNvPr>
          <p:cNvSpPr>
            <a:spLocks noChangeArrowheads="1"/>
          </p:cNvSpPr>
          <p:nvPr/>
        </p:nvSpPr>
        <p:spPr bwMode="auto">
          <a:xfrm>
            <a:off x="4167333" y="3680878"/>
            <a:ext cx="33502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Braxton</a:t>
            </a:r>
          </a:p>
        </p:txBody>
      </p:sp>
      <p:sp>
        <p:nvSpPr>
          <p:cNvPr id="62" name="Rectangle 66">
            <a:extLst>
              <a:ext uri="{FF2B5EF4-FFF2-40B4-BE49-F238E27FC236}">
                <a16:creationId xmlns:a16="http://schemas.microsoft.com/office/drawing/2014/main" id="{177D76C5-0DB7-40EF-9BB8-23B62782E1BD}"/>
              </a:ext>
            </a:extLst>
          </p:cNvPr>
          <p:cNvSpPr>
            <a:spLocks noChangeArrowheads="1"/>
          </p:cNvSpPr>
          <p:nvPr/>
        </p:nvSpPr>
        <p:spPr bwMode="auto">
          <a:xfrm>
            <a:off x="4042110" y="1495426"/>
            <a:ext cx="2901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Brooke</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63" name="Rectangle 67">
            <a:extLst>
              <a:ext uri="{FF2B5EF4-FFF2-40B4-BE49-F238E27FC236}">
                <a16:creationId xmlns:a16="http://schemas.microsoft.com/office/drawing/2014/main" id="{8CB3DA32-7DBB-4853-A11A-00F1DB81BBAB}"/>
              </a:ext>
            </a:extLst>
          </p:cNvPr>
          <p:cNvSpPr>
            <a:spLocks noChangeArrowheads="1"/>
          </p:cNvSpPr>
          <p:nvPr/>
        </p:nvSpPr>
        <p:spPr bwMode="auto">
          <a:xfrm>
            <a:off x="2545702" y="4073784"/>
            <a:ext cx="25808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Cabell</a:t>
            </a:r>
          </a:p>
        </p:txBody>
      </p:sp>
      <p:sp>
        <p:nvSpPr>
          <p:cNvPr id="64" name="Rectangle 68">
            <a:extLst>
              <a:ext uri="{FF2B5EF4-FFF2-40B4-BE49-F238E27FC236}">
                <a16:creationId xmlns:a16="http://schemas.microsoft.com/office/drawing/2014/main" id="{331C8219-ED2B-4040-8A42-D3CD9FC6227F}"/>
              </a:ext>
            </a:extLst>
          </p:cNvPr>
          <p:cNvSpPr>
            <a:spLocks noChangeArrowheads="1"/>
          </p:cNvSpPr>
          <p:nvPr/>
        </p:nvSpPr>
        <p:spPr bwMode="auto">
          <a:xfrm>
            <a:off x="3831577" y="4022588"/>
            <a:ext cx="17633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Clay</a:t>
            </a:r>
          </a:p>
        </p:txBody>
      </p:sp>
      <p:sp>
        <p:nvSpPr>
          <p:cNvPr id="65" name="Rectangle 69">
            <a:extLst>
              <a:ext uri="{FF2B5EF4-FFF2-40B4-BE49-F238E27FC236}">
                <a16:creationId xmlns:a16="http://schemas.microsoft.com/office/drawing/2014/main" id="{5C64CAD6-99B2-4150-B3EC-89ECC834046D}"/>
              </a:ext>
            </a:extLst>
          </p:cNvPr>
          <p:cNvSpPr>
            <a:spLocks noChangeArrowheads="1"/>
          </p:cNvSpPr>
          <p:nvPr/>
        </p:nvSpPr>
        <p:spPr bwMode="auto">
          <a:xfrm>
            <a:off x="3772046" y="4646475"/>
            <a:ext cx="30777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Fayette</a:t>
            </a:r>
          </a:p>
        </p:txBody>
      </p:sp>
      <p:sp>
        <p:nvSpPr>
          <p:cNvPr id="66" name="Rectangle 70">
            <a:extLst>
              <a:ext uri="{FF2B5EF4-FFF2-40B4-BE49-F238E27FC236}">
                <a16:creationId xmlns:a16="http://schemas.microsoft.com/office/drawing/2014/main" id="{2212DED7-99D4-494E-A041-A7DCDC7D835C}"/>
              </a:ext>
            </a:extLst>
          </p:cNvPr>
          <p:cNvSpPr>
            <a:spLocks noChangeArrowheads="1"/>
          </p:cNvSpPr>
          <p:nvPr/>
        </p:nvSpPr>
        <p:spPr bwMode="auto">
          <a:xfrm>
            <a:off x="4041127" y="3347503"/>
            <a:ext cx="26930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Gilmer</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67" name="Rectangle 71">
            <a:extLst>
              <a:ext uri="{FF2B5EF4-FFF2-40B4-BE49-F238E27FC236}">
                <a16:creationId xmlns:a16="http://schemas.microsoft.com/office/drawing/2014/main" id="{9C3A272E-FFDE-4FB1-B0AD-B31B9F11B45B}"/>
              </a:ext>
            </a:extLst>
          </p:cNvPr>
          <p:cNvSpPr>
            <a:spLocks noChangeArrowheads="1"/>
          </p:cNvSpPr>
          <p:nvPr/>
        </p:nvSpPr>
        <p:spPr bwMode="auto">
          <a:xfrm>
            <a:off x="5848495" y="3048657"/>
            <a:ext cx="24205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Grant</a:t>
            </a:r>
          </a:p>
        </p:txBody>
      </p:sp>
      <p:sp>
        <p:nvSpPr>
          <p:cNvPr id="68" name="Rectangle 72">
            <a:extLst>
              <a:ext uri="{FF2B5EF4-FFF2-40B4-BE49-F238E27FC236}">
                <a16:creationId xmlns:a16="http://schemas.microsoft.com/office/drawing/2014/main" id="{0A3A5FC7-F219-460E-948B-D15F41630B1D}"/>
              </a:ext>
            </a:extLst>
          </p:cNvPr>
          <p:cNvSpPr>
            <a:spLocks noChangeArrowheads="1"/>
          </p:cNvSpPr>
          <p:nvPr/>
        </p:nvSpPr>
        <p:spPr bwMode="auto">
          <a:xfrm>
            <a:off x="4431652" y="4738153"/>
            <a:ext cx="4504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Greenbrier</a:t>
            </a:r>
          </a:p>
        </p:txBody>
      </p:sp>
      <p:sp>
        <p:nvSpPr>
          <p:cNvPr id="69" name="Rectangle 73">
            <a:extLst>
              <a:ext uri="{FF2B5EF4-FFF2-40B4-BE49-F238E27FC236}">
                <a16:creationId xmlns:a16="http://schemas.microsoft.com/office/drawing/2014/main" id="{62BAEDE9-AD76-4D18-998C-513EBDC2D993}"/>
              </a:ext>
            </a:extLst>
          </p:cNvPr>
          <p:cNvSpPr>
            <a:spLocks noChangeArrowheads="1"/>
          </p:cNvSpPr>
          <p:nvPr/>
        </p:nvSpPr>
        <p:spPr bwMode="auto">
          <a:xfrm>
            <a:off x="6294981" y="2846250"/>
            <a:ext cx="413575"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Hampshire</a:t>
            </a:r>
          </a:p>
        </p:txBody>
      </p:sp>
      <p:sp>
        <p:nvSpPr>
          <p:cNvPr id="70" name="Rectangle 74">
            <a:extLst>
              <a:ext uri="{FF2B5EF4-FFF2-40B4-BE49-F238E27FC236}">
                <a16:creationId xmlns:a16="http://schemas.microsoft.com/office/drawing/2014/main" id="{8B082C3B-6360-46F6-9B51-6F28AE0A9CDA}"/>
              </a:ext>
            </a:extLst>
          </p:cNvPr>
          <p:cNvSpPr>
            <a:spLocks noChangeArrowheads="1"/>
          </p:cNvSpPr>
          <p:nvPr/>
        </p:nvSpPr>
        <p:spPr bwMode="auto">
          <a:xfrm>
            <a:off x="4036364" y="1203188"/>
            <a:ext cx="34144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latin typeface="Tahoma" panose="020B0604030504040204" pitchFamily="34" charset="0"/>
                <a:ea typeface="Tahoma" panose="020B0604030504040204" pitchFamily="34" charset="0"/>
                <a:cs typeface="Tahoma" panose="020B0604030504040204" pitchFamily="34" charset="0"/>
              </a:rPr>
              <a:t>Hancock</a:t>
            </a:r>
          </a:p>
        </p:txBody>
      </p:sp>
      <p:sp>
        <p:nvSpPr>
          <p:cNvPr id="71" name="Rectangle 75">
            <a:extLst>
              <a:ext uri="{FF2B5EF4-FFF2-40B4-BE49-F238E27FC236}">
                <a16:creationId xmlns:a16="http://schemas.microsoft.com/office/drawing/2014/main" id="{2853E773-72B4-4B69-A3F7-FB8D00D01B3E}"/>
              </a:ext>
            </a:extLst>
          </p:cNvPr>
          <p:cNvSpPr>
            <a:spLocks noChangeArrowheads="1"/>
          </p:cNvSpPr>
          <p:nvPr/>
        </p:nvSpPr>
        <p:spPr bwMode="auto">
          <a:xfrm>
            <a:off x="6171155" y="3228441"/>
            <a:ext cx="24365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Hardy</a:t>
            </a:r>
          </a:p>
        </p:txBody>
      </p:sp>
      <p:sp>
        <p:nvSpPr>
          <p:cNvPr id="72" name="Rectangle 76">
            <a:extLst>
              <a:ext uri="{FF2B5EF4-FFF2-40B4-BE49-F238E27FC236}">
                <a16:creationId xmlns:a16="http://schemas.microsoft.com/office/drawing/2014/main" id="{6C8FB126-E320-4742-A17B-8E7B02D43F9E}"/>
              </a:ext>
            </a:extLst>
          </p:cNvPr>
          <p:cNvSpPr>
            <a:spLocks noChangeArrowheads="1"/>
          </p:cNvSpPr>
          <p:nvPr/>
        </p:nvSpPr>
        <p:spPr bwMode="auto">
          <a:xfrm>
            <a:off x="4489993" y="2862919"/>
            <a:ext cx="37189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Harrison</a:t>
            </a:r>
          </a:p>
        </p:txBody>
      </p:sp>
      <p:sp>
        <p:nvSpPr>
          <p:cNvPr id="73" name="Rectangle 77">
            <a:extLst>
              <a:ext uri="{FF2B5EF4-FFF2-40B4-BE49-F238E27FC236}">
                <a16:creationId xmlns:a16="http://schemas.microsoft.com/office/drawing/2014/main" id="{9A684847-78B2-4E1E-8000-54B7A0C3F0F8}"/>
              </a:ext>
            </a:extLst>
          </p:cNvPr>
          <p:cNvSpPr>
            <a:spLocks noChangeArrowheads="1"/>
          </p:cNvSpPr>
          <p:nvPr/>
        </p:nvSpPr>
        <p:spPr bwMode="auto">
          <a:xfrm>
            <a:off x="3092199" y="3429657"/>
            <a:ext cx="31899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Jackson</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74" name="Rectangle 78">
            <a:extLst>
              <a:ext uri="{FF2B5EF4-FFF2-40B4-BE49-F238E27FC236}">
                <a16:creationId xmlns:a16="http://schemas.microsoft.com/office/drawing/2014/main" id="{CC37AEEA-AF4E-461B-9A2B-779028E282FC}"/>
              </a:ext>
            </a:extLst>
          </p:cNvPr>
          <p:cNvSpPr>
            <a:spLocks noChangeArrowheads="1"/>
          </p:cNvSpPr>
          <p:nvPr/>
        </p:nvSpPr>
        <p:spPr bwMode="auto">
          <a:xfrm>
            <a:off x="3271984" y="4184513"/>
            <a:ext cx="35586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Kanawha</a:t>
            </a:r>
          </a:p>
        </p:txBody>
      </p:sp>
      <p:sp>
        <p:nvSpPr>
          <p:cNvPr id="75" name="Rectangle 79">
            <a:extLst>
              <a:ext uri="{FF2B5EF4-FFF2-40B4-BE49-F238E27FC236}">
                <a16:creationId xmlns:a16="http://schemas.microsoft.com/office/drawing/2014/main" id="{521DB7C6-4354-4874-9B98-A5ACF08A205C}"/>
              </a:ext>
            </a:extLst>
          </p:cNvPr>
          <p:cNvSpPr>
            <a:spLocks noChangeArrowheads="1"/>
          </p:cNvSpPr>
          <p:nvPr/>
        </p:nvSpPr>
        <p:spPr bwMode="auto">
          <a:xfrm>
            <a:off x="4416174" y="3266541"/>
            <a:ext cx="22281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Lewis</a:t>
            </a:r>
          </a:p>
        </p:txBody>
      </p:sp>
      <p:sp>
        <p:nvSpPr>
          <p:cNvPr id="76" name="Rectangle 80">
            <a:extLst>
              <a:ext uri="{FF2B5EF4-FFF2-40B4-BE49-F238E27FC236}">
                <a16:creationId xmlns:a16="http://schemas.microsoft.com/office/drawing/2014/main" id="{43125285-D037-4E0A-B18B-0B5F27006F3D}"/>
              </a:ext>
            </a:extLst>
          </p:cNvPr>
          <p:cNvSpPr>
            <a:spLocks noChangeArrowheads="1"/>
          </p:cNvSpPr>
          <p:nvPr/>
        </p:nvSpPr>
        <p:spPr bwMode="auto">
          <a:xfrm>
            <a:off x="2675480" y="4414303"/>
            <a:ext cx="30938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Lincoln</a:t>
            </a:r>
          </a:p>
        </p:txBody>
      </p:sp>
      <p:sp>
        <p:nvSpPr>
          <p:cNvPr id="77" name="Rectangle 81">
            <a:extLst>
              <a:ext uri="{FF2B5EF4-FFF2-40B4-BE49-F238E27FC236}">
                <a16:creationId xmlns:a16="http://schemas.microsoft.com/office/drawing/2014/main" id="{7A09A7A8-81A7-4CD3-A5FB-A6861E3429D1}"/>
              </a:ext>
            </a:extLst>
          </p:cNvPr>
          <p:cNvSpPr>
            <a:spLocks noChangeArrowheads="1"/>
          </p:cNvSpPr>
          <p:nvPr/>
        </p:nvSpPr>
        <p:spPr bwMode="auto">
          <a:xfrm>
            <a:off x="2843358" y="4903650"/>
            <a:ext cx="24205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Logan</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78" name="Rectangle 82">
            <a:extLst>
              <a:ext uri="{FF2B5EF4-FFF2-40B4-BE49-F238E27FC236}">
                <a16:creationId xmlns:a16="http://schemas.microsoft.com/office/drawing/2014/main" id="{884EA044-2877-45C8-980C-5071AF2A03A9}"/>
              </a:ext>
            </a:extLst>
          </p:cNvPr>
          <p:cNvSpPr>
            <a:spLocks noChangeArrowheads="1"/>
          </p:cNvSpPr>
          <p:nvPr/>
        </p:nvSpPr>
        <p:spPr bwMode="auto">
          <a:xfrm>
            <a:off x="3094580" y="5535872"/>
            <a:ext cx="40235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McDowell</a:t>
            </a:r>
          </a:p>
        </p:txBody>
      </p:sp>
      <p:sp>
        <p:nvSpPr>
          <p:cNvPr id="79" name="Rectangle 83">
            <a:extLst>
              <a:ext uri="{FF2B5EF4-FFF2-40B4-BE49-F238E27FC236}">
                <a16:creationId xmlns:a16="http://schemas.microsoft.com/office/drawing/2014/main" id="{F34D6EBA-0618-439F-8854-41ED75B1CC44}"/>
              </a:ext>
            </a:extLst>
          </p:cNvPr>
          <p:cNvSpPr>
            <a:spLocks noChangeArrowheads="1"/>
          </p:cNvSpPr>
          <p:nvPr/>
        </p:nvSpPr>
        <p:spPr bwMode="auto">
          <a:xfrm>
            <a:off x="4661443" y="2536688"/>
            <a:ext cx="28854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Marion</a:t>
            </a:r>
          </a:p>
        </p:txBody>
      </p:sp>
      <p:sp>
        <p:nvSpPr>
          <p:cNvPr id="80" name="Rectangle 84">
            <a:extLst>
              <a:ext uri="{FF2B5EF4-FFF2-40B4-BE49-F238E27FC236}">
                <a16:creationId xmlns:a16="http://schemas.microsoft.com/office/drawing/2014/main" id="{623DED0C-EC96-4CB1-915E-74D4FC8A876A}"/>
              </a:ext>
            </a:extLst>
          </p:cNvPr>
          <p:cNvSpPr>
            <a:spLocks noChangeArrowheads="1"/>
          </p:cNvSpPr>
          <p:nvPr/>
        </p:nvSpPr>
        <p:spPr bwMode="auto">
          <a:xfrm>
            <a:off x="2775493" y="3598725"/>
            <a:ext cx="25487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Mason</a:t>
            </a:r>
          </a:p>
        </p:txBody>
      </p:sp>
      <p:sp>
        <p:nvSpPr>
          <p:cNvPr id="81" name="Rectangle 85">
            <a:extLst>
              <a:ext uri="{FF2B5EF4-FFF2-40B4-BE49-F238E27FC236}">
                <a16:creationId xmlns:a16="http://schemas.microsoft.com/office/drawing/2014/main" id="{0599F05F-0ED8-415B-9F7C-DEC5C1740175}"/>
              </a:ext>
            </a:extLst>
          </p:cNvPr>
          <p:cNvSpPr>
            <a:spLocks noChangeArrowheads="1"/>
          </p:cNvSpPr>
          <p:nvPr/>
        </p:nvSpPr>
        <p:spPr bwMode="auto">
          <a:xfrm>
            <a:off x="3770856" y="5535872"/>
            <a:ext cx="28854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Mercer</a:t>
            </a:r>
          </a:p>
        </p:txBody>
      </p:sp>
      <p:sp>
        <p:nvSpPr>
          <p:cNvPr id="82" name="Rectangle 86">
            <a:extLst>
              <a:ext uri="{FF2B5EF4-FFF2-40B4-BE49-F238E27FC236}">
                <a16:creationId xmlns:a16="http://schemas.microsoft.com/office/drawing/2014/main" id="{2E18DE37-339E-49B1-863E-F28F39809287}"/>
              </a:ext>
            </a:extLst>
          </p:cNvPr>
          <p:cNvSpPr>
            <a:spLocks noChangeArrowheads="1"/>
          </p:cNvSpPr>
          <p:nvPr/>
        </p:nvSpPr>
        <p:spPr bwMode="auto">
          <a:xfrm>
            <a:off x="5986608" y="2716472"/>
            <a:ext cx="31579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Mineral</a:t>
            </a:r>
          </a:p>
        </p:txBody>
      </p:sp>
      <p:sp>
        <p:nvSpPr>
          <p:cNvPr id="83" name="Rectangle 87">
            <a:extLst>
              <a:ext uri="{FF2B5EF4-FFF2-40B4-BE49-F238E27FC236}">
                <a16:creationId xmlns:a16="http://schemas.microsoft.com/office/drawing/2014/main" id="{AFED534F-D9D9-4128-AF49-2E479654619A}"/>
              </a:ext>
            </a:extLst>
          </p:cNvPr>
          <p:cNvSpPr>
            <a:spLocks noChangeArrowheads="1"/>
          </p:cNvSpPr>
          <p:nvPr/>
        </p:nvSpPr>
        <p:spPr bwMode="auto">
          <a:xfrm>
            <a:off x="2476646" y="4854834"/>
            <a:ext cx="24526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Mingo</a:t>
            </a:r>
          </a:p>
        </p:txBody>
      </p:sp>
      <p:sp>
        <p:nvSpPr>
          <p:cNvPr id="84" name="Rectangle 88">
            <a:extLst>
              <a:ext uri="{FF2B5EF4-FFF2-40B4-BE49-F238E27FC236}">
                <a16:creationId xmlns:a16="http://schemas.microsoft.com/office/drawing/2014/main" id="{E32BB648-9A10-4B18-920E-84A152464024}"/>
              </a:ext>
            </a:extLst>
          </p:cNvPr>
          <p:cNvSpPr>
            <a:spLocks noChangeArrowheads="1"/>
          </p:cNvSpPr>
          <p:nvPr/>
        </p:nvSpPr>
        <p:spPr bwMode="auto">
          <a:xfrm>
            <a:off x="4768599" y="2319994"/>
            <a:ext cx="48250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Monongalia</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85" name="Rectangle 89">
            <a:extLst>
              <a:ext uri="{FF2B5EF4-FFF2-40B4-BE49-F238E27FC236}">
                <a16:creationId xmlns:a16="http://schemas.microsoft.com/office/drawing/2014/main" id="{EAD14DFE-C6B3-4D58-AE07-1E8088E7CB32}"/>
              </a:ext>
            </a:extLst>
          </p:cNvPr>
          <p:cNvSpPr>
            <a:spLocks noChangeArrowheads="1"/>
          </p:cNvSpPr>
          <p:nvPr/>
        </p:nvSpPr>
        <p:spPr bwMode="auto">
          <a:xfrm>
            <a:off x="4369740" y="5287032"/>
            <a:ext cx="31098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Monroe</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86" name="Rectangle 90">
            <a:extLst>
              <a:ext uri="{FF2B5EF4-FFF2-40B4-BE49-F238E27FC236}">
                <a16:creationId xmlns:a16="http://schemas.microsoft.com/office/drawing/2014/main" id="{9047EFB6-5F72-409B-87A4-22A3775437FF}"/>
              </a:ext>
            </a:extLst>
          </p:cNvPr>
          <p:cNvSpPr>
            <a:spLocks noChangeArrowheads="1"/>
          </p:cNvSpPr>
          <p:nvPr/>
        </p:nvSpPr>
        <p:spPr bwMode="auto">
          <a:xfrm>
            <a:off x="6720034" y="2461678"/>
            <a:ext cx="31098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Morgan</a:t>
            </a:r>
          </a:p>
        </p:txBody>
      </p:sp>
      <p:sp>
        <p:nvSpPr>
          <p:cNvPr id="87" name="Rectangle 91">
            <a:extLst>
              <a:ext uri="{FF2B5EF4-FFF2-40B4-BE49-F238E27FC236}">
                <a16:creationId xmlns:a16="http://schemas.microsoft.com/office/drawing/2014/main" id="{6B1ABB98-ADBA-478A-B45D-7A6005047721}"/>
              </a:ext>
            </a:extLst>
          </p:cNvPr>
          <p:cNvSpPr>
            <a:spLocks noChangeArrowheads="1"/>
          </p:cNvSpPr>
          <p:nvPr/>
        </p:nvSpPr>
        <p:spPr bwMode="auto">
          <a:xfrm>
            <a:off x="4060177" y="4266666"/>
            <a:ext cx="36067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Nicholas</a:t>
            </a:r>
          </a:p>
        </p:txBody>
      </p:sp>
      <p:sp>
        <p:nvSpPr>
          <p:cNvPr id="88" name="Rectangle 92">
            <a:extLst>
              <a:ext uri="{FF2B5EF4-FFF2-40B4-BE49-F238E27FC236}">
                <a16:creationId xmlns:a16="http://schemas.microsoft.com/office/drawing/2014/main" id="{BE98BEA9-AF88-4C90-8631-5EBCB5C0D055}"/>
              </a:ext>
            </a:extLst>
          </p:cNvPr>
          <p:cNvSpPr>
            <a:spLocks noChangeArrowheads="1"/>
          </p:cNvSpPr>
          <p:nvPr/>
        </p:nvSpPr>
        <p:spPr bwMode="auto">
          <a:xfrm>
            <a:off x="4076845" y="1662769"/>
            <a:ext cx="18915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Ohio</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89" name="Rectangle 93">
            <a:extLst>
              <a:ext uri="{FF2B5EF4-FFF2-40B4-BE49-F238E27FC236}">
                <a16:creationId xmlns:a16="http://schemas.microsoft.com/office/drawing/2014/main" id="{360EC936-09D9-4F66-9464-637D19CCE5F8}"/>
              </a:ext>
            </a:extLst>
          </p:cNvPr>
          <p:cNvSpPr>
            <a:spLocks noChangeArrowheads="1"/>
          </p:cNvSpPr>
          <p:nvPr/>
        </p:nvSpPr>
        <p:spPr bwMode="auto">
          <a:xfrm>
            <a:off x="5578224" y="3736838"/>
            <a:ext cx="42159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Pendleton</a:t>
            </a:r>
          </a:p>
        </p:txBody>
      </p:sp>
      <p:sp>
        <p:nvSpPr>
          <p:cNvPr id="90" name="Rectangle 94">
            <a:extLst>
              <a:ext uri="{FF2B5EF4-FFF2-40B4-BE49-F238E27FC236}">
                <a16:creationId xmlns:a16="http://schemas.microsoft.com/office/drawing/2014/main" id="{C05F8A33-79BE-4745-BE10-4F7C5028EDB7}"/>
              </a:ext>
            </a:extLst>
          </p:cNvPr>
          <p:cNvSpPr>
            <a:spLocks noChangeArrowheads="1"/>
          </p:cNvSpPr>
          <p:nvPr/>
        </p:nvSpPr>
        <p:spPr bwMode="auto">
          <a:xfrm>
            <a:off x="4782887" y="4270238"/>
            <a:ext cx="48090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Pocahontas</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91" name="Rectangle 95">
            <a:extLst>
              <a:ext uri="{FF2B5EF4-FFF2-40B4-BE49-F238E27FC236}">
                <a16:creationId xmlns:a16="http://schemas.microsoft.com/office/drawing/2014/main" id="{9FF06726-35BB-4D45-9326-7D248281F091}"/>
              </a:ext>
            </a:extLst>
          </p:cNvPr>
          <p:cNvSpPr>
            <a:spLocks noChangeArrowheads="1"/>
          </p:cNvSpPr>
          <p:nvPr/>
        </p:nvSpPr>
        <p:spPr bwMode="auto">
          <a:xfrm>
            <a:off x="5279377" y="2630747"/>
            <a:ext cx="32701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Preston</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92" name="Rectangle 96">
            <a:extLst>
              <a:ext uri="{FF2B5EF4-FFF2-40B4-BE49-F238E27FC236}">
                <a16:creationId xmlns:a16="http://schemas.microsoft.com/office/drawing/2014/main" id="{F3BD49E6-32F2-48DE-8AE9-E5818AD2622C}"/>
              </a:ext>
            </a:extLst>
          </p:cNvPr>
          <p:cNvSpPr>
            <a:spLocks noChangeArrowheads="1"/>
          </p:cNvSpPr>
          <p:nvPr/>
        </p:nvSpPr>
        <p:spPr bwMode="auto">
          <a:xfrm>
            <a:off x="2865980" y="3939244"/>
            <a:ext cx="29335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Putnam</a:t>
            </a:r>
          </a:p>
        </p:txBody>
      </p:sp>
      <p:sp>
        <p:nvSpPr>
          <p:cNvPr id="93" name="Rectangle 97">
            <a:extLst>
              <a:ext uri="{FF2B5EF4-FFF2-40B4-BE49-F238E27FC236}">
                <a16:creationId xmlns:a16="http://schemas.microsoft.com/office/drawing/2014/main" id="{2929229D-DF2A-492F-AC65-5BD48449125C}"/>
              </a:ext>
            </a:extLst>
          </p:cNvPr>
          <p:cNvSpPr>
            <a:spLocks noChangeArrowheads="1"/>
          </p:cNvSpPr>
          <p:nvPr/>
        </p:nvSpPr>
        <p:spPr bwMode="auto">
          <a:xfrm>
            <a:off x="3618456" y="4997709"/>
            <a:ext cx="30777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Raleigh</a:t>
            </a:r>
          </a:p>
        </p:txBody>
      </p:sp>
      <p:sp>
        <p:nvSpPr>
          <p:cNvPr id="94" name="Rectangle 98">
            <a:extLst>
              <a:ext uri="{FF2B5EF4-FFF2-40B4-BE49-F238E27FC236}">
                <a16:creationId xmlns:a16="http://schemas.microsoft.com/office/drawing/2014/main" id="{F72DDF7F-9E62-4C8C-B9ED-A8430611B757}"/>
              </a:ext>
            </a:extLst>
          </p:cNvPr>
          <p:cNvSpPr>
            <a:spLocks noChangeArrowheads="1"/>
          </p:cNvSpPr>
          <p:nvPr/>
        </p:nvSpPr>
        <p:spPr bwMode="auto">
          <a:xfrm>
            <a:off x="5098402" y="3523716"/>
            <a:ext cx="38472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Randolph</a:t>
            </a:r>
          </a:p>
        </p:txBody>
      </p:sp>
      <p:sp>
        <p:nvSpPr>
          <p:cNvPr id="95" name="Rectangle 99">
            <a:extLst>
              <a:ext uri="{FF2B5EF4-FFF2-40B4-BE49-F238E27FC236}">
                <a16:creationId xmlns:a16="http://schemas.microsoft.com/office/drawing/2014/main" id="{CCFA067C-B21E-4FB4-9E33-18A1E10ED2FF}"/>
              </a:ext>
            </a:extLst>
          </p:cNvPr>
          <p:cNvSpPr>
            <a:spLocks noChangeArrowheads="1"/>
          </p:cNvSpPr>
          <p:nvPr/>
        </p:nvSpPr>
        <p:spPr bwMode="auto">
          <a:xfrm>
            <a:off x="3789906" y="3014128"/>
            <a:ext cx="29174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Ritchie</a:t>
            </a:r>
          </a:p>
        </p:txBody>
      </p:sp>
      <p:sp>
        <p:nvSpPr>
          <p:cNvPr id="96" name="Rectangle 100">
            <a:extLst>
              <a:ext uri="{FF2B5EF4-FFF2-40B4-BE49-F238E27FC236}">
                <a16:creationId xmlns:a16="http://schemas.microsoft.com/office/drawing/2014/main" id="{A9C16BDF-191E-4E63-BFE8-23EFE338A80B}"/>
              </a:ext>
            </a:extLst>
          </p:cNvPr>
          <p:cNvSpPr>
            <a:spLocks noChangeArrowheads="1"/>
          </p:cNvSpPr>
          <p:nvPr/>
        </p:nvSpPr>
        <p:spPr bwMode="auto">
          <a:xfrm>
            <a:off x="3510108" y="3647541"/>
            <a:ext cx="24365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Roane</a:t>
            </a:r>
          </a:p>
        </p:txBody>
      </p:sp>
      <p:sp>
        <p:nvSpPr>
          <p:cNvPr id="97" name="Rectangle 101">
            <a:extLst>
              <a:ext uri="{FF2B5EF4-FFF2-40B4-BE49-F238E27FC236}">
                <a16:creationId xmlns:a16="http://schemas.microsoft.com/office/drawing/2014/main" id="{76C38E82-801F-4553-A0FB-744F79282AAA}"/>
              </a:ext>
            </a:extLst>
          </p:cNvPr>
          <p:cNvSpPr>
            <a:spLocks noChangeArrowheads="1"/>
          </p:cNvSpPr>
          <p:nvPr/>
        </p:nvSpPr>
        <p:spPr bwMode="auto">
          <a:xfrm>
            <a:off x="4903139" y="2783147"/>
            <a:ext cx="27732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Taylor</a:t>
            </a:r>
          </a:p>
        </p:txBody>
      </p:sp>
      <p:sp>
        <p:nvSpPr>
          <p:cNvPr id="98" name="Rectangle 102">
            <a:extLst>
              <a:ext uri="{FF2B5EF4-FFF2-40B4-BE49-F238E27FC236}">
                <a16:creationId xmlns:a16="http://schemas.microsoft.com/office/drawing/2014/main" id="{A90294AC-B845-49AF-A438-57C90A6CA3BC}"/>
              </a:ext>
            </a:extLst>
          </p:cNvPr>
          <p:cNvSpPr>
            <a:spLocks noChangeArrowheads="1"/>
          </p:cNvSpPr>
          <p:nvPr/>
        </p:nvSpPr>
        <p:spPr bwMode="auto">
          <a:xfrm>
            <a:off x="5435349" y="3121284"/>
            <a:ext cx="27732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Tucker</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99" name="Rectangle 103">
            <a:extLst>
              <a:ext uri="{FF2B5EF4-FFF2-40B4-BE49-F238E27FC236}">
                <a16:creationId xmlns:a16="http://schemas.microsoft.com/office/drawing/2014/main" id="{F581295B-18A2-4BAA-87F0-CACECF64EE4B}"/>
              </a:ext>
            </a:extLst>
          </p:cNvPr>
          <p:cNvSpPr>
            <a:spLocks noChangeArrowheads="1"/>
          </p:cNvSpPr>
          <p:nvPr/>
        </p:nvSpPr>
        <p:spPr bwMode="auto">
          <a:xfrm>
            <a:off x="4025649" y="2590266"/>
            <a:ext cx="21961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Tyler</a:t>
            </a:r>
          </a:p>
        </p:txBody>
      </p:sp>
      <p:sp>
        <p:nvSpPr>
          <p:cNvPr id="100" name="Rectangle 104">
            <a:extLst>
              <a:ext uri="{FF2B5EF4-FFF2-40B4-BE49-F238E27FC236}">
                <a16:creationId xmlns:a16="http://schemas.microsoft.com/office/drawing/2014/main" id="{A336C453-2140-482A-AC2F-913F78FF90AA}"/>
              </a:ext>
            </a:extLst>
          </p:cNvPr>
          <p:cNvSpPr>
            <a:spLocks noChangeArrowheads="1"/>
          </p:cNvSpPr>
          <p:nvPr/>
        </p:nvSpPr>
        <p:spPr bwMode="auto">
          <a:xfrm>
            <a:off x="4661443" y="3460613"/>
            <a:ext cx="2837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Upshur</a:t>
            </a:r>
          </a:p>
        </p:txBody>
      </p:sp>
      <p:sp>
        <p:nvSpPr>
          <p:cNvPr id="101" name="Rectangle 105">
            <a:extLst>
              <a:ext uri="{FF2B5EF4-FFF2-40B4-BE49-F238E27FC236}">
                <a16:creationId xmlns:a16="http://schemas.microsoft.com/office/drawing/2014/main" id="{7241B1DE-D934-4648-9FC6-7DC5D89ED23E}"/>
              </a:ext>
            </a:extLst>
          </p:cNvPr>
          <p:cNvSpPr>
            <a:spLocks noChangeArrowheads="1"/>
          </p:cNvSpPr>
          <p:nvPr/>
        </p:nvSpPr>
        <p:spPr bwMode="auto">
          <a:xfrm>
            <a:off x="2302814" y="4445259"/>
            <a:ext cx="25487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Wayne</a:t>
            </a:r>
          </a:p>
        </p:txBody>
      </p:sp>
      <p:sp>
        <p:nvSpPr>
          <p:cNvPr id="102" name="Rectangle 106">
            <a:extLst>
              <a:ext uri="{FF2B5EF4-FFF2-40B4-BE49-F238E27FC236}">
                <a16:creationId xmlns:a16="http://schemas.microsoft.com/office/drawing/2014/main" id="{19AD454F-F686-4544-925C-48E8B7C8A799}"/>
              </a:ext>
            </a:extLst>
          </p:cNvPr>
          <p:cNvSpPr>
            <a:spLocks noChangeArrowheads="1"/>
          </p:cNvSpPr>
          <p:nvPr/>
        </p:nvSpPr>
        <p:spPr bwMode="auto">
          <a:xfrm>
            <a:off x="4482850" y="3963057"/>
            <a:ext cx="33663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Webster</a:t>
            </a:r>
          </a:p>
        </p:txBody>
      </p:sp>
      <p:sp>
        <p:nvSpPr>
          <p:cNvPr id="103" name="Rectangle 107">
            <a:extLst>
              <a:ext uri="{FF2B5EF4-FFF2-40B4-BE49-F238E27FC236}">
                <a16:creationId xmlns:a16="http://schemas.microsoft.com/office/drawing/2014/main" id="{C127AE8C-9E6B-4945-B2C0-E87F4AF89F00}"/>
              </a:ext>
            </a:extLst>
          </p:cNvPr>
          <p:cNvSpPr>
            <a:spLocks noChangeArrowheads="1"/>
          </p:cNvSpPr>
          <p:nvPr/>
        </p:nvSpPr>
        <p:spPr bwMode="auto">
          <a:xfrm>
            <a:off x="4239962" y="2374763"/>
            <a:ext cx="282129"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Wetzel</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04" name="Rectangle 108">
            <a:extLst>
              <a:ext uri="{FF2B5EF4-FFF2-40B4-BE49-F238E27FC236}">
                <a16:creationId xmlns:a16="http://schemas.microsoft.com/office/drawing/2014/main" id="{22C40709-0732-46AF-B5E3-BD5B09EA4273}"/>
              </a:ext>
            </a:extLst>
          </p:cNvPr>
          <p:cNvSpPr>
            <a:spLocks noChangeArrowheads="1"/>
          </p:cNvSpPr>
          <p:nvPr/>
        </p:nvSpPr>
        <p:spPr bwMode="auto">
          <a:xfrm>
            <a:off x="3518443" y="3232013"/>
            <a:ext cx="19075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Wirt</a:t>
            </a:r>
          </a:p>
        </p:txBody>
      </p:sp>
      <p:sp>
        <p:nvSpPr>
          <p:cNvPr id="105" name="Rectangle 109">
            <a:extLst>
              <a:ext uri="{FF2B5EF4-FFF2-40B4-BE49-F238E27FC236}">
                <a16:creationId xmlns:a16="http://schemas.microsoft.com/office/drawing/2014/main" id="{452F6EE5-36EB-495B-9435-4EDD1ECC1E7B}"/>
              </a:ext>
            </a:extLst>
          </p:cNvPr>
          <p:cNvSpPr>
            <a:spLocks noChangeArrowheads="1"/>
          </p:cNvSpPr>
          <p:nvPr/>
        </p:nvSpPr>
        <p:spPr bwMode="auto">
          <a:xfrm>
            <a:off x="3324371" y="2974838"/>
            <a:ext cx="2308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Wood</a:t>
            </a:r>
          </a:p>
        </p:txBody>
      </p:sp>
      <p:sp>
        <p:nvSpPr>
          <p:cNvPr id="106" name="Rectangle 110">
            <a:extLst>
              <a:ext uri="{FF2B5EF4-FFF2-40B4-BE49-F238E27FC236}">
                <a16:creationId xmlns:a16="http://schemas.microsoft.com/office/drawing/2014/main" id="{98778F22-1D31-4A67-B9BA-97471FB8109E}"/>
              </a:ext>
            </a:extLst>
          </p:cNvPr>
          <p:cNvSpPr>
            <a:spLocks noChangeArrowheads="1"/>
          </p:cNvSpPr>
          <p:nvPr/>
        </p:nvSpPr>
        <p:spPr bwMode="auto">
          <a:xfrm>
            <a:off x="3193402" y="5212022"/>
            <a:ext cx="35907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Wyoming</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07" name="Rectangle 111">
            <a:extLst>
              <a:ext uri="{FF2B5EF4-FFF2-40B4-BE49-F238E27FC236}">
                <a16:creationId xmlns:a16="http://schemas.microsoft.com/office/drawing/2014/main" id="{E571C03C-1C4D-4E89-A21C-037C6347F801}"/>
              </a:ext>
            </a:extLst>
          </p:cNvPr>
          <p:cNvSpPr>
            <a:spLocks noChangeArrowheads="1"/>
          </p:cNvSpPr>
          <p:nvPr/>
        </p:nvSpPr>
        <p:spPr bwMode="auto">
          <a:xfrm>
            <a:off x="3817290" y="2036625"/>
            <a:ext cx="371897"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Marshall</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08" name="Rectangle 112">
            <a:extLst>
              <a:ext uri="{FF2B5EF4-FFF2-40B4-BE49-F238E27FC236}">
                <a16:creationId xmlns:a16="http://schemas.microsoft.com/office/drawing/2014/main" id="{A93A72C8-7DB5-4045-A87B-68EE5E1BFF01}"/>
              </a:ext>
            </a:extLst>
          </p:cNvPr>
          <p:cNvSpPr>
            <a:spLocks noChangeArrowheads="1"/>
          </p:cNvSpPr>
          <p:nvPr/>
        </p:nvSpPr>
        <p:spPr bwMode="auto">
          <a:xfrm>
            <a:off x="3781570" y="3339169"/>
            <a:ext cx="15869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Cal-</a:t>
            </a:r>
          </a:p>
        </p:txBody>
      </p:sp>
      <p:sp>
        <p:nvSpPr>
          <p:cNvPr id="109" name="Rectangle 113">
            <a:extLst>
              <a:ext uri="{FF2B5EF4-FFF2-40B4-BE49-F238E27FC236}">
                <a16:creationId xmlns:a16="http://schemas.microsoft.com/office/drawing/2014/main" id="{17BA9A1E-BA0A-4A6B-AAC6-B23D16765CC7}"/>
              </a:ext>
            </a:extLst>
          </p:cNvPr>
          <p:cNvSpPr>
            <a:spLocks noChangeArrowheads="1"/>
          </p:cNvSpPr>
          <p:nvPr/>
        </p:nvSpPr>
        <p:spPr bwMode="auto">
          <a:xfrm>
            <a:off x="3760139" y="3441563"/>
            <a:ext cx="2067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houn</a:t>
            </a:r>
          </a:p>
        </p:txBody>
      </p:sp>
      <p:sp>
        <p:nvSpPr>
          <p:cNvPr id="110" name="Rectangle 114">
            <a:extLst>
              <a:ext uri="{FF2B5EF4-FFF2-40B4-BE49-F238E27FC236}">
                <a16:creationId xmlns:a16="http://schemas.microsoft.com/office/drawing/2014/main" id="{C617FEB7-C08A-419D-9DCE-15739D5423D8}"/>
              </a:ext>
            </a:extLst>
          </p:cNvPr>
          <p:cNvSpPr>
            <a:spLocks noChangeArrowheads="1"/>
          </p:cNvSpPr>
          <p:nvPr/>
        </p:nvSpPr>
        <p:spPr bwMode="auto">
          <a:xfrm>
            <a:off x="4182811" y="2848632"/>
            <a:ext cx="24045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Dodd-</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1" name="Rectangle 115">
            <a:extLst>
              <a:ext uri="{FF2B5EF4-FFF2-40B4-BE49-F238E27FC236}">
                <a16:creationId xmlns:a16="http://schemas.microsoft.com/office/drawing/2014/main" id="{454F58D9-63F9-4914-82B6-8893A647FA6E}"/>
              </a:ext>
            </a:extLst>
          </p:cNvPr>
          <p:cNvSpPr>
            <a:spLocks noChangeArrowheads="1"/>
          </p:cNvSpPr>
          <p:nvPr/>
        </p:nvSpPr>
        <p:spPr bwMode="auto">
          <a:xfrm>
            <a:off x="4206624" y="2949834"/>
            <a:ext cx="22442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ridge</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2" name="Rectangle 116">
            <a:extLst>
              <a:ext uri="{FF2B5EF4-FFF2-40B4-BE49-F238E27FC236}">
                <a16:creationId xmlns:a16="http://schemas.microsoft.com/office/drawing/2014/main" id="{10B19DF5-75CF-4B37-9AC4-B0FC9F029193}"/>
              </a:ext>
            </a:extLst>
          </p:cNvPr>
          <p:cNvSpPr>
            <a:spLocks noChangeArrowheads="1"/>
          </p:cNvSpPr>
          <p:nvPr/>
        </p:nvSpPr>
        <p:spPr bwMode="auto">
          <a:xfrm>
            <a:off x="7270102" y="2724807"/>
            <a:ext cx="18274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Jeff-</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3" name="Rectangle 117">
            <a:extLst>
              <a:ext uri="{FF2B5EF4-FFF2-40B4-BE49-F238E27FC236}">
                <a16:creationId xmlns:a16="http://schemas.microsoft.com/office/drawing/2014/main" id="{470132F2-F3A6-45B7-8B8E-21438324E250}"/>
              </a:ext>
            </a:extLst>
          </p:cNvPr>
          <p:cNvSpPr>
            <a:spLocks noChangeArrowheads="1"/>
          </p:cNvSpPr>
          <p:nvPr/>
        </p:nvSpPr>
        <p:spPr bwMode="auto">
          <a:xfrm>
            <a:off x="7239145" y="2824819"/>
            <a:ext cx="24045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erson</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4" name="Rectangle 118">
            <a:extLst>
              <a:ext uri="{FF2B5EF4-FFF2-40B4-BE49-F238E27FC236}">
                <a16:creationId xmlns:a16="http://schemas.microsoft.com/office/drawing/2014/main" id="{189521BA-14A0-4612-BBCF-86CA7DE7D2C1}"/>
              </a:ext>
            </a:extLst>
          </p:cNvPr>
          <p:cNvSpPr>
            <a:spLocks noChangeArrowheads="1"/>
          </p:cNvSpPr>
          <p:nvPr/>
        </p:nvSpPr>
        <p:spPr bwMode="auto">
          <a:xfrm>
            <a:off x="3558924" y="2508113"/>
            <a:ext cx="24045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Pleas-</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5" name="Rectangle 119">
            <a:extLst>
              <a:ext uri="{FF2B5EF4-FFF2-40B4-BE49-F238E27FC236}">
                <a16:creationId xmlns:a16="http://schemas.microsoft.com/office/drawing/2014/main" id="{061F5836-4D5C-4B2F-823C-DFF2CF8108FF}"/>
              </a:ext>
            </a:extLst>
          </p:cNvPr>
          <p:cNvSpPr>
            <a:spLocks noChangeArrowheads="1"/>
          </p:cNvSpPr>
          <p:nvPr/>
        </p:nvSpPr>
        <p:spPr bwMode="auto">
          <a:xfrm>
            <a:off x="3597024" y="2610507"/>
            <a:ext cx="18594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rgbClr val="000000"/>
                </a:solidFill>
                <a:latin typeface="Tahoma" panose="020B0604030504040204" pitchFamily="34" charset="0"/>
                <a:ea typeface="Tahoma" panose="020B0604030504040204" pitchFamily="34" charset="0"/>
                <a:cs typeface="Tahoma" panose="020B0604030504040204" pitchFamily="34" charset="0"/>
              </a:rPr>
              <a:t>ants</a:t>
            </a:r>
            <a:endParaRPr lang="en-US" altLang="en-US" sz="600" cap="all" dirty="0">
              <a:latin typeface="Tahoma" panose="020B0604030504040204" pitchFamily="34" charset="0"/>
              <a:ea typeface="Tahoma" panose="020B0604030504040204" pitchFamily="34" charset="0"/>
              <a:cs typeface="Tahoma" panose="020B0604030504040204" pitchFamily="34" charset="0"/>
            </a:endParaRPr>
          </a:p>
        </p:txBody>
      </p:sp>
      <p:sp>
        <p:nvSpPr>
          <p:cNvPr id="116" name="Rectangle 120">
            <a:extLst>
              <a:ext uri="{FF2B5EF4-FFF2-40B4-BE49-F238E27FC236}">
                <a16:creationId xmlns:a16="http://schemas.microsoft.com/office/drawing/2014/main" id="{BF3A9DBA-C529-4F32-A5D8-12FA0D0DC100}"/>
              </a:ext>
            </a:extLst>
          </p:cNvPr>
          <p:cNvSpPr>
            <a:spLocks noChangeArrowheads="1"/>
          </p:cNvSpPr>
          <p:nvPr/>
        </p:nvSpPr>
        <p:spPr bwMode="auto">
          <a:xfrm>
            <a:off x="4018505" y="5181066"/>
            <a:ext cx="17953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Sum-</a:t>
            </a:r>
          </a:p>
        </p:txBody>
      </p:sp>
      <p:sp>
        <p:nvSpPr>
          <p:cNvPr id="117" name="Rectangle 121">
            <a:extLst>
              <a:ext uri="{FF2B5EF4-FFF2-40B4-BE49-F238E27FC236}">
                <a16:creationId xmlns:a16="http://schemas.microsoft.com/office/drawing/2014/main" id="{BE1A9E94-4B95-44A9-8185-7EB065979018}"/>
              </a:ext>
            </a:extLst>
          </p:cNvPr>
          <p:cNvSpPr>
            <a:spLocks noChangeArrowheads="1"/>
          </p:cNvSpPr>
          <p:nvPr/>
        </p:nvSpPr>
        <p:spPr bwMode="auto">
          <a:xfrm>
            <a:off x="4007789" y="5283459"/>
            <a:ext cx="19396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600" cap="all" dirty="0">
                <a:solidFill>
                  <a:schemeClr val="bg1"/>
                </a:solidFill>
                <a:latin typeface="Tahoma" panose="020B0604030504040204" pitchFamily="34" charset="0"/>
                <a:ea typeface="Tahoma" panose="020B0604030504040204" pitchFamily="34" charset="0"/>
                <a:cs typeface="Tahoma" panose="020B0604030504040204" pitchFamily="34" charset="0"/>
              </a:rPr>
              <a:t>mers</a:t>
            </a:r>
          </a:p>
        </p:txBody>
      </p:sp>
      <p:sp>
        <p:nvSpPr>
          <p:cNvPr id="118" name="Text Box 259">
            <a:extLst>
              <a:ext uri="{FF2B5EF4-FFF2-40B4-BE49-F238E27FC236}">
                <a16:creationId xmlns:a16="http://schemas.microsoft.com/office/drawing/2014/main" id="{3556BD57-B86C-4381-BFA0-AC29CCB97767}"/>
              </a:ext>
            </a:extLst>
          </p:cNvPr>
          <p:cNvSpPr txBox="1">
            <a:spLocks noChangeArrowheads="1"/>
          </p:cNvSpPr>
          <p:nvPr/>
        </p:nvSpPr>
        <p:spPr bwMode="auto">
          <a:xfrm>
            <a:off x="6091821" y="4188032"/>
            <a:ext cx="275035" cy="247710"/>
          </a:xfrm>
          <a:prstGeom prst="rect">
            <a:avLst/>
          </a:prstGeom>
          <a:solidFill>
            <a:srgbClr val="004071"/>
          </a:solidFill>
          <a:ln w="9525">
            <a:solidFill>
              <a:srgbClr val="000000"/>
            </a:solidFill>
            <a:miter lim="800000"/>
            <a:headEnd/>
            <a:tailEnd/>
          </a:ln>
        </p:spPr>
        <p:txBody>
          <a:bodyPr rot="0" vert="horz" wrap="square" lIns="68580" tIns="34290" rIns="68580" bIns="34290" anchor="t" anchorCtr="0" upright="1">
            <a:noAutofit/>
          </a:bodyPr>
          <a:lstStyle/>
          <a:p>
            <a:r>
              <a:rPr lang="en-US" sz="900" dirty="0">
                <a:latin typeface="Times New Roman"/>
                <a:ea typeface="Times New Roman"/>
              </a:rPr>
              <a:t> </a:t>
            </a:r>
          </a:p>
        </p:txBody>
      </p:sp>
      <p:sp>
        <p:nvSpPr>
          <p:cNvPr id="119" name="Text Box 259">
            <a:extLst>
              <a:ext uri="{FF2B5EF4-FFF2-40B4-BE49-F238E27FC236}">
                <a16:creationId xmlns:a16="http://schemas.microsoft.com/office/drawing/2014/main" id="{23376959-5002-4C5E-9286-01A2752D6E9F}"/>
              </a:ext>
            </a:extLst>
          </p:cNvPr>
          <p:cNvSpPr txBox="1">
            <a:spLocks noChangeArrowheads="1"/>
          </p:cNvSpPr>
          <p:nvPr/>
        </p:nvSpPr>
        <p:spPr bwMode="auto">
          <a:xfrm>
            <a:off x="6090149" y="4560720"/>
            <a:ext cx="275035" cy="247710"/>
          </a:xfrm>
          <a:prstGeom prst="rect">
            <a:avLst/>
          </a:prstGeom>
          <a:solidFill>
            <a:srgbClr val="60636B"/>
          </a:solidFill>
          <a:ln w="9525">
            <a:solidFill>
              <a:srgbClr val="000000"/>
            </a:solidFill>
            <a:miter lim="800000"/>
            <a:headEnd/>
            <a:tailEnd/>
          </a:ln>
        </p:spPr>
        <p:txBody>
          <a:bodyPr rot="0" vert="horz" wrap="square" lIns="68580" tIns="34290" rIns="68580" bIns="34290" anchor="t" anchorCtr="0" upright="1">
            <a:noAutofit/>
          </a:bodyPr>
          <a:lstStyle/>
          <a:p>
            <a:r>
              <a:rPr lang="en-US" sz="900" dirty="0">
                <a:latin typeface="Times New Roman"/>
                <a:ea typeface="Times New Roman"/>
              </a:rPr>
              <a:t> </a:t>
            </a:r>
          </a:p>
        </p:txBody>
      </p:sp>
      <p:sp>
        <p:nvSpPr>
          <p:cNvPr id="120" name="Text Box 259">
            <a:extLst>
              <a:ext uri="{FF2B5EF4-FFF2-40B4-BE49-F238E27FC236}">
                <a16:creationId xmlns:a16="http://schemas.microsoft.com/office/drawing/2014/main" id="{90FAD228-5326-4E3A-9778-40F28215AEC2}"/>
              </a:ext>
            </a:extLst>
          </p:cNvPr>
          <p:cNvSpPr txBox="1">
            <a:spLocks noChangeArrowheads="1"/>
          </p:cNvSpPr>
          <p:nvPr/>
        </p:nvSpPr>
        <p:spPr bwMode="auto">
          <a:xfrm>
            <a:off x="6090148" y="4925051"/>
            <a:ext cx="275035" cy="247710"/>
          </a:xfrm>
          <a:prstGeom prst="rect">
            <a:avLst/>
          </a:prstGeom>
          <a:solidFill>
            <a:srgbClr val="D1D3D4"/>
          </a:solidFill>
          <a:ln w="9525">
            <a:solidFill>
              <a:srgbClr val="000000"/>
            </a:solidFill>
            <a:miter lim="800000"/>
            <a:headEnd/>
            <a:tailEnd/>
          </a:ln>
        </p:spPr>
        <p:txBody>
          <a:bodyPr rot="0" vert="horz" wrap="square" lIns="68580" tIns="34290" rIns="68580" bIns="34290" anchor="t" anchorCtr="0" upright="1">
            <a:noAutofit/>
          </a:bodyPr>
          <a:lstStyle/>
          <a:p>
            <a:r>
              <a:rPr lang="en-US" sz="900" dirty="0">
                <a:latin typeface="Times New Roman"/>
                <a:ea typeface="Times New Roman"/>
              </a:rPr>
              <a:t> </a:t>
            </a:r>
          </a:p>
        </p:txBody>
      </p:sp>
      <p:sp>
        <p:nvSpPr>
          <p:cNvPr id="121" name="Rectangle 120">
            <a:extLst>
              <a:ext uri="{FF2B5EF4-FFF2-40B4-BE49-F238E27FC236}">
                <a16:creationId xmlns:a16="http://schemas.microsoft.com/office/drawing/2014/main" id="{C965F7BE-8412-4ECE-A31C-EB469A832114}"/>
              </a:ext>
            </a:extLst>
          </p:cNvPr>
          <p:cNvSpPr>
            <a:spLocks noChangeArrowheads="1"/>
          </p:cNvSpPr>
          <p:nvPr/>
        </p:nvSpPr>
        <p:spPr bwMode="auto">
          <a:xfrm>
            <a:off x="6416623" y="4187764"/>
            <a:ext cx="1263460" cy="24824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ctr" anchorCtr="0" upright="1">
            <a:noAutofit/>
          </a:bodyPr>
          <a:lstStyle/>
          <a:p>
            <a:r>
              <a:rPr lang="en-US" sz="788" dirty="0">
                <a:ea typeface="Times New Roman"/>
              </a:rPr>
              <a:t> </a:t>
            </a:r>
            <a:r>
              <a:rPr lang="en-US" sz="900" dirty="0">
                <a:ea typeface="Times New Roman"/>
              </a:rPr>
              <a:t>Above WV % (&gt;1.40%)</a:t>
            </a:r>
          </a:p>
        </p:txBody>
      </p:sp>
      <p:sp>
        <p:nvSpPr>
          <p:cNvPr id="122" name="Rectangle 121">
            <a:extLst>
              <a:ext uri="{FF2B5EF4-FFF2-40B4-BE49-F238E27FC236}">
                <a16:creationId xmlns:a16="http://schemas.microsoft.com/office/drawing/2014/main" id="{9EB62DDB-B9B6-4F82-A603-CD6BD79AC805}"/>
              </a:ext>
            </a:extLst>
          </p:cNvPr>
          <p:cNvSpPr>
            <a:spLocks noChangeArrowheads="1"/>
          </p:cNvSpPr>
          <p:nvPr/>
        </p:nvSpPr>
        <p:spPr bwMode="auto">
          <a:xfrm>
            <a:off x="6412808" y="4565798"/>
            <a:ext cx="2090033" cy="24824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ctr" anchorCtr="0" upright="1">
            <a:noAutofit/>
          </a:bodyPr>
          <a:lstStyle/>
          <a:p>
            <a:r>
              <a:rPr lang="en-US" sz="788" dirty="0">
                <a:ea typeface="Times New Roman"/>
              </a:rPr>
              <a:t> </a:t>
            </a:r>
            <a:r>
              <a:rPr lang="en-US" sz="900" dirty="0">
                <a:ea typeface="Times New Roman"/>
              </a:rPr>
              <a:t>At or below WV % (≤1.40%) but above 1.0%</a:t>
            </a:r>
          </a:p>
        </p:txBody>
      </p:sp>
      <p:sp>
        <p:nvSpPr>
          <p:cNvPr id="123" name="Rectangle 122">
            <a:extLst>
              <a:ext uri="{FF2B5EF4-FFF2-40B4-BE49-F238E27FC236}">
                <a16:creationId xmlns:a16="http://schemas.microsoft.com/office/drawing/2014/main" id="{6D387B1E-F533-40B4-BDA3-0C1CFC06B2D4}"/>
              </a:ext>
            </a:extLst>
          </p:cNvPr>
          <p:cNvSpPr>
            <a:spLocks noChangeArrowheads="1"/>
          </p:cNvSpPr>
          <p:nvPr/>
        </p:nvSpPr>
        <p:spPr bwMode="auto">
          <a:xfrm>
            <a:off x="6412809" y="4943833"/>
            <a:ext cx="1271090" cy="24824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ctr" anchorCtr="0" upright="1">
            <a:noAutofit/>
          </a:bodyPr>
          <a:lstStyle/>
          <a:p>
            <a:r>
              <a:rPr lang="en-US" sz="788" dirty="0">
                <a:ea typeface="Times New Roman"/>
              </a:rPr>
              <a:t> </a:t>
            </a:r>
            <a:r>
              <a:rPr lang="en-US" sz="900" dirty="0">
                <a:ea typeface="Times New Roman"/>
              </a:rPr>
              <a:t>At or below target (≤1.0%)</a:t>
            </a:r>
          </a:p>
        </p:txBody>
      </p:sp>
      <p:sp>
        <p:nvSpPr>
          <p:cNvPr id="126" name="TextBox 125">
            <a:extLst>
              <a:ext uri="{FF2B5EF4-FFF2-40B4-BE49-F238E27FC236}">
                <a16:creationId xmlns:a16="http://schemas.microsoft.com/office/drawing/2014/main" id="{68A14049-A5D7-4050-BCD8-47E6BAC6719E}"/>
              </a:ext>
            </a:extLst>
          </p:cNvPr>
          <p:cNvSpPr txBox="1"/>
          <p:nvPr/>
        </p:nvSpPr>
        <p:spPr>
          <a:xfrm>
            <a:off x="6013993" y="5447065"/>
            <a:ext cx="2540793" cy="323165"/>
          </a:xfrm>
          <a:prstGeom prst="rect">
            <a:avLst/>
          </a:prstGeom>
          <a:noFill/>
        </p:spPr>
        <p:txBody>
          <a:bodyPr wrap="square" rtlCol="0">
            <a:spAutoFit/>
          </a:bodyPr>
          <a:lstStyle/>
          <a:p>
            <a:r>
              <a:rPr lang="en-US" sz="750" dirty="0"/>
              <a:t>Note: Results exclude WVSDB and Institutional Programs</a:t>
            </a:r>
          </a:p>
          <a:p>
            <a:r>
              <a:rPr lang="en-US" sz="750" dirty="0"/>
              <a:t>Data source: WVEIS RPTCARD16_PWVN307A</a:t>
            </a:r>
          </a:p>
        </p:txBody>
      </p:sp>
      <p:sp>
        <p:nvSpPr>
          <p:cNvPr id="127" name="TextBox 126">
            <a:extLst>
              <a:ext uri="{FF2B5EF4-FFF2-40B4-BE49-F238E27FC236}">
                <a16:creationId xmlns:a16="http://schemas.microsoft.com/office/drawing/2014/main" id="{BD3E7536-8BA3-4E16-B2BE-40409479F934}"/>
              </a:ext>
            </a:extLst>
          </p:cNvPr>
          <p:cNvSpPr txBox="1"/>
          <p:nvPr/>
        </p:nvSpPr>
        <p:spPr>
          <a:xfrm>
            <a:off x="5516516" y="1268836"/>
            <a:ext cx="1309279" cy="588623"/>
          </a:xfrm>
          <a:prstGeom prst="rect">
            <a:avLst/>
          </a:prstGeom>
          <a:noFill/>
          <a:ln w="38100">
            <a:solidFill>
              <a:srgbClr val="A7253F"/>
            </a:solidFill>
          </a:ln>
        </p:spPr>
        <p:txBody>
          <a:bodyPr wrap="square" rtlCol="0">
            <a:spAutoFit/>
          </a:bodyPr>
          <a:lstStyle/>
          <a:p>
            <a:pPr>
              <a:lnSpc>
                <a:spcPct val="150000"/>
              </a:lnSpc>
            </a:pPr>
            <a:r>
              <a:rPr lang="en-US" sz="1350" b="1" dirty="0"/>
              <a:t>WV% = 1.40</a:t>
            </a:r>
          </a:p>
          <a:p>
            <a:r>
              <a:rPr lang="en-US" sz="1200" dirty="0"/>
              <a:t>(Target % = 1.0)</a:t>
            </a:r>
          </a:p>
        </p:txBody>
      </p:sp>
      <p:sp>
        <p:nvSpPr>
          <p:cNvPr id="124" name="Slide Number Placeholder 123">
            <a:extLst>
              <a:ext uri="{FF2B5EF4-FFF2-40B4-BE49-F238E27FC236}">
                <a16:creationId xmlns:a16="http://schemas.microsoft.com/office/drawing/2014/main" id="{01761632-54A8-4C2A-B6E1-D8B51883911F}"/>
              </a:ext>
            </a:extLst>
          </p:cNvPr>
          <p:cNvSpPr>
            <a:spLocks noGrp="1"/>
          </p:cNvSpPr>
          <p:nvPr>
            <p:ph type="sldNum" sz="quarter" idx="12"/>
          </p:nvPr>
        </p:nvSpPr>
        <p:spPr/>
        <p:txBody>
          <a:bodyPr/>
          <a:lstStyle/>
          <a:p>
            <a:fld id="{16630861-4318-414B-8E21-CA5F03E7BD41}" type="slidenum">
              <a:rPr lang="en-US" smtClean="0"/>
              <a:t>12</a:t>
            </a:fld>
            <a:endParaRPr lang="en-US"/>
          </a:p>
        </p:txBody>
      </p:sp>
    </p:spTree>
    <p:extLst>
      <p:ext uri="{BB962C8B-B14F-4D97-AF65-F5344CB8AC3E}">
        <p14:creationId xmlns:p14="http://schemas.microsoft.com/office/powerpoint/2010/main" val="1671357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670364"/>
          </a:xfrm>
          <a:solidFill>
            <a:schemeClr val="accent1">
              <a:lumMod val="20000"/>
              <a:lumOff val="80000"/>
            </a:schemeClr>
          </a:solidFill>
          <a:ln w="38100">
            <a:solidFill>
              <a:schemeClr val="accent1">
                <a:lumMod val="50000"/>
              </a:schemeClr>
            </a:solidFill>
          </a:ln>
        </p:spPr>
        <p:txBody>
          <a:bodyPr/>
          <a:lstStyle/>
          <a:p>
            <a:pPr algn="ctr"/>
            <a:r>
              <a:rPr lang="en-US" dirty="0" smtClean="0"/>
              <a:t>Recommended Strategy #2</a:t>
            </a:r>
            <a:endParaRPr lang="en-US" dirty="0"/>
          </a:p>
        </p:txBody>
      </p:sp>
      <p:sp>
        <p:nvSpPr>
          <p:cNvPr id="3" name="Content Placeholder 2"/>
          <p:cNvSpPr>
            <a:spLocks noGrp="1"/>
          </p:cNvSpPr>
          <p:nvPr>
            <p:ph idx="1"/>
          </p:nvPr>
        </p:nvSpPr>
        <p:spPr>
          <a:xfrm>
            <a:off x="298939" y="1215267"/>
            <a:ext cx="8527427" cy="4657996"/>
          </a:xfrm>
        </p:spPr>
        <p:txBody>
          <a:bodyPr>
            <a:normAutofit/>
          </a:bodyPr>
          <a:lstStyle/>
          <a:p>
            <a:pPr marL="0" indent="0">
              <a:buNone/>
            </a:pPr>
            <a:endParaRPr lang="en-US" sz="2800" b="1" dirty="0" smtClean="0"/>
          </a:p>
          <a:p>
            <a:pPr marL="0" indent="0">
              <a:buNone/>
            </a:pPr>
            <a:endParaRPr lang="en-US" sz="2800" b="1" dirty="0"/>
          </a:p>
          <a:p>
            <a:pPr marL="0" indent="0">
              <a:buNone/>
            </a:pPr>
            <a:r>
              <a:rPr lang="en-US" sz="2800" b="1" dirty="0" smtClean="0"/>
              <a:t>Gather data on the characteristics of students participating in the alternate assessment- </a:t>
            </a:r>
            <a:r>
              <a:rPr lang="en-US" sz="2800" dirty="0" smtClean="0"/>
              <a:t>Use existing data from national studies as a benchmark for judging whether there might be students participating in the Alternate Assessment (AA) who do not have a significant cognitive disability. </a:t>
            </a:r>
          </a:p>
          <a:p>
            <a:pPr marL="0" indent="0">
              <a:buNone/>
            </a:pPr>
            <a:endParaRPr lang="en-US" sz="2800" dirty="0" smtClean="0"/>
          </a:p>
        </p:txBody>
      </p:sp>
      <p:sp>
        <p:nvSpPr>
          <p:cNvPr id="4" name="Slide Number Placeholder 3"/>
          <p:cNvSpPr>
            <a:spLocks noGrp="1"/>
          </p:cNvSpPr>
          <p:nvPr>
            <p:ph type="sldNum" sz="quarter" idx="12"/>
          </p:nvPr>
        </p:nvSpPr>
        <p:spPr/>
        <p:txBody>
          <a:bodyPr/>
          <a:lstStyle/>
          <a:p>
            <a:fld id="{16630861-4318-414B-8E21-CA5F03E7BD41}" type="slidenum">
              <a:rPr lang="en-US" smtClean="0"/>
              <a:t>13</a:t>
            </a:fld>
            <a:endParaRPr lang="en-US"/>
          </a:p>
        </p:txBody>
      </p:sp>
    </p:spTree>
    <p:extLst>
      <p:ext uri="{BB962C8B-B14F-4D97-AF65-F5344CB8AC3E}">
        <p14:creationId xmlns:p14="http://schemas.microsoft.com/office/powerpoint/2010/main" val="11940978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849" y="143748"/>
            <a:ext cx="8554517" cy="980718"/>
          </a:xfrm>
          <a:solidFill>
            <a:schemeClr val="accent1">
              <a:lumMod val="20000"/>
              <a:lumOff val="80000"/>
            </a:schemeClr>
          </a:solidFill>
          <a:ln w="38100">
            <a:solidFill>
              <a:schemeClr val="tx2">
                <a:lumMod val="50000"/>
              </a:schemeClr>
            </a:solidFill>
          </a:ln>
        </p:spPr>
        <p:txBody>
          <a:bodyPr>
            <a:normAutofit/>
          </a:bodyPr>
          <a:lstStyle/>
          <a:p>
            <a:pPr algn="ctr"/>
            <a:r>
              <a:rPr lang="en-US" sz="3200" dirty="0" smtClean="0"/>
              <a:t>Communication Considerations</a:t>
            </a:r>
            <a:br>
              <a:rPr lang="en-US" sz="3200" dirty="0" smtClean="0"/>
            </a:br>
            <a:r>
              <a:rPr lang="en-US" sz="3200" dirty="0" smtClean="0"/>
              <a:t>Receptive</a:t>
            </a:r>
            <a:endParaRPr lang="en-US" sz="32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1848" y="1495169"/>
            <a:ext cx="8554517" cy="4003588"/>
          </a:xfrm>
        </p:spPr>
      </p:pic>
      <p:sp>
        <p:nvSpPr>
          <p:cNvPr id="4" name="Slide Number Placeholder 3"/>
          <p:cNvSpPr>
            <a:spLocks noGrp="1"/>
          </p:cNvSpPr>
          <p:nvPr>
            <p:ph type="sldNum" sz="quarter" idx="12"/>
          </p:nvPr>
        </p:nvSpPr>
        <p:spPr/>
        <p:txBody>
          <a:bodyPr/>
          <a:lstStyle/>
          <a:p>
            <a:fld id="{16630861-4318-414B-8E21-CA5F03E7BD41}" type="slidenum">
              <a:rPr lang="en-US" smtClean="0"/>
              <a:t>14</a:t>
            </a:fld>
            <a:endParaRPr lang="en-US"/>
          </a:p>
        </p:txBody>
      </p:sp>
    </p:spTree>
    <p:extLst>
      <p:ext uri="{BB962C8B-B14F-4D97-AF65-F5344CB8AC3E}">
        <p14:creationId xmlns:p14="http://schemas.microsoft.com/office/powerpoint/2010/main" val="27510781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85" y="116541"/>
            <a:ext cx="8527427" cy="915025"/>
          </a:xfrm>
          <a:solidFill>
            <a:schemeClr val="accent1">
              <a:lumMod val="20000"/>
              <a:lumOff val="80000"/>
            </a:schemeClr>
          </a:solidFill>
          <a:ln w="38100">
            <a:solidFill>
              <a:schemeClr val="tx2">
                <a:lumMod val="50000"/>
              </a:schemeClr>
            </a:solidFill>
          </a:ln>
        </p:spPr>
        <p:txBody>
          <a:bodyPr>
            <a:normAutofit fontScale="90000"/>
          </a:bodyPr>
          <a:lstStyle/>
          <a:p>
            <a:pPr algn="ctr"/>
            <a:r>
              <a:rPr lang="en-US" sz="3200" dirty="0" smtClean="0"/>
              <a:t>Communication Characteristics</a:t>
            </a:r>
            <a:br>
              <a:rPr lang="en-US" sz="3200" dirty="0" smtClean="0"/>
            </a:br>
            <a:r>
              <a:rPr lang="en-US" sz="3200" dirty="0" smtClean="0"/>
              <a:t>Expressive</a:t>
            </a:r>
            <a:endParaRPr lang="en-US" sz="32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085" y="1396314"/>
            <a:ext cx="8626281" cy="4386648"/>
          </a:xfrm>
        </p:spPr>
      </p:pic>
      <p:sp>
        <p:nvSpPr>
          <p:cNvPr id="4" name="Slide Number Placeholder 3"/>
          <p:cNvSpPr>
            <a:spLocks noGrp="1"/>
          </p:cNvSpPr>
          <p:nvPr>
            <p:ph type="sldNum" sz="quarter" idx="12"/>
          </p:nvPr>
        </p:nvSpPr>
        <p:spPr/>
        <p:txBody>
          <a:bodyPr/>
          <a:lstStyle/>
          <a:p>
            <a:fld id="{16630861-4318-414B-8E21-CA5F03E7BD41}" type="slidenum">
              <a:rPr lang="en-US" smtClean="0"/>
              <a:t>15</a:t>
            </a:fld>
            <a:endParaRPr lang="en-US"/>
          </a:p>
        </p:txBody>
      </p:sp>
    </p:spTree>
    <p:extLst>
      <p:ext uri="{BB962C8B-B14F-4D97-AF65-F5344CB8AC3E}">
        <p14:creationId xmlns:p14="http://schemas.microsoft.com/office/powerpoint/2010/main" val="37411993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65043"/>
          </a:xfrm>
          <a:solidFill>
            <a:schemeClr val="accent1">
              <a:lumMod val="20000"/>
              <a:lumOff val="80000"/>
            </a:schemeClr>
          </a:solidFill>
          <a:ln w="28575">
            <a:solidFill>
              <a:schemeClr val="accent1">
                <a:lumMod val="50000"/>
              </a:schemeClr>
            </a:solidFill>
          </a:ln>
        </p:spPr>
        <p:txBody>
          <a:bodyPr/>
          <a:lstStyle/>
          <a:p>
            <a:pPr algn="ctr"/>
            <a:r>
              <a:rPr lang="en-US" dirty="0" smtClean="0"/>
              <a:t>Recommended Strategy #3</a:t>
            </a:r>
            <a:endParaRPr lang="en-US" dirty="0"/>
          </a:p>
        </p:txBody>
      </p:sp>
      <p:sp>
        <p:nvSpPr>
          <p:cNvPr id="3" name="Content Placeholder 2"/>
          <p:cNvSpPr>
            <a:spLocks noGrp="1"/>
          </p:cNvSpPr>
          <p:nvPr>
            <p:ph idx="1"/>
          </p:nvPr>
        </p:nvSpPr>
        <p:spPr>
          <a:xfrm>
            <a:off x="298939" y="1409947"/>
            <a:ext cx="8527427" cy="4463316"/>
          </a:xfrm>
        </p:spPr>
        <p:txBody>
          <a:bodyPr/>
          <a:lstStyle/>
          <a:p>
            <a:pPr marL="0" indent="0">
              <a:buNone/>
            </a:pPr>
            <a:r>
              <a:rPr lang="en-US" sz="2800" b="1" dirty="0" smtClean="0"/>
              <a:t>Create </a:t>
            </a:r>
            <a:r>
              <a:rPr lang="en-US" sz="2800" b="1" dirty="0"/>
              <a:t>or examine state definition</a:t>
            </a:r>
            <a:r>
              <a:rPr lang="en-US" sz="2800" dirty="0"/>
              <a:t> of “students with the most significant cognitive disabilities” and revise guidelines, as needed, for determining whether a student should participate in the alternate assessment. </a:t>
            </a:r>
          </a:p>
          <a:p>
            <a:endParaRPr lang="en-US" sz="2800" dirty="0" smtClean="0"/>
          </a:p>
          <a:p>
            <a:pPr marL="0" indent="0">
              <a:buNone/>
            </a:pPr>
            <a:r>
              <a:rPr lang="en-US" sz="3600" i="1" dirty="0" smtClean="0"/>
              <a:t>Make sure the problem is not a lack of implementation of the definition</a:t>
            </a:r>
            <a:r>
              <a:rPr lang="en-US" sz="2800" i="1" dirty="0" smtClean="0"/>
              <a:t>.</a:t>
            </a:r>
            <a:endParaRPr lang="en-US" sz="2800" i="1" dirty="0"/>
          </a:p>
        </p:txBody>
      </p:sp>
      <p:sp>
        <p:nvSpPr>
          <p:cNvPr id="4" name="Slide Number Placeholder 3"/>
          <p:cNvSpPr>
            <a:spLocks noGrp="1"/>
          </p:cNvSpPr>
          <p:nvPr>
            <p:ph type="sldNum" sz="quarter" idx="12"/>
          </p:nvPr>
        </p:nvSpPr>
        <p:spPr/>
        <p:txBody>
          <a:bodyPr/>
          <a:lstStyle/>
          <a:p>
            <a:fld id="{16630861-4318-414B-8E21-CA5F03E7BD41}" type="slidenum">
              <a:rPr lang="en-US" smtClean="0"/>
              <a:t>16</a:t>
            </a:fld>
            <a:endParaRPr lang="en-US"/>
          </a:p>
        </p:txBody>
      </p:sp>
    </p:spTree>
    <p:extLst>
      <p:ext uri="{BB962C8B-B14F-4D97-AF65-F5344CB8AC3E}">
        <p14:creationId xmlns:p14="http://schemas.microsoft.com/office/powerpoint/2010/main" val="13438916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723458"/>
          </a:xfrm>
          <a:solidFill>
            <a:schemeClr val="accent1">
              <a:lumMod val="20000"/>
              <a:lumOff val="80000"/>
            </a:schemeClr>
          </a:solidFill>
          <a:ln w="38100">
            <a:solidFill>
              <a:schemeClr val="accent1">
                <a:lumMod val="50000"/>
              </a:schemeClr>
            </a:solidFill>
          </a:ln>
        </p:spPr>
        <p:txBody>
          <a:bodyPr/>
          <a:lstStyle/>
          <a:p>
            <a:pPr algn="ctr"/>
            <a:r>
              <a:rPr lang="en-US" dirty="0" smtClean="0"/>
              <a:t>Strategy #3 Continued</a:t>
            </a:r>
            <a:endParaRPr lang="en-US" dirty="0"/>
          </a:p>
        </p:txBody>
      </p:sp>
      <p:sp>
        <p:nvSpPr>
          <p:cNvPr id="3" name="Content Placeholder 2"/>
          <p:cNvSpPr>
            <a:spLocks noGrp="1"/>
          </p:cNvSpPr>
          <p:nvPr>
            <p:ph idx="1"/>
          </p:nvPr>
        </p:nvSpPr>
        <p:spPr>
          <a:xfrm>
            <a:off x="298939" y="1274261"/>
            <a:ext cx="8527427" cy="4599001"/>
          </a:xfrm>
        </p:spPr>
        <p:txBody>
          <a:bodyPr>
            <a:normAutofit/>
          </a:bodyPr>
          <a:lstStyle/>
          <a:p>
            <a:pPr marL="0" indent="0">
              <a:buNone/>
            </a:pPr>
            <a:endParaRPr lang="en-US" sz="2800" dirty="0" smtClean="0"/>
          </a:p>
          <a:p>
            <a:pPr marL="0" indent="0">
              <a:buNone/>
            </a:pPr>
            <a:r>
              <a:rPr lang="en-US" sz="2800" dirty="0" smtClean="0"/>
              <a:t>Assessment regulations require that the state definition:</a:t>
            </a:r>
          </a:p>
          <a:p>
            <a:pPr marL="0" indent="0">
              <a:buNone/>
            </a:pPr>
            <a:endParaRPr lang="en-US" sz="2800" dirty="0" smtClean="0"/>
          </a:p>
          <a:p>
            <a:pPr lvl="1">
              <a:buFont typeface="Wingdings" panose="05000000000000000000" pitchFamily="2" charset="2"/>
              <a:buChar char="§"/>
            </a:pPr>
            <a:r>
              <a:rPr lang="en-US" sz="2500" dirty="0" smtClean="0"/>
              <a:t>Address cognitive functioning and adaptive behavior;</a:t>
            </a:r>
          </a:p>
          <a:p>
            <a:pPr lvl="1">
              <a:buFont typeface="Wingdings" panose="05000000000000000000" pitchFamily="2" charset="2"/>
              <a:buChar char="§"/>
            </a:pPr>
            <a:r>
              <a:rPr lang="en-US" sz="2500" dirty="0" smtClean="0"/>
              <a:t>Identify exclusionary factors (e.g. EL, low performance); and</a:t>
            </a:r>
          </a:p>
          <a:p>
            <a:pPr lvl="1">
              <a:buFont typeface="Wingdings" panose="05000000000000000000" pitchFamily="2" charset="2"/>
              <a:buChar char="§"/>
            </a:pPr>
            <a:r>
              <a:rPr lang="en-US" sz="2500" dirty="0" smtClean="0"/>
              <a:t>Reflect the instructional needs of students with the most significant cognitive disabilities (extensive, direct individualized instruction; substantial supports).</a:t>
            </a:r>
            <a:endParaRPr lang="en-US" sz="2500" dirty="0"/>
          </a:p>
        </p:txBody>
      </p:sp>
      <p:sp>
        <p:nvSpPr>
          <p:cNvPr id="4" name="Slide Number Placeholder 3"/>
          <p:cNvSpPr>
            <a:spLocks noGrp="1"/>
          </p:cNvSpPr>
          <p:nvPr>
            <p:ph type="sldNum" sz="quarter" idx="12"/>
          </p:nvPr>
        </p:nvSpPr>
        <p:spPr/>
        <p:txBody>
          <a:bodyPr/>
          <a:lstStyle/>
          <a:p>
            <a:fld id="{16630861-4318-414B-8E21-CA5F03E7BD41}" type="slidenum">
              <a:rPr lang="en-US" smtClean="0"/>
              <a:t>17</a:t>
            </a:fld>
            <a:endParaRPr lang="en-US"/>
          </a:p>
        </p:txBody>
      </p:sp>
    </p:spTree>
    <p:extLst>
      <p:ext uri="{BB962C8B-B14F-4D97-AF65-F5344CB8AC3E}">
        <p14:creationId xmlns:p14="http://schemas.microsoft.com/office/powerpoint/2010/main" val="42666608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60297"/>
            <a:ext cx="8527427" cy="737562"/>
          </a:xfrm>
          <a:solidFill>
            <a:schemeClr val="accent1">
              <a:lumMod val="20000"/>
              <a:lumOff val="80000"/>
            </a:schemeClr>
          </a:solidFill>
          <a:ln w="28575">
            <a:solidFill>
              <a:schemeClr val="accent1">
                <a:lumMod val="50000"/>
              </a:schemeClr>
            </a:solidFill>
          </a:ln>
        </p:spPr>
        <p:txBody>
          <a:bodyPr/>
          <a:lstStyle/>
          <a:p>
            <a:pPr algn="ctr"/>
            <a:r>
              <a:rPr lang="en-US" dirty="0" smtClean="0"/>
              <a:t>WVDE Definition</a:t>
            </a:r>
            <a:endParaRPr lang="en-US" dirty="0"/>
          </a:p>
        </p:txBody>
      </p:sp>
      <p:sp>
        <p:nvSpPr>
          <p:cNvPr id="3" name="Content Placeholder 2"/>
          <p:cNvSpPr>
            <a:spLocks noGrp="1"/>
          </p:cNvSpPr>
          <p:nvPr>
            <p:ph idx="1"/>
          </p:nvPr>
        </p:nvSpPr>
        <p:spPr>
          <a:xfrm>
            <a:off x="298939" y="1272989"/>
            <a:ext cx="8527427" cy="4600274"/>
          </a:xfrm>
        </p:spPr>
        <p:txBody>
          <a:bodyPr/>
          <a:lstStyle/>
          <a:p>
            <a:pPr marL="0" indent="0">
              <a:buNone/>
            </a:pPr>
            <a:endParaRPr lang="en-US" sz="2400" dirty="0" smtClean="0"/>
          </a:p>
          <a:p>
            <a:pPr marL="0" indent="0">
              <a:buNone/>
            </a:pPr>
            <a:r>
              <a:rPr lang="en-US" sz="2400" dirty="0" smtClean="0"/>
              <a:t>Students </a:t>
            </a:r>
            <a:r>
              <a:rPr lang="en-US" sz="2400" dirty="0"/>
              <a:t>with the </a:t>
            </a:r>
            <a:r>
              <a:rPr lang="en-US" sz="2400" b="1" dirty="0"/>
              <a:t>most significant cognitive disabilities </a:t>
            </a:r>
            <a:r>
              <a:rPr lang="en-US" sz="2400" dirty="0"/>
              <a:t>(moderate to severe intellectual disability) have general </a:t>
            </a:r>
            <a:r>
              <a:rPr lang="en-US" sz="2400" b="1" i="1" dirty="0"/>
              <a:t>intellectual functioning </a:t>
            </a:r>
            <a:r>
              <a:rPr lang="en-US" sz="2400" dirty="0"/>
              <a:t>more than three standard deviations below the mean, in consideration of 1.0 standard error of measurement as determined by a qualified psychologist, using an individually administered intelligence test; and the student exhibits concurrent deficits in </a:t>
            </a:r>
            <a:r>
              <a:rPr lang="en-US" sz="2400" b="1" i="1" dirty="0"/>
              <a:t>adaptive </a:t>
            </a:r>
            <a:r>
              <a:rPr lang="en-US" sz="2400" b="1" dirty="0"/>
              <a:t>functioning </a:t>
            </a:r>
            <a:r>
              <a:rPr lang="en-US" sz="2400" dirty="0"/>
              <a:t>expected for his or her age across multiple environments based on clinical and standardized assessment in at least one of the following domains: conceptual, </a:t>
            </a:r>
            <a:r>
              <a:rPr lang="en-US" sz="2400" dirty="0" smtClean="0"/>
              <a:t>social, </a:t>
            </a:r>
            <a:r>
              <a:rPr lang="en-US" sz="2400" dirty="0"/>
              <a:t>or practical.</a:t>
            </a:r>
          </a:p>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18</a:t>
            </a:fld>
            <a:endParaRPr lang="en-US"/>
          </a:p>
        </p:txBody>
      </p:sp>
    </p:spTree>
    <p:extLst>
      <p:ext uri="{BB962C8B-B14F-4D97-AF65-F5344CB8AC3E}">
        <p14:creationId xmlns:p14="http://schemas.microsoft.com/office/powerpoint/2010/main" val="1643019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735913"/>
          </a:xfrm>
          <a:solidFill>
            <a:schemeClr val="accent1">
              <a:lumMod val="20000"/>
              <a:lumOff val="80000"/>
            </a:schemeClr>
          </a:solidFill>
          <a:ln w="38100">
            <a:solidFill>
              <a:schemeClr val="accent1">
                <a:lumMod val="50000"/>
              </a:schemeClr>
            </a:solidFill>
          </a:ln>
        </p:spPr>
        <p:txBody>
          <a:bodyPr/>
          <a:lstStyle/>
          <a:p>
            <a:pPr algn="ctr"/>
            <a:r>
              <a:rPr lang="en-US" dirty="0" smtClean="0"/>
              <a:t>Recommended Strategy #4</a:t>
            </a:r>
            <a:endParaRPr lang="en-US" dirty="0"/>
          </a:p>
        </p:txBody>
      </p:sp>
      <p:sp>
        <p:nvSpPr>
          <p:cNvPr id="3" name="Content Placeholder 2"/>
          <p:cNvSpPr>
            <a:spLocks noGrp="1"/>
          </p:cNvSpPr>
          <p:nvPr>
            <p:ph idx="1"/>
          </p:nvPr>
        </p:nvSpPr>
        <p:spPr>
          <a:xfrm>
            <a:off x="298939" y="995083"/>
            <a:ext cx="8527427" cy="4878180"/>
          </a:xfrm>
        </p:spPr>
        <p:txBody>
          <a:bodyPr/>
          <a:lstStyle/>
          <a:p>
            <a:pPr marL="0" indent="0">
              <a:buNone/>
            </a:pPr>
            <a:endParaRPr lang="en-US" dirty="0" smtClean="0"/>
          </a:p>
          <a:p>
            <a:pPr marL="0" indent="0">
              <a:buNone/>
            </a:pPr>
            <a:r>
              <a:rPr lang="en-US" dirty="0" smtClean="0"/>
              <a:t>Provide Professional Learning for IEP Team members and other educators on the nature of the alternate assessment and who should participate in it.</a:t>
            </a:r>
          </a:p>
          <a:p>
            <a:pPr marL="0" indent="0">
              <a:buNone/>
            </a:pPr>
            <a:endParaRPr lang="en-US" dirty="0"/>
          </a:p>
          <a:p>
            <a:pPr marL="0" indent="0">
              <a:buNone/>
            </a:pPr>
            <a:r>
              <a:rPr lang="en-US" b="1" dirty="0" smtClean="0"/>
              <a:t>Include, at minimum:</a:t>
            </a:r>
          </a:p>
          <a:p>
            <a:pPr>
              <a:buFont typeface="Wingdings" panose="05000000000000000000" pitchFamily="2" charset="2"/>
              <a:buChar char="§"/>
            </a:pPr>
            <a:r>
              <a:rPr lang="en-US" dirty="0" smtClean="0"/>
              <a:t>Using participation guidelines to make assessment participation decisions.</a:t>
            </a:r>
          </a:p>
          <a:p>
            <a:pPr>
              <a:buFont typeface="Wingdings" panose="05000000000000000000" pitchFamily="2" charset="2"/>
              <a:buChar char="§"/>
            </a:pPr>
            <a:r>
              <a:rPr lang="en-US" dirty="0" smtClean="0"/>
              <a:t>Differentiating instruction (DI) and providing better access (UDL) to academic content.</a:t>
            </a:r>
          </a:p>
          <a:p>
            <a:pPr>
              <a:buFont typeface="Wingdings" panose="05000000000000000000" pitchFamily="2" charset="2"/>
              <a:buChar char="§"/>
            </a:pPr>
            <a:r>
              <a:rPr lang="en-US" dirty="0" smtClean="0"/>
              <a:t>Selecting, implementing, and evaluation accessibility features and accommodations for instruction and assessment. </a:t>
            </a: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19</a:t>
            </a:fld>
            <a:endParaRPr lang="en-US"/>
          </a:p>
        </p:txBody>
      </p:sp>
    </p:spTree>
    <p:extLst>
      <p:ext uri="{BB962C8B-B14F-4D97-AF65-F5344CB8AC3E}">
        <p14:creationId xmlns:p14="http://schemas.microsoft.com/office/powerpoint/2010/main" val="14547921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94221"/>
          </a:xfrm>
          <a:solidFill>
            <a:schemeClr val="accent1">
              <a:lumMod val="20000"/>
              <a:lumOff val="80000"/>
            </a:schemeClr>
          </a:solidFill>
          <a:ln w="38100">
            <a:solidFill>
              <a:schemeClr val="accent1">
                <a:lumMod val="50000"/>
              </a:schemeClr>
            </a:solidFill>
          </a:ln>
        </p:spPr>
        <p:txBody>
          <a:bodyPr/>
          <a:lstStyle/>
          <a:p>
            <a:pPr algn="ctr"/>
            <a:r>
              <a:rPr lang="en-US" dirty="0" smtClean="0"/>
              <a:t>3B2 District Action Plans</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2437" y="1684945"/>
            <a:ext cx="2428875" cy="1885950"/>
          </a:xfrm>
        </p:spPr>
      </p:pic>
      <p:sp>
        <p:nvSpPr>
          <p:cNvPr id="4" name="Slide Number Placeholder 3"/>
          <p:cNvSpPr>
            <a:spLocks noGrp="1"/>
          </p:cNvSpPr>
          <p:nvPr>
            <p:ph type="sldNum" sz="quarter" idx="12"/>
          </p:nvPr>
        </p:nvSpPr>
        <p:spPr/>
        <p:txBody>
          <a:bodyPr/>
          <a:lstStyle/>
          <a:p>
            <a:fld id="{16630861-4318-414B-8E21-CA5F03E7BD41}" type="slidenum">
              <a:rPr lang="en-US" smtClean="0"/>
              <a:t>20</a:t>
            </a:fld>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786" y="3761255"/>
            <a:ext cx="2162175" cy="2114550"/>
          </a:xfrm>
          <a:prstGeom prst="rect">
            <a:avLst/>
          </a:prstGeom>
        </p:spPr>
      </p:pic>
      <p:sp>
        <p:nvSpPr>
          <p:cNvPr id="7" name="TextBox 6"/>
          <p:cNvSpPr txBox="1"/>
          <p:nvPr/>
        </p:nvSpPr>
        <p:spPr>
          <a:xfrm>
            <a:off x="3576918" y="1543603"/>
            <a:ext cx="3854823" cy="4154984"/>
          </a:xfrm>
          <a:prstGeom prst="rect">
            <a:avLst/>
          </a:prstGeom>
          <a:noFill/>
        </p:spPr>
        <p:txBody>
          <a:bodyPr wrap="square" rtlCol="0">
            <a:spAutoFit/>
          </a:bodyPr>
          <a:lstStyle/>
          <a:p>
            <a:pPr algn="ctr"/>
            <a:r>
              <a:rPr lang="en-US" sz="1600" dirty="0" smtClean="0"/>
              <a:t>      </a:t>
            </a:r>
            <a:r>
              <a:rPr lang="en-US" sz="1600" b="1" dirty="0" smtClean="0"/>
              <a:t>Improvement Plan Action Steps Examples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Train principals </a:t>
            </a:r>
            <a:r>
              <a:rPr lang="en-US" dirty="0" smtClean="0"/>
              <a:t>and IEP Teams on how to analyze data and inform parents on what it means to be on an alternate diploma.</a:t>
            </a:r>
          </a:p>
          <a:p>
            <a:pPr marL="285750" indent="-285750">
              <a:buFont typeface="Arial" panose="020B0604020202020204" pitchFamily="34" charset="0"/>
              <a:buChar char="•"/>
            </a:pPr>
            <a:r>
              <a:rPr lang="en-US" dirty="0" smtClean="0"/>
              <a:t>Train teachers on the Guidelines for Participation on Alternate Assessment.</a:t>
            </a:r>
          </a:p>
          <a:p>
            <a:pPr marL="285750" indent="-285750">
              <a:buFont typeface="Arial" panose="020B0604020202020204" pitchFamily="34" charset="0"/>
              <a:buChar char="•"/>
            </a:pPr>
            <a:r>
              <a:rPr lang="en-US" dirty="0" smtClean="0"/>
              <a:t>Provided Professional Learning opportunities to raise awareness of implications and limitations of alternate diploma.</a:t>
            </a:r>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38524992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770653"/>
          </a:xfrm>
          <a:solidFill>
            <a:schemeClr val="accent1">
              <a:lumMod val="20000"/>
              <a:lumOff val="80000"/>
            </a:schemeClr>
          </a:solidFill>
          <a:ln w="38100">
            <a:solidFill>
              <a:schemeClr val="accent1">
                <a:lumMod val="50000"/>
              </a:schemeClr>
            </a:solidFill>
          </a:ln>
        </p:spPr>
        <p:txBody>
          <a:bodyPr/>
          <a:lstStyle/>
          <a:p>
            <a:pPr algn="ctr"/>
            <a:r>
              <a:rPr lang="en-US" smtClean="0"/>
              <a:t>Recommended Strategy #5</a:t>
            </a:r>
            <a:endParaRPr lang="en-US" dirty="0"/>
          </a:p>
        </p:txBody>
      </p:sp>
      <p:sp>
        <p:nvSpPr>
          <p:cNvPr id="3" name="Content Placeholder 2"/>
          <p:cNvSpPr>
            <a:spLocks noGrp="1"/>
          </p:cNvSpPr>
          <p:nvPr>
            <p:ph idx="1"/>
          </p:nvPr>
        </p:nvSpPr>
        <p:spPr>
          <a:xfrm>
            <a:off x="298939" y="1321455"/>
            <a:ext cx="8527427" cy="4551808"/>
          </a:xfrm>
        </p:spPr>
        <p:txBody>
          <a:bodyPr>
            <a:normAutofit/>
          </a:bodyPr>
          <a:lstStyle/>
          <a:p>
            <a:pPr marL="0" indent="0" algn="ctr">
              <a:buNone/>
            </a:pPr>
            <a:endParaRPr lang="en-US" sz="3200" dirty="0" smtClean="0"/>
          </a:p>
          <a:p>
            <a:pPr marL="0" indent="0" algn="ctr">
              <a:buNone/>
            </a:pPr>
            <a:r>
              <a:rPr lang="en-US" sz="3200" dirty="0" smtClean="0"/>
              <a:t>Provide information sessions for </a:t>
            </a:r>
            <a:r>
              <a:rPr lang="en-US" sz="3200" b="1" dirty="0" smtClean="0"/>
              <a:t>parents</a:t>
            </a:r>
            <a:r>
              <a:rPr lang="en-US" sz="3200" dirty="0" smtClean="0"/>
              <a:t> of students with disabilities so that they can participate in the </a:t>
            </a:r>
            <a:r>
              <a:rPr lang="en-US" sz="3200" b="1" dirty="0" smtClean="0"/>
              <a:t>IEP decision-making process </a:t>
            </a:r>
            <a:r>
              <a:rPr lang="en-US" sz="3200" dirty="0" smtClean="0"/>
              <a:t>about the assessment in which their child participates.</a:t>
            </a:r>
            <a:endParaRPr lang="en-US" sz="3200" dirty="0"/>
          </a:p>
        </p:txBody>
      </p:sp>
      <p:sp>
        <p:nvSpPr>
          <p:cNvPr id="4" name="Slide Number Placeholder 3"/>
          <p:cNvSpPr>
            <a:spLocks noGrp="1"/>
          </p:cNvSpPr>
          <p:nvPr>
            <p:ph type="sldNum" sz="quarter" idx="12"/>
          </p:nvPr>
        </p:nvSpPr>
        <p:spPr/>
        <p:txBody>
          <a:bodyPr/>
          <a:lstStyle/>
          <a:p>
            <a:fld id="{16630861-4318-414B-8E21-CA5F03E7BD41}" type="slidenum">
              <a:rPr lang="en-US" smtClean="0"/>
              <a:t>21</a:t>
            </a:fld>
            <a:endParaRPr lang="en-US"/>
          </a:p>
        </p:txBody>
      </p:sp>
    </p:spTree>
    <p:extLst>
      <p:ext uri="{BB962C8B-B14F-4D97-AF65-F5344CB8AC3E}">
        <p14:creationId xmlns:p14="http://schemas.microsoft.com/office/powerpoint/2010/main" val="9931212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108" y="171082"/>
            <a:ext cx="3429550" cy="778714"/>
          </a:xfrm>
          <a:solidFill>
            <a:schemeClr val="accent1">
              <a:lumMod val="20000"/>
              <a:lumOff val="80000"/>
            </a:schemeClr>
          </a:solidFill>
          <a:ln w="38100">
            <a:solidFill>
              <a:schemeClr val="accent1">
                <a:lumMod val="50000"/>
              </a:schemeClr>
            </a:solidFill>
          </a:ln>
        </p:spPr>
        <p:txBody>
          <a:bodyPr>
            <a:normAutofit fontScale="90000"/>
          </a:bodyPr>
          <a:lstStyle/>
          <a:p>
            <a:pPr algn="ctr"/>
            <a:r>
              <a:rPr lang="en-US" dirty="0" smtClean="0"/>
              <a:t>Strategies for meeting the 1% participation cap</a:t>
            </a: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53146" y="457201"/>
            <a:ext cx="4477610" cy="5052796"/>
          </a:xfrm>
        </p:spPr>
      </p:pic>
      <p:sp>
        <p:nvSpPr>
          <p:cNvPr id="9" name="Text Placeholder 8"/>
          <p:cNvSpPr>
            <a:spLocks noGrp="1"/>
          </p:cNvSpPr>
          <p:nvPr>
            <p:ph type="body" sz="half" idx="2"/>
          </p:nvPr>
        </p:nvSpPr>
        <p:spPr>
          <a:xfrm>
            <a:off x="334108" y="1215268"/>
            <a:ext cx="3429550" cy="3822782"/>
          </a:xfrm>
        </p:spPr>
        <p:txBody>
          <a:bodyPr/>
          <a:lstStyle/>
          <a:p>
            <a:pPr marL="228600" indent="-228600">
              <a:buAutoNum type="arabicPeriod"/>
            </a:pPr>
            <a:r>
              <a:rPr lang="en-US" dirty="0"/>
              <a:t>Gather district and school data on current participation rates in the alternate assessment. </a:t>
            </a:r>
          </a:p>
          <a:p>
            <a:pPr marL="228600" indent="-228600">
              <a:buAutoNum type="arabicPeriod"/>
            </a:pPr>
            <a:r>
              <a:rPr lang="en-US" dirty="0"/>
              <a:t>Gather data on the characteristics of students participating in the alternate assessment.</a:t>
            </a:r>
          </a:p>
          <a:p>
            <a:pPr marL="228600" indent="-228600">
              <a:buAutoNum type="arabicPeriod"/>
            </a:pPr>
            <a:r>
              <a:rPr lang="en-US" dirty="0"/>
              <a:t>Create or examine a state definition of “students with the most significant cognitive disabilities” and revise guidelines, as needed, for determining whether a student should participate in the alternate assessment.</a:t>
            </a:r>
          </a:p>
          <a:p>
            <a:pPr marL="228600" indent="-228600">
              <a:buAutoNum type="arabicPeriod"/>
            </a:pPr>
            <a:r>
              <a:rPr lang="en-US" dirty="0"/>
              <a:t>Provide PD for IEP team members and other educators on alternate assessment and who should participate in it.</a:t>
            </a:r>
          </a:p>
          <a:p>
            <a:pPr marL="228600" indent="-228600">
              <a:buAutoNum type="arabicPeriod"/>
            </a:pPr>
            <a:r>
              <a:rPr lang="en-US" dirty="0"/>
              <a:t>Provide information sessions for parents of students with disabilities so that they can participate in the IEP decision-making process about the assessment in which their child participates.</a:t>
            </a:r>
          </a:p>
          <a:p>
            <a:endParaRPr lang="en-US" dirty="0" smtClean="0"/>
          </a:p>
        </p:txBody>
      </p:sp>
      <p:sp>
        <p:nvSpPr>
          <p:cNvPr id="4" name="Slide Number Placeholder 3"/>
          <p:cNvSpPr>
            <a:spLocks noGrp="1"/>
          </p:cNvSpPr>
          <p:nvPr>
            <p:ph type="sldNum" sz="quarter" idx="12"/>
          </p:nvPr>
        </p:nvSpPr>
        <p:spPr/>
        <p:txBody>
          <a:bodyPr/>
          <a:lstStyle/>
          <a:p>
            <a:fld id="{16630861-4318-414B-8E21-CA5F03E7BD41}" type="slidenum">
              <a:rPr lang="en-US" smtClean="0"/>
              <a:t>22</a:t>
            </a:fld>
            <a:endParaRPr lang="en-US"/>
          </a:p>
        </p:txBody>
      </p:sp>
    </p:spTree>
    <p:extLst>
      <p:ext uri="{BB962C8B-B14F-4D97-AF65-F5344CB8AC3E}">
        <p14:creationId xmlns:p14="http://schemas.microsoft.com/office/powerpoint/2010/main" val="23291726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725828"/>
          </a:xfrm>
          <a:solidFill>
            <a:schemeClr val="accent1">
              <a:lumMod val="20000"/>
              <a:lumOff val="80000"/>
            </a:schemeClr>
          </a:solidFill>
          <a:ln w="38100">
            <a:solidFill>
              <a:schemeClr val="accent1">
                <a:lumMod val="50000"/>
              </a:schemeClr>
            </a:solidFill>
          </a:ln>
        </p:spPr>
        <p:txBody>
          <a:bodyPr>
            <a:normAutofit fontScale="90000"/>
          </a:bodyPr>
          <a:lstStyle/>
          <a:p>
            <a:pPr algn="ctr"/>
            <a:r>
              <a:rPr lang="en-US" dirty="0" smtClean="0"/>
              <a:t>ESSA 1% State-level Cap Waiver Requirements</a:t>
            </a:r>
            <a:endParaRPr lang="en-US" dirty="0"/>
          </a:p>
        </p:txBody>
      </p:sp>
      <p:sp>
        <p:nvSpPr>
          <p:cNvPr id="3" name="Content Placeholder 2"/>
          <p:cNvSpPr>
            <a:spLocks noGrp="1"/>
          </p:cNvSpPr>
          <p:nvPr>
            <p:ph idx="1"/>
          </p:nvPr>
        </p:nvSpPr>
        <p:spPr>
          <a:xfrm>
            <a:off x="298939" y="1138518"/>
            <a:ext cx="8527427" cy="4734745"/>
          </a:xfrm>
        </p:spPr>
        <p:txBody>
          <a:bodyPr>
            <a:normAutofit/>
          </a:bodyPr>
          <a:lstStyle/>
          <a:p>
            <a:endParaRPr lang="en-US" dirty="0"/>
          </a:p>
          <a:p>
            <a:r>
              <a:rPr lang="en-US" sz="2400" dirty="0" smtClean="0"/>
              <a:t>The waiver must be submitted at least 90 days prior to the start of State’s testing window.</a:t>
            </a:r>
          </a:p>
          <a:p>
            <a:r>
              <a:rPr lang="en-US" sz="2400" dirty="0" smtClean="0"/>
              <a:t>The waiver must provide State-level data from the current or previous school year to show:</a:t>
            </a:r>
          </a:p>
          <a:p>
            <a:pPr marL="0" indent="0">
              <a:buNone/>
            </a:pPr>
            <a:endParaRPr lang="en-US" sz="2400" dirty="0" smtClean="0"/>
          </a:p>
          <a:p>
            <a:pPr>
              <a:buFont typeface="Wingdings" panose="05000000000000000000" pitchFamily="2" charset="2"/>
              <a:buChar char="Ø"/>
            </a:pPr>
            <a:r>
              <a:rPr lang="en-US" sz="1800" dirty="0" smtClean="0">
                <a:latin typeface="Fira Sans"/>
              </a:rPr>
              <a:t>The number and percentage of students in each subgroup who took the alternate assessment and</a:t>
            </a:r>
          </a:p>
          <a:p>
            <a:pPr>
              <a:buFont typeface="Wingdings" panose="05000000000000000000" pitchFamily="2" charset="2"/>
              <a:buChar char="Ø"/>
            </a:pPr>
            <a:r>
              <a:rPr lang="en-US" sz="1800" dirty="0" smtClean="0">
                <a:latin typeface="Fira Sans"/>
              </a:rPr>
              <a:t>The State has measured the achievement of at least 95% of all students and 95% of children with disabilities subgroup who are enrolled in grades for which </a:t>
            </a:r>
            <a:r>
              <a:rPr lang="en-US" sz="1800" dirty="0">
                <a:latin typeface="Fira Sans"/>
              </a:rPr>
              <a:t>the assessment is required. </a:t>
            </a:r>
            <a:r>
              <a:rPr lang="en-US" sz="3200" dirty="0" smtClean="0">
                <a:latin typeface="+mn-lt"/>
              </a:rPr>
              <a:t>	</a:t>
            </a:r>
          </a:p>
        </p:txBody>
      </p:sp>
      <p:sp>
        <p:nvSpPr>
          <p:cNvPr id="4" name="Slide Number Placeholder 3"/>
          <p:cNvSpPr>
            <a:spLocks noGrp="1"/>
          </p:cNvSpPr>
          <p:nvPr>
            <p:ph type="sldNum" sz="quarter" idx="12"/>
          </p:nvPr>
        </p:nvSpPr>
        <p:spPr/>
        <p:txBody>
          <a:bodyPr/>
          <a:lstStyle/>
          <a:p>
            <a:fld id="{16630861-4318-414B-8E21-CA5F03E7BD41}" type="slidenum">
              <a:rPr lang="en-US" smtClean="0"/>
              <a:t>23</a:t>
            </a:fld>
            <a:endParaRPr lang="en-US"/>
          </a:p>
        </p:txBody>
      </p:sp>
    </p:spTree>
    <p:extLst>
      <p:ext uri="{BB962C8B-B14F-4D97-AF65-F5344CB8AC3E}">
        <p14:creationId xmlns:p14="http://schemas.microsoft.com/office/powerpoint/2010/main" val="17353293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98939" y="143747"/>
            <a:ext cx="8527427" cy="758843"/>
          </a:xfrm>
          <a:solidFill>
            <a:schemeClr val="accent1">
              <a:lumMod val="20000"/>
              <a:lumOff val="80000"/>
            </a:schemeClr>
          </a:solidFill>
          <a:ln w="38100">
            <a:solidFill>
              <a:schemeClr val="accent1">
                <a:lumMod val="50000"/>
              </a:schemeClr>
            </a:solidFill>
          </a:ln>
        </p:spPr>
        <p:txBody>
          <a:bodyPr/>
          <a:lstStyle/>
          <a:p>
            <a:pPr algn="ctr"/>
            <a:r>
              <a:rPr lang="en-US" dirty="0" smtClean="0"/>
              <a:t>Waiver Requirements Continued…</a:t>
            </a:r>
            <a:endParaRPr lang="en-US" dirty="0"/>
          </a:p>
        </p:txBody>
      </p:sp>
      <p:sp>
        <p:nvSpPr>
          <p:cNvPr id="9" name="Content Placeholder 8"/>
          <p:cNvSpPr>
            <a:spLocks noGrp="1"/>
          </p:cNvSpPr>
          <p:nvPr>
            <p:ph idx="1"/>
          </p:nvPr>
        </p:nvSpPr>
        <p:spPr>
          <a:xfrm>
            <a:off x="298939" y="1246095"/>
            <a:ext cx="8527427" cy="4627168"/>
          </a:xfrm>
        </p:spPr>
        <p:txBody>
          <a:bodyPr/>
          <a:lstStyle/>
          <a:p>
            <a:pPr marL="0" indent="0">
              <a:buNone/>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24</a:t>
            </a:fld>
            <a:endParaRPr lang="en-US"/>
          </a:p>
        </p:txBody>
      </p:sp>
      <p:sp>
        <p:nvSpPr>
          <p:cNvPr id="5" name="Rectangle 4"/>
          <p:cNvSpPr/>
          <p:nvPr/>
        </p:nvSpPr>
        <p:spPr>
          <a:xfrm>
            <a:off x="304800" y="2026997"/>
            <a:ext cx="8659906" cy="4062651"/>
          </a:xfrm>
          <a:prstGeom prst="rect">
            <a:avLst/>
          </a:prstGeom>
        </p:spPr>
        <p:txBody>
          <a:bodyPr wrap="square">
            <a:spAutoFit/>
          </a:bodyPr>
          <a:lstStyle/>
          <a:p>
            <a:pPr marL="457200" indent="-457200">
              <a:buFont typeface="Arial" panose="020B0604020202020204" pitchFamily="34" charset="0"/>
              <a:buChar char="•"/>
            </a:pPr>
            <a:r>
              <a:rPr lang="en-US" sz="2800" dirty="0"/>
              <a:t>Include assurances from the State that it has verified that each LEA that the State anticipates will assess more than 1% of it’s assessed students in any subject for which assessments are administered in that school year using the alternate </a:t>
            </a:r>
            <a:r>
              <a:rPr lang="en-US" sz="2800" dirty="0" smtClean="0"/>
              <a:t>assessment.</a:t>
            </a:r>
          </a:p>
          <a:p>
            <a:endParaRPr lang="en-US" sz="2800" dirty="0"/>
          </a:p>
          <a:p>
            <a:pPr marL="342900" indent="-342900">
              <a:buFont typeface="Wingdings" panose="05000000000000000000" pitchFamily="2" charset="2"/>
              <a:buChar char="Ø"/>
            </a:pPr>
            <a:r>
              <a:rPr lang="en-US" sz="2400" dirty="0"/>
              <a:t>Followed each of the State’s guidelines </a:t>
            </a:r>
            <a:r>
              <a:rPr lang="en-US" sz="2400" dirty="0" smtClean="0"/>
              <a:t>and</a:t>
            </a:r>
            <a:endParaRPr lang="en-US" sz="2400" dirty="0"/>
          </a:p>
          <a:p>
            <a:pPr marL="342900" indent="-342900">
              <a:buFont typeface="Wingdings" panose="05000000000000000000" pitchFamily="2" charset="2"/>
              <a:buChar char="Ø"/>
            </a:pPr>
            <a:r>
              <a:rPr lang="en-US" sz="2400" dirty="0" smtClean="0"/>
              <a:t>Will address any disproportionality in the percentage of students in any subgroup.</a:t>
            </a:r>
          </a:p>
          <a:p>
            <a:r>
              <a:rPr lang="en-US" dirty="0" smtClean="0"/>
              <a:t>	 </a:t>
            </a:r>
            <a:endParaRPr lang="en-US" dirty="0"/>
          </a:p>
        </p:txBody>
      </p:sp>
    </p:spTree>
    <p:extLst>
      <p:ext uri="{BB962C8B-B14F-4D97-AF65-F5344CB8AC3E}">
        <p14:creationId xmlns:p14="http://schemas.microsoft.com/office/powerpoint/2010/main" val="26316292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8939" y="143747"/>
            <a:ext cx="8527427" cy="949947"/>
          </a:xfrm>
          <a:solidFill>
            <a:schemeClr val="accent1">
              <a:lumMod val="20000"/>
              <a:lumOff val="80000"/>
            </a:schemeClr>
          </a:solidFill>
          <a:ln w="38100">
            <a:solidFill>
              <a:schemeClr val="accent1">
                <a:lumMod val="50000"/>
              </a:schemeClr>
            </a:solidFill>
          </a:ln>
        </p:spPr>
        <p:txBody>
          <a:bodyPr/>
          <a:lstStyle/>
          <a:p>
            <a:pPr algn="ctr"/>
            <a:r>
              <a:rPr lang="en-US" dirty="0" smtClean="0"/>
              <a:t>Include a plan and timeline by which</a:t>
            </a:r>
            <a:endParaRPr lang="en-US" dirty="0"/>
          </a:p>
        </p:txBody>
      </p:sp>
      <p:sp>
        <p:nvSpPr>
          <p:cNvPr id="4" name="Content Placeholder 3"/>
          <p:cNvSpPr>
            <a:spLocks noGrp="1"/>
          </p:cNvSpPr>
          <p:nvPr>
            <p:ph idx="1"/>
          </p:nvPr>
        </p:nvSpPr>
        <p:spPr>
          <a:xfrm>
            <a:off x="298939" y="1497107"/>
            <a:ext cx="8527427" cy="4376156"/>
          </a:xfrm>
        </p:spPr>
        <p:txBody>
          <a:bodyPr>
            <a:normAutofit/>
          </a:bodyPr>
          <a:lstStyle/>
          <a:p>
            <a:r>
              <a:rPr lang="en-US" sz="1800" dirty="0" smtClean="0"/>
              <a:t>The State will improve the implementation of its guidelines by reviewing and if necessary, revising its definition.</a:t>
            </a:r>
          </a:p>
          <a:p>
            <a:endParaRPr lang="en-US" sz="1800" dirty="0"/>
          </a:p>
          <a:p>
            <a:r>
              <a:rPr lang="en-US" sz="1800" dirty="0" smtClean="0"/>
              <a:t>The State will take additional steps to support and provide appropriate oversight to each LEA that the state anticipates will assess more than 1% of it’s assessed students.</a:t>
            </a:r>
          </a:p>
          <a:p>
            <a:endParaRPr lang="en-US" sz="1800" dirty="0"/>
          </a:p>
          <a:p>
            <a:r>
              <a:rPr lang="en-US" sz="1800" dirty="0" smtClean="0"/>
              <a:t>The State must define how it will monitor and regularly evaluate each LEA to ensure that the LEA provides sufficient training such that the staff that participate as members of an IEP Team understand and implement the guidelines. </a:t>
            </a:r>
          </a:p>
          <a:p>
            <a:endParaRPr lang="en-US" sz="1800" dirty="0"/>
          </a:p>
          <a:p>
            <a:r>
              <a:rPr lang="en-US" sz="1800" dirty="0" smtClean="0"/>
              <a:t>The State will address any disproportionality in the percentage of students taking an alternate assessment aligned with alternate academic achievement standards. </a:t>
            </a:r>
            <a:endParaRPr lang="en-US" sz="1800" dirty="0"/>
          </a:p>
        </p:txBody>
      </p:sp>
      <p:sp>
        <p:nvSpPr>
          <p:cNvPr id="2" name="Slide Number Placeholder 1"/>
          <p:cNvSpPr>
            <a:spLocks noGrp="1"/>
          </p:cNvSpPr>
          <p:nvPr>
            <p:ph type="sldNum" sz="quarter" idx="12"/>
          </p:nvPr>
        </p:nvSpPr>
        <p:spPr/>
        <p:txBody>
          <a:bodyPr/>
          <a:lstStyle/>
          <a:p>
            <a:fld id="{16630861-4318-414B-8E21-CA5F03E7BD41}" type="slidenum">
              <a:rPr lang="en-US" smtClean="0"/>
              <a:t>25</a:t>
            </a:fld>
            <a:endParaRPr lang="en-US"/>
          </a:p>
        </p:txBody>
      </p:sp>
    </p:spTree>
    <p:extLst>
      <p:ext uri="{BB962C8B-B14F-4D97-AF65-F5344CB8AC3E}">
        <p14:creationId xmlns:p14="http://schemas.microsoft.com/office/powerpoint/2010/main" val="23645661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8657" y="535888"/>
            <a:ext cx="7032154" cy="1562100"/>
          </a:xfrm>
        </p:spPr>
      </p:pic>
      <p:sp>
        <p:nvSpPr>
          <p:cNvPr id="4" name="Slide Number Placeholder 3"/>
          <p:cNvSpPr>
            <a:spLocks noGrp="1"/>
          </p:cNvSpPr>
          <p:nvPr>
            <p:ph type="sldNum" sz="quarter" idx="12"/>
          </p:nvPr>
        </p:nvSpPr>
        <p:spPr/>
        <p:txBody>
          <a:bodyPr/>
          <a:lstStyle/>
          <a:p>
            <a:fld id="{16630861-4318-414B-8E21-CA5F03E7BD41}" type="slidenum">
              <a:rPr lang="en-US" smtClean="0"/>
              <a:t>26</a:t>
            </a:fld>
            <a:endParaRPr lang="en-US"/>
          </a:p>
        </p:txBody>
      </p:sp>
      <p:sp>
        <p:nvSpPr>
          <p:cNvPr id="6" name="TextBox 5"/>
          <p:cNvSpPr txBox="1"/>
          <p:nvPr/>
        </p:nvSpPr>
        <p:spPr>
          <a:xfrm>
            <a:off x="2817341" y="3163330"/>
            <a:ext cx="3595411" cy="1569660"/>
          </a:xfrm>
          <a:prstGeom prst="rect">
            <a:avLst/>
          </a:prstGeom>
          <a:noFill/>
        </p:spPr>
        <p:txBody>
          <a:bodyPr wrap="square" rtlCol="0">
            <a:spAutoFit/>
          </a:bodyPr>
          <a:lstStyle/>
          <a:p>
            <a:pPr algn="ctr"/>
            <a:r>
              <a:rPr lang="en-US" sz="2400" dirty="0" smtClean="0"/>
              <a:t>Dawn Embrey-King</a:t>
            </a:r>
          </a:p>
          <a:p>
            <a:pPr algn="ctr"/>
            <a:r>
              <a:rPr lang="en-US" sz="2400" dirty="0" smtClean="0"/>
              <a:t>Coordinator WVDE OSE</a:t>
            </a:r>
          </a:p>
          <a:p>
            <a:pPr algn="ctr"/>
            <a:r>
              <a:rPr lang="en-US" sz="2400" dirty="0" smtClean="0">
                <a:hlinkClick r:id="rId4"/>
              </a:rPr>
              <a:t>dembreyking@k12.wv.us</a:t>
            </a:r>
            <a:endParaRPr lang="en-US" sz="2400" dirty="0" smtClean="0"/>
          </a:p>
          <a:p>
            <a:pPr algn="ctr"/>
            <a:r>
              <a:rPr lang="en-US" sz="2400" dirty="0" smtClean="0"/>
              <a:t>304-558-2696 (53222)</a:t>
            </a:r>
            <a:endParaRPr lang="en-US" sz="2400" dirty="0"/>
          </a:p>
        </p:txBody>
      </p:sp>
    </p:spTree>
    <p:extLst>
      <p:ext uri="{BB962C8B-B14F-4D97-AF65-F5344CB8AC3E}">
        <p14:creationId xmlns:p14="http://schemas.microsoft.com/office/powerpoint/2010/main" val="3165593804"/>
      </p:ext>
    </p:extLst>
  </p:cSld>
  <p:clrMapOvr>
    <a:masterClrMapping/>
  </p:clrMapOvr>
  <p:timing>
    <p:tnLst>
      <p:par>
        <p:cTn id="1" dur="indefinite" restart="never" nodeType="tmRoot"/>
      </p:par>
    </p:tnLst>
  </p:timing>
</p:sld>
</file>

<file path=ppt/theme/theme1.xml><?xml version="1.0" encoding="utf-8"?>
<a:theme xmlns:a="http://schemas.openxmlformats.org/drawingml/2006/main" name="WVDE_2017Theme2">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VDE_2017Theme2" id="{44F0BE6C-34C6-EC46-AFE6-CDB91FC5A479}" vid="{EC7969FB-EEA3-4642-839C-4BC2186169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WVDE_2017Theme2</Template>
  <TotalTime>4938</TotalTime>
  <Words>1721</Words>
  <Application>Microsoft Office PowerPoint</Application>
  <PresentationFormat>On-screen Show (4:3)</PresentationFormat>
  <Paragraphs>368</Paragraphs>
  <Slides>26</Slides>
  <Notes>25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SimSun</vt:lpstr>
      <vt:lpstr>Arial</vt:lpstr>
      <vt:lpstr>Calibri</vt:lpstr>
      <vt:lpstr>Fira Sans</vt:lpstr>
      <vt:lpstr>Fira Sans Ultra</vt:lpstr>
      <vt:lpstr>Tahoma</vt:lpstr>
      <vt:lpstr>Times New Roman</vt:lpstr>
      <vt:lpstr>Vollkorn</vt:lpstr>
      <vt:lpstr>Wingdings</vt:lpstr>
      <vt:lpstr>WVDE_2017Theme2</vt:lpstr>
      <vt:lpstr>Alternate Assessment </vt:lpstr>
      <vt:lpstr>Learning Objectives</vt:lpstr>
      <vt:lpstr>Evolution of the 1% cap from ESEA to ESSA</vt:lpstr>
      <vt:lpstr>Then …</vt:lpstr>
      <vt:lpstr>What does this mean?</vt:lpstr>
      <vt:lpstr>To reach 1.0% participation rate in WV . . .</vt:lpstr>
      <vt:lpstr>Let’s break it down and look at an un-named district in WV</vt:lpstr>
      <vt:lpstr>Strategies for meeting the 1% participation cap</vt:lpstr>
      <vt:lpstr>Recommended Strategy #1</vt:lpstr>
      <vt:lpstr>National Data</vt:lpstr>
      <vt:lpstr>WV Alternate Summative Assessment Participation for Math, SY 2016, Grades 3-11 by District</vt:lpstr>
      <vt:lpstr>WV Alternate Summative Assessment Participation for ELA, SY 2016, Grades 3-11 by District</vt:lpstr>
      <vt:lpstr>Recommended Strategy #2</vt:lpstr>
      <vt:lpstr>Communication Considerations Receptive</vt:lpstr>
      <vt:lpstr>Communication Characteristics Expressive</vt:lpstr>
      <vt:lpstr>Recommended Strategy #3</vt:lpstr>
      <vt:lpstr>Strategy #3 Continued</vt:lpstr>
      <vt:lpstr>WVDE Definition</vt:lpstr>
      <vt:lpstr>Recommended Strategy #4</vt:lpstr>
      <vt:lpstr>3B2 District Action Plans</vt:lpstr>
      <vt:lpstr>Recommended Strategy #5</vt:lpstr>
      <vt:lpstr>Strategies for meeting the 1% participation cap</vt:lpstr>
      <vt:lpstr>ESSA 1% State-level Cap Waiver Requirements</vt:lpstr>
      <vt:lpstr>Waiver Requirements Continued…</vt:lpstr>
      <vt:lpstr>Include a plan and timeline by which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Daniels</dc:creator>
  <cp:lastModifiedBy>Dawn Embrey-King</cp:lastModifiedBy>
  <cp:revision>71</cp:revision>
  <cp:lastPrinted>2017-08-09T14:46:52Z</cp:lastPrinted>
  <dcterms:created xsi:type="dcterms:W3CDTF">2017-05-08T14:21:19Z</dcterms:created>
  <dcterms:modified xsi:type="dcterms:W3CDTF">2017-08-09T17:14:27Z</dcterms:modified>
</cp:coreProperties>
</file>