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6" r:id="rId4"/>
  </p:sldMasterIdLst>
  <p:notesMasterIdLst>
    <p:notesMasterId r:id="rId35"/>
  </p:notesMasterIdLst>
  <p:handoutMasterIdLst>
    <p:handoutMasterId r:id="rId36"/>
  </p:handoutMasterIdLst>
  <p:sldIdLst>
    <p:sldId id="453" r:id="rId5"/>
    <p:sldId id="752" r:id="rId6"/>
    <p:sldId id="411" r:id="rId7"/>
    <p:sldId id="735" r:id="rId8"/>
    <p:sldId id="451" r:id="rId9"/>
    <p:sldId id="452" r:id="rId10"/>
    <p:sldId id="432" r:id="rId11"/>
    <p:sldId id="733" r:id="rId12"/>
    <p:sldId id="731" r:id="rId13"/>
    <p:sldId id="727" r:id="rId14"/>
    <p:sldId id="383" r:id="rId15"/>
    <p:sldId id="736" r:id="rId16"/>
    <p:sldId id="737" r:id="rId17"/>
    <p:sldId id="738" r:id="rId18"/>
    <p:sldId id="740" r:id="rId19"/>
    <p:sldId id="741" r:id="rId20"/>
    <p:sldId id="749" r:id="rId21"/>
    <p:sldId id="750" r:id="rId22"/>
    <p:sldId id="742" r:id="rId23"/>
    <p:sldId id="743" r:id="rId24"/>
    <p:sldId id="745" r:id="rId25"/>
    <p:sldId id="746" r:id="rId26"/>
    <p:sldId id="758" r:id="rId27"/>
    <p:sldId id="759" r:id="rId28"/>
    <p:sldId id="760" r:id="rId29"/>
    <p:sldId id="761" r:id="rId30"/>
    <p:sldId id="757" r:id="rId31"/>
    <p:sldId id="762" r:id="rId32"/>
    <p:sldId id="744" r:id="rId33"/>
    <p:sldId id="367" r:id="rId34"/>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82" userDrawn="1">
          <p15:clr>
            <a:srgbClr val="A4A3A4"/>
          </p15:clr>
        </p15:guide>
        <p15:guide id="2" orient="horz" pos="2904" userDrawn="1">
          <p15:clr>
            <a:srgbClr val="A4A3A4"/>
          </p15:clr>
        </p15:guide>
        <p15:guide id="3" pos="6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A"/>
    <a:srgbClr val="CCDDF4"/>
    <a:srgbClr val="004A8F"/>
    <a:srgbClr val="132456"/>
    <a:srgbClr val="00377C"/>
    <a:srgbClr val="212C59"/>
    <a:srgbClr val="E6011C"/>
    <a:srgbClr val="2191D4"/>
    <a:srgbClr val="8D0F1A"/>
    <a:srgbClr val="1D205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BCE271-6160-407C-9CF4-A7088410A681}" v="22" dt="2022-08-01T17:39:05.5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40" autoAdjust="0"/>
    <p:restoredTop sz="94724" autoAdjust="0"/>
  </p:normalViewPr>
  <p:slideViewPr>
    <p:cSldViewPr snapToGrid="0">
      <p:cViewPr varScale="1">
        <p:scale>
          <a:sx n="105" d="100"/>
          <a:sy n="105" d="100"/>
        </p:scale>
        <p:origin x="81" y="117"/>
      </p:cViewPr>
      <p:guideLst>
        <p:guide orient="horz" pos="2782"/>
        <p:guide orient="horz" pos="2904"/>
        <p:guide pos="69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9" d="100"/>
          <a:sy n="79" d="100"/>
        </p:scale>
        <p:origin x="390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Thomas" userId="706f44d4-ecde-4952-9443-cf8590062bec" providerId="ADAL" clId="{7EB7B7E8-347B-45CB-89F2-45F2CEB5FF11}"/>
    <pc:docChg chg="modSld">
      <pc:chgData name="Jason Thomas" userId="706f44d4-ecde-4952-9443-cf8590062bec" providerId="ADAL" clId="{7EB7B7E8-347B-45CB-89F2-45F2CEB5FF11}" dt="2022-08-01T19:55:01.299" v="19" actId="20577"/>
      <pc:docMkLst>
        <pc:docMk/>
      </pc:docMkLst>
      <pc:sldChg chg="modSp mod">
        <pc:chgData name="Jason Thomas" userId="706f44d4-ecde-4952-9443-cf8590062bec" providerId="ADAL" clId="{7EB7B7E8-347B-45CB-89F2-45F2CEB5FF11}" dt="2022-08-01T19:54:32.862" v="7" actId="20577"/>
        <pc:sldMkLst>
          <pc:docMk/>
          <pc:sldMk cId="387333362" sldId="452"/>
        </pc:sldMkLst>
        <pc:graphicFrameChg chg="modGraphic">
          <ac:chgData name="Jason Thomas" userId="706f44d4-ecde-4952-9443-cf8590062bec" providerId="ADAL" clId="{7EB7B7E8-347B-45CB-89F2-45F2CEB5FF11}" dt="2022-08-01T19:54:32.862" v="7" actId="20577"/>
          <ac:graphicFrameMkLst>
            <pc:docMk/>
            <pc:sldMk cId="387333362" sldId="452"/>
            <ac:graphicFrameMk id="4" creationId="{D7F33683-AE62-40D4-B076-F4425EBE5CB4}"/>
          </ac:graphicFrameMkLst>
        </pc:graphicFrameChg>
      </pc:sldChg>
      <pc:sldChg chg="modSp mod">
        <pc:chgData name="Jason Thomas" userId="706f44d4-ecde-4952-9443-cf8590062bec" providerId="ADAL" clId="{7EB7B7E8-347B-45CB-89F2-45F2CEB5FF11}" dt="2022-08-01T19:38:22.995" v="3" actId="20577"/>
        <pc:sldMkLst>
          <pc:docMk/>
          <pc:sldMk cId="4278782654" sldId="738"/>
        </pc:sldMkLst>
        <pc:graphicFrameChg chg="modGraphic">
          <ac:chgData name="Jason Thomas" userId="706f44d4-ecde-4952-9443-cf8590062bec" providerId="ADAL" clId="{7EB7B7E8-347B-45CB-89F2-45F2CEB5FF11}" dt="2022-08-01T19:38:22.995" v="3" actId="20577"/>
          <ac:graphicFrameMkLst>
            <pc:docMk/>
            <pc:sldMk cId="4278782654" sldId="738"/>
            <ac:graphicFrameMk id="7" creationId="{00000000-0000-0000-0000-000000000000}"/>
          </ac:graphicFrameMkLst>
        </pc:graphicFrameChg>
      </pc:sldChg>
      <pc:sldChg chg="modSp mod">
        <pc:chgData name="Jason Thomas" userId="706f44d4-ecde-4952-9443-cf8590062bec" providerId="ADAL" clId="{7EB7B7E8-347B-45CB-89F2-45F2CEB5FF11}" dt="2022-08-01T19:55:01.299" v="19" actId="20577"/>
        <pc:sldMkLst>
          <pc:docMk/>
          <pc:sldMk cId="3506708773" sldId="742"/>
        </pc:sldMkLst>
        <pc:spChg chg="mod">
          <ac:chgData name="Jason Thomas" userId="706f44d4-ecde-4952-9443-cf8590062bec" providerId="ADAL" clId="{7EB7B7E8-347B-45CB-89F2-45F2CEB5FF11}" dt="2022-08-01T19:54:54.532" v="10" actId="20577"/>
          <ac:spMkLst>
            <pc:docMk/>
            <pc:sldMk cId="3506708773" sldId="742"/>
            <ac:spMk id="3" creationId="{09FA0460-562A-44CC-92A8-C23850DF2B52}"/>
          </ac:spMkLst>
        </pc:spChg>
        <pc:graphicFrameChg chg="modGraphic">
          <ac:chgData name="Jason Thomas" userId="706f44d4-ecde-4952-9443-cf8590062bec" providerId="ADAL" clId="{7EB7B7E8-347B-45CB-89F2-45F2CEB5FF11}" dt="2022-08-01T19:55:01.299" v="19" actId="20577"/>
          <ac:graphicFrameMkLst>
            <pc:docMk/>
            <pc:sldMk cId="3506708773" sldId="742"/>
            <ac:graphicFrameMk id="4" creationId="{D7F33683-AE62-40D4-B076-F4425EBE5CB4}"/>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DB884824-CD9E-4362-9002-968B10ADFBE9}" type="datetimeFigureOut">
              <a:rPr lang="en-US" smtClean="0"/>
              <a:t>8/1/2022</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1E516C04-1E2D-44E4-A43A-F774A0871128}" type="slidenum">
              <a:rPr lang="en-US" smtClean="0"/>
              <a:t>‹#›</a:t>
            </a:fld>
            <a:endParaRPr lang="en-US"/>
          </a:p>
        </p:txBody>
      </p:sp>
    </p:spTree>
    <p:extLst>
      <p:ext uri="{BB962C8B-B14F-4D97-AF65-F5344CB8AC3E}">
        <p14:creationId xmlns:p14="http://schemas.microsoft.com/office/powerpoint/2010/main" val="42941544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64C6CC09-7F1A-A24F-A833-EFCC734244C6}" type="datetimeFigureOut">
              <a:rPr lang="en-US" smtClean="0"/>
              <a:t>8/1/2022</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28BA7189-952D-AE49-9167-D2DBE61D1C1F}" type="slidenum">
              <a:rPr lang="en-US" smtClean="0"/>
              <a:t>‹#›</a:t>
            </a:fld>
            <a:endParaRPr lang="en-US"/>
          </a:p>
        </p:txBody>
      </p:sp>
    </p:spTree>
    <p:extLst>
      <p:ext uri="{BB962C8B-B14F-4D97-AF65-F5344CB8AC3E}">
        <p14:creationId xmlns:p14="http://schemas.microsoft.com/office/powerpoint/2010/main" val="29165414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BA7189-952D-AE49-9167-D2DBE61D1C1F}" type="slidenum">
              <a:rPr lang="en-US" smtClean="0"/>
              <a:t>1</a:t>
            </a:fld>
            <a:endParaRPr lang="en-US" dirty="0"/>
          </a:p>
        </p:txBody>
      </p:sp>
    </p:spTree>
    <p:extLst>
      <p:ext uri="{BB962C8B-B14F-4D97-AF65-F5344CB8AC3E}">
        <p14:creationId xmlns:p14="http://schemas.microsoft.com/office/powerpoint/2010/main" val="4076297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BA7189-952D-AE49-9167-D2DBE61D1C1F}" type="slidenum">
              <a:rPr lang="en-US" smtClean="0"/>
              <a:t>2</a:t>
            </a:fld>
            <a:endParaRPr lang="en-US" dirty="0"/>
          </a:p>
        </p:txBody>
      </p:sp>
    </p:spTree>
    <p:extLst>
      <p:ext uri="{BB962C8B-B14F-4D97-AF65-F5344CB8AC3E}">
        <p14:creationId xmlns:p14="http://schemas.microsoft.com/office/powerpoint/2010/main" val="3679954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Calibri" pitchFamily="34" charset="0"/>
              </a:defRPr>
            </a:lvl1pPr>
            <a:lvl2pPr marL="741761" indent="-285293">
              <a:defRPr sz="1100">
                <a:solidFill>
                  <a:schemeClr val="tx1"/>
                </a:solidFill>
                <a:latin typeface="Calibri" pitchFamily="34" charset="0"/>
              </a:defRPr>
            </a:lvl2pPr>
            <a:lvl3pPr marL="1141171" indent="-228234">
              <a:defRPr sz="1100">
                <a:solidFill>
                  <a:schemeClr val="tx1"/>
                </a:solidFill>
                <a:latin typeface="Calibri" pitchFamily="34" charset="0"/>
              </a:defRPr>
            </a:lvl3pPr>
            <a:lvl4pPr marL="1597640" indent="-228234">
              <a:defRPr sz="1100">
                <a:solidFill>
                  <a:schemeClr val="tx1"/>
                </a:solidFill>
                <a:latin typeface="Calibri" pitchFamily="34" charset="0"/>
              </a:defRPr>
            </a:lvl4pPr>
            <a:lvl5pPr marL="2054108" indent="-228234">
              <a:defRPr sz="1100">
                <a:solidFill>
                  <a:schemeClr val="tx1"/>
                </a:solidFill>
                <a:latin typeface="Calibri" pitchFamily="34" charset="0"/>
              </a:defRPr>
            </a:lvl5pPr>
            <a:lvl6pPr marL="2510577" indent="-228234" eaLnBrk="0" fontAlgn="base" hangingPunct="0">
              <a:spcBef>
                <a:spcPct val="30000"/>
              </a:spcBef>
              <a:spcAft>
                <a:spcPct val="0"/>
              </a:spcAft>
              <a:defRPr sz="1100">
                <a:solidFill>
                  <a:schemeClr val="tx1"/>
                </a:solidFill>
                <a:latin typeface="Calibri" pitchFamily="34" charset="0"/>
              </a:defRPr>
            </a:lvl6pPr>
            <a:lvl7pPr marL="2967045" indent="-228234" eaLnBrk="0" fontAlgn="base" hangingPunct="0">
              <a:spcBef>
                <a:spcPct val="30000"/>
              </a:spcBef>
              <a:spcAft>
                <a:spcPct val="0"/>
              </a:spcAft>
              <a:defRPr sz="1100">
                <a:solidFill>
                  <a:schemeClr val="tx1"/>
                </a:solidFill>
                <a:latin typeface="Calibri" pitchFamily="34" charset="0"/>
              </a:defRPr>
            </a:lvl7pPr>
            <a:lvl8pPr marL="3423514" indent="-228234" eaLnBrk="0" fontAlgn="base" hangingPunct="0">
              <a:spcBef>
                <a:spcPct val="30000"/>
              </a:spcBef>
              <a:spcAft>
                <a:spcPct val="0"/>
              </a:spcAft>
              <a:defRPr sz="1100">
                <a:solidFill>
                  <a:schemeClr val="tx1"/>
                </a:solidFill>
                <a:latin typeface="Calibri" pitchFamily="34" charset="0"/>
              </a:defRPr>
            </a:lvl8pPr>
            <a:lvl9pPr marL="3879982" indent="-228234" eaLnBrk="0" fontAlgn="base" hangingPunct="0">
              <a:spcBef>
                <a:spcPct val="30000"/>
              </a:spcBef>
              <a:spcAft>
                <a:spcPct val="0"/>
              </a:spcAft>
              <a:defRPr sz="1100">
                <a:solidFill>
                  <a:schemeClr val="tx1"/>
                </a:solidFill>
                <a:latin typeface="Calibri" pitchFamily="34" charset="0"/>
              </a:defRPr>
            </a:lvl9pPr>
          </a:lstStyle>
          <a:p>
            <a:fld id="{A2CA1256-1D1E-4C94-B93D-3A0E2666FA12}" type="slidenum">
              <a:rPr lang="en-US" sz="1300">
                <a:solidFill>
                  <a:srgbClr val="000000"/>
                </a:solidFill>
                <a:latin typeface="Gill Sans" pitchFamily="-84" charset="0"/>
              </a:rPr>
              <a:pPr/>
              <a:t>5</a:t>
            </a:fld>
            <a:endParaRPr lang="en-US" sz="1300" dirty="0">
              <a:solidFill>
                <a:srgbClr val="000000"/>
              </a:solidFill>
              <a:latin typeface="Gill Sans" pitchFamily="-8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831412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Calibri" pitchFamily="34" charset="0"/>
              </a:defRPr>
            </a:lvl1pPr>
            <a:lvl2pPr marL="741761" indent="-285293">
              <a:defRPr sz="1100">
                <a:solidFill>
                  <a:schemeClr val="tx1"/>
                </a:solidFill>
                <a:latin typeface="Calibri" pitchFamily="34" charset="0"/>
              </a:defRPr>
            </a:lvl2pPr>
            <a:lvl3pPr marL="1141171" indent="-228234">
              <a:defRPr sz="1100">
                <a:solidFill>
                  <a:schemeClr val="tx1"/>
                </a:solidFill>
                <a:latin typeface="Calibri" pitchFamily="34" charset="0"/>
              </a:defRPr>
            </a:lvl3pPr>
            <a:lvl4pPr marL="1597640" indent="-228234">
              <a:defRPr sz="1100">
                <a:solidFill>
                  <a:schemeClr val="tx1"/>
                </a:solidFill>
                <a:latin typeface="Calibri" pitchFamily="34" charset="0"/>
              </a:defRPr>
            </a:lvl4pPr>
            <a:lvl5pPr marL="2054108" indent="-228234">
              <a:defRPr sz="1100">
                <a:solidFill>
                  <a:schemeClr val="tx1"/>
                </a:solidFill>
                <a:latin typeface="Calibri" pitchFamily="34" charset="0"/>
              </a:defRPr>
            </a:lvl5pPr>
            <a:lvl6pPr marL="2510577" indent="-228234" eaLnBrk="0" fontAlgn="base" hangingPunct="0">
              <a:spcBef>
                <a:spcPct val="30000"/>
              </a:spcBef>
              <a:spcAft>
                <a:spcPct val="0"/>
              </a:spcAft>
              <a:defRPr sz="1100">
                <a:solidFill>
                  <a:schemeClr val="tx1"/>
                </a:solidFill>
                <a:latin typeface="Calibri" pitchFamily="34" charset="0"/>
              </a:defRPr>
            </a:lvl6pPr>
            <a:lvl7pPr marL="2967045" indent="-228234" eaLnBrk="0" fontAlgn="base" hangingPunct="0">
              <a:spcBef>
                <a:spcPct val="30000"/>
              </a:spcBef>
              <a:spcAft>
                <a:spcPct val="0"/>
              </a:spcAft>
              <a:defRPr sz="1100">
                <a:solidFill>
                  <a:schemeClr val="tx1"/>
                </a:solidFill>
                <a:latin typeface="Calibri" pitchFamily="34" charset="0"/>
              </a:defRPr>
            </a:lvl7pPr>
            <a:lvl8pPr marL="3423514" indent="-228234" eaLnBrk="0" fontAlgn="base" hangingPunct="0">
              <a:spcBef>
                <a:spcPct val="30000"/>
              </a:spcBef>
              <a:spcAft>
                <a:spcPct val="0"/>
              </a:spcAft>
              <a:defRPr sz="1100">
                <a:solidFill>
                  <a:schemeClr val="tx1"/>
                </a:solidFill>
                <a:latin typeface="Calibri" pitchFamily="34" charset="0"/>
              </a:defRPr>
            </a:lvl8pPr>
            <a:lvl9pPr marL="3879982" indent="-228234" eaLnBrk="0" fontAlgn="base" hangingPunct="0">
              <a:spcBef>
                <a:spcPct val="30000"/>
              </a:spcBef>
              <a:spcAft>
                <a:spcPct val="0"/>
              </a:spcAft>
              <a:defRPr sz="1100">
                <a:solidFill>
                  <a:schemeClr val="tx1"/>
                </a:solidFill>
                <a:latin typeface="Calibri" pitchFamily="34" charset="0"/>
              </a:defRPr>
            </a:lvl9pPr>
          </a:lstStyle>
          <a:p>
            <a:fld id="{A2CA1256-1D1E-4C94-B93D-3A0E2666FA12}" type="slidenum">
              <a:rPr lang="en-US" sz="1300">
                <a:solidFill>
                  <a:srgbClr val="000000"/>
                </a:solidFill>
                <a:latin typeface="Gill Sans" pitchFamily="-84" charset="0"/>
              </a:rPr>
              <a:pPr/>
              <a:t>6</a:t>
            </a:fld>
            <a:endParaRPr lang="en-US" sz="1300" dirty="0">
              <a:solidFill>
                <a:srgbClr val="000000"/>
              </a:solidFill>
              <a:latin typeface="Gill Sans" pitchFamily="-8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202928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Calibri" pitchFamily="34" charset="0"/>
              </a:defRPr>
            </a:lvl1pPr>
            <a:lvl2pPr marL="741761" indent="-285293">
              <a:defRPr sz="1100">
                <a:solidFill>
                  <a:schemeClr val="tx1"/>
                </a:solidFill>
                <a:latin typeface="Calibri" pitchFamily="34" charset="0"/>
              </a:defRPr>
            </a:lvl2pPr>
            <a:lvl3pPr marL="1141171" indent="-228234">
              <a:defRPr sz="1100">
                <a:solidFill>
                  <a:schemeClr val="tx1"/>
                </a:solidFill>
                <a:latin typeface="Calibri" pitchFamily="34" charset="0"/>
              </a:defRPr>
            </a:lvl3pPr>
            <a:lvl4pPr marL="1597640" indent="-228234">
              <a:defRPr sz="1100">
                <a:solidFill>
                  <a:schemeClr val="tx1"/>
                </a:solidFill>
                <a:latin typeface="Calibri" pitchFamily="34" charset="0"/>
              </a:defRPr>
            </a:lvl4pPr>
            <a:lvl5pPr marL="2054108" indent="-228234">
              <a:defRPr sz="1100">
                <a:solidFill>
                  <a:schemeClr val="tx1"/>
                </a:solidFill>
                <a:latin typeface="Calibri" pitchFamily="34" charset="0"/>
              </a:defRPr>
            </a:lvl5pPr>
            <a:lvl6pPr marL="2510577" indent="-228234" eaLnBrk="0" fontAlgn="base" hangingPunct="0">
              <a:spcBef>
                <a:spcPct val="30000"/>
              </a:spcBef>
              <a:spcAft>
                <a:spcPct val="0"/>
              </a:spcAft>
              <a:defRPr sz="1100">
                <a:solidFill>
                  <a:schemeClr val="tx1"/>
                </a:solidFill>
                <a:latin typeface="Calibri" pitchFamily="34" charset="0"/>
              </a:defRPr>
            </a:lvl6pPr>
            <a:lvl7pPr marL="2967045" indent="-228234" eaLnBrk="0" fontAlgn="base" hangingPunct="0">
              <a:spcBef>
                <a:spcPct val="30000"/>
              </a:spcBef>
              <a:spcAft>
                <a:spcPct val="0"/>
              </a:spcAft>
              <a:defRPr sz="1100">
                <a:solidFill>
                  <a:schemeClr val="tx1"/>
                </a:solidFill>
                <a:latin typeface="Calibri" pitchFamily="34" charset="0"/>
              </a:defRPr>
            </a:lvl7pPr>
            <a:lvl8pPr marL="3423514" indent="-228234" eaLnBrk="0" fontAlgn="base" hangingPunct="0">
              <a:spcBef>
                <a:spcPct val="30000"/>
              </a:spcBef>
              <a:spcAft>
                <a:spcPct val="0"/>
              </a:spcAft>
              <a:defRPr sz="1100">
                <a:solidFill>
                  <a:schemeClr val="tx1"/>
                </a:solidFill>
                <a:latin typeface="Calibri" pitchFamily="34" charset="0"/>
              </a:defRPr>
            </a:lvl8pPr>
            <a:lvl9pPr marL="3879982" indent="-228234" eaLnBrk="0" fontAlgn="base" hangingPunct="0">
              <a:spcBef>
                <a:spcPct val="30000"/>
              </a:spcBef>
              <a:spcAft>
                <a:spcPct val="0"/>
              </a:spcAft>
              <a:defRPr sz="1100">
                <a:solidFill>
                  <a:schemeClr val="tx1"/>
                </a:solidFill>
                <a:latin typeface="Calibri" pitchFamily="34" charset="0"/>
              </a:defRPr>
            </a:lvl9pPr>
          </a:lstStyle>
          <a:p>
            <a:fld id="{A2CA1256-1D1E-4C94-B93D-3A0E2666FA12}" type="slidenum">
              <a:rPr lang="en-US" sz="1300">
                <a:solidFill>
                  <a:srgbClr val="000000"/>
                </a:solidFill>
                <a:latin typeface="Gill Sans" pitchFamily="-84" charset="0"/>
              </a:rPr>
              <a:pPr/>
              <a:t>7</a:t>
            </a:fld>
            <a:endParaRPr lang="en-US" sz="1300" dirty="0">
              <a:solidFill>
                <a:srgbClr val="000000"/>
              </a:solidFill>
              <a:latin typeface="Gill Sans" pitchFamily="-8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735190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BA7189-952D-AE49-9167-D2DBE61D1C1F}" type="slidenum">
              <a:rPr lang="en-US" smtClean="0"/>
              <a:t>10</a:t>
            </a:fld>
            <a:endParaRPr lang="en-US" dirty="0"/>
          </a:p>
        </p:txBody>
      </p:sp>
    </p:spTree>
    <p:extLst>
      <p:ext uri="{BB962C8B-B14F-4D97-AF65-F5344CB8AC3E}">
        <p14:creationId xmlns:p14="http://schemas.microsoft.com/office/powerpoint/2010/main" val="4076297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Calibri" pitchFamily="34" charset="0"/>
              </a:defRPr>
            </a:lvl1pPr>
            <a:lvl2pPr marL="741761" indent="-285293">
              <a:defRPr sz="1100">
                <a:solidFill>
                  <a:schemeClr val="tx1"/>
                </a:solidFill>
                <a:latin typeface="Calibri" pitchFamily="34" charset="0"/>
              </a:defRPr>
            </a:lvl2pPr>
            <a:lvl3pPr marL="1141171" indent="-228234">
              <a:defRPr sz="1100">
                <a:solidFill>
                  <a:schemeClr val="tx1"/>
                </a:solidFill>
                <a:latin typeface="Calibri" pitchFamily="34" charset="0"/>
              </a:defRPr>
            </a:lvl3pPr>
            <a:lvl4pPr marL="1597640" indent="-228234">
              <a:defRPr sz="1100">
                <a:solidFill>
                  <a:schemeClr val="tx1"/>
                </a:solidFill>
                <a:latin typeface="Calibri" pitchFamily="34" charset="0"/>
              </a:defRPr>
            </a:lvl4pPr>
            <a:lvl5pPr marL="2054108" indent="-228234">
              <a:defRPr sz="1100">
                <a:solidFill>
                  <a:schemeClr val="tx1"/>
                </a:solidFill>
                <a:latin typeface="Calibri" pitchFamily="34" charset="0"/>
              </a:defRPr>
            </a:lvl5pPr>
            <a:lvl6pPr marL="2510577" indent="-228234" eaLnBrk="0" fontAlgn="base" hangingPunct="0">
              <a:spcBef>
                <a:spcPct val="30000"/>
              </a:spcBef>
              <a:spcAft>
                <a:spcPct val="0"/>
              </a:spcAft>
              <a:defRPr sz="1100">
                <a:solidFill>
                  <a:schemeClr val="tx1"/>
                </a:solidFill>
                <a:latin typeface="Calibri" pitchFamily="34" charset="0"/>
              </a:defRPr>
            </a:lvl6pPr>
            <a:lvl7pPr marL="2967045" indent="-228234" eaLnBrk="0" fontAlgn="base" hangingPunct="0">
              <a:spcBef>
                <a:spcPct val="30000"/>
              </a:spcBef>
              <a:spcAft>
                <a:spcPct val="0"/>
              </a:spcAft>
              <a:defRPr sz="1100">
                <a:solidFill>
                  <a:schemeClr val="tx1"/>
                </a:solidFill>
                <a:latin typeface="Calibri" pitchFamily="34" charset="0"/>
              </a:defRPr>
            </a:lvl7pPr>
            <a:lvl8pPr marL="3423514" indent="-228234" eaLnBrk="0" fontAlgn="base" hangingPunct="0">
              <a:spcBef>
                <a:spcPct val="30000"/>
              </a:spcBef>
              <a:spcAft>
                <a:spcPct val="0"/>
              </a:spcAft>
              <a:defRPr sz="1100">
                <a:solidFill>
                  <a:schemeClr val="tx1"/>
                </a:solidFill>
                <a:latin typeface="Calibri" pitchFamily="34" charset="0"/>
              </a:defRPr>
            </a:lvl8pPr>
            <a:lvl9pPr marL="3879982" indent="-228234" eaLnBrk="0" fontAlgn="base" hangingPunct="0">
              <a:spcBef>
                <a:spcPct val="30000"/>
              </a:spcBef>
              <a:spcAft>
                <a:spcPct val="0"/>
              </a:spcAft>
              <a:defRPr sz="1100">
                <a:solidFill>
                  <a:schemeClr val="tx1"/>
                </a:solidFill>
                <a:latin typeface="Calibri" pitchFamily="34" charset="0"/>
              </a:defRPr>
            </a:lvl9pPr>
          </a:lstStyle>
          <a:p>
            <a:fld id="{A2CA1256-1D1E-4C94-B93D-3A0E2666FA12}" type="slidenum">
              <a:rPr lang="en-US" sz="1300">
                <a:solidFill>
                  <a:srgbClr val="000000"/>
                </a:solidFill>
                <a:latin typeface="Gill Sans" pitchFamily="-84" charset="0"/>
              </a:rPr>
              <a:pPr/>
              <a:t>11</a:t>
            </a:fld>
            <a:endParaRPr lang="en-US" sz="1300" dirty="0">
              <a:solidFill>
                <a:srgbClr val="000000"/>
              </a:solidFill>
              <a:latin typeface="Gill Sans" pitchFamily="-8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29997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BA7189-952D-AE49-9167-D2DBE61D1C1F}" type="slidenum">
              <a:rPr lang="en-US" smtClean="0"/>
              <a:t>12</a:t>
            </a:fld>
            <a:endParaRPr lang="en-US" dirty="0"/>
          </a:p>
        </p:txBody>
      </p:sp>
    </p:spTree>
    <p:extLst>
      <p:ext uri="{BB962C8B-B14F-4D97-AF65-F5344CB8AC3E}">
        <p14:creationId xmlns:p14="http://schemas.microsoft.com/office/powerpoint/2010/main" val="4076297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Calibri" pitchFamily="34" charset="0"/>
              </a:defRPr>
            </a:lvl1pPr>
            <a:lvl2pPr marL="741761" indent="-285293">
              <a:defRPr sz="1100">
                <a:solidFill>
                  <a:schemeClr val="tx1"/>
                </a:solidFill>
                <a:latin typeface="Calibri" pitchFamily="34" charset="0"/>
              </a:defRPr>
            </a:lvl2pPr>
            <a:lvl3pPr marL="1141171" indent="-228234">
              <a:defRPr sz="1100">
                <a:solidFill>
                  <a:schemeClr val="tx1"/>
                </a:solidFill>
                <a:latin typeface="Calibri" pitchFamily="34" charset="0"/>
              </a:defRPr>
            </a:lvl3pPr>
            <a:lvl4pPr marL="1597640" indent="-228234">
              <a:defRPr sz="1100">
                <a:solidFill>
                  <a:schemeClr val="tx1"/>
                </a:solidFill>
                <a:latin typeface="Calibri" pitchFamily="34" charset="0"/>
              </a:defRPr>
            </a:lvl4pPr>
            <a:lvl5pPr marL="2054108" indent="-228234">
              <a:defRPr sz="1100">
                <a:solidFill>
                  <a:schemeClr val="tx1"/>
                </a:solidFill>
                <a:latin typeface="Calibri" pitchFamily="34" charset="0"/>
              </a:defRPr>
            </a:lvl5pPr>
            <a:lvl6pPr marL="2510577" indent="-228234" eaLnBrk="0" fontAlgn="base" hangingPunct="0">
              <a:spcBef>
                <a:spcPct val="30000"/>
              </a:spcBef>
              <a:spcAft>
                <a:spcPct val="0"/>
              </a:spcAft>
              <a:defRPr sz="1100">
                <a:solidFill>
                  <a:schemeClr val="tx1"/>
                </a:solidFill>
                <a:latin typeface="Calibri" pitchFamily="34" charset="0"/>
              </a:defRPr>
            </a:lvl6pPr>
            <a:lvl7pPr marL="2967045" indent="-228234" eaLnBrk="0" fontAlgn="base" hangingPunct="0">
              <a:spcBef>
                <a:spcPct val="30000"/>
              </a:spcBef>
              <a:spcAft>
                <a:spcPct val="0"/>
              </a:spcAft>
              <a:defRPr sz="1100">
                <a:solidFill>
                  <a:schemeClr val="tx1"/>
                </a:solidFill>
                <a:latin typeface="Calibri" pitchFamily="34" charset="0"/>
              </a:defRPr>
            </a:lvl7pPr>
            <a:lvl8pPr marL="3423514" indent="-228234" eaLnBrk="0" fontAlgn="base" hangingPunct="0">
              <a:spcBef>
                <a:spcPct val="30000"/>
              </a:spcBef>
              <a:spcAft>
                <a:spcPct val="0"/>
              </a:spcAft>
              <a:defRPr sz="1100">
                <a:solidFill>
                  <a:schemeClr val="tx1"/>
                </a:solidFill>
                <a:latin typeface="Calibri" pitchFamily="34" charset="0"/>
              </a:defRPr>
            </a:lvl8pPr>
            <a:lvl9pPr marL="3879982" indent="-228234" eaLnBrk="0" fontAlgn="base" hangingPunct="0">
              <a:spcBef>
                <a:spcPct val="30000"/>
              </a:spcBef>
              <a:spcAft>
                <a:spcPct val="0"/>
              </a:spcAft>
              <a:defRPr sz="1100">
                <a:solidFill>
                  <a:schemeClr val="tx1"/>
                </a:solidFill>
                <a:latin typeface="Calibri" pitchFamily="34" charset="0"/>
              </a:defRPr>
            </a:lvl9pPr>
          </a:lstStyle>
          <a:p>
            <a:fld id="{A2CA1256-1D1E-4C94-B93D-3A0E2666FA12}" type="slidenum">
              <a:rPr lang="en-US" sz="1300">
                <a:solidFill>
                  <a:srgbClr val="000000"/>
                </a:solidFill>
                <a:latin typeface="Gill Sans" pitchFamily="-84" charset="0"/>
              </a:rPr>
              <a:pPr/>
              <a:t>14</a:t>
            </a:fld>
            <a:endParaRPr lang="en-US" sz="1300" dirty="0">
              <a:solidFill>
                <a:srgbClr val="000000"/>
              </a:solidFill>
              <a:latin typeface="Gill Sans" pitchFamily="-8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29997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BA7189-952D-AE49-9167-D2DBE61D1C1F}" type="slidenum">
              <a:rPr lang="en-US" smtClean="0"/>
              <a:t>15</a:t>
            </a:fld>
            <a:endParaRPr lang="en-US"/>
          </a:p>
        </p:txBody>
      </p:sp>
    </p:spTree>
    <p:extLst>
      <p:ext uri="{BB962C8B-B14F-4D97-AF65-F5344CB8AC3E}">
        <p14:creationId xmlns:p14="http://schemas.microsoft.com/office/powerpoint/2010/main" val="1165502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Calibri" pitchFamily="34" charset="0"/>
              </a:defRPr>
            </a:lvl1pPr>
            <a:lvl2pPr marL="741761" indent="-285293">
              <a:defRPr sz="1100">
                <a:solidFill>
                  <a:schemeClr val="tx1"/>
                </a:solidFill>
                <a:latin typeface="Calibri" pitchFamily="34" charset="0"/>
              </a:defRPr>
            </a:lvl2pPr>
            <a:lvl3pPr marL="1141171" indent="-228234">
              <a:defRPr sz="1100">
                <a:solidFill>
                  <a:schemeClr val="tx1"/>
                </a:solidFill>
                <a:latin typeface="Calibri" pitchFamily="34" charset="0"/>
              </a:defRPr>
            </a:lvl3pPr>
            <a:lvl4pPr marL="1597640" indent="-228234">
              <a:defRPr sz="1100">
                <a:solidFill>
                  <a:schemeClr val="tx1"/>
                </a:solidFill>
                <a:latin typeface="Calibri" pitchFamily="34" charset="0"/>
              </a:defRPr>
            </a:lvl4pPr>
            <a:lvl5pPr marL="2054108" indent="-228234">
              <a:defRPr sz="1100">
                <a:solidFill>
                  <a:schemeClr val="tx1"/>
                </a:solidFill>
                <a:latin typeface="Calibri" pitchFamily="34" charset="0"/>
              </a:defRPr>
            </a:lvl5pPr>
            <a:lvl6pPr marL="2510577" indent="-228234" eaLnBrk="0" fontAlgn="base" hangingPunct="0">
              <a:spcBef>
                <a:spcPct val="30000"/>
              </a:spcBef>
              <a:spcAft>
                <a:spcPct val="0"/>
              </a:spcAft>
              <a:defRPr sz="1100">
                <a:solidFill>
                  <a:schemeClr val="tx1"/>
                </a:solidFill>
                <a:latin typeface="Calibri" pitchFamily="34" charset="0"/>
              </a:defRPr>
            </a:lvl6pPr>
            <a:lvl7pPr marL="2967045" indent="-228234" eaLnBrk="0" fontAlgn="base" hangingPunct="0">
              <a:spcBef>
                <a:spcPct val="30000"/>
              </a:spcBef>
              <a:spcAft>
                <a:spcPct val="0"/>
              </a:spcAft>
              <a:defRPr sz="1100">
                <a:solidFill>
                  <a:schemeClr val="tx1"/>
                </a:solidFill>
                <a:latin typeface="Calibri" pitchFamily="34" charset="0"/>
              </a:defRPr>
            </a:lvl7pPr>
            <a:lvl8pPr marL="3423514" indent="-228234" eaLnBrk="0" fontAlgn="base" hangingPunct="0">
              <a:spcBef>
                <a:spcPct val="30000"/>
              </a:spcBef>
              <a:spcAft>
                <a:spcPct val="0"/>
              </a:spcAft>
              <a:defRPr sz="1100">
                <a:solidFill>
                  <a:schemeClr val="tx1"/>
                </a:solidFill>
                <a:latin typeface="Calibri" pitchFamily="34" charset="0"/>
              </a:defRPr>
            </a:lvl8pPr>
            <a:lvl9pPr marL="3879982" indent="-228234" eaLnBrk="0" fontAlgn="base" hangingPunct="0">
              <a:spcBef>
                <a:spcPct val="30000"/>
              </a:spcBef>
              <a:spcAft>
                <a:spcPct val="0"/>
              </a:spcAft>
              <a:defRPr sz="1100">
                <a:solidFill>
                  <a:schemeClr val="tx1"/>
                </a:solidFill>
                <a:latin typeface="Calibri" pitchFamily="34" charset="0"/>
              </a:defRPr>
            </a:lvl9pPr>
          </a:lstStyle>
          <a:p>
            <a:fld id="{A2CA1256-1D1E-4C94-B93D-3A0E2666FA12}" type="slidenum">
              <a:rPr lang="en-US" sz="1300">
                <a:solidFill>
                  <a:srgbClr val="000000"/>
                </a:solidFill>
                <a:latin typeface="Gill Sans" pitchFamily="-84" charset="0"/>
              </a:rPr>
              <a:pPr/>
              <a:t>19</a:t>
            </a:fld>
            <a:endParaRPr lang="en-US" sz="1300" dirty="0">
              <a:solidFill>
                <a:srgbClr val="000000"/>
              </a:solidFill>
              <a:latin typeface="Gill Sans" pitchFamily="-8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202928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Calibri" pitchFamily="34" charset="0"/>
              </a:defRPr>
            </a:lvl1pPr>
            <a:lvl2pPr marL="741761" indent="-285293">
              <a:defRPr sz="1100">
                <a:solidFill>
                  <a:schemeClr val="tx1"/>
                </a:solidFill>
                <a:latin typeface="Calibri" pitchFamily="34" charset="0"/>
              </a:defRPr>
            </a:lvl2pPr>
            <a:lvl3pPr marL="1141171" indent="-228234">
              <a:defRPr sz="1100">
                <a:solidFill>
                  <a:schemeClr val="tx1"/>
                </a:solidFill>
                <a:latin typeface="Calibri" pitchFamily="34" charset="0"/>
              </a:defRPr>
            </a:lvl3pPr>
            <a:lvl4pPr marL="1597640" indent="-228234">
              <a:defRPr sz="1100">
                <a:solidFill>
                  <a:schemeClr val="tx1"/>
                </a:solidFill>
                <a:latin typeface="Calibri" pitchFamily="34" charset="0"/>
              </a:defRPr>
            </a:lvl4pPr>
            <a:lvl5pPr marL="2054108" indent="-228234">
              <a:defRPr sz="1100">
                <a:solidFill>
                  <a:schemeClr val="tx1"/>
                </a:solidFill>
                <a:latin typeface="Calibri" pitchFamily="34" charset="0"/>
              </a:defRPr>
            </a:lvl5pPr>
            <a:lvl6pPr marL="2510577" indent="-228234" eaLnBrk="0" fontAlgn="base" hangingPunct="0">
              <a:spcBef>
                <a:spcPct val="30000"/>
              </a:spcBef>
              <a:spcAft>
                <a:spcPct val="0"/>
              </a:spcAft>
              <a:defRPr sz="1100">
                <a:solidFill>
                  <a:schemeClr val="tx1"/>
                </a:solidFill>
                <a:latin typeface="Calibri" pitchFamily="34" charset="0"/>
              </a:defRPr>
            </a:lvl6pPr>
            <a:lvl7pPr marL="2967045" indent="-228234" eaLnBrk="0" fontAlgn="base" hangingPunct="0">
              <a:spcBef>
                <a:spcPct val="30000"/>
              </a:spcBef>
              <a:spcAft>
                <a:spcPct val="0"/>
              </a:spcAft>
              <a:defRPr sz="1100">
                <a:solidFill>
                  <a:schemeClr val="tx1"/>
                </a:solidFill>
                <a:latin typeface="Calibri" pitchFamily="34" charset="0"/>
              </a:defRPr>
            </a:lvl7pPr>
            <a:lvl8pPr marL="3423514" indent="-228234" eaLnBrk="0" fontAlgn="base" hangingPunct="0">
              <a:spcBef>
                <a:spcPct val="30000"/>
              </a:spcBef>
              <a:spcAft>
                <a:spcPct val="0"/>
              </a:spcAft>
              <a:defRPr sz="1100">
                <a:solidFill>
                  <a:schemeClr val="tx1"/>
                </a:solidFill>
                <a:latin typeface="Calibri" pitchFamily="34" charset="0"/>
              </a:defRPr>
            </a:lvl8pPr>
            <a:lvl9pPr marL="3879982" indent="-228234" eaLnBrk="0" fontAlgn="base" hangingPunct="0">
              <a:spcBef>
                <a:spcPct val="30000"/>
              </a:spcBef>
              <a:spcAft>
                <a:spcPct val="0"/>
              </a:spcAft>
              <a:defRPr sz="1100">
                <a:solidFill>
                  <a:schemeClr val="tx1"/>
                </a:solidFill>
                <a:latin typeface="Calibri" pitchFamily="34" charset="0"/>
              </a:defRPr>
            </a:lvl9pPr>
          </a:lstStyle>
          <a:p>
            <a:fld id="{A2CA1256-1D1E-4C94-B93D-3A0E2666FA12}" type="slidenum">
              <a:rPr lang="en-US" sz="1300">
                <a:solidFill>
                  <a:srgbClr val="000000"/>
                </a:solidFill>
                <a:latin typeface="Gill Sans" pitchFamily="-84" charset="0"/>
              </a:rPr>
              <a:pPr/>
              <a:t>21</a:t>
            </a:fld>
            <a:endParaRPr lang="en-US" sz="1300" dirty="0">
              <a:solidFill>
                <a:srgbClr val="000000"/>
              </a:solidFill>
              <a:latin typeface="Gill Sans" pitchFamily="-8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40091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BA7189-952D-AE49-9167-D2DBE61D1C1F}" type="slidenum">
              <a:rPr lang="en-US" smtClean="0"/>
              <a:t>30</a:t>
            </a:fld>
            <a:endParaRPr lang="en-US" dirty="0"/>
          </a:p>
        </p:txBody>
      </p:sp>
    </p:spTree>
    <p:extLst>
      <p:ext uri="{BB962C8B-B14F-4D97-AF65-F5344CB8AC3E}">
        <p14:creationId xmlns:p14="http://schemas.microsoft.com/office/powerpoint/2010/main" val="8773116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424015"/>
            <a:ext cx="12188915" cy="3474914"/>
          </a:xfrm>
          <a:prstGeom prst="rect">
            <a:avLst/>
          </a:prstGeom>
          <a:solidFill>
            <a:srgbClr val="004A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14400" y="723901"/>
            <a:ext cx="10363200" cy="3060699"/>
          </a:xfrm>
          <a:prstGeom prst="rect">
            <a:avLst/>
          </a:prstGeo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6875361" y="4398381"/>
            <a:ext cx="5031131" cy="1741989"/>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Subtitle 2"/>
          <p:cNvSpPr txBox="1">
            <a:spLocks/>
          </p:cNvSpPr>
          <p:nvPr/>
        </p:nvSpPr>
        <p:spPr>
          <a:xfrm>
            <a:off x="8663837" y="0"/>
            <a:ext cx="1784808" cy="565150"/>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buFont typeface="Wingdings" panose="05000000000000000000" pitchFamily="2" charset="2"/>
              <a:buNone/>
              <a:defRPr sz="2400" b="0" i="0" kern="1200">
                <a:solidFill>
                  <a:srgbClr val="2191D4"/>
                </a:solidFill>
                <a:latin typeface="Arial"/>
                <a:ea typeface="+mn-ea"/>
                <a:cs typeface="Arial"/>
              </a:defRPr>
            </a:lvl1pPr>
            <a:lvl2pPr marL="457200" indent="0" algn="ctr" defTabSz="457200" rtl="0" eaLnBrk="1" latinLnBrk="0" hangingPunct="1">
              <a:spcBef>
                <a:spcPct val="20000"/>
              </a:spcBef>
              <a:buFont typeface="Arial" panose="020B0604020202020204" pitchFamily="34" charset="0"/>
              <a:buNone/>
              <a:defRPr sz="2000" b="0" i="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Wingdings" panose="05000000000000000000" pitchFamily="2" charset="2"/>
              <a:buNone/>
              <a:defRPr sz="1800" b="0" i="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1500" b="0" i="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1400" b="0" i="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1000" b="0" i="1">
                <a:solidFill>
                  <a:schemeClr val="bg1"/>
                </a:solidFill>
              </a:rPr>
              <a:t>Driven by…</a:t>
            </a:r>
          </a:p>
        </p:txBody>
      </p:sp>
      <p:sp>
        <p:nvSpPr>
          <p:cNvPr id="8" name="Rectangle 7"/>
          <p:cNvSpPr/>
          <p:nvPr/>
        </p:nvSpPr>
        <p:spPr>
          <a:xfrm>
            <a:off x="6875361" y="4298951"/>
            <a:ext cx="5031131" cy="45719"/>
          </a:xfrm>
          <a:prstGeom prst="rect">
            <a:avLst/>
          </a:prstGeom>
          <a:solidFill>
            <a:srgbClr val="E601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9" name="Picture 8" descr="NCDMM horz 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1928" y="141135"/>
            <a:ext cx="1080588" cy="282880"/>
          </a:xfrm>
          <a:prstGeom prst="rect">
            <a:avLst/>
          </a:prstGeom>
        </p:spPr>
      </p:pic>
      <p:sp>
        <p:nvSpPr>
          <p:cNvPr id="12" name="TextBox 11"/>
          <p:cNvSpPr txBox="1"/>
          <p:nvPr userDrawn="1"/>
        </p:nvSpPr>
        <p:spPr>
          <a:xfrm>
            <a:off x="498539" y="6588749"/>
            <a:ext cx="8535395" cy="230832"/>
          </a:xfrm>
          <a:prstGeom prst="rect">
            <a:avLst/>
          </a:prstGeom>
          <a:noFill/>
        </p:spPr>
        <p:txBody>
          <a:bodyPr wrap="square" rtlCol="0">
            <a:spAutoFit/>
          </a:bodyPr>
          <a:lstStyle/>
          <a:p>
            <a:r>
              <a:rPr lang="en-US" sz="900" b="1" dirty="0">
                <a:solidFill>
                  <a:schemeClr val="bg1"/>
                </a:solidFill>
              </a:rPr>
              <a:t>Approved for Public Release, Unlimited Distribution</a:t>
            </a:r>
            <a:endParaRPr lang="en-US" sz="1050" b="1" dirty="0">
              <a:solidFill>
                <a:schemeClr val="bg1"/>
              </a:solidFill>
            </a:endParaRPr>
          </a:p>
        </p:txBody>
      </p:sp>
      <p:sp>
        <p:nvSpPr>
          <p:cNvPr id="11" name="Rectangle 10"/>
          <p:cNvSpPr/>
          <p:nvPr userDrawn="1"/>
        </p:nvSpPr>
        <p:spPr>
          <a:xfrm>
            <a:off x="-3085" y="-17253"/>
            <a:ext cx="12192000" cy="587396"/>
          </a:xfrm>
          <a:prstGeom prst="rect">
            <a:avLst/>
          </a:prstGeom>
          <a:solidFill>
            <a:srgbClr val="1324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ubtitle 2"/>
          <p:cNvSpPr txBox="1">
            <a:spLocks/>
          </p:cNvSpPr>
          <p:nvPr/>
        </p:nvSpPr>
        <p:spPr>
          <a:xfrm>
            <a:off x="9406389" y="11123"/>
            <a:ext cx="1121765" cy="565150"/>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buFont typeface="Wingdings" panose="05000000000000000000" pitchFamily="2" charset="2"/>
              <a:buNone/>
              <a:defRPr sz="2400" b="0" i="0" kern="1200">
                <a:solidFill>
                  <a:srgbClr val="2191D4"/>
                </a:solidFill>
                <a:latin typeface="Arial"/>
                <a:ea typeface="+mn-ea"/>
                <a:cs typeface="Arial"/>
              </a:defRPr>
            </a:lvl1pPr>
            <a:lvl2pPr marL="457200" indent="0" algn="ctr" defTabSz="457200" rtl="0" eaLnBrk="1" latinLnBrk="0" hangingPunct="1">
              <a:spcBef>
                <a:spcPct val="20000"/>
              </a:spcBef>
              <a:buFont typeface="Arial" panose="020B0604020202020204" pitchFamily="34" charset="0"/>
              <a:buNone/>
              <a:defRPr sz="2000" b="0" i="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Wingdings" panose="05000000000000000000" pitchFamily="2" charset="2"/>
              <a:buNone/>
              <a:defRPr sz="1800" b="0" i="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1500" b="0" i="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1400" b="0" i="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1000" b="0" i="1" dirty="0">
                <a:solidFill>
                  <a:schemeClr val="bg1"/>
                </a:solidFill>
              </a:rPr>
              <a:t>Driven by…</a:t>
            </a:r>
          </a:p>
        </p:txBody>
      </p:sp>
      <p:pic>
        <p:nvPicPr>
          <p:cNvPr id="15" name="Picture 14"/>
          <p:cNvPicPr>
            <a:picLocks noChangeAspect="1"/>
          </p:cNvPicPr>
          <p:nvPr userDrawn="1"/>
        </p:nvPicPr>
        <p:blipFill>
          <a:blip r:embed="rId3"/>
          <a:srcRect/>
          <a:stretch/>
        </p:blipFill>
        <p:spPr>
          <a:xfrm>
            <a:off x="10545269" y="131454"/>
            <a:ext cx="942462" cy="324488"/>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0265" y="192505"/>
            <a:ext cx="2256908" cy="219243"/>
          </a:xfrm>
          <a:prstGeom prst="rect">
            <a:avLst/>
          </a:prstGeom>
        </p:spPr>
      </p:pic>
      <p:sp>
        <p:nvSpPr>
          <p:cNvPr id="6" name="Slide Number Placeholder 5"/>
          <p:cNvSpPr>
            <a:spLocks noGrp="1"/>
          </p:cNvSpPr>
          <p:nvPr>
            <p:ph type="sldNum" sz="quarter" idx="10"/>
          </p:nvPr>
        </p:nvSpPr>
        <p:spPr/>
        <p:txBody>
          <a:bodyPr/>
          <a:lstStyle>
            <a:lvl1pPr>
              <a:defRPr>
                <a:solidFill>
                  <a:schemeClr val="bg1"/>
                </a:solidFill>
              </a:defRPr>
            </a:lvl1pPr>
          </a:lstStyle>
          <a:p>
            <a:fld id="{33DB2E4B-F6C9-459F-811B-9049E87C984C}" type="slidenum">
              <a:rPr lang="en-US" smtClean="0"/>
              <a:pPr/>
              <a:t>‹#›</a:t>
            </a:fld>
            <a:endParaRPr lang="en-US"/>
          </a:p>
        </p:txBody>
      </p:sp>
    </p:spTree>
    <p:extLst>
      <p:ext uri="{BB962C8B-B14F-4D97-AF65-F5344CB8AC3E}">
        <p14:creationId xmlns:p14="http://schemas.microsoft.com/office/powerpoint/2010/main" val="60138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10972800" cy="1257300"/>
          </a:xfrm>
          <a:prstGeom prst="rect">
            <a:avLst/>
          </a:prstGeom>
        </p:spPr>
        <p:txBody>
          <a:bodyPr>
            <a:normAutofit/>
          </a:bodyPr>
          <a:lstStyle>
            <a:lvl1pPr marL="0" marR="0" indent="0" algn="l" defTabSz="6858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a:ln>
                  <a:noFill/>
                </a:ln>
                <a:solidFill>
                  <a:schemeClr val="tx1"/>
                </a:solidFill>
                <a:effectLst/>
                <a:uLnTx/>
                <a:uFillTx/>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500" b="0" i="0" u="none" strike="noStrike" kern="1200" cap="none" spc="0" normalizeH="0" baseline="0" noProof="0">
                <a:ln>
                  <a:noFill/>
                </a:ln>
                <a:solidFill>
                  <a:srgbClr val="00377C"/>
                </a:solidFill>
                <a:effectLst/>
                <a:uLnTx/>
                <a:uFillTx/>
                <a:latin typeface="Arial"/>
                <a:ea typeface="+mj-ea"/>
                <a:cs typeface="Arial"/>
              </a:rPr>
              <a:t>Click to edit Master title style</a:t>
            </a:r>
            <a:endParaRPr lang="en-US"/>
          </a:p>
        </p:txBody>
      </p:sp>
      <p:sp>
        <p:nvSpPr>
          <p:cNvPr id="3" name="Content Placeholder 2"/>
          <p:cNvSpPr>
            <a:spLocks noGrp="1"/>
          </p:cNvSpPr>
          <p:nvPr>
            <p:ph idx="1"/>
          </p:nvPr>
        </p:nvSpPr>
        <p:spPr>
          <a:xfrm>
            <a:off x="609600" y="2018582"/>
            <a:ext cx="10972800" cy="4107582"/>
          </a:xfrm>
        </p:spPr>
        <p:txBody>
          <a:bodyPr/>
          <a:lstStyle>
            <a:lvl1pPr>
              <a:defRPr sz="2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498539" y="6588749"/>
            <a:ext cx="8535395" cy="230832"/>
          </a:xfrm>
          <a:prstGeom prst="rect">
            <a:avLst/>
          </a:prstGeom>
          <a:noFill/>
        </p:spPr>
        <p:txBody>
          <a:bodyPr wrap="square" rtlCol="0">
            <a:spAutoFit/>
          </a:bodyPr>
          <a:lstStyle/>
          <a:p>
            <a:r>
              <a:rPr lang="en-US" sz="900" b="1" dirty="0">
                <a:solidFill>
                  <a:schemeClr val="bg1"/>
                </a:solidFill>
              </a:rPr>
              <a:t>Approved for Public Release, Unlimited Distribution</a:t>
            </a:r>
            <a:endParaRPr lang="en-US" sz="1050" b="1" dirty="0">
              <a:solidFill>
                <a:schemeClr val="bg1"/>
              </a:solidFill>
            </a:endParaRPr>
          </a:p>
        </p:txBody>
      </p:sp>
      <p:sp>
        <p:nvSpPr>
          <p:cNvPr id="4" name="Slide Number Placeholder 3"/>
          <p:cNvSpPr>
            <a:spLocks noGrp="1"/>
          </p:cNvSpPr>
          <p:nvPr>
            <p:ph type="sldNum" sz="quarter" idx="10"/>
          </p:nvPr>
        </p:nvSpPr>
        <p:spPr/>
        <p:txBody>
          <a:bodyPr/>
          <a:lstStyle>
            <a:lvl1pPr>
              <a:defRPr>
                <a:solidFill>
                  <a:schemeClr val="bg1"/>
                </a:solidFill>
              </a:defRPr>
            </a:lvl1pPr>
          </a:lstStyle>
          <a:p>
            <a:fld id="{33DB2E4B-F6C9-459F-811B-9049E87C984C}" type="slidenum">
              <a:rPr lang="en-US" smtClean="0"/>
              <a:pPr/>
              <a:t>‹#›</a:t>
            </a:fld>
            <a:endParaRPr lang="en-US"/>
          </a:p>
        </p:txBody>
      </p:sp>
    </p:spTree>
    <p:extLst>
      <p:ext uri="{BB962C8B-B14F-4D97-AF65-F5344CB8AC3E}">
        <p14:creationId xmlns:p14="http://schemas.microsoft.com/office/powerpoint/2010/main" val="1172755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33DB2E4B-F6C9-459F-811B-9049E87C984C}" type="slidenum">
              <a:rPr lang="en-US" smtClean="0"/>
              <a:pPr/>
              <a:t>‹#›</a:t>
            </a:fld>
            <a:endParaRPr lang="en-US"/>
          </a:p>
        </p:txBody>
      </p:sp>
      <p:sp>
        <p:nvSpPr>
          <p:cNvPr id="4" name="TextBox 3"/>
          <p:cNvSpPr txBox="1"/>
          <p:nvPr userDrawn="1"/>
        </p:nvSpPr>
        <p:spPr>
          <a:xfrm>
            <a:off x="498539" y="6588749"/>
            <a:ext cx="8535395" cy="230832"/>
          </a:xfrm>
          <a:prstGeom prst="rect">
            <a:avLst/>
          </a:prstGeom>
          <a:noFill/>
        </p:spPr>
        <p:txBody>
          <a:bodyPr wrap="square" rtlCol="0">
            <a:spAutoFit/>
          </a:bodyPr>
          <a:lstStyle/>
          <a:p>
            <a:r>
              <a:rPr lang="en-US" sz="900" b="1">
                <a:solidFill>
                  <a:schemeClr val="bg1"/>
                </a:solidFill>
              </a:rPr>
              <a:t>Distribution Limited to NCDMM  Internal Use only</a:t>
            </a:r>
            <a:endParaRPr lang="en-US" sz="1050" b="1">
              <a:solidFill>
                <a:schemeClr val="bg1"/>
              </a:solidFill>
            </a:endParaRPr>
          </a:p>
        </p:txBody>
      </p:sp>
    </p:spTree>
    <p:extLst>
      <p:ext uri="{BB962C8B-B14F-4D97-AF65-F5344CB8AC3E}">
        <p14:creationId xmlns:p14="http://schemas.microsoft.com/office/powerpoint/2010/main" val="243268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2014869"/>
            <a:ext cx="10972800" cy="41112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p:nvSpPr>
        <p:spPr>
          <a:xfrm>
            <a:off x="8600666" y="6553403"/>
            <a:ext cx="2388548" cy="276999"/>
          </a:xfrm>
          <a:prstGeom prst="rect">
            <a:avLst/>
          </a:prstGeom>
          <a:noFill/>
        </p:spPr>
        <p:txBody>
          <a:bodyPr wrap="square" rtlCol="0">
            <a:spAutoFit/>
          </a:bodyPr>
          <a:lstStyle/>
          <a:p>
            <a:pPr algn="r"/>
            <a:r>
              <a:rPr lang="en-US" sz="1200" b="1" i="0">
                <a:solidFill>
                  <a:schemeClr val="bg1"/>
                </a:solidFill>
                <a:latin typeface="Arial"/>
                <a:cs typeface="Arial"/>
              </a:rPr>
              <a:t>AmericaMakes.us</a:t>
            </a:r>
          </a:p>
        </p:txBody>
      </p:sp>
      <p:pic>
        <p:nvPicPr>
          <p:cNvPr id="6" name="Picture 5" descr="AM_foot.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6" y="6509540"/>
            <a:ext cx="12192000" cy="341376"/>
          </a:xfrm>
          <a:prstGeom prst="rect">
            <a:avLst/>
          </a:prstGeom>
        </p:spPr>
      </p:pic>
      <p:sp>
        <p:nvSpPr>
          <p:cNvPr id="10" name="Title Placeholder 9"/>
          <p:cNvSpPr>
            <a:spLocks noGrp="1"/>
          </p:cNvSpPr>
          <p:nvPr>
            <p:ph type="title"/>
          </p:nvPr>
        </p:nvSpPr>
        <p:spPr>
          <a:xfrm>
            <a:off x="606515" y="668909"/>
            <a:ext cx="10972800" cy="1257300"/>
          </a:xfrm>
          <a:prstGeom prst="rect">
            <a:avLst/>
          </a:prstGeom>
        </p:spPr>
        <p:txBody>
          <a:bodyPr vert="horz" lIns="91440" tIns="45720" rIns="91440" bIns="45720" rtlCol="0" anchor="ctr">
            <a:normAutofit/>
          </a:bodyPr>
          <a:lstStyle/>
          <a:p>
            <a:r>
              <a:rPr lang="en-US"/>
              <a:t>Click to edit Master title style</a:t>
            </a:r>
          </a:p>
        </p:txBody>
      </p:sp>
      <p:pic>
        <p:nvPicPr>
          <p:cNvPr id="11" name="Picture 10" descr="Stripe Foote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3085" y="6518672"/>
            <a:ext cx="12192000" cy="339328"/>
          </a:xfrm>
          <a:prstGeom prst="rect">
            <a:avLst/>
          </a:prstGeom>
        </p:spPr>
      </p:pic>
      <p:sp>
        <p:nvSpPr>
          <p:cNvPr id="14" name="TextBox 13"/>
          <p:cNvSpPr txBox="1"/>
          <p:nvPr userDrawn="1"/>
        </p:nvSpPr>
        <p:spPr>
          <a:xfrm>
            <a:off x="9254371" y="6534678"/>
            <a:ext cx="2388548" cy="276999"/>
          </a:xfrm>
          <a:prstGeom prst="rect">
            <a:avLst/>
          </a:prstGeom>
          <a:noFill/>
        </p:spPr>
        <p:txBody>
          <a:bodyPr wrap="square" rtlCol="0">
            <a:spAutoFit/>
          </a:bodyPr>
          <a:lstStyle/>
          <a:p>
            <a:pPr algn="r"/>
            <a:r>
              <a:rPr lang="en-US" sz="1200" b="1" i="0" dirty="0">
                <a:solidFill>
                  <a:schemeClr val="bg1"/>
                </a:solidFill>
                <a:latin typeface="Arial"/>
                <a:cs typeface="Arial"/>
              </a:rPr>
              <a:t>AmericaMakes.us</a:t>
            </a:r>
          </a:p>
        </p:txBody>
      </p:sp>
      <p:sp>
        <p:nvSpPr>
          <p:cNvPr id="5" name="Rectangle 4"/>
          <p:cNvSpPr/>
          <p:nvPr userDrawn="1"/>
        </p:nvSpPr>
        <p:spPr>
          <a:xfrm>
            <a:off x="-3085" y="0"/>
            <a:ext cx="12192000" cy="587396"/>
          </a:xfrm>
          <a:prstGeom prst="rect">
            <a:avLst/>
          </a:prstGeom>
          <a:solidFill>
            <a:srgbClr val="1324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Subtitle 2"/>
          <p:cNvSpPr txBox="1">
            <a:spLocks/>
          </p:cNvSpPr>
          <p:nvPr/>
        </p:nvSpPr>
        <p:spPr>
          <a:xfrm>
            <a:off x="9406389" y="11123"/>
            <a:ext cx="1121765" cy="565150"/>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buFont typeface="Wingdings" panose="05000000000000000000" pitchFamily="2" charset="2"/>
              <a:buNone/>
              <a:defRPr sz="2400" b="0" i="0" kern="1200">
                <a:solidFill>
                  <a:srgbClr val="2191D4"/>
                </a:solidFill>
                <a:latin typeface="Arial"/>
                <a:ea typeface="+mn-ea"/>
                <a:cs typeface="Arial"/>
              </a:defRPr>
            </a:lvl1pPr>
            <a:lvl2pPr marL="457200" indent="0" algn="ctr" defTabSz="457200" rtl="0" eaLnBrk="1" latinLnBrk="0" hangingPunct="1">
              <a:spcBef>
                <a:spcPct val="20000"/>
              </a:spcBef>
              <a:buFont typeface="Arial" panose="020B0604020202020204" pitchFamily="34" charset="0"/>
              <a:buNone/>
              <a:defRPr sz="2000" b="0" i="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Wingdings" panose="05000000000000000000" pitchFamily="2" charset="2"/>
              <a:buNone/>
              <a:defRPr sz="1800" b="0" i="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1500" b="0" i="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1400" b="0" i="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1000" b="0" i="1" dirty="0">
                <a:solidFill>
                  <a:schemeClr val="bg1"/>
                </a:solidFill>
              </a:rPr>
              <a:t>Driven by…</a:t>
            </a:r>
          </a:p>
        </p:txBody>
      </p:sp>
      <p:pic>
        <p:nvPicPr>
          <p:cNvPr id="2" name="Picture 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20265" y="192505"/>
            <a:ext cx="2256908" cy="219243"/>
          </a:xfrm>
          <a:prstGeom prst="rect">
            <a:avLst/>
          </a:prstGeom>
        </p:spPr>
      </p:pic>
      <p:pic>
        <p:nvPicPr>
          <p:cNvPr id="9" name="Picture 8"/>
          <p:cNvPicPr>
            <a:picLocks noChangeAspect="1"/>
          </p:cNvPicPr>
          <p:nvPr userDrawn="1"/>
        </p:nvPicPr>
        <p:blipFill>
          <a:blip r:embed="rId8"/>
          <a:srcRect/>
          <a:stretch/>
        </p:blipFill>
        <p:spPr>
          <a:xfrm>
            <a:off x="10545269" y="131454"/>
            <a:ext cx="942462" cy="324488"/>
          </a:xfrm>
          <a:prstGeom prst="rect">
            <a:avLst/>
          </a:prstGeom>
        </p:spPr>
      </p:pic>
      <p:sp>
        <p:nvSpPr>
          <p:cNvPr id="8" name="Slide Number Placeholder 7"/>
          <p:cNvSpPr>
            <a:spLocks noGrp="1"/>
          </p:cNvSpPr>
          <p:nvPr>
            <p:ph type="sldNum" sz="quarter" idx="4"/>
          </p:nvPr>
        </p:nvSpPr>
        <p:spPr>
          <a:xfrm>
            <a:off x="9450186" y="6497666"/>
            <a:ext cx="2743200" cy="365125"/>
          </a:xfrm>
          <a:prstGeom prst="rect">
            <a:avLst/>
          </a:prstGeom>
        </p:spPr>
        <p:txBody>
          <a:bodyPr vert="horz" lIns="91440" tIns="45720" rIns="91440" bIns="45720" rtlCol="0" anchor="ctr"/>
          <a:lstStyle>
            <a:lvl1pPr algn="r">
              <a:defRPr sz="1200">
                <a:solidFill>
                  <a:schemeClr val="bg1"/>
                </a:solidFill>
              </a:defRPr>
            </a:lvl1pPr>
          </a:lstStyle>
          <a:p>
            <a:fld id="{33DB2E4B-F6C9-459F-811B-9049E87C984C}" type="slidenum">
              <a:rPr lang="en-US" smtClean="0"/>
              <a:pPr/>
              <a:t>‹#›</a:t>
            </a:fld>
            <a:endParaRPr lang="en-US" dirty="0"/>
          </a:p>
        </p:txBody>
      </p:sp>
    </p:spTree>
    <p:extLst>
      <p:ext uri="{BB962C8B-B14F-4D97-AF65-F5344CB8AC3E}">
        <p14:creationId xmlns:p14="http://schemas.microsoft.com/office/powerpoint/2010/main" val="2086206725"/>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Lst>
  <p:hf hdr="0" ftr="0" dt="0"/>
  <p:txStyles>
    <p:titleStyle>
      <a:lvl1pPr algn="l" defTabSz="457200" rtl="0" eaLnBrk="1" latinLnBrk="0" hangingPunct="1">
        <a:spcBef>
          <a:spcPct val="0"/>
        </a:spcBef>
        <a:buNone/>
        <a:defRPr sz="3500" b="0"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Wingdings" panose="05000000000000000000" pitchFamily="2" charset="2"/>
        <a:buChar char="§"/>
        <a:defRPr sz="24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panose="020B0604020202020204" pitchFamily="34" charset="0"/>
        <a:buChar char="•"/>
        <a:defRPr sz="2000" b="0" i="0" kern="1200">
          <a:solidFill>
            <a:schemeClr val="tx1"/>
          </a:solidFill>
          <a:latin typeface="Arial"/>
          <a:ea typeface="+mn-ea"/>
          <a:cs typeface="Arial"/>
        </a:defRPr>
      </a:lvl2pPr>
      <a:lvl3pPr marL="1200150" indent="-285750" algn="l" defTabSz="457200" rtl="0" eaLnBrk="1" latinLnBrk="0" hangingPunct="1">
        <a:spcBef>
          <a:spcPct val="20000"/>
        </a:spcBef>
        <a:buFont typeface="Wingdings" panose="05000000000000000000" pitchFamily="2" charset="2"/>
        <a:buChar char=""/>
        <a:defRPr sz="18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userDrawn="1">
          <p15:clr>
            <a:srgbClr val="F26B43"/>
          </p15:clr>
        </p15:guide>
        <p15:guide id="2" pos="3840" userDrawn="1">
          <p15:clr>
            <a:srgbClr val="F26B43"/>
          </p15:clr>
        </p15:guide>
        <p15:guide id="3" orient="horz" pos="12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ason.thomas@ncdmm.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americamakes.us/membership"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43179" y="843722"/>
            <a:ext cx="10771359" cy="2837124"/>
          </a:xfrm>
          <a:prstGeom prst="rect">
            <a:avLst/>
          </a:prstGeom>
        </p:spPr>
        <p:txBody>
          <a:bodyPr vert="horz" lIns="91440" tIns="45720" rIns="91440" bIns="45720" rtlCol="0" anchor="b">
            <a:normAutofit fontScale="62500" lnSpcReduction="20000"/>
          </a:bodyPr>
          <a:lstStyle>
            <a:lvl1pPr algn="ctr" defTabSz="685800" rtl="0" eaLnBrk="1" latinLnBrk="0" hangingPunct="1">
              <a:lnSpc>
                <a:spcPct val="90000"/>
              </a:lnSpc>
              <a:spcBef>
                <a:spcPct val="0"/>
              </a:spcBef>
              <a:buNone/>
              <a:defRPr sz="4500" kern="1200">
                <a:solidFill>
                  <a:srgbClr val="212C59"/>
                </a:solidFill>
                <a:latin typeface="Arial" panose="020B0604020202020204" pitchFamily="34" charset="0"/>
                <a:ea typeface="+mj-ea"/>
                <a:cs typeface="Arial" panose="020B0604020202020204" pitchFamily="34" charset="0"/>
              </a:defRPr>
            </a:lvl1pPr>
          </a:lstStyle>
          <a:p>
            <a:pPr algn="l">
              <a:defRPr/>
            </a:pPr>
            <a:r>
              <a:rPr lang="en-US" sz="5200" dirty="0">
                <a:solidFill>
                  <a:schemeClr val="bg1"/>
                </a:solidFill>
              </a:rPr>
              <a:t>America Makes Summer 2022</a:t>
            </a:r>
          </a:p>
          <a:p>
            <a:pPr algn="l">
              <a:defRPr/>
            </a:pPr>
            <a:endParaRPr lang="en-US" sz="5200" dirty="0">
              <a:solidFill>
                <a:schemeClr val="bg1"/>
              </a:solidFill>
            </a:endParaRPr>
          </a:p>
          <a:p>
            <a:pPr algn="l">
              <a:defRPr/>
            </a:pPr>
            <a:r>
              <a:rPr lang="en-US" sz="5200" dirty="0">
                <a:solidFill>
                  <a:schemeClr val="bg1"/>
                </a:solidFill>
              </a:rPr>
              <a:t>Project Call Announcements </a:t>
            </a:r>
          </a:p>
          <a:p>
            <a:pPr algn="l">
              <a:defRPr/>
            </a:pPr>
            <a:endParaRPr lang="en-US" sz="5200" dirty="0">
              <a:solidFill>
                <a:schemeClr val="bg1"/>
              </a:solidFill>
            </a:endParaRPr>
          </a:p>
          <a:p>
            <a:pPr algn="l">
              <a:defRPr/>
            </a:pPr>
            <a:endParaRPr lang="en-US" sz="5200" dirty="0">
              <a:solidFill>
                <a:schemeClr val="bg1"/>
              </a:solidFill>
            </a:endParaRPr>
          </a:p>
          <a:p>
            <a:pPr algn="l">
              <a:defRPr/>
            </a:pPr>
            <a:br>
              <a:rPr lang="en-US" sz="4400" dirty="0">
                <a:solidFill>
                  <a:schemeClr val="bg1"/>
                </a:solidFill>
              </a:rPr>
            </a:br>
            <a:endParaRPr lang="en-US" sz="4400" dirty="0">
              <a:solidFill>
                <a:schemeClr val="bg1"/>
              </a:solidFill>
            </a:endParaRPr>
          </a:p>
          <a:p>
            <a:pPr algn="l">
              <a:defRPr/>
            </a:pPr>
            <a:r>
              <a:rPr lang="en-US" sz="3200" dirty="0">
                <a:solidFill>
                  <a:schemeClr val="bg1"/>
                </a:solidFill>
              </a:rPr>
              <a:t>August 1, 2022</a:t>
            </a:r>
          </a:p>
        </p:txBody>
      </p:sp>
      <p:sp>
        <p:nvSpPr>
          <p:cNvPr id="4" name="Subtitle 2">
            <a:extLst>
              <a:ext uri="{FF2B5EF4-FFF2-40B4-BE49-F238E27FC236}">
                <a16:creationId xmlns:a16="http://schemas.microsoft.com/office/drawing/2014/main" id="{2D0E241F-832E-4BD1-9C55-C2C63ED63EF7}"/>
              </a:ext>
            </a:extLst>
          </p:cNvPr>
          <p:cNvSpPr txBox="1">
            <a:spLocks/>
          </p:cNvSpPr>
          <p:nvPr/>
        </p:nvSpPr>
        <p:spPr>
          <a:xfrm>
            <a:off x="6807863" y="4339287"/>
            <a:ext cx="4485508" cy="2011680"/>
          </a:xfrm>
          <a:prstGeom prst="rect">
            <a:avLst/>
          </a:prstGeom>
        </p:spPr>
        <p:txBody>
          <a:bodyPr vert="horz" lIns="91440" tIns="45720" rIns="91440" bIns="45720" rtlCol="0">
            <a:normAutofit lnSpcReduction="10000"/>
          </a:bodyPr>
          <a:lstStyle>
            <a:lvl1pPr marL="0" indent="0" algn="l"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300" b="1" dirty="0">
                <a:solidFill>
                  <a:srgbClr val="004A8F"/>
                </a:solidFill>
                <a:cs typeface="Arial"/>
              </a:rPr>
              <a:t>Jason Thomas</a:t>
            </a:r>
          </a:p>
          <a:p>
            <a:r>
              <a:rPr lang="en-US" sz="2500" i="1" dirty="0">
                <a:solidFill>
                  <a:srgbClr val="E6011C"/>
                </a:solidFill>
                <a:cs typeface="Arial"/>
              </a:rPr>
              <a:t>America Makes, NCDMM</a:t>
            </a:r>
          </a:p>
          <a:p>
            <a:pPr>
              <a:spcBef>
                <a:spcPts val="0"/>
              </a:spcBef>
            </a:pPr>
            <a:r>
              <a:rPr lang="en-US" sz="2500" i="1" dirty="0">
                <a:solidFill>
                  <a:srgbClr val="E6011C"/>
                </a:solidFill>
                <a:cs typeface="Arial"/>
              </a:rPr>
              <a:t>America Makes Portfolio Coordinator </a:t>
            </a:r>
          </a:p>
          <a:p>
            <a:pPr>
              <a:spcBef>
                <a:spcPts val="0"/>
              </a:spcBef>
            </a:pPr>
            <a:r>
              <a:rPr lang="en-US" sz="2500" i="1" dirty="0">
                <a:solidFill>
                  <a:srgbClr val="E6011C"/>
                </a:solidFill>
                <a:cs typeface="Arial"/>
                <a:hlinkClick r:id="rId3"/>
              </a:rPr>
              <a:t>jason.thomas@ncdmm.org</a:t>
            </a:r>
            <a:endParaRPr lang="en-US" sz="2500" i="1" dirty="0">
              <a:solidFill>
                <a:srgbClr val="E6011C"/>
              </a:solidFill>
              <a:cs typeface="Arial"/>
            </a:endParaRPr>
          </a:p>
          <a:p>
            <a:pPr>
              <a:spcBef>
                <a:spcPts val="0"/>
              </a:spcBef>
            </a:pPr>
            <a:endParaRPr lang="en-US" sz="2500" i="1" dirty="0">
              <a:solidFill>
                <a:srgbClr val="E6011C"/>
              </a:solidFill>
              <a:cs typeface="Arial"/>
            </a:endParaRPr>
          </a:p>
          <a:p>
            <a:pPr>
              <a:spcBef>
                <a:spcPts val="0"/>
              </a:spcBef>
            </a:pPr>
            <a:endParaRPr lang="en-US" sz="2500" i="1" dirty="0">
              <a:solidFill>
                <a:srgbClr val="E6011C"/>
              </a:solidFill>
              <a:cs typeface="Arial"/>
            </a:endParaRPr>
          </a:p>
          <a:p>
            <a:pPr>
              <a:spcBef>
                <a:spcPts val="0"/>
              </a:spcBef>
            </a:pPr>
            <a:endParaRPr lang="en-US" sz="2200" i="1" dirty="0">
              <a:solidFill>
                <a:srgbClr val="E6011C"/>
              </a:solidFill>
              <a:cs typeface="Arial"/>
            </a:endParaRPr>
          </a:p>
          <a:p>
            <a:pPr>
              <a:spcBef>
                <a:spcPts val="0"/>
              </a:spcBef>
            </a:pPr>
            <a:endParaRPr lang="en-US" sz="1400" i="1" dirty="0">
              <a:solidFill>
                <a:srgbClr val="E6011C"/>
              </a:solidFill>
              <a:cs typeface="Arial"/>
            </a:endParaRPr>
          </a:p>
          <a:p>
            <a:pPr>
              <a:spcBef>
                <a:spcPts val="0"/>
              </a:spcBef>
            </a:pPr>
            <a:endParaRPr lang="en-US" sz="1050" i="1" dirty="0">
              <a:solidFill>
                <a:srgbClr val="E6011C"/>
              </a:solidFill>
              <a:cs typeface="Arial"/>
            </a:endParaRPr>
          </a:p>
          <a:p>
            <a:endParaRPr lang="en-US" sz="100" dirty="0"/>
          </a:p>
          <a:p>
            <a:endParaRPr lang="en-US" sz="1050" dirty="0"/>
          </a:p>
        </p:txBody>
      </p:sp>
    </p:spTree>
    <p:extLst>
      <p:ext uri="{BB962C8B-B14F-4D97-AF65-F5344CB8AC3E}">
        <p14:creationId xmlns:p14="http://schemas.microsoft.com/office/powerpoint/2010/main" val="336831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43179" y="843722"/>
            <a:ext cx="10771359" cy="2837124"/>
          </a:xfrm>
          <a:prstGeom prst="rect">
            <a:avLst/>
          </a:prstGeom>
        </p:spPr>
        <p:txBody>
          <a:bodyPr vert="horz" lIns="91440" tIns="45720" rIns="91440" bIns="45720" rtlCol="0" anchor="b">
            <a:normAutofit fontScale="92500" lnSpcReduction="10000"/>
          </a:bodyPr>
          <a:lstStyle>
            <a:lvl1pPr algn="ctr" defTabSz="685800" rtl="0" eaLnBrk="1" latinLnBrk="0" hangingPunct="1">
              <a:lnSpc>
                <a:spcPct val="90000"/>
              </a:lnSpc>
              <a:spcBef>
                <a:spcPct val="0"/>
              </a:spcBef>
              <a:buNone/>
              <a:defRPr sz="4500" kern="1200">
                <a:solidFill>
                  <a:srgbClr val="212C59"/>
                </a:solidFill>
                <a:latin typeface="Arial" panose="020B0604020202020204" pitchFamily="34" charset="0"/>
                <a:ea typeface="+mj-ea"/>
                <a:cs typeface="Arial" panose="020B0604020202020204" pitchFamily="34" charset="0"/>
              </a:defRPr>
            </a:lvl1pPr>
          </a:lstStyle>
          <a:p>
            <a:pPr algn="l">
              <a:defRPr/>
            </a:pPr>
            <a:r>
              <a:rPr lang="en-US" sz="5200" dirty="0">
                <a:solidFill>
                  <a:schemeClr val="bg1"/>
                </a:solidFill>
              </a:rPr>
              <a:t>Open Project Call 2022</a:t>
            </a:r>
          </a:p>
          <a:p>
            <a:pPr algn="l">
              <a:defRPr/>
            </a:pPr>
            <a:endParaRPr lang="en-US" sz="5200" dirty="0">
              <a:solidFill>
                <a:schemeClr val="bg1"/>
              </a:solidFill>
            </a:endParaRPr>
          </a:p>
          <a:p>
            <a:pPr algn="l">
              <a:defRPr/>
            </a:pPr>
            <a:br>
              <a:rPr lang="en-US" sz="4400" dirty="0">
                <a:solidFill>
                  <a:schemeClr val="bg1"/>
                </a:solidFill>
              </a:rPr>
            </a:br>
            <a:endParaRPr lang="en-US" sz="4400" dirty="0">
              <a:solidFill>
                <a:schemeClr val="bg1"/>
              </a:solidFill>
            </a:endParaRPr>
          </a:p>
          <a:p>
            <a:pPr algn="l">
              <a:defRPr/>
            </a:pPr>
            <a:r>
              <a:rPr lang="en-US" sz="3200" dirty="0">
                <a:solidFill>
                  <a:schemeClr val="bg1"/>
                </a:solidFill>
              </a:rPr>
              <a:t>August 1, 2022</a:t>
            </a:r>
          </a:p>
        </p:txBody>
      </p:sp>
    </p:spTree>
    <p:extLst>
      <p:ext uri="{BB962C8B-B14F-4D97-AF65-F5344CB8AC3E}">
        <p14:creationId xmlns:p14="http://schemas.microsoft.com/office/powerpoint/2010/main" val="1930897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EFD11-F327-4410-B628-258A13E44037}"/>
              </a:ext>
            </a:extLst>
          </p:cNvPr>
          <p:cNvSpPr>
            <a:spLocks noGrp="1"/>
          </p:cNvSpPr>
          <p:nvPr>
            <p:ph type="title"/>
          </p:nvPr>
        </p:nvSpPr>
        <p:spPr/>
        <p:txBody>
          <a:bodyPr/>
          <a:lstStyle/>
          <a:p>
            <a:r>
              <a:rPr lang="en-US" dirty="0"/>
              <a:t>Open Project Call 2022</a:t>
            </a:r>
          </a:p>
        </p:txBody>
      </p:sp>
      <p:sp>
        <p:nvSpPr>
          <p:cNvPr id="3" name="Content Placeholder 2">
            <a:extLst>
              <a:ext uri="{FF2B5EF4-FFF2-40B4-BE49-F238E27FC236}">
                <a16:creationId xmlns:a16="http://schemas.microsoft.com/office/drawing/2014/main" id="{347BA883-83CB-4CDC-A918-9960FA94F4E7}"/>
              </a:ext>
            </a:extLst>
          </p:cNvPr>
          <p:cNvSpPr>
            <a:spLocks noGrp="1"/>
          </p:cNvSpPr>
          <p:nvPr>
            <p:ph idx="1"/>
          </p:nvPr>
        </p:nvSpPr>
        <p:spPr>
          <a:xfrm>
            <a:off x="609600" y="2018582"/>
            <a:ext cx="11198087" cy="4107582"/>
          </a:xfrm>
        </p:spPr>
        <p:txBody>
          <a:bodyPr>
            <a:normAutofit/>
          </a:bodyPr>
          <a:lstStyle/>
          <a:p>
            <a:r>
              <a:rPr lang="en-US" dirty="0"/>
              <a:t>1 step response – Full Proposal</a:t>
            </a:r>
          </a:p>
          <a:p>
            <a:r>
              <a:rPr lang="en-US" dirty="0"/>
              <a:t>Shortened proposal response format</a:t>
            </a:r>
          </a:p>
          <a:p>
            <a:r>
              <a:rPr lang="en-US" dirty="0"/>
              <a:t>5 technical and 1 EWD topics</a:t>
            </a:r>
          </a:p>
          <a:p>
            <a:r>
              <a:rPr lang="en-US" b="1" dirty="0"/>
              <a:t>Team members receiving government funding must be an America Makes member</a:t>
            </a:r>
          </a:p>
          <a:p>
            <a:pPr lvl="1"/>
            <a:r>
              <a:rPr lang="en-US" b="1" dirty="0"/>
              <a:t>Information, data, outcomes should be firewalled from non-America Makes members</a:t>
            </a:r>
          </a:p>
          <a:p>
            <a:endParaRPr lang="en-US" dirty="0"/>
          </a:p>
        </p:txBody>
      </p:sp>
    </p:spTree>
    <p:extLst>
      <p:ext uri="{BB962C8B-B14F-4D97-AF65-F5344CB8AC3E}">
        <p14:creationId xmlns:p14="http://schemas.microsoft.com/office/powerpoint/2010/main" val="315771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FC559-4DCC-6C36-AF02-4B4F4DC7DE78}"/>
              </a:ext>
            </a:extLst>
          </p:cNvPr>
          <p:cNvSpPr>
            <a:spLocks noGrp="1"/>
          </p:cNvSpPr>
          <p:nvPr>
            <p:ph type="title"/>
          </p:nvPr>
        </p:nvSpPr>
        <p:spPr>
          <a:xfrm>
            <a:off x="609600" y="685800"/>
            <a:ext cx="10972800" cy="903303"/>
          </a:xfrm>
        </p:spPr>
        <p:txBody>
          <a:bodyPr/>
          <a:lstStyle/>
          <a:p>
            <a:r>
              <a:rPr lang="en-US" dirty="0"/>
              <a:t>Topics</a:t>
            </a:r>
          </a:p>
        </p:txBody>
      </p:sp>
      <p:sp>
        <p:nvSpPr>
          <p:cNvPr id="3" name="Content Placeholder 2">
            <a:extLst>
              <a:ext uri="{FF2B5EF4-FFF2-40B4-BE49-F238E27FC236}">
                <a16:creationId xmlns:a16="http://schemas.microsoft.com/office/drawing/2014/main" id="{6CB54430-1091-CAC0-A9FD-ECC559563312}"/>
              </a:ext>
            </a:extLst>
          </p:cNvPr>
          <p:cNvSpPr>
            <a:spLocks noGrp="1"/>
          </p:cNvSpPr>
          <p:nvPr>
            <p:ph idx="1"/>
          </p:nvPr>
        </p:nvSpPr>
        <p:spPr>
          <a:xfrm>
            <a:off x="609600" y="1589103"/>
            <a:ext cx="10972800" cy="4537061"/>
          </a:xfrm>
        </p:spPr>
        <p:txBody>
          <a:bodyPr>
            <a:normAutofit fontScale="92500" lnSpcReduction="10000"/>
          </a:bodyPr>
          <a:lstStyle/>
          <a:p>
            <a:r>
              <a:rPr lang="en-US" dirty="0"/>
              <a:t>Design –Design Best Practices and Surface Finishing in Complex Thermal Management Applications </a:t>
            </a:r>
          </a:p>
          <a:p>
            <a:r>
              <a:rPr lang="en-US" dirty="0"/>
              <a:t>Material – Relationships of defects (size, shape) and microstructure to fatigue properties in AM materials </a:t>
            </a:r>
          </a:p>
          <a:p>
            <a:r>
              <a:rPr lang="en-US" dirty="0"/>
              <a:t>Process – Innovation in Rapid Tooling By A Novel Additive Manufacturing Process Chain </a:t>
            </a:r>
          </a:p>
          <a:p>
            <a:r>
              <a:rPr lang="en-US" dirty="0"/>
              <a:t>Value Chain – Demonstration of combined methods/frameworks of in-situ inspection, ex-situ inspection, and process monitoring to ensure quality of parts and AM processes</a:t>
            </a:r>
          </a:p>
          <a:p>
            <a:r>
              <a:rPr lang="en-US" dirty="0"/>
              <a:t>AM Genome – Characterization of Transient Phenomena Impacting In-situ Molten Pool Temperature Measurement for AM of Reactive Metals</a:t>
            </a:r>
          </a:p>
          <a:p>
            <a:r>
              <a:rPr lang="en-US" dirty="0"/>
              <a:t>EWD – AM Material Safety – Materials (polymers, resins, powdered metals) safety including at minimum procurement, storage, use, production, and disposal</a:t>
            </a:r>
          </a:p>
        </p:txBody>
      </p:sp>
      <p:sp>
        <p:nvSpPr>
          <p:cNvPr id="4" name="Slide Number Placeholder 3">
            <a:extLst>
              <a:ext uri="{FF2B5EF4-FFF2-40B4-BE49-F238E27FC236}">
                <a16:creationId xmlns:a16="http://schemas.microsoft.com/office/drawing/2014/main" id="{1FE53EEE-3291-7C98-5B01-2083ED1509AE}"/>
              </a:ext>
            </a:extLst>
          </p:cNvPr>
          <p:cNvSpPr>
            <a:spLocks noGrp="1"/>
          </p:cNvSpPr>
          <p:nvPr>
            <p:ph type="sldNum" sz="quarter" idx="10"/>
          </p:nvPr>
        </p:nvSpPr>
        <p:spPr/>
        <p:txBody>
          <a:bodyPr/>
          <a:lstStyle/>
          <a:p>
            <a:fld id="{33DB2E4B-F6C9-459F-811B-9049E87C984C}" type="slidenum">
              <a:rPr lang="en-US" smtClean="0"/>
              <a:pPr/>
              <a:t>4</a:t>
            </a:fld>
            <a:endParaRPr lang="en-US"/>
          </a:p>
        </p:txBody>
      </p:sp>
    </p:spTree>
    <p:extLst>
      <p:ext uri="{BB962C8B-B14F-4D97-AF65-F5344CB8AC3E}">
        <p14:creationId xmlns:p14="http://schemas.microsoft.com/office/powerpoint/2010/main" val="4128437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BBDDC9-4C96-41C2-9199-01CAD9B1B973}"/>
              </a:ext>
            </a:extLst>
          </p:cNvPr>
          <p:cNvSpPr>
            <a:spLocks noGrp="1"/>
          </p:cNvSpPr>
          <p:nvPr>
            <p:ph type="title"/>
          </p:nvPr>
        </p:nvSpPr>
        <p:spPr>
          <a:xfrm>
            <a:off x="273878" y="650461"/>
            <a:ext cx="10972800" cy="639417"/>
          </a:xfrm>
        </p:spPr>
        <p:txBody>
          <a:bodyPr/>
          <a:lstStyle/>
          <a:p>
            <a:r>
              <a:rPr lang="en-US" dirty="0">
                <a:solidFill>
                  <a:srgbClr val="00377C"/>
                </a:solidFill>
              </a:rPr>
              <a:t>Open Project Call 2022 Schedule </a:t>
            </a:r>
          </a:p>
        </p:txBody>
      </p:sp>
      <p:graphicFrame>
        <p:nvGraphicFramePr>
          <p:cNvPr id="7" name="Table 6">
            <a:extLst>
              <a:ext uri="{FF2B5EF4-FFF2-40B4-BE49-F238E27FC236}">
                <a16:creationId xmlns:a16="http://schemas.microsoft.com/office/drawing/2014/main" id="{C67AEFA5-E0AC-4415-B15C-AC043D8065FA}"/>
              </a:ext>
            </a:extLst>
          </p:cNvPr>
          <p:cNvGraphicFramePr>
            <a:graphicFrameLocks noGrp="1"/>
          </p:cNvGraphicFramePr>
          <p:nvPr/>
        </p:nvGraphicFramePr>
        <p:xfrm>
          <a:off x="273878" y="1474258"/>
          <a:ext cx="11712102" cy="4751703"/>
        </p:xfrm>
        <a:graphic>
          <a:graphicData uri="http://schemas.openxmlformats.org/drawingml/2006/table">
            <a:tbl>
              <a:tblPr firstRow="1" bandRow="1">
                <a:tableStyleId>{5C22544A-7EE6-4342-B048-85BDC9FD1C3A}</a:tableStyleId>
              </a:tblPr>
              <a:tblGrid>
                <a:gridCol w="8793134">
                  <a:extLst>
                    <a:ext uri="{9D8B030D-6E8A-4147-A177-3AD203B41FA5}">
                      <a16:colId xmlns:a16="http://schemas.microsoft.com/office/drawing/2014/main" val="20000"/>
                    </a:ext>
                  </a:extLst>
                </a:gridCol>
                <a:gridCol w="2918968">
                  <a:extLst>
                    <a:ext uri="{9D8B030D-6E8A-4147-A177-3AD203B41FA5}">
                      <a16:colId xmlns:a16="http://schemas.microsoft.com/office/drawing/2014/main" val="20001"/>
                    </a:ext>
                  </a:extLst>
                </a:gridCol>
              </a:tblGrid>
              <a:tr h="396380">
                <a:tc>
                  <a:txBody>
                    <a:bodyPr/>
                    <a:lstStyle/>
                    <a:p>
                      <a:pPr algn="ctr"/>
                      <a:r>
                        <a:rPr lang="en-US" sz="2400" b="1" kern="1200" dirty="0">
                          <a:solidFill>
                            <a:schemeClr val="lt1"/>
                          </a:solidFill>
                          <a:latin typeface="+mn-lt"/>
                          <a:ea typeface="+mn-ea"/>
                          <a:cs typeface="+mn-cs"/>
                        </a:rPr>
                        <a:t>Event</a:t>
                      </a:r>
                    </a:p>
                  </a:txBody>
                  <a:tcPr marL="64294" marR="64294" marT="32147" marB="32147" anchor="ctr"/>
                </a:tc>
                <a:tc>
                  <a:txBody>
                    <a:bodyPr/>
                    <a:lstStyle/>
                    <a:p>
                      <a:pPr marL="0" algn="ctr" defTabSz="457200" rtl="0" eaLnBrk="1" latinLnBrk="0" hangingPunct="1"/>
                      <a:r>
                        <a:rPr lang="en-US" sz="2400" b="1" kern="1200" dirty="0">
                          <a:solidFill>
                            <a:schemeClr val="lt1"/>
                          </a:solidFill>
                          <a:latin typeface="+mn-lt"/>
                          <a:ea typeface="+mn-ea"/>
                          <a:cs typeface="+mn-cs"/>
                        </a:rPr>
                        <a:t>Date</a:t>
                      </a:r>
                    </a:p>
                  </a:txBody>
                  <a:tcPr marL="64294" marR="64294" marT="32147" marB="32147" anchor="ctr"/>
                </a:tc>
                <a:extLst>
                  <a:ext uri="{0D108BD9-81ED-4DB2-BD59-A6C34878D82A}">
                    <a16:rowId xmlns:a16="http://schemas.microsoft.com/office/drawing/2014/main" val="10000"/>
                  </a:ext>
                </a:extLst>
              </a:tr>
              <a:tr h="417154">
                <a:tc>
                  <a:txBody>
                    <a:bodyPr/>
                    <a:lstStyle/>
                    <a:p>
                      <a:pPr marL="0" marR="0" algn="just">
                        <a:spcBef>
                          <a:spcPts val="600"/>
                        </a:spcBef>
                        <a:spcAft>
                          <a:spcPts val="600"/>
                        </a:spcAft>
                      </a:pPr>
                      <a:r>
                        <a:rPr lang="en-US" sz="1800" dirty="0">
                          <a:effectLst/>
                          <a:latin typeface="+mn-lt"/>
                          <a:ea typeface="Times New Roman"/>
                        </a:rPr>
                        <a:t>Project Call Announcement and Posting</a:t>
                      </a:r>
                    </a:p>
                  </a:txBody>
                  <a:tcPr marL="51346" marR="51346" marT="19199" marB="0" anchor="ctr"/>
                </a:tc>
                <a:tc>
                  <a:txBody>
                    <a:bodyPr/>
                    <a:lstStyle/>
                    <a:p>
                      <a:pPr marL="0" marR="0" algn="ctr">
                        <a:spcBef>
                          <a:spcPts val="600"/>
                        </a:spcBef>
                        <a:spcAft>
                          <a:spcPts val="600"/>
                        </a:spcAft>
                      </a:pPr>
                      <a:r>
                        <a:rPr lang="en-US" sz="1800" dirty="0">
                          <a:effectLst/>
                          <a:latin typeface="+mn-lt"/>
                          <a:ea typeface="Times New Roman"/>
                        </a:rPr>
                        <a:t>7/25/2022</a:t>
                      </a:r>
                    </a:p>
                  </a:txBody>
                  <a:tcPr marL="51346" marR="51346" marT="19199" marB="0" anchor="ctr"/>
                </a:tc>
                <a:extLst>
                  <a:ext uri="{0D108BD9-81ED-4DB2-BD59-A6C34878D82A}">
                    <a16:rowId xmlns:a16="http://schemas.microsoft.com/office/drawing/2014/main" val="10001"/>
                  </a:ext>
                </a:extLst>
              </a:tr>
              <a:tr h="417154">
                <a:tc>
                  <a:txBody>
                    <a:bodyPr/>
                    <a:lstStyle/>
                    <a:p>
                      <a:pPr marL="0" marR="0" algn="just">
                        <a:spcBef>
                          <a:spcPts val="600"/>
                        </a:spcBef>
                        <a:spcAft>
                          <a:spcPts val="600"/>
                        </a:spcAft>
                      </a:pPr>
                      <a:r>
                        <a:rPr lang="en-US" sz="1800" dirty="0">
                          <a:effectLst/>
                          <a:latin typeface="+mn-lt"/>
                          <a:ea typeface="Times New Roman" panose="02020603050405020304" pitchFamily="18" charset="0"/>
                        </a:rPr>
                        <a:t>Project Call Kickoff Webinar – Registration Required</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8/1/2022</a:t>
                      </a:r>
                    </a:p>
                  </a:txBody>
                  <a:tcPr marL="73025" marR="73025" marT="27305" marB="0" anchor="ctr"/>
                </a:tc>
                <a:extLst>
                  <a:ext uri="{0D108BD9-81ED-4DB2-BD59-A6C34878D82A}">
                    <a16:rowId xmlns:a16="http://schemas.microsoft.com/office/drawing/2014/main" val="10002"/>
                  </a:ext>
                </a:extLst>
              </a:tr>
              <a:tr h="412440">
                <a:tc>
                  <a:txBody>
                    <a:bodyPr/>
                    <a:lstStyle/>
                    <a:p>
                      <a:pPr marL="0" marR="0" algn="just">
                        <a:spcBef>
                          <a:spcPts val="600"/>
                        </a:spcBef>
                        <a:spcAft>
                          <a:spcPts val="600"/>
                        </a:spcAft>
                      </a:pPr>
                      <a:r>
                        <a:rPr lang="en-US" sz="1800" dirty="0">
                          <a:effectLst/>
                          <a:latin typeface="+mn-lt"/>
                          <a:ea typeface="Times New Roman" panose="02020603050405020304" pitchFamily="18" charset="0"/>
                        </a:rPr>
                        <a:t>Questions from Proposers about Scope or Approach Due</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8/4/2022</a:t>
                      </a:r>
                    </a:p>
                  </a:txBody>
                  <a:tcPr marL="73025" marR="73025" marT="27305" marB="0" anchor="ctr"/>
                </a:tc>
                <a:extLst>
                  <a:ext uri="{0D108BD9-81ED-4DB2-BD59-A6C34878D82A}">
                    <a16:rowId xmlns:a16="http://schemas.microsoft.com/office/drawing/2014/main" val="10003"/>
                  </a:ext>
                </a:extLst>
              </a:tr>
              <a:tr h="410641">
                <a:tc>
                  <a:txBody>
                    <a:bodyPr/>
                    <a:lstStyle/>
                    <a:p>
                      <a:pPr marL="0" marR="0" algn="just">
                        <a:spcBef>
                          <a:spcPts val="600"/>
                        </a:spcBef>
                        <a:spcAft>
                          <a:spcPts val="600"/>
                        </a:spcAft>
                      </a:pPr>
                      <a:r>
                        <a:rPr lang="en-US" sz="1800" dirty="0">
                          <a:effectLst/>
                          <a:latin typeface="+mn-lt"/>
                          <a:ea typeface="Times New Roman" panose="02020603050405020304" pitchFamily="18" charset="0"/>
                        </a:rPr>
                        <a:t>Responses to Proposers about Scope or Approach Due </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8/10/2022</a:t>
                      </a:r>
                    </a:p>
                  </a:txBody>
                  <a:tcPr marL="73025" marR="73025" marT="27305" marB="0" anchor="ctr"/>
                </a:tc>
                <a:extLst>
                  <a:ext uri="{0D108BD9-81ED-4DB2-BD59-A6C34878D82A}">
                    <a16:rowId xmlns:a16="http://schemas.microsoft.com/office/drawing/2014/main" val="10004"/>
                  </a:ext>
                </a:extLst>
              </a:tr>
              <a:tr h="417154">
                <a:tc>
                  <a:txBody>
                    <a:bodyPr/>
                    <a:lstStyle/>
                    <a:p>
                      <a:pPr marL="0" marR="0" algn="just">
                        <a:spcBef>
                          <a:spcPts val="600"/>
                        </a:spcBef>
                        <a:spcAft>
                          <a:spcPts val="600"/>
                        </a:spcAft>
                      </a:pPr>
                      <a:r>
                        <a:rPr lang="en-US" sz="1800" dirty="0">
                          <a:effectLst/>
                          <a:latin typeface="+mn-lt"/>
                          <a:ea typeface="Times New Roman" panose="02020603050405020304" pitchFamily="18" charset="0"/>
                        </a:rPr>
                        <a:t>Deadline for team members receiving federal award funding to be an America Makes Member </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9/2/2022</a:t>
                      </a:r>
                    </a:p>
                  </a:txBody>
                  <a:tcPr marL="73025" marR="73025" marT="27305" marB="0" anchor="ctr"/>
                </a:tc>
                <a:extLst>
                  <a:ext uri="{0D108BD9-81ED-4DB2-BD59-A6C34878D82A}">
                    <a16:rowId xmlns:a16="http://schemas.microsoft.com/office/drawing/2014/main" val="2411390489"/>
                  </a:ext>
                </a:extLst>
              </a:tr>
              <a:tr h="417154">
                <a:tc>
                  <a:txBody>
                    <a:bodyPr/>
                    <a:lstStyle/>
                    <a:p>
                      <a:pPr marL="0" marR="0" algn="just">
                        <a:spcBef>
                          <a:spcPts val="600"/>
                        </a:spcBef>
                        <a:spcAft>
                          <a:spcPts val="600"/>
                        </a:spcAft>
                      </a:pPr>
                      <a:r>
                        <a:rPr lang="en-US" sz="1800" dirty="0">
                          <a:effectLst/>
                          <a:latin typeface="+mn-lt"/>
                          <a:ea typeface="Times New Roman" panose="02020603050405020304" pitchFamily="18" charset="0"/>
                        </a:rPr>
                        <a:t>Fully Executed NDA with NCDMM (only if proposal contains proprietary information)</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9/2/2022</a:t>
                      </a:r>
                    </a:p>
                  </a:txBody>
                  <a:tcPr marL="73025" marR="73025" marT="27305" marB="0" anchor="ctr"/>
                </a:tc>
                <a:extLst>
                  <a:ext uri="{0D108BD9-81ED-4DB2-BD59-A6C34878D82A}">
                    <a16:rowId xmlns:a16="http://schemas.microsoft.com/office/drawing/2014/main" val="10005"/>
                  </a:ext>
                </a:extLst>
              </a:tr>
              <a:tr h="419699">
                <a:tc>
                  <a:txBody>
                    <a:bodyPr/>
                    <a:lstStyle/>
                    <a:p>
                      <a:pPr marL="0" marR="0" algn="just">
                        <a:spcBef>
                          <a:spcPts val="600"/>
                        </a:spcBef>
                        <a:spcAft>
                          <a:spcPts val="600"/>
                        </a:spcAft>
                      </a:pPr>
                      <a:r>
                        <a:rPr lang="en-US" sz="1800" kern="1200" dirty="0">
                          <a:solidFill>
                            <a:schemeClr val="dk1"/>
                          </a:solidFill>
                          <a:effectLst/>
                          <a:latin typeface="+mn-lt"/>
                          <a:ea typeface="Times New Roman" panose="02020603050405020304" pitchFamily="18" charset="0"/>
                          <a:cs typeface="+mn-cs"/>
                        </a:rPr>
                        <a:t>Full Project Proposal Submission Due Date (</a:t>
                      </a:r>
                      <a:r>
                        <a:rPr lang="en-US" sz="1800" kern="1200" dirty="0">
                          <a:solidFill>
                            <a:srgbClr val="FF0000"/>
                          </a:solidFill>
                          <a:effectLst/>
                          <a:latin typeface="+mn-lt"/>
                          <a:ea typeface="Times New Roman" panose="02020603050405020304" pitchFamily="18" charset="0"/>
                          <a:cs typeface="+mn-cs"/>
                        </a:rPr>
                        <a:t>Note: No Concept Paper Submission</a:t>
                      </a:r>
                      <a:r>
                        <a:rPr lang="en-US" sz="1800" kern="1200" dirty="0">
                          <a:solidFill>
                            <a:schemeClr val="dk1"/>
                          </a:solidFill>
                          <a:effectLst/>
                          <a:latin typeface="+mn-lt"/>
                          <a:ea typeface="Times New Roman" panose="02020603050405020304" pitchFamily="18" charset="0"/>
                          <a:cs typeface="+mn-cs"/>
                        </a:rPr>
                        <a:t>)</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9/16/2022</a:t>
                      </a:r>
                    </a:p>
                  </a:txBody>
                  <a:tcPr marL="73025" marR="73025" marT="27305" marB="0" anchor="ctr"/>
                </a:tc>
                <a:extLst>
                  <a:ext uri="{0D108BD9-81ED-4DB2-BD59-A6C34878D82A}">
                    <a16:rowId xmlns:a16="http://schemas.microsoft.com/office/drawing/2014/main" val="10006"/>
                  </a:ext>
                </a:extLst>
              </a:tr>
              <a:tr h="417154">
                <a:tc>
                  <a:txBody>
                    <a:bodyPr/>
                    <a:lstStyle/>
                    <a:p>
                      <a:pPr marL="0" marR="0" algn="just" defTabSz="457200" rtl="0" eaLnBrk="1" latinLnBrk="0" hangingPunct="1">
                        <a:spcBef>
                          <a:spcPts val="600"/>
                        </a:spcBef>
                        <a:spcAft>
                          <a:spcPts val="600"/>
                        </a:spcAft>
                      </a:pPr>
                      <a:r>
                        <a:rPr lang="en-US" sz="1800" dirty="0">
                          <a:effectLst/>
                          <a:latin typeface="+mn-lt"/>
                          <a:ea typeface="Times New Roman" panose="02020603050405020304" pitchFamily="18" charset="0"/>
                        </a:rPr>
                        <a:t>Anticipated Decision and Notification to Project Proposal Teams</a:t>
                      </a:r>
                      <a:endParaRPr lang="en-US" sz="1800" kern="1200" dirty="0">
                        <a:solidFill>
                          <a:schemeClr val="dk1"/>
                        </a:solidFill>
                        <a:effectLst/>
                        <a:latin typeface="+mn-lt"/>
                        <a:ea typeface="Times New Roman" panose="02020603050405020304" pitchFamily="18" charset="0"/>
                        <a:cs typeface="+mn-cs"/>
                      </a:endParaRPr>
                    </a:p>
                  </a:txBody>
                  <a:tcPr marL="73025" marR="73025" marT="27305" marB="0" anchor="ctr"/>
                </a:tc>
                <a:tc>
                  <a:txBody>
                    <a:bodyPr/>
                    <a:lstStyle/>
                    <a:p>
                      <a:pPr marL="0" marR="0" algn="ctr" defTabSz="457200" rtl="0" eaLnBrk="1" latinLnBrk="0" hangingPunct="1">
                        <a:spcBef>
                          <a:spcPts val="600"/>
                        </a:spcBef>
                        <a:spcAft>
                          <a:spcPts val="600"/>
                        </a:spcAft>
                      </a:pPr>
                      <a:r>
                        <a:rPr lang="en-US" sz="1800" kern="1200" dirty="0">
                          <a:solidFill>
                            <a:schemeClr val="dk1"/>
                          </a:solidFill>
                          <a:effectLst/>
                          <a:latin typeface="+mn-lt"/>
                          <a:ea typeface="Times New Roman" panose="02020603050405020304" pitchFamily="18" charset="0"/>
                          <a:cs typeface="+mn-cs"/>
                        </a:rPr>
                        <a:t>10/17/2022</a:t>
                      </a:r>
                    </a:p>
                  </a:txBody>
                  <a:tcPr marL="73025" marR="73025" marT="27305" marB="0" anchor="ctr"/>
                </a:tc>
                <a:extLst>
                  <a:ext uri="{0D108BD9-81ED-4DB2-BD59-A6C34878D82A}">
                    <a16:rowId xmlns:a16="http://schemas.microsoft.com/office/drawing/2014/main" val="10007"/>
                  </a:ext>
                </a:extLst>
              </a:tr>
              <a:tr h="417154">
                <a:tc>
                  <a:txBody>
                    <a:bodyPr/>
                    <a:lstStyle/>
                    <a:p>
                      <a:pPr marL="0" marR="0" algn="l">
                        <a:spcBef>
                          <a:spcPts val="600"/>
                        </a:spcBef>
                        <a:spcAft>
                          <a:spcPts val="600"/>
                        </a:spcAft>
                      </a:pPr>
                      <a:r>
                        <a:rPr lang="en-US" sz="1800" dirty="0">
                          <a:effectLst/>
                          <a:latin typeface="+mn-lt"/>
                          <a:ea typeface="Times New Roman" panose="02020603050405020304" pitchFamily="18" charset="0"/>
                        </a:rPr>
                        <a:t>Anticipated Date to have ALL Projects on Contract</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11/9/2022</a:t>
                      </a:r>
                    </a:p>
                  </a:txBody>
                  <a:tcPr marL="73025" marR="73025" marT="27305" marB="0" anchor="ctr"/>
                </a:tc>
                <a:extLst>
                  <a:ext uri="{0D108BD9-81ED-4DB2-BD59-A6C34878D82A}">
                    <a16:rowId xmlns:a16="http://schemas.microsoft.com/office/drawing/2014/main" val="10008"/>
                  </a:ext>
                </a:extLst>
              </a:tr>
              <a:tr h="417154">
                <a:tc>
                  <a:txBody>
                    <a:bodyPr/>
                    <a:lstStyle/>
                    <a:p>
                      <a:pPr marL="0" marR="0" algn="l">
                        <a:spcBef>
                          <a:spcPts val="600"/>
                        </a:spcBef>
                        <a:spcAft>
                          <a:spcPts val="600"/>
                        </a:spcAft>
                      </a:pPr>
                      <a:r>
                        <a:rPr lang="en-US" sz="1800" dirty="0">
                          <a:effectLst/>
                          <a:latin typeface="+mn-lt"/>
                          <a:ea typeface="Times New Roman" panose="02020603050405020304" pitchFamily="18" charset="0"/>
                        </a:rPr>
                        <a:t>All project finalized reports and deliverables received </a:t>
                      </a:r>
                      <a:r>
                        <a:rPr lang="en-US" sz="1800" b="1" dirty="0">
                          <a:effectLst/>
                          <a:latin typeface="+mn-lt"/>
                          <a:ea typeface="Times New Roman" panose="02020603050405020304" pitchFamily="18" charset="0"/>
                        </a:rPr>
                        <a:t>no later than</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6/9/2023</a:t>
                      </a:r>
                    </a:p>
                  </a:txBody>
                  <a:tcPr marL="73025" marR="73025" marT="27305" marB="0" anchor="ctr"/>
                </a:tc>
                <a:extLst>
                  <a:ext uri="{0D108BD9-81ED-4DB2-BD59-A6C34878D82A}">
                    <a16:rowId xmlns:a16="http://schemas.microsoft.com/office/drawing/2014/main" val="1090291435"/>
                  </a:ext>
                </a:extLst>
              </a:tr>
            </a:tbl>
          </a:graphicData>
        </a:graphic>
      </p:graphicFrame>
    </p:spTree>
    <p:extLst>
      <p:ext uri="{BB962C8B-B14F-4D97-AF65-F5344CB8AC3E}">
        <p14:creationId xmlns:p14="http://schemas.microsoft.com/office/powerpoint/2010/main" val="1908975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FA0460-562A-44CC-92A8-C23850DF2B52}"/>
              </a:ext>
            </a:extLst>
          </p:cNvPr>
          <p:cNvSpPr>
            <a:spLocks noGrp="1"/>
          </p:cNvSpPr>
          <p:nvPr>
            <p:ph type="title"/>
          </p:nvPr>
        </p:nvSpPr>
        <p:spPr>
          <a:xfrm>
            <a:off x="609600" y="654878"/>
            <a:ext cx="10972800" cy="907273"/>
          </a:xfrm>
        </p:spPr>
        <p:txBody>
          <a:bodyPr/>
          <a:lstStyle/>
          <a:p>
            <a:r>
              <a:rPr lang="en-US" dirty="0">
                <a:solidFill>
                  <a:srgbClr val="00377C"/>
                </a:solidFill>
              </a:rPr>
              <a:t>Funding Overview: 4 Awards </a:t>
            </a:r>
          </a:p>
        </p:txBody>
      </p:sp>
      <p:graphicFrame>
        <p:nvGraphicFramePr>
          <p:cNvPr id="4" name="Table 3">
            <a:extLst>
              <a:ext uri="{FF2B5EF4-FFF2-40B4-BE49-F238E27FC236}">
                <a16:creationId xmlns:a16="http://schemas.microsoft.com/office/drawing/2014/main" id="{D7F33683-AE62-40D4-B076-F4425EBE5CB4}"/>
              </a:ext>
            </a:extLst>
          </p:cNvPr>
          <p:cNvGraphicFramePr>
            <a:graphicFrameLocks noGrp="1"/>
          </p:cNvGraphicFramePr>
          <p:nvPr>
            <p:extLst>
              <p:ext uri="{D42A27DB-BD31-4B8C-83A1-F6EECF244321}">
                <p14:modId xmlns:p14="http://schemas.microsoft.com/office/powerpoint/2010/main" val="999631948"/>
              </p:ext>
            </p:extLst>
          </p:nvPr>
        </p:nvGraphicFramePr>
        <p:xfrm>
          <a:off x="609600" y="1443514"/>
          <a:ext cx="10972800" cy="3573618"/>
        </p:xfrm>
        <a:graphic>
          <a:graphicData uri="http://schemas.openxmlformats.org/drawingml/2006/table">
            <a:tbl>
              <a:tblPr firstRow="1" bandRow="1">
                <a:tableStyleId>{5C22544A-7EE6-4342-B048-85BDC9FD1C3A}</a:tableStyleId>
              </a:tblPr>
              <a:tblGrid>
                <a:gridCol w="8246510">
                  <a:extLst>
                    <a:ext uri="{9D8B030D-6E8A-4147-A177-3AD203B41FA5}">
                      <a16:colId xmlns:a16="http://schemas.microsoft.com/office/drawing/2014/main" val="1274655305"/>
                    </a:ext>
                  </a:extLst>
                </a:gridCol>
                <a:gridCol w="2726290">
                  <a:extLst>
                    <a:ext uri="{9D8B030D-6E8A-4147-A177-3AD203B41FA5}">
                      <a16:colId xmlns:a16="http://schemas.microsoft.com/office/drawing/2014/main" val="2416484197"/>
                    </a:ext>
                  </a:extLst>
                </a:gridCol>
              </a:tblGrid>
              <a:tr h="369731">
                <a:tc>
                  <a:txBody>
                    <a:bodyPr/>
                    <a:lstStyle/>
                    <a:p>
                      <a:pPr algn="ctr"/>
                      <a:r>
                        <a:rPr lang="en-US" sz="2400" dirty="0"/>
                        <a:t>Funding Description </a:t>
                      </a:r>
                    </a:p>
                  </a:txBody>
                  <a:tcPr/>
                </a:tc>
                <a:tc>
                  <a:txBody>
                    <a:bodyPr/>
                    <a:lstStyle/>
                    <a:p>
                      <a:pPr algn="ctr"/>
                      <a:r>
                        <a:rPr lang="en-US" sz="2400" dirty="0"/>
                        <a:t>Amount  </a:t>
                      </a:r>
                    </a:p>
                  </a:txBody>
                  <a:tcPr/>
                </a:tc>
                <a:extLst>
                  <a:ext uri="{0D108BD9-81ED-4DB2-BD59-A6C34878D82A}">
                    <a16:rowId xmlns:a16="http://schemas.microsoft.com/office/drawing/2014/main" val="3984126568"/>
                  </a:ext>
                </a:extLst>
              </a:tr>
              <a:tr h="369489">
                <a:tc>
                  <a:txBody>
                    <a:bodyPr/>
                    <a:lstStyle/>
                    <a:p>
                      <a:r>
                        <a:rPr lang="en-US" sz="1800"/>
                        <a:t>Total Federal Funding Available (</a:t>
                      </a:r>
                      <a:r>
                        <a:rPr lang="en-US" sz="1800" b="1"/>
                        <a:t>not per award</a:t>
                      </a:r>
                      <a:r>
                        <a:rPr lang="en-US" sz="1800"/>
                        <a:t>)</a:t>
                      </a:r>
                      <a:endParaRPr lang="en-US" sz="1800" dirty="0"/>
                    </a:p>
                  </a:txBody>
                  <a:tcPr/>
                </a:tc>
                <a:tc>
                  <a:txBody>
                    <a:bodyPr/>
                    <a:lstStyle/>
                    <a:p>
                      <a:r>
                        <a:rPr lang="en-US" sz="1800" dirty="0"/>
                        <a:t>$1,200,000</a:t>
                      </a:r>
                    </a:p>
                  </a:txBody>
                  <a:tcPr/>
                </a:tc>
                <a:extLst>
                  <a:ext uri="{0D108BD9-81ED-4DB2-BD59-A6C34878D82A}">
                    <a16:rowId xmlns:a16="http://schemas.microsoft.com/office/drawing/2014/main" val="3457835668"/>
                  </a:ext>
                </a:extLst>
              </a:tr>
              <a:tr h="369489">
                <a:tc>
                  <a:txBody>
                    <a:bodyPr/>
                    <a:lstStyle/>
                    <a:p>
                      <a:r>
                        <a:rPr lang="en-US" sz="1800" dirty="0"/>
                        <a:t>Max Federal Award Per Proposal</a:t>
                      </a:r>
                    </a:p>
                  </a:txBody>
                  <a:tcPr/>
                </a:tc>
                <a:tc>
                  <a:txBody>
                    <a:bodyPr/>
                    <a:lstStyle/>
                    <a:p>
                      <a:r>
                        <a:rPr lang="en-US" sz="1800" dirty="0"/>
                        <a:t>$300,000</a:t>
                      </a:r>
                    </a:p>
                  </a:txBody>
                  <a:tcPr/>
                </a:tc>
                <a:extLst>
                  <a:ext uri="{0D108BD9-81ED-4DB2-BD59-A6C34878D82A}">
                    <a16:rowId xmlns:a16="http://schemas.microsoft.com/office/drawing/2014/main" val="3338958711"/>
                  </a:ext>
                </a:extLst>
              </a:tr>
              <a:tr h="369489">
                <a:tc>
                  <a:txBody>
                    <a:bodyPr/>
                    <a:lstStyle/>
                    <a:p>
                      <a:r>
                        <a:rPr lang="en-US" sz="1800" dirty="0"/>
                        <a:t>Cost Share (50% minimum) </a:t>
                      </a:r>
                    </a:p>
                  </a:txBody>
                  <a:tcPr/>
                </a:tc>
                <a:tc>
                  <a:txBody>
                    <a:bodyPr/>
                    <a:lstStyle/>
                    <a:p>
                      <a:r>
                        <a:rPr lang="en-US" sz="1800" dirty="0"/>
                        <a:t>50% of federal award amount requested per proposal</a:t>
                      </a:r>
                    </a:p>
                  </a:txBody>
                  <a:tcPr/>
                </a:tc>
                <a:extLst>
                  <a:ext uri="{0D108BD9-81ED-4DB2-BD59-A6C34878D82A}">
                    <a16:rowId xmlns:a16="http://schemas.microsoft.com/office/drawing/2014/main" val="2847928412"/>
                  </a:ext>
                </a:extLst>
              </a:tr>
              <a:tr h="369489">
                <a:tc>
                  <a:txBody>
                    <a:bodyPr/>
                    <a:lstStyle/>
                    <a:p>
                      <a:r>
                        <a:rPr lang="en-US" sz="1800" dirty="0"/>
                        <a:t>Maximum Allowed Period of Performance (PoP) – shorter periods are acceptable*</a:t>
                      </a:r>
                    </a:p>
                  </a:txBody>
                  <a:tcPr/>
                </a:tc>
                <a:tc>
                  <a:txBody>
                    <a:bodyPr/>
                    <a:lstStyle/>
                    <a:p>
                      <a:r>
                        <a:rPr lang="en-US" sz="1800" dirty="0"/>
                        <a:t>7 Months (5 months execution and 2 months reporting) – </a:t>
                      </a:r>
                      <a:r>
                        <a:rPr lang="en-US" sz="1800" b="1" dirty="0"/>
                        <a:t>no extensions will be considered</a:t>
                      </a:r>
                    </a:p>
                  </a:txBody>
                  <a:tcPr/>
                </a:tc>
                <a:extLst>
                  <a:ext uri="{0D108BD9-81ED-4DB2-BD59-A6C34878D82A}">
                    <a16:rowId xmlns:a16="http://schemas.microsoft.com/office/drawing/2014/main" val="316596236"/>
                  </a:ext>
                </a:extLst>
              </a:tr>
            </a:tbl>
          </a:graphicData>
        </a:graphic>
      </p:graphicFrame>
      <p:sp>
        <p:nvSpPr>
          <p:cNvPr id="5" name="TextBox 4">
            <a:extLst>
              <a:ext uri="{FF2B5EF4-FFF2-40B4-BE49-F238E27FC236}">
                <a16:creationId xmlns:a16="http://schemas.microsoft.com/office/drawing/2014/main" id="{C2171EA4-364A-47A0-8D53-7EA2E40849AF}"/>
              </a:ext>
            </a:extLst>
          </p:cNvPr>
          <p:cNvSpPr txBox="1"/>
          <p:nvPr/>
        </p:nvSpPr>
        <p:spPr>
          <a:xfrm>
            <a:off x="728902" y="5264927"/>
            <a:ext cx="10190922" cy="923330"/>
          </a:xfrm>
          <a:prstGeom prst="rect">
            <a:avLst/>
          </a:prstGeom>
          <a:noFill/>
        </p:spPr>
        <p:txBody>
          <a:bodyPr wrap="square" rtlCol="0">
            <a:spAutoFit/>
          </a:bodyPr>
          <a:lstStyle/>
          <a:p>
            <a:r>
              <a:rPr lang="en-US" dirty="0"/>
              <a:t>*</a:t>
            </a:r>
            <a:r>
              <a:rPr lang="en-US" dirty="0" err="1"/>
              <a:t>PoP</a:t>
            </a:r>
            <a:r>
              <a:rPr lang="en-US" dirty="0"/>
              <a:t> may be longer if contracting can be expedited, but no proposed </a:t>
            </a:r>
            <a:r>
              <a:rPr lang="en-US" dirty="0" err="1"/>
              <a:t>PoP’s</a:t>
            </a:r>
            <a:r>
              <a:rPr lang="en-US" dirty="0"/>
              <a:t> longer than 7 months will be considered for funding.  Effort beyond the proposed </a:t>
            </a:r>
            <a:r>
              <a:rPr lang="en-US" dirty="0" err="1"/>
              <a:t>PoP</a:t>
            </a:r>
            <a:r>
              <a:rPr lang="en-US" dirty="0"/>
              <a:t> (no guarantee of follow-on funding) may be included in Project Strategic Relevance Appendix</a:t>
            </a:r>
            <a:endParaRPr lang="en-US" b="1" dirty="0"/>
          </a:p>
        </p:txBody>
      </p:sp>
    </p:spTree>
    <p:extLst>
      <p:ext uri="{BB962C8B-B14F-4D97-AF65-F5344CB8AC3E}">
        <p14:creationId xmlns:p14="http://schemas.microsoft.com/office/powerpoint/2010/main" val="387333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FA0460-562A-44CC-92A8-C23850DF2B52}"/>
              </a:ext>
            </a:extLst>
          </p:cNvPr>
          <p:cNvSpPr>
            <a:spLocks noGrp="1"/>
          </p:cNvSpPr>
          <p:nvPr>
            <p:ph type="title"/>
          </p:nvPr>
        </p:nvSpPr>
        <p:spPr>
          <a:xfrm>
            <a:off x="568303" y="759350"/>
            <a:ext cx="10972800" cy="338328"/>
          </a:xfrm>
        </p:spPr>
        <p:txBody>
          <a:bodyPr>
            <a:normAutofit fontScale="90000"/>
          </a:bodyPr>
          <a:lstStyle/>
          <a:p>
            <a:r>
              <a:rPr lang="en-US" dirty="0">
                <a:solidFill>
                  <a:srgbClr val="00377C"/>
                </a:solidFill>
              </a:rPr>
              <a:t>Minimum Deliverables</a:t>
            </a:r>
          </a:p>
        </p:txBody>
      </p:sp>
      <p:graphicFrame>
        <p:nvGraphicFramePr>
          <p:cNvPr id="4" name="Table 3">
            <a:extLst>
              <a:ext uri="{FF2B5EF4-FFF2-40B4-BE49-F238E27FC236}">
                <a16:creationId xmlns:a16="http://schemas.microsoft.com/office/drawing/2014/main" id="{D7F33683-AE62-40D4-B076-F4425EBE5CB4}"/>
              </a:ext>
            </a:extLst>
          </p:cNvPr>
          <p:cNvGraphicFramePr>
            <a:graphicFrameLocks noGrp="1"/>
          </p:cNvGraphicFramePr>
          <p:nvPr/>
        </p:nvGraphicFramePr>
        <p:xfrm>
          <a:off x="207540" y="1356022"/>
          <a:ext cx="11776920" cy="4504719"/>
        </p:xfrm>
        <a:graphic>
          <a:graphicData uri="http://schemas.openxmlformats.org/drawingml/2006/table">
            <a:tbl>
              <a:tblPr firstRow="1" bandRow="1">
                <a:tableStyleId>{5C22544A-7EE6-4342-B048-85BDC9FD1C3A}</a:tableStyleId>
              </a:tblPr>
              <a:tblGrid>
                <a:gridCol w="4902838">
                  <a:extLst>
                    <a:ext uri="{9D8B030D-6E8A-4147-A177-3AD203B41FA5}">
                      <a16:colId xmlns:a16="http://schemas.microsoft.com/office/drawing/2014/main" val="1274655305"/>
                    </a:ext>
                  </a:extLst>
                </a:gridCol>
                <a:gridCol w="6874082">
                  <a:extLst>
                    <a:ext uri="{9D8B030D-6E8A-4147-A177-3AD203B41FA5}">
                      <a16:colId xmlns:a16="http://schemas.microsoft.com/office/drawing/2014/main" val="912804987"/>
                    </a:ext>
                  </a:extLst>
                </a:gridCol>
              </a:tblGrid>
              <a:tr h="300437">
                <a:tc>
                  <a:txBody>
                    <a:bodyPr/>
                    <a:lstStyle/>
                    <a:p>
                      <a:pPr algn="ctr"/>
                      <a:r>
                        <a:rPr lang="en-US" sz="2000" dirty="0"/>
                        <a:t>Minimum Deliverables</a:t>
                      </a:r>
                    </a:p>
                  </a:txBody>
                  <a:tcPr/>
                </a:tc>
                <a:tc>
                  <a:txBody>
                    <a:bodyPr/>
                    <a:lstStyle/>
                    <a:p>
                      <a:pPr algn="ctr"/>
                      <a:r>
                        <a:rPr lang="en-US" sz="2000" dirty="0"/>
                        <a:t>Timeline</a:t>
                      </a:r>
                    </a:p>
                  </a:txBody>
                  <a:tcPr/>
                </a:tc>
                <a:extLst>
                  <a:ext uri="{0D108BD9-81ED-4DB2-BD59-A6C34878D82A}">
                    <a16:rowId xmlns:a16="http://schemas.microsoft.com/office/drawing/2014/main" val="3984126568"/>
                  </a:ext>
                </a:extLst>
              </a:tr>
              <a:tr h="797160">
                <a:tc>
                  <a:txBody>
                    <a:bodyPr/>
                    <a:lstStyle/>
                    <a:p>
                      <a:pPr marL="0" marR="0">
                        <a:lnSpc>
                          <a:spcPct val="115000"/>
                        </a:lnSpc>
                        <a:spcBef>
                          <a:spcPts val="600"/>
                        </a:spcBef>
                        <a:spcAft>
                          <a:spcPts val="1000"/>
                        </a:spcAft>
                      </a:pPr>
                      <a:r>
                        <a:rPr lang="en-US" sz="1200" u="none" strike="noStrike" kern="1200" dirty="0">
                          <a:solidFill>
                            <a:schemeClr val="dk1"/>
                          </a:solidFill>
                          <a:effectLst/>
                          <a:latin typeface="+mn-lt"/>
                          <a:ea typeface="+mn-ea"/>
                          <a:cs typeface="+mn-cs"/>
                        </a:rPr>
                        <a:t>Written Final Report (minimum one round of revisions completed with PM/NCDMM prior to final submission)</a:t>
                      </a:r>
                    </a:p>
                  </a:txBody>
                  <a:tcPr marL="68580" marR="68580" marT="0" marB="0"/>
                </a:tc>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Due on or prior to end of proposed period of performance or </a:t>
                      </a:r>
                      <a:r>
                        <a:rPr lang="en-US" sz="1200" u="none" strike="noStrike" kern="1200">
                          <a:solidFill>
                            <a:schemeClr val="dk1"/>
                          </a:solidFill>
                          <a:effectLst/>
                          <a:latin typeface="+mn-lt"/>
                          <a:ea typeface="+mn-ea"/>
                          <a:cs typeface="+mn-cs"/>
                        </a:rPr>
                        <a:t>June 9, </a:t>
                      </a:r>
                      <a:r>
                        <a:rPr lang="en-US" sz="1200" u="none" strike="noStrike" kern="1200" dirty="0">
                          <a:solidFill>
                            <a:schemeClr val="dk1"/>
                          </a:solidFill>
                          <a:effectLst/>
                          <a:latin typeface="+mn-lt"/>
                          <a:ea typeface="+mn-ea"/>
                          <a:cs typeface="+mn-cs"/>
                        </a:rPr>
                        <a:t>2023 (whichever occurs first, non-negotiable deadline, no extensions will be considered)</a:t>
                      </a:r>
                    </a:p>
                  </a:txBody>
                  <a:tcPr marL="68580" marR="68580" marT="0" marB="0"/>
                </a:tc>
                <a:extLst>
                  <a:ext uri="{0D108BD9-81ED-4DB2-BD59-A6C34878D82A}">
                    <a16:rowId xmlns:a16="http://schemas.microsoft.com/office/drawing/2014/main" val="3457835668"/>
                  </a:ext>
                </a:extLst>
              </a:tr>
              <a:tr h="380554">
                <a:tc>
                  <a:txBody>
                    <a:bodyPr/>
                    <a:lstStyle/>
                    <a:p>
                      <a:pPr marL="0" marR="0">
                        <a:lnSpc>
                          <a:spcPct val="115000"/>
                        </a:lnSpc>
                        <a:spcBef>
                          <a:spcPts val="600"/>
                        </a:spcBef>
                        <a:spcAft>
                          <a:spcPts val="1000"/>
                        </a:spcAft>
                      </a:pPr>
                      <a:r>
                        <a:rPr lang="en-US" sz="1200" u="none" strike="noStrike" kern="1200">
                          <a:solidFill>
                            <a:schemeClr val="dk1"/>
                          </a:solidFill>
                          <a:effectLst/>
                          <a:latin typeface="+mn-lt"/>
                          <a:ea typeface="+mn-ea"/>
                          <a:cs typeface="+mn-cs"/>
                        </a:rPr>
                        <a:t>TRX, MMX, webinar, or other America Makes hosted forum to brief membership</a:t>
                      </a:r>
                    </a:p>
                  </a:txBody>
                  <a:tcPr marL="68580" marR="68580" marT="0" marB="0"/>
                </a:tc>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Minimum of one presentation prior to closeout, two at most</a:t>
                      </a:r>
                    </a:p>
                  </a:txBody>
                  <a:tcPr marL="68580" marR="68580" marT="0" marB="0"/>
                </a:tc>
                <a:extLst>
                  <a:ext uri="{0D108BD9-81ED-4DB2-BD59-A6C34878D82A}">
                    <a16:rowId xmlns:a16="http://schemas.microsoft.com/office/drawing/2014/main" val="2847928412"/>
                  </a:ext>
                </a:extLst>
              </a:tr>
              <a:tr h="382903">
                <a:tc>
                  <a:txBody>
                    <a:bodyPr/>
                    <a:lstStyle/>
                    <a:p>
                      <a:pPr marL="0" marR="0">
                        <a:lnSpc>
                          <a:spcPct val="115000"/>
                        </a:lnSpc>
                        <a:spcBef>
                          <a:spcPts val="600"/>
                        </a:spcBef>
                        <a:spcAft>
                          <a:spcPts val="1000"/>
                        </a:spcAft>
                      </a:pPr>
                      <a:r>
                        <a:rPr lang="en-US" sz="1200" u="none" strike="noStrike" kern="1200">
                          <a:solidFill>
                            <a:schemeClr val="dk1"/>
                          </a:solidFill>
                          <a:effectLst/>
                          <a:latin typeface="+mn-lt"/>
                          <a:ea typeface="+mn-ea"/>
                          <a:cs typeface="+mn-cs"/>
                        </a:rPr>
                        <a:t>Financial and man-hour reports</a:t>
                      </a:r>
                    </a:p>
                  </a:txBody>
                  <a:tcPr marL="68580" marR="68580" marT="0" marB="0"/>
                </a:tc>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Monthly</a:t>
                      </a:r>
                    </a:p>
                  </a:txBody>
                  <a:tcPr marL="68580" marR="68580" marT="0" marB="0"/>
                </a:tc>
                <a:extLst>
                  <a:ext uri="{0D108BD9-81ED-4DB2-BD59-A6C34878D82A}">
                    <a16:rowId xmlns:a16="http://schemas.microsoft.com/office/drawing/2014/main" val="1769048731"/>
                  </a:ext>
                </a:extLst>
              </a:tr>
              <a:tr h="540787">
                <a:tc>
                  <a:txBody>
                    <a:bodyPr/>
                    <a:lstStyle/>
                    <a:p>
                      <a:pPr marL="0" marR="0">
                        <a:lnSpc>
                          <a:spcPct val="115000"/>
                        </a:lnSpc>
                        <a:spcBef>
                          <a:spcPts val="600"/>
                        </a:spcBef>
                        <a:spcAft>
                          <a:spcPts val="1000"/>
                        </a:spcAft>
                      </a:pPr>
                      <a:r>
                        <a:rPr lang="en-US" sz="1200" u="none" strike="noStrike" kern="1200">
                          <a:solidFill>
                            <a:schemeClr val="dk1"/>
                          </a:solidFill>
                          <a:effectLst/>
                          <a:latin typeface="+mn-lt"/>
                          <a:ea typeface="+mn-ea"/>
                          <a:cs typeface="+mn-cs"/>
                        </a:rPr>
                        <a:t>Lead organization shall participate on at least one working group, advisory group, steering committee, etc. relevant to the subject matter of the project.</a:t>
                      </a:r>
                    </a:p>
                  </a:txBody>
                  <a:tcPr marL="68580" marR="68580" marT="0" marB="0"/>
                </a:tc>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Minimum of one presentation outlining all deliverables (CDIP, associated tangible artifacts, and associated roadmap requirements), KPP’s, and data management plan within 60 days of project start date.</a:t>
                      </a:r>
                    </a:p>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Minimum of one presentation of milestone achievements, KPP’s, and lessons learned relevant to the fulfillment or creation of roadmap requirements within 60 days of </a:t>
                      </a:r>
                      <a:r>
                        <a:rPr lang="en-US" sz="1200" u="none" strike="noStrike" kern="1200" dirty="0" err="1">
                          <a:solidFill>
                            <a:schemeClr val="dk1"/>
                          </a:solidFill>
                          <a:effectLst/>
                          <a:latin typeface="+mn-lt"/>
                          <a:ea typeface="+mn-ea"/>
                          <a:cs typeface="+mn-cs"/>
                        </a:rPr>
                        <a:t>PoP</a:t>
                      </a:r>
                      <a:r>
                        <a:rPr lang="en-US" sz="1200" u="none" strike="noStrike" kern="1200" dirty="0">
                          <a:solidFill>
                            <a:schemeClr val="dk1"/>
                          </a:solidFill>
                          <a:effectLst/>
                          <a:latin typeface="+mn-lt"/>
                          <a:ea typeface="+mn-ea"/>
                          <a:cs typeface="+mn-cs"/>
                        </a:rPr>
                        <a:t> end date.</a:t>
                      </a:r>
                    </a:p>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Hours attending and participating in meetings or activities shall be tracked and reported</a:t>
                      </a:r>
                    </a:p>
                  </a:txBody>
                  <a:tcPr marL="68580" marR="68580" marT="0" marB="0"/>
                </a:tc>
                <a:extLst>
                  <a:ext uri="{0D108BD9-81ED-4DB2-BD59-A6C34878D82A}">
                    <a16:rowId xmlns:a16="http://schemas.microsoft.com/office/drawing/2014/main" val="3813409402"/>
                  </a:ext>
                </a:extLst>
              </a:tr>
              <a:tr h="875206">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Data Management Plan, Key performance parameters (KPP’s), Planned project deliverables list with corresponding (existing/ new) Technology/ Education &amp; Workforce Development (EWD) Roadmap Requirements </a:t>
                      </a:r>
                    </a:p>
                  </a:txBody>
                  <a:tcPr marL="68580" marR="68580" marT="0" marB="0"/>
                </a:tc>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Draft at time of proposal </a:t>
                      </a:r>
                    </a:p>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Final 60 days after project start date</a:t>
                      </a:r>
                    </a:p>
                  </a:txBody>
                  <a:tcPr marL="68580" marR="68580" marT="0" marB="0"/>
                </a:tc>
                <a:extLst>
                  <a:ext uri="{0D108BD9-81ED-4DB2-BD59-A6C34878D82A}">
                    <a16:rowId xmlns:a16="http://schemas.microsoft.com/office/drawing/2014/main" val="4108945834"/>
                  </a:ext>
                </a:extLst>
              </a:tr>
            </a:tbl>
          </a:graphicData>
        </a:graphic>
      </p:graphicFrame>
    </p:spTree>
    <p:extLst>
      <p:ext uri="{BB962C8B-B14F-4D97-AF65-F5344CB8AC3E}">
        <p14:creationId xmlns:p14="http://schemas.microsoft.com/office/powerpoint/2010/main" val="1527952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22D7-D59D-4A85-B28A-59647AF5DBA0}"/>
              </a:ext>
            </a:extLst>
          </p:cNvPr>
          <p:cNvSpPr>
            <a:spLocks noGrp="1"/>
          </p:cNvSpPr>
          <p:nvPr>
            <p:ph type="title"/>
          </p:nvPr>
        </p:nvSpPr>
        <p:spPr/>
        <p:txBody>
          <a:bodyPr/>
          <a:lstStyle/>
          <a:p>
            <a:r>
              <a:rPr lang="en-US" dirty="0">
                <a:solidFill>
                  <a:srgbClr val="00377C"/>
                </a:solidFill>
              </a:rPr>
              <a:t>Minimum Deliverables</a:t>
            </a:r>
            <a:endParaRPr lang="en-US" dirty="0"/>
          </a:p>
        </p:txBody>
      </p:sp>
      <p:sp>
        <p:nvSpPr>
          <p:cNvPr id="4" name="Slide Number Placeholder 3">
            <a:extLst>
              <a:ext uri="{FF2B5EF4-FFF2-40B4-BE49-F238E27FC236}">
                <a16:creationId xmlns:a16="http://schemas.microsoft.com/office/drawing/2014/main" id="{32423713-5982-4324-9D07-CED21F7D1064}"/>
              </a:ext>
            </a:extLst>
          </p:cNvPr>
          <p:cNvSpPr>
            <a:spLocks noGrp="1"/>
          </p:cNvSpPr>
          <p:nvPr>
            <p:ph type="sldNum" sz="quarter" idx="10"/>
          </p:nvPr>
        </p:nvSpPr>
        <p:spPr/>
        <p:txBody>
          <a:bodyPr/>
          <a:lstStyle/>
          <a:p>
            <a:fld id="{33DB2E4B-F6C9-459F-811B-9049E87C984C}" type="slidenum">
              <a:rPr lang="en-US" smtClean="0"/>
              <a:pPr/>
              <a:t>8</a:t>
            </a:fld>
            <a:endParaRPr lang="en-US"/>
          </a:p>
        </p:txBody>
      </p:sp>
      <p:graphicFrame>
        <p:nvGraphicFramePr>
          <p:cNvPr id="5" name="Table 4">
            <a:extLst>
              <a:ext uri="{FF2B5EF4-FFF2-40B4-BE49-F238E27FC236}">
                <a16:creationId xmlns:a16="http://schemas.microsoft.com/office/drawing/2014/main" id="{3FA70030-526C-42CA-8217-7B30B955D9DE}"/>
              </a:ext>
            </a:extLst>
          </p:cNvPr>
          <p:cNvGraphicFramePr>
            <a:graphicFrameLocks noGrp="1"/>
          </p:cNvGraphicFramePr>
          <p:nvPr/>
        </p:nvGraphicFramePr>
        <p:xfrm>
          <a:off x="207540" y="1755784"/>
          <a:ext cx="11776920" cy="1850581"/>
        </p:xfrm>
        <a:graphic>
          <a:graphicData uri="http://schemas.openxmlformats.org/drawingml/2006/table">
            <a:tbl>
              <a:tblPr firstRow="1" bandRow="1">
                <a:tableStyleId>{5C22544A-7EE6-4342-B048-85BDC9FD1C3A}</a:tableStyleId>
              </a:tblPr>
              <a:tblGrid>
                <a:gridCol w="4902838">
                  <a:extLst>
                    <a:ext uri="{9D8B030D-6E8A-4147-A177-3AD203B41FA5}">
                      <a16:colId xmlns:a16="http://schemas.microsoft.com/office/drawing/2014/main" val="1274655305"/>
                    </a:ext>
                  </a:extLst>
                </a:gridCol>
                <a:gridCol w="6874082">
                  <a:extLst>
                    <a:ext uri="{9D8B030D-6E8A-4147-A177-3AD203B41FA5}">
                      <a16:colId xmlns:a16="http://schemas.microsoft.com/office/drawing/2014/main" val="912804987"/>
                    </a:ext>
                  </a:extLst>
                </a:gridCol>
              </a:tblGrid>
              <a:tr h="300437">
                <a:tc>
                  <a:txBody>
                    <a:bodyPr/>
                    <a:lstStyle/>
                    <a:p>
                      <a:pPr algn="ctr"/>
                      <a:r>
                        <a:rPr lang="en-US" sz="2000" dirty="0"/>
                        <a:t>Minimum Deliverables</a:t>
                      </a:r>
                    </a:p>
                  </a:txBody>
                  <a:tcPr/>
                </a:tc>
                <a:tc>
                  <a:txBody>
                    <a:bodyPr/>
                    <a:lstStyle/>
                    <a:p>
                      <a:pPr algn="ctr"/>
                      <a:r>
                        <a:rPr lang="en-US" sz="2000" dirty="0"/>
                        <a:t>Timeline</a:t>
                      </a:r>
                    </a:p>
                  </a:txBody>
                  <a:tcPr/>
                </a:tc>
                <a:extLst>
                  <a:ext uri="{0D108BD9-81ED-4DB2-BD59-A6C34878D82A}">
                    <a16:rowId xmlns:a16="http://schemas.microsoft.com/office/drawing/2014/main" val="3984126568"/>
                  </a:ext>
                </a:extLst>
              </a:tr>
              <a:tr h="875206">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Data Management Plan, Key performance parameters (KPP’s), Planned project deliverables list with corresponding (existing/ new) Technology/ Education &amp; Workforce Development (EWD) Roadmap Requirements </a:t>
                      </a:r>
                    </a:p>
                  </a:txBody>
                  <a:tcPr marL="68580" marR="68580" marT="0" marB="0"/>
                </a:tc>
                <a:tc>
                  <a:txBody>
                    <a:bodyPr/>
                    <a:lstStyle/>
                    <a:p>
                      <a:pPr marL="0" marR="0" algn="l" defTabSz="457200" rtl="0" eaLnBrk="1" latinLnBrk="0" hangingPunct="1">
                        <a:lnSpc>
                          <a:spcPct val="115000"/>
                        </a:lnSpc>
                        <a:spcBef>
                          <a:spcPts val="600"/>
                        </a:spcBef>
                        <a:spcAft>
                          <a:spcPts val="1000"/>
                        </a:spcAft>
                      </a:pPr>
                      <a:r>
                        <a:rPr lang="en-US" sz="1200" u="none" strike="noStrike" kern="1200" dirty="0">
                          <a:solidFill>
                            <a:schemeClr val="dk1"/>
                          </a:solidFill>
                          <a:effectLst/>
                          <a:latin typeface="+mn-lt"/>
                          <a:ea typeface="+mn-ea"/>
                          <a:cs typeface="+mn-cs"/>
                        </a:rPr>
                        <a:t>Lead organization will conduct a review of a relevant America Makes deliverable currently on the digital storefront, determine if the information exhibits necessary details to readily foster reproduction of the data/results, and deliver a presentation (private forum) identifying opportunities for improvement or lessons learned to address FAIR (findable, accessible, interoperable, and reusable) data principles and improving AM data management practices while citing specific examples from the deliverable to support these findings which shall be utilized to benefit data management practices on the proposed project</a:t>
                      </a:r>
                    </a:p>
                  </a:txBody>
                  <a:tcPr marL="68580" marR="68580" marT="0" marB="0"/>
                </a:tc>
                <a:extLst>
                  <a:ext uri="{0D108BD9-81ED-4DB2-BD59-A6C34878D82A}">
                    <a16:rowId xmlns:a16="http://schemas.microsoft.com/office/drawing/2014/main" val="4108945834"/>
                  </a:ext>
                </a:extLst>
              </a:tr>
            </a:tbl>
          </a:graphicData>
        </a:graphic>
      </p:graphicFrame>
    </p:spTree>
    <p:extLst>
      <p:ext uri="{BB962C8B-B14F-4D97-AF65-F5344CB8AC3E}">
        <p14:creationId xmlns:p14="http://schemas.microsoft.com/office/powerpoint/2010/main" val="747771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4A6E-0950-4BBC-81F7-871654450AB4}"/>
              </a:ext>
            </a:extLst>
          </p:cNvPr>
          <p:cNvSpPr>
            <a:spLocks noGrp="1"/>
          </p:cNvSpPr>
          <p:nvPr>
            <p:ph type="title"/>
          </p:nvPr>
        </p:nvSpPr>
        <p:spPr/>
        <p:txBody>
          <a:bodyPr/>
          <a:lstStyle/>
          <a:p>
            <a:r>
              <a:rPr lang="en-US" dirty="0"/>
              <a:t>Proposal and Contracting Updates</a:t>
            </a:r>
          </a:p>
        </p:txBody>
      </p:sp>
      <p:sp>
        <p:nvSpPr>
          <p:cNvPr id="3" name="Content Placeholder 2">
            <a:extLst>
              <a:ext uri="{FF2B5EF4-FFF2-40B4-BE49-F238E27FC236}">
                <a16:creationId xmlns:a16="http://schemas.microsoft.com/office/drawing/2014/main" id="{75A292FE-EFC8-40DF-B951-6BB7CD61CCAA}"/>
              </a:ext>
            </a:extLst>
          </p:cNvPr>
          <p:cNvSpPr>
            <a:spLocks noGrp="1"/>
          </p:cNvSpPr>
          <p:nvPr>
            <p:ph idx="1"/>
          </p:nvPr>
        </p:nvSpPr>
        <p:spPr/>
        <p:txBody>
          <a:bodyPr>
            <a:normAutofit fontScale="85000" lnSpcReduction="10000"/>
          </a:bodyPr>
          <a:lstStyle/>
          <a:p>
            <a:r>
              <a:rPr lang="en-US" dirty="0"/>
              <a:t>Executive Summaries must contain information which is publicly releasable, non-proprietary</a:t>
            </a:r>
          </a:p>
          <a:p>
            <a:pPr lvl="1"/>
            <a:r>
              <a:rPr lang="en-US" dirty="0"/>
              <a:t>Purpose</a:t>
            </a:r>
          </a:p>
          <a:p>
            <a:pPr lvl="2"/>
            <a:r>
              <a:rPr lang="en-US" dirty="0"/>
              <a:t>To aid in America Makes public release process for award announcement</a:t>
            </a:r>
          </a:p>
          <a:p>
            <a:pPr lvl="2"/>
            <a:r>
              <a:rPr lang="en-US" dirty="0"/>
              <a:t>To demonstrate impact and merits of Institute’s efforts to the public</a:t>
            </a:r>
          </a:p>
          <a:p>
            <a:endParaRPr lang="en-US" dirty="0"/>
          </a:p>
          <a:p>
            <a:r>
              <a:rPr lang="en-US" dirty="0"/>
              <a:t>No fee allowed</a:t>
            </a:r>
          </a:p>
          <a:p>
            <a:endParaRPr lang="en-US" dirty="0"/>
          </a:p>
          <a:p>
            <a:r>
              <a:rPr lang="en-US" dirty="0"/>
              <a:t>Cover page should include DUNS and CAGE of at least team lead</a:t>
            </a:r>
          </a:p>
          <a:p>
            <a:endParaRPr lang="en-US" dirty="0"/>
          </a:p>
          <a:p>
            <a:r>
              <a:rPr lang="en-US" dirty="0"/>
              <a:t>Teams must submit additional information to accelerate contracting</a:t>
            </a:r>
          </a:p>
          <a:p>
            <a:pPr lvl="1"/>
            <a:r>
              <a:rPr lang="en-US" sz="1800" dirty="0">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ub-recipient agreement will be included in RFP, must be reviewed and any requested changes be sent in with proposal</a:t>
            </a:r>
          </a:p>
          <a:p>
            <a:pPr lvl="1"/>
            <a:r>
              <a:rPr lang="en-US" sz="1800" dirty="0">
                <a:effectLst/>
                <a:latin typeface="Calibri" panose="020F0502020204030204" pitchFamily="34" charset="0"/>
                <a:ea typeface="Calibri" panose="020F0502020204030204" pitchFamily="34" charset="0"/>
              </a:rPr>
              <a:t> No response certifies agreement as is upon award </a:t>
            </a:r>
          </a:p>
          <a:p>
            <a:pPr lvl="2"/>
            <a:r>
              <a:rPr lang="en-US" sz="1600" dirty="0">
                <a:latin typeface="Calibri" panose="020F0502020204030204" pitchFamily="34" charset="0"/>
                <a:ea typeface="Calibri" panose="020F0502020204030204" pitchFamily="34" charset="0"/>
              </a:rPr>
              <a:t>Otherwise, award will be </a:t>
            </a:r>
            <a:r>
              <a:rPr lang="en-US" sz="1600" dirty="0">
                <a:effectLst/>
                <a:latin typeface="Calibri" panose="020F0502020204030204" pitchFamily="34" charset="0"/>
                <a:ea typeface="Calibri" panose="020F0502020204030204" pitchFamily="34" charset="0"/>
              </a:rPr>
              <a:t>canceled</a:t>
            </a:r>
            <a:endParaRPr lang="en-US" dirty="0"/>
          </a:p>
        </p:txBody>
      </p:sp>
      <p:sp>
        <p:nvSpPr>
          <p:cNvPr id="4" name="Slide Number Placeholder 3">
            <a:extLst>
              <a:ext uri="{FF2B5EF4-FFF2-40B4-BE49-F238E27FC236}">
                <a16:creationId xmlns:a16="http://schemas.microsoft.com/office/drawing/2014/main" id="{91A46F6B-B1D4-43C9-8117-F5C40970455E}"/>
              </a:ext>
            </a:extLst>
          </p:cNvPr>
          <p:cNvSpPr>
            <a:spLocks noGrp="1"/>
          </p:cNvSpPr>
          <p:nvPr>
            <p:ph type="sldNum" sz="quarter" idx="10"/>
          </p:nvPr>
        </p:nvSpPr>
        <p:spPr/>
        <p:txBody>
          <a:bodyPr/>
          <a:lstStyle/>
          <a:p>
            <a:fld id="{33DB2E4B-F6C9-459F-811B-9049E87C984C}" type="slidenum">
              <a:rPr lang="en-US" smtClean="0"/>
              <a:pPr/>
              <a:t>9</a:t>
            </a:fld>
            <a:endParaRPr lang="en-US"/>
          </a:p>
        </p:txBody>
      </p:sp>
    </p:spTree>
    <p:extLst>
      <p:ext uri="{BB962C8B-B14F-4D97-AF65-F5344CB8AC3E}">
        <p14:creationId xmlns:p14="http://schemas.microsoft.com/office/powerpoint/2010/main" val="2617995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43179" y="1562470"/>
            <a:ext cx="10771359" cy="2118376"/>
          </a:xfrm>
          <a:prstGeom prst="rect">
            <a:avLst/>
          </a:prstGeom>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rgbClr val="212C59"/>
                </a:solidFill>
                <a:latin typeface="Arial" panose="020B0604020202020204" pitchFamily="34" charset="0"/>
                <a:ea typeface="+mj-ea"/>
                <a:cs typeface="Arial" panose="020B0604020202020204" pitchFamily="34" charset="0"/>
              </a:defRPr>
            </a:lvl1pPr>
          </a:lstStyle>
          <a:p>
            <a:pPr algn="l">
              <a:defRPr/>
            </a:pPr>
            <a:r>
              <a:rPr lang="en-US" sz="5200" dirty="0">
                <a:solidFill>
                  <a:schemeClr val="bg1"/>
                </a:solidFill>
              </a:rPr>
              <a:t>Rapid Innovation Call (RIC) 2022</a:t>
            </a:r>
          </a:p>
          <a:p>
            <a:pPr algn="l">
              <a:defRPr/>
            </a:pPr>
            <a:endParaRPr lang="en-US" sz="5200" dirty="0">
              <a:solidFill>
                <a:schemeClr val="bg1"/>
              </a:solidFill>
            </a:endParaRPr>
          </a:p>
          <a:p>
            <a:pPr algn="l">
              <a:defRPr/>
            </a:pPr>
            <a:br>
              <a:rPr lang="en-US" sz="4400" dirty="0">
                <a:solidFill>
                  <a:schemeClr val="bg1"/>
                </a:solidFill>
              </a:rPr>
            </a:br>
            <a:endParaRPr lang="en-US" sz="4400" dirty="0">
              <a:solidFill>
                <a:schemeClr val="bg1"/>
              </a:solidFill>
            </a:endParaRPr>
          </a:p>
        </p:txBody>
      </p:sp>
    </p:spTree>
    <p:extLst>
      <p:ext uri="{BB962C8B-B14F-4D97-AF65-F5344CB8AC3E}">
        <p14:creationId xmlns:p14="http://schemas.microsoft.com/office/powerpoint/2010/main" val="3345743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198265" y="915047"/>
          <a:ext cx="9781701" cy="5459552"/>
        </p:xfrm>
        <a:graphic>
          <a:graphicData uri="http://schemas.openxmlformats.org/drawingml/2006/table">
            <a:tbl>
              <a:tblPr firstRow="1" bandRow="1">
                <a:tableStyleId>{5C22544A-7EE6-4342-B048-85BDC9FD1C3A}</a:tableStyleId>
              </a:tblPr>
              <a:tblGrid>
                <a:gridCol w="7343840">
                  <a:extLst>
                    <a:ext uri="{9D8B030D-6E8A-4147-A177-3AD203B41FA5}">
                      <a16:colId xmlns:a16="http://schemas.microsoft.com/office/drawing/2014/main" val="20000"/>
                    </a:ext>
                  </a:extLst>
                </a:gridCol>
                <a:gridCol w="2437861">
                  <a:extLst>
                    <a:ext uri="{9D8B030D-6E8A-4147-A177-3AD203B41FA5}">
                      <a16:colId xmlns:a16="http://schemas.microsoft.com/office/drawing/2014/main" val="20001"/>
                    </a:ext>
                  </a:extLst>
                </a:gridCol>
              </a:tblGrid>
              <a:tr h="301761">
                <a:tc>
                  <a:txBody>
                    <a:bodyPr/>
                    <a:lstStyle/>
                    <a:p>
                      <a:pPr algn="ctr"/>
                      <a:r>
                        <a:rPr lang="en-US" sz="2400" b="1" kern="1200" dirty="0">
                          <a:solidFill>
                            <a:schemeClr val="lt1"/>
                          </a:solidFill>
                          <a:latin typeface="+mn-lt"/>
                          <a:ea typeface="+mn-ea"/>
                          <a:cs typeface="+mn-cs"/>
                        </a:rPr>
                        <a:t>Event</a:t>
                      </a:r>
                    </a:p>
                  </a:txBody>
                  <a:tcPr marL="64294" marR="64294" marT="32147" marB="32147" anchor="ctr"/>
                </a:tc>
                <a:tc>
                  <a:txBody>
                    <a:bodyPr/>
                    <a:lstStyle/>
                    <a:p>
                      <a:pPr marL="0" algn="ctr" defTabSz="457200" rtl="0" eaLnBrk="1" latinLnBrk="0" hangingPunct="1"/>
                      <a:r>
                        <a:rPr lang="en-US" sz="2400" b="1" kern="1200" dirty="0">
                          <a:solidFill>
                            <a:schemeClr val="lt1"/>
                          </a:solidFill>
                          <a:latin typeface="+mn-lt"/>
                          <a:ea typeface="+mn-ea"/>
                          <a:cs typeface="+mn-cs"/>
                        </a:rPr>
                        <a:t>Date</a:t>
                      </a:r>
                    </a:p>
                  </a:txBody>
                  <a:tcPr marL="64294" marR="64294" marT="32147" marB="32147" anchor="ctr"/>
                </a:tc>
                <a:extLst>
                  <a:ext uri="{0D108BD9-81ED-4DB2-BD59-A6C34878D82A}">
                    <a16:rowId xmlns:a16="http://schemas.microsoft.com/office/drawing/2014/main" val="10000"/>
                  </a:ext>
                </a:extLst>
              </a:tr>
              <a:tr h="292709">
                <a:tc>
                  <a:txBody>
                    <a:bodyPr/>
                    <a:lstStyle/>
                    <a:p>
                      <a:pPr marL="0" marR="0" algn="just">
                        <a:spcBef>
                          <a:spcPts val="600"/>
                        </a:spcBef>
                        <a:spcAft>
                          <a:spcPts val="600"/>
                        </a:spcAft>
                      </a:pPr>
                      <a:r>
                        <a:rPr lang="en-US" sz="1800" dirty="0">
                          <a:effectLst/>
                          <a:latin typeface="+mn-lt"/>
                          <a:ea typeface="Times New Roman"/>
                        </a:rPr>
                        <a:t>Announcement – Immediate Call for Topics</a:t>
                      </a:r>
                    </a:p>
                  </a:txBody>
                  <a:tcPr marL="51346" marR="51346" marT="19199" marB="0" anchor="ctr"/>
                </a:tc>
                <a:tc>
                  <a:txBody>
                    <a:bodyPr/>
                    <a:lstStyle/>
                    <a:p>
                      <a:pPr marL="0" marR="0" algn="ctr">
                        <a:spcBef>
                          <a:spcPts val="600"/>
                        </a:spcBef>
                        <a:spcAft>
                          <a:spcPts val="600"/>
                        </a:spcAft>
                      </a:pPr>
                      <a:r>
                        <a:rPr lang="en-US" sz="1800" dirty="0">
                          <a:effectLst/>
                          <a:latin typeface="+mn-lt"/>
                          <a:ea typeface="Times New Roman"/>
                        </a:rPr>
                        <a:t>7/25/2022</a:t>
                      </a:r>
                    </a:p>
                  </a:txBody>
                  <a:tcPr marL="51346" marR="51346" marT="19199" marB="0" anchor="ctr"/>
                </a:tc>
                <a:extLst>
                  <a:ext uri="{0D108BD9-81ED-4DB2-BD59-A6C34878D82A}">
                    <a16:rowId xmlns:a16="http://schemas.microsoft.com/office/drawing/2014/main" val="10001"/>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Kickoff Webinar – Registration Required</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8/1/2022</a:t>
                      </a:r>
                    </a:p>
                  </a:txBody>
                  <a:tcPr marL="73025" marR="73025" marT="27305" marB="0" anchor="ctr"/>
                </a:tc>
                <a:extLst>
                  <a:ext uri="{0D108BD9-81ED-4DB2-BD59-A6C34878D82A}">
                    <a16:rowId xmlns:a16="http://schemas.microsoft.com/office/drawing/2014/main" val="10002"/>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Due date for Topics (NEW!!!)</a:t>
                      </a:r>
                    </a:p>
                  </a:txBody>
                  <a:tcPr marL="73025" marR="73025" marT="27305" marB="0" anchor="ctr"/>
                </a:tc>
                <a:tc>
                  <a:txBody>
                    <a:bodyPr/>
                    <a:lstStyle/>
                    <a:p>
                      <a:pPr marL="0" marR="0" algn="ctr">
                        <a:spcBef>
                          <a:spcPts val="600"/>
                        </a:spcBef>
                        <a:spcAft>
                          <a:spcPts val="600"/>
                        </a:spcAft>
                      </a:pPr>
                      <a:r>
                        <a:rPr lang="en-US" sz="1800">
                          <a:effectLst/>
                          <a:latin typeface="+mn-lt"/>
                          <a:ea typeface="Times New Roman" panose="02020603050405020304" pitchFamily="18" charset="0"/>
                        </a:rPr>
                        <a:t>8/26/2022</a:t>
                      </a:r>
                      <a:endParaRPr lang="en-US" sz="1800" dirty="0">
                        <a:effectLst/>
                        <a:latin typeface="+mn-lt"/>
                        <a:ea typeface="Times New Roman" panose="02020603050405020304" pitchFamily="18" charset="0"/>
                      </a:endParaRPr>
                    </a:p>
                  </a:txBody>
                  <a:tcPr marL="73025" marR="73025" marT="27305" marB="0" anchor="ctr"/>
                </a:tc>
                <a:extLst>
                  <a:ext uri="{0D108BD9-81ED-4DB2-BD59-A6C34878D82A}">
                    <a16:rowId xmlns:a16="http://schemas.microsoft.com/office/drawing/2014/main" val="3452766187"/>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RMAG presentation to EC</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9/27/2022</a:t>
                      </a:r>
                    </a:p>
                  </a:txBody>
                  <a:tcPr marL="73025" marR="73025" marT="27305" marB="0" anchor="ctr"/>
                </a:tc>
                <a:extLst>
                  <a:ext uri="{0D108BD9-81ED-4DB2-BD59-A6C34878D82A}">
                    <a16:rowId xmlns:a16="http://schemas.microsoft.com/office/drawing/2014/main" val="1769744659"/>
                  </a:ext>
                </a:extLst>
              </a:tr>
              <a:tr h="292709">
                <a:tc>
                  <a:txBody>
                    <a:bodyPr/>
                    <a:lstStyle/>
                    <a:p>
                      <a:pPr marL="0" marR="0" algn="just">
                        <a:spcBef>
                          <a:spcPts val="600"/>
                        </a:spcBef>
                        <a:spcAft>
                          <a:spcPts val="600"/>
                        </a:spcAft>
                      </a:pPr>
                      <a:r>
                        <a:rPr lang="en-US" sz="1800" dirty="0">
                          <a:effectLst/>
                          <a:latin typeface="+mn-lt"/>
                          <a:ea typeface="Times New Roman"/>
                        </a:rPr>
                        <a:t>Project Call Announcement and Posting</a:t>
                      </a:r>
                    </a:p>
                  </a:txBody>
                  <a:tcPr marL="51346" marR="51346" marT="19199" marB="0" anchor="ctr"/>
                </a:tc>
                <a:tc>
                  <a:txBody>
                    <a:bodyPr/>
                    <a:lstStyle/>
                    <a:p>
                      <a:pPr marL="0" marR="0" algn="ctr">
                        <a:spcBef>
                          <a:spcPts val="600"/>
                        </a:spcBef>
                        <a:spcAft>
                          <a:spcPts val="600"/>
                        </a:spcAft>
                      </a:pPr>
                      <a:r>
                        <a:rPr lang="en-US" sz="1800" dirty="0">
                          <a:effectLst/>
                          <a:latin typeface="+mn-lt"/>
                          <a:ea typeface="Times New Roman"/>
                        </a:rPr>
                        <a:t>10/3/2022</a:t>
                      </a:r>
                    </a:p>
                  </a:txBody>
                  <a:tcPr marL="51346" marR="51346" marT="19199" marB="0" anchor="ctr"/>
                </a:tc>
                <a:extLst>
                  <a:ext uri="{0D108BD9-81ED-4DB2-BD59-A6C34878D82A}">
                    <a16:rowId xmlns:a16="http://schemas.microsoft.com/office/drawing/2014/main" val="2411390489"/>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Project Call Kickoff Webinar – Registration Required</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10/10/2022</a:t>
                      </a:r>
                    </a:p>
                  </a:txBody>
                  <a:tcPr marL="73025" marR="73025" marT="27305" marB="0" anchor="ctr"/>
                </a:tc>
                <a:extLst>
                  <a:ext uri="{0D108BD9-81ED-4DB2-BD59-A6C34878D82A}">
                    <a16:rowId xmlns:a16="http://schemas.microsoft.com/office/drawing/2014/main" val="288540142"/>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Questions from Proposers about Scope or Approach Due</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10/13/2022</a:t>
                      </a:r>
                    </a:p>
                  </a:txBody>
                  <a:tcPr marL="73025" marR="73025" marT="27305" marB="0" anchor="ctr"/>
                </a:tc>
                <a:extLst>
                  <a:ext uri="{0D108BD9-81ED-4DB2-BD59-A6C34878D82A}">
                    <a16:rowId xmlns:a16="http://schemas.microsoft.com/office/drawing/2014/main" val="713025338"/>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Responses to Proposers about Scope or Approach Due </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10/19/2022</a:t>
                      </a:r>
                    </a:p>
                  </a:txBody>
                  <a:tcPr marL="73025" marR="73025" marT="27305" marB="0" anchor="ctr"/>
                </a:tc>
                <a:extLst>
                  <a:ext uri="{0D108BD9-81ED-4DB2-BD59-A6C34878D82A}">
                    <a16:rowId xmlns:a16="http://schemas.microsoft.com/office/drawing/2014/main" val="7593870"/>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Deadline for team members receiving federal award funding to be an America Makes Member </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10/21/2022</a:t>
                      </a:r>
                    </a:p>
                  </a:txBody>
                  <a:tcPr marL="73025" marR="73025" marT="27305" marB="0" anchor="ctr"/>
                </a:tc>
                <a:extLst>
                  <a:ext uri="{0D108BD9-81ED-4DB2-BD59-A6C34878D82A}">
                    <a16:rowId xmlns:a16="http://schemas.microsoft.com/office/drawing/2014/main" val="199491478"/>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Fully Executed NDA with NCDMM (only if proposal contains proprietary information)</a:t>
                      </a:r>
                    </a:p>
                  </a:txBody>
                  <a:tcPr marL="73025" marR="73025" marT="27305" marB="0" anchor="ctr"/>
                </a:tc>
                <a:tc>
                  <a:txBody>
                    <a:bodyPr/>
                    <a:lstStyle/>
                    <a:p>
                      <a:pPr marL="0" marR="0" algn="ctr">
                        <a:spcBef>
                          <a:spcPts val="600"/>
                        </a:spcBef>
                        <a:spcAft>
                          <a:spcPts val="600"/>
                        </a:spcAft>
                      </a:pPr>
                      <a:r>
                        <a:rPr lang="en-US" sz="1800">
                          <a:effectLst/>
                          <a:latin typeface="+mn-lt"/>
                          <a:ea typeface="Times New Roman" panose="02020603050405020304" pitchFamily="18" charset="0"/>
                        </a:rPr>
                        <a:t>10/21/2022</a:t>
                      </a:r>
                      <a:endParaRPr lang="en-US" sz="1800" dirty="0">
                        <a:effectLst/>
                        <a:latin typeface="+mn-lt"/>
                        <a:ea typeface="Times New Roman" panose="02020603050405020304" pitchFamily="18" charset="0"/>
                      </a:endParaRPr>
                    </a:p>
                  </a:txBody>
                  <a:tcPr marL="73025" marR="73025" marT="27305" marB="0" anchor="ctr"/>
                </a:tc>
                <a:extLst>
                  <a:ext uri="{0D108BD9-81ED-4DB2-BD59-A6C34878D82A}">
                    <a16:rowId xmlns:a16="http://schemas.microsoft.com/office/drawing/2014/main" val="4015069764"/>
                  </a:ext>
                </a:extLst>
              </a:tr>
              <a:tr h="292709">
                <a:tc>
                  <a:txBody>
                    <a:bodyPr/>
                    <a:lstStyle/>
                    <a:p>
                      <a:pPr marL="0" marR="0" algn="just">
                        <a:spcBef>
                          <a:spcPts val="600"/>
                        </a:spcBef>
                        <a:spcAft>
                          <a:spcPts val="600"/>
                        </a:spcAft>
                      </a:pPr>
                      <a:r>
                        <a:rPr lang="en-US" sz="1800" kern="1200" dirty="0">
                          <a:solidFill>
                            <a:schemeClr val="dk1"/>
                          </a:solidFill>
                          <a:effectLst/>
                          <a:latin typeface="+mn-lt"/>
                          <a:ea typeface="Times New Roman" panose="02020603050405020304" pitchFamily="18" charset="0"/>
                          <a:cs typeface="+mn-cs"/>
                        </a:rPr>
                        <a:t>Full Project Proposal Submission Due Date (</a:t>
                      </a:r>
                      <a:r>
                        <a:rPr lang="en-US" sz="1800" kern="1200" dirty="0">
                          <a:solidFill>
                            <a:srgbClr val="FF0000"/>
                          </a:solidFill>
                          <a:effectLst/>
                          <a:latin typeface="+mn-lt"/>
                          <a:ea typeface="Times New Roman" panose="02020603050405020304" pitchFamily="18" charset="0"/>
                          <a:cs typeface="+mn-cs"/>
                        </a:rPr>
                        <a:t>Note: No Concept Paper Submission</a:t>
                      </a:r>
                      <a:r>
                        <a:rPr lang="en-US" sz="1800" kern="1200" dirty="0">
                          <a:solidFill>
                            <a:schemeClr val="dk1"/>
                          </a:solidFill>
                          <a:effectLst/>
                          <a:latin typeface="+mn-lt"/>
                          <a:ea typeface="Times New Roman" panose="02020603050405020304" pitchFamily="18" charset="0"/>
                          <a:cs typeface="+mn-cs"/>
                        </a:rPr>
                        <a:t>)</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11/4/2022</a:t>
                      </a:r>
                    </a:p>
                  </a:txBody>
                  <a:tcPr marL="73025" marR="73025" marT="27305" marB="0" anchor="ctr"/>
                </a:tc>
                <a:extLst>
                  <a:ext uri="{0D108BD9-81ED-4DB2-BD59-A6C34878D82A}">
                    <a16:rowId xmlns:a16="http://schemas.microsoft.com/office/drawing/2014/main" val="1247360432"/>
                  </a:ext>
                </a:extLst>
              </a:tr>
              <a:tr h="292709">
                <a:tc>
                  <a:txBody>
                    <a:bodyPr/>
                    <a:lstStyle/>
                    <a:p>
                      <a:pPr marL="0" marR="0" algn="just" defTabSz="457200" rtl="0" eaLnBrk="1" latinLnBrk="0" hangingPunct="1">
                        <a:spcBef>
                          <a:spcPts val="600"/>
                        </a:spcBef>
                        <a:spcAft>
                          <a:spcPts val="600"/>
                        </a:spcAft>
                      </a:pPr>
                      <a:r>
                        <a:rPr lang="en-US" sz="1800" dirty="0">
                          <a:effectLst/>
                          <a:latin typeface="+mn-lt"/>
                          <a:ea typeface="Times New Roman" panose="02020603050405020304" pitchFamily="18" charset="0"/>
                        </a:rPr>
                        <a:t>Anticipated Decision and Notification to Project Proposal Teams</a:t>
                      </a:r>
                      <a:endParaRPr lang="en-US" sz="1800" kern="1200" dirty="0">
                        <a:solidFill>
                          <a:schemeClr val="dk1"/>
                        </a:solidFill>
                        <a:effectLst/>
                        <a:latin typeface="+mn-lt"/>
                        <a:ea typeface="Times New Roman" panose="02020603050405020304" pitchFamily="18" charset="0"/>
                        <a:cs typeface="+mn-cs"/>
                      </a:endParaRPr>
                    </a:p>
                  </a:txBody>
                  <a:tcPr marL="73025" marR="73025" marT="27305" marB="0" anchor="ctr"/>
                </a:tc>
                <a:tc>
                  <a:txBody>
                    <a:bodyPr/>
                    <a:lstStyle/>
                    <a:p>
                      <a:pPr marL="0" marR="0" algn="ctr" defTabSz="457200" rtl="0" eaLnBrk="1" latinLnBrk="0" hangingPunct="1">
                        <a:spcBef>
                          <a:spcPts val="600"/>
                        </a:spcBef>
                        <a:spcAft>
                          <a:spcPts val="600"/>
                        </a:spcAft>
                      </a:pPr>
                      <a:r>
                        <a:rPr lang="en-US" sz="1800" kern="1200" dirty="0">
                          <a:solidFill>
                            <a:schemeClr val="dk1"/>
                          </a:solidFill>
                          <a:effectLst/>
                          <a:latin typeface="+mn-lt"/>
                          <a:ea typeface="Times New Roman" panose="02020603050405020304" pitchFamily="18" charset="0"/>
                          <a:cs typeface="+mn-cs"/>
                        </a:rPr>
                        <a:t>11/30/2022</a:t>
                      </a:r>
                    </a:p>
                  </a:txBody>
                  <a:tcPr marL="73025" marR="73025" marT="27305" marB="0" anchor="ctr"/>
                </a:tc>
                <a:extLst>
                  <a:ext uri="{0D108BD9-81ED-4DB2-BD59-A6C34878D82A}">
                    <a16:rowId xmlns:a16="http://schemas.microsoft.com/office/drawing/2014/main" val="1215337824"/>
                  </a:ext>
                </a:extLst>
              </a:tr>
              <a:tr h="292709">
                <a:tc>
                  <a:txBody>
                    <a:bodyPr/>
                    <a:lstStyle/>
                    <a:p>
                      <a:pPr marL="0" marR="0" algn="l">
                        <a:spcBef>
                          <a:spcPts val="600"/>
                        </a:spcBef>
                        <a:spcAft>
                          <a:spcPts val="600"/>
                        </a:spcAft>
                      </a:pPr>
                      <a:r>
                        <a:rPr lang="en-US" sz="1800" dirty="0">
                          <a:effectLst/>
                          <a:latin typeface="+mn-lt"/>
                          <a:ea typeface="Times New Roman" panose="02020603050405020304" pitchFamily="18" charset="0"/>
                        </a:rPr>
                        <a:t>Anticipated Date to have ALL Projects on Contract</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1/1/2023</a:t>
                      </a:r>
                    </a:p>
                  </a:txBody>
                  <a:tcPr marL="73025" marR="73025" marT="27305" marB="0" anchor="ctr"/>
                </a:tc>
                <a:extLst>
                  <a:ext uri="{0D108BD9-81ED-4DB2-BD59-A6C34878D82A}">
                    <a16:rowId xmlns:a16="http://schemas.microsoft.com/office/drawing/2014/main" val="10005"/>
                  </a:ext>
                </a:extLst>
              </a:tr>
              <a:tr h="294495">
                <a:tc>
                  <a:txBody>
                    <a:bodyPr/>
                    <a:lstStyle/>
                    <a:p>
                      <a:pPr marL="0" marR="0" algn="l">
                        <a:spcBef>
                          <a:spcPts val="600"/>
                        </a:spcBef>
                        <a:spcAft>
                          <a:spcPts val="600"/>
                        </a:spcAft>
                      </a:pPr>
                      <a:r>
                        <a:rPr lang="en-US" sz="1800" dirty="0">
                          <a:effectLst/>
                          <a:latin typeface="+mn-lt"/>
                          <a:ea typeface="Times New Roman" panose="02020603050405020304" pitchFamily="18" charset="0"/>
                        </a:rPr>
                        <a:t>All project finalized reports and deliverables received </a:t>
                      </a:r>
                      <a:r>
                        <a:rPr lang="en-US" sz="1800" b="1" dirty="0">
                          <a:effectLst/>
                          <a:latin typeface="+mn-lt"/>
                          <a:ea typeface="Times New Roman" panose="02020603050405020304" pitchFamily="18" charset="0"/>
                        </a:rPr>
                        <a:t>no later than</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6/1/2023</a:t>
                      </a:r>
                    </a:p>
                  </a:txBody>
                  <a:tcPr marL="73025" marR="73025" marT="27305" marB="0" anchor="ctr"/>
                </a:tc>
                <a:extLst>
                  <a:ext uri="{0D108BD9-81ED-4DB2-BD59-A6C34878D82A}">
                    <a16:rowId xmlns:a16="http://schemas.microsoft.com/office/drawing/2014/main" val="10006"/>
                  </a:ext>
                </a:extLst>
              </a:tr>
            </a:tbl>
          </a:graphicData>
        </a:graphic>
      </p:graphicFrame>
      <p:sp>
        <p:nvSpPr>
          <p:cNvPr id="3" name="Title 2">
            <a:extLst>
              <a:ext uri="{FF2B5EF4-FFF2-40B4-BE49-F238E27FC236}">
                <a16:creationId xmlns:a16="http://schemas.microsoft.com/office/drawing/2014/main" id="{DDBBDDC9-4C96-41C2-9199-01CAD9B1B973}"/>
              </a:ext>
            </a:extLst>
          </p:cNvPr>
          <p:cNvSpPr>
            <a:spLocks noGrp="1"/>
          </p:cNvSpPr>
          <p:nvPr>
            <p:ph type="title"/>
          </p:nvPr>
        </p:nvSpPr>
        <p:spPr>
          <a:xfrm>
            <a:off x="273878" y="650461"/>
            <a:ext cx="10972800" cy="923330"/>
          </a:xfrm>
        </p:spPr>
        <p:txBody>
          <a:bodyPr/>
          <a:lstStyle/>
          <a:p>
            <a:r>
              <a:rPr lang="en-US" dirty="0">
                <a:solidFill>
                  <a:srgbClr val="00377C"/>
                </a:solidFill>
              </a:rPr>
              <a:t>Schedule </a:t>
            </a:r>
          </a:p>
        </p:txBody>
      </p:sp>
    </p:spTree>
    <p:extLst>
      <p:ext uri="{BB962C8B-B14F-4D97-AF65-F5344CB8AC3E}">
        <p14:creationId xmlns:p14="http://schemas.microsoft.com/office/powerpoint/2010/main" val="819426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43179" y="1424443"/>
            <a:ext cx="10771359" cy="2756984"/>
          </a:xfrm>
          <a:prstGeom prst="rect">
            <a:avLst/>
          </a:prstGeom>
        </p:spPr>
        <p:txBody>
          <a:bodyPr vert="horz" lIns="91440" tIns="45720" rIns="91440" bIns="45720" rtlCol="0" anchor="b">
            <a:normAutofit fontScale="70000" lnSpcReduction="20000"/>
          </a:bodyPr>
          <a:lstStyle>
            <a:lvl1pPr algn="ctr" defTabSz="685800" rtl="0" eaLnBrk="1" latinLnBrk="0" hangingPunct="1">
              <a:lnSpc>
                <a:spcPct val="90000"/>
              </a:lnSpc>
              <a:spcBef>
                <a:spcPct val="0"/>
              </a:spcBef>
              <a:buNone/>
              <a:defRPr sz="4500" kern="1200">
                <a:solidFill>
                  <a:srgbClr val="212C59"/>
                </a:solidFill>
                <a:latin typeface="Arial" panose="020B0604020202020204" pitchFamily="34" charset="0"/>
                <a:ea typeface="+mj-ea"/>
                <a:cs typeface="Arial" panose="020B0604020202020204" pitchFamily="34" charset="0"/>
              </a:defRPr>
            </a:lvl1pPr>
          </a:lstStyle>
          <a:p>
            <a:pPr algn="l">
              <a:lnSpc>
                <a:spcPct val="120000"/>
              </a:lnSpc>
              <a:defRPr/>
            </a:pPr>
            <a:r>
              <a:rPr lang="en-US" sz="6900" dirty="0">
                <a:solidFill>
                  <a:schemeClr val="bg1"/>
                </a:solidFill>
              </a:rPr>
              <a:t>Generation of Additive Material Allowables for Ti-6Al-4V (GAMAT)</a:t>
            </a:r>
          </a:p>
          <a:p>
            <a:pPr algn="l">
              <a:defRPr/>
            </a:pPr>
            <a:endParaRPr lang="en-US" sz="5200" dirty="0">
              <a:solidFill>
                <a:schemeClr val="bg1"/>
              </a:solidFill>
            </a:endParaRPr>
          </a:p>
          <a:p>
            <a:pPr algn="l">
              <a:defRPr/>
            </a:pPr>
            <a:br>
              <a:rPr lang="en-US" sz="4400" dirty="0">
                <a:solidFill>
                  <a:schemeClr val="bg1"/>
                </a:solidFill>
              </a:rPr>
            </a:br>
            <a:endParaRPr lang="en-US" sz="4400" dirty="0">
              <a:solidFill>
                <a:schemeClr val="bg1"/>
              </a:solidFill>
            </a:endParaRPr>
          </a:p>
        </p:txBody>
      </p:sp>
    </p:spTree>
    <p:extLst>
      <p:ext uri="{BB962C8B-B14F-4D97-AF65-F5344CB8AC3E}">
        <p14:creationId xmlns:p14="http://schemas.microsoft.com/office/powerpoint/2010/main" val="1218965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EFD11-F327-4410-B628-258A13E44037}"/>
              </a:ext>
            </a:extLst>
          </p:cNvPr>
          <p:cNvSpPr>
            <a:spLocks noGrp="1"/>
          </p:cNvSpPr>
          <p:nvPr>
            <p:ph type="title"/>
          </p:nvPr>
        </p:nvSpPr>
        <p:spPr/>
        <p:txBody>
          <a:bodyPr/>
          <a:lstStyle/>
          <a:p>
            <a:r>
              <a:rPr lang="en-US" dirty="0"/>
              <a:t>GAMAT Overview</a:t>
            </a:r>
          </a:p>
        </p:txBody>
      </p:sp>
      <p:sp>
        <p:nvSpPr>
          <p:cNvPr id="3" name="Content Placeholder 2">
            <a:extLst>
              <a:ext uri="{FF2B5EF4-FFF2-40B4-BE49-F238E27FC236}">
                <a16:creationId xmlns:a16="http://schemas.microsoft.com/office/drawing/2014/main" id="{347BA883-83CB-4CDC-A918-9960FA94F4E7}"/>
              </a:ext>
            </a:extLst>
          </p:cNvPr>
          <p:cNvSpPr>
            <a:spLocks noGrp="1"/>
          </p:cNvSpPr>
          <p:nvPr>
            <p:ph idx="1"/>
          </p:nvPr>
        </p:nvSpPr>
        <p:spPr>
          <a:xfrm>
            <a:off x="609600" y="2018582"/>
            <a:ext cx="6209343" cy="4107582"/>
          </a:xfrm>
        </p:spPr>
        <p:txBody>
          <a:bodyPr>
            <a:normAutofit/>
          </a:bodyPr>
          <a:lstStyle/>
          <a:p>
            <a:r>
              <a:rPr lang="en-US" dirty="0"/>
              <a:t>Only proposal lead must be a member</a:t>
            </a:r>
          </a:p>
          <a:p>
            <a:pPr lvl="1"/>
            <a:endParaRPr lang="en-US" dirty="0"/>
          </a:p>
          <a:p>
            <a:r>
              <a:rPr lang="en-US" dirty="0"/>
              <a:t>1 step response – Full Proposal</a:t>
            </a:r>
          </a:p>
          <a:p>
            <a:pPr marL="0" indent="0">
              <a:buNone/>
            </a:pPr>
            <a:endParaRPr lang="en-US" dirty="0"/>
          </a:p>
        </p:txBody>
      </p:sp>
      <p:pic>
        <p:nvPicPr>
          <p:cNvPr id="6" name="Picture 5">
            <a:extLst>
              <a:ext uri="{FF2B5EF4-FFF2-40B4-BE49-F238E27FC236}">
                <a16:creationId xmlns:a16="http://schemas.microsoft.com/office/drawing/2014/main" id="{8CE805CB-9814-A7AB-EF99-8D8B7234085A}"/>
              </a:ext>
            </a:extLst>
          </p:cNvPr>
          <p:cNvPicPr>
            <a:picLocks noChangeAspect="1"/>
          </p:cNvPicPr>
          <p:nvPr/>
        </p:nvPicPr>
        <p:blipFill rotWithShape="1">
          <a:blip r:embed="rId2"/>
          <a:srcRect l="2204" t="1253" r="2629" b="1671"/>
          <a:stretch/>
        </p:blipFill>
        <p:spPr>
          <a:xfrm>
            <a:off x="6818943" y="790336"/>
            <a:ext cx="4204402" cy="5497256"/>
          </a:xfrm>
          <a:prstGeom prst="rect">
            <a:avLst/>
          </a:prstGeom>
          <a:ln>
            <a:solidFill>
              <a:schemeClr val="tx1">
                <a:lumMod val="75000"/>
              </a:schemeClr>
            </a:solidFill>
          </a:ln>
        </p:spPr>
      </p:pic>
    </p:spTree>
    <p:extLst>
      <p:ext uri="{BB962C8B-B14F-4D97-AF65-F5344CB8AC3E}">
        <p14:creationId xmlns:p14="http://schemas.microsoft.com/office/powerpoint/2010/main" val="307778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566013826"/>
              </p:ext>
            </p:extLst>
          </p:nvPr>
        </p:nvGraphicFramePr>
        <p:xfrm>
          <a:off x="1060126" y="1493971"/>
          <a:ext cx="10536303" cy="4233853"/>
        </p:xfrm>
        <a:graphic>
          <a:graphicData uri="http://schemas.openxmlformats.org/drawingml/2006/table">
            <a:tbl>
              <a:tblPr firstRow="1" bandRow="1">
                <a:tableStyleId>{5C22544A-7EE6-4342-B048-85BDC9FD1C3A}</a:tableStyleId>
              </a:tblPr>
              <a:tblGrid>
                <a:gridCol w="7910375">
                  <a:extLst>
                    <a:ext uri="{9D8B030D-6E8A-4147-A177-3AD203B41FA5}">
                      <a16:colId xmlns:a16="http://schemas.microsoft.com/office/drawing/2014/main" val="20000"/>
                    </a:ext>
                  </a:extLst>
                </a:gridCol>
                <a:gridCol w="2625928">
                  <a:extLst>
                    <a:ext uri="{9D8B030D-6E8A-4147-A177-3AD203B41FA5}">
                      <a16:colId xmlns:a16="http://schemas.microsoft.com/office/drawing/2014/main" val="20001"/>
                    </a:ext>
                  </a:extLst>
                </a:gridCol>
              </a:tblGrid>
              <a:tr h="301761">
                <a:tc>
                  <a:txBody>
                    <a:bodyPr/>
                    <a:lstStyle/>
                    <a:p>
                      <a:pPr algn="ctr"/>
                      <a:r>
                        <a:rPr lang="en-US" sz="2400" b="1" kern="1200" dirty="0">
                          <a:solidFill>
                            <a:schemeClr val="lt1"/>
                          </a:solidFill>
                          <a:latin typeface="+mn-lt"/>
                          <a:ea typeface="+mn-ea"/>
                          <a:cs typeface="+mn-cs"/>
                        </a:rPr>
                        <a:t>Event</a:t>
                      </a:r>
                    </a:p>
                  </a:txBody>
                  <a:tcPr marL="64294" marR="64294" marT="32147" marB="32147" anchor="ctr"/>
                </a:tc>
                <a:tc>
                  <a:txBody>
                    <a:bodyPr/>
                    <a:lstStyle/>
                    <a:p>
                      <a:pPr marL="0" algn="ctr" defTabSz="457200" rtl="0" eaLnBrk="1" latinLnBrk="0" hangingPunct="1"/>
                      <a:r>
                        <a:rPr lang="en-US" sz="2400" b="1" kern="1200" dirty="0">
                          <a:solidFill>
                            <a:schemeClr val="lt1"/>
                          </a:solidFill>
                          <a:latin typeface="+mn-lt"/>
                          <a:ea typeface="+mn-ea"/>
                          <a:cs typeface="+mn-cs"/>
                        </a:rPr>
                        <a:t>Date</a:t>
                      </a:r>
                    </a:p>
                  </a:txBody>
                  <a:tcPr marL="64294" marR="64294" marT="32147" marB="32147" anchor="ctr"/>
                </a:tc>
                <a:extLst>
                  <a:ext uri="{0D108BD9-81ED-4DB2-BD59-A6C34878D82A}">
                    <a16:rowId xmlns:a16="http://schemas.microsoft.com/office/drawing/2014/main" val="10000"/>
                  </a:ext>
                </a:extLst>
              </a:tr>
              <a:tr h="292709">
                <a:tc>
                  <a:txBody>
                    <a:bodyPr/>
                    <a:lstStyle/>
                    <a:p>
                      <a:pPr marL="0" marR="0" algn="just">
                        <a:spcBef>
                          <a:spcPts val="600"/>
                        </a:spcBef>
                        <a:spcAft>
                          <a:spcPts val="600"/>
                        </a:spcAft>
                      </a:pPr>
                      <a:r>
                        <a:rPr lang="en-US" sz="1800" dirty="0">
                          <a:effectLst/>
                          <a:latin typeface="+mn-lt"/>
                          <a:ea typeface="Times New Roman"/>
                        </a:rPr>
                        <a:t>Project Call Announcement and Posting</a:t>
                      </a:r>
                    </a:p>
                  </a:txBody>
                  <a:tcPr marL="51346" marR="51346" marT="19199" marB="0" anchor="ctr"/>
                </a:tc>
                <a:tc>
                  <a:txBody>
                    <a:bodyPr/>
                    <a:lstStyle/>
                    <a:p>
                      <a:pPr marL="0" marR="0" algn="ctr">
                        <a:spcBef>
                          <a:spcPts val="600"/>
                        </a:spcBef>
                        <a:spcAft>
                          <a:spcPts val="600"/>
                        </a:spcAft>
                      </a:pPr>
                      <a:r>
                        <a:rPr lang="en-US" sz="1800" dirty="0">
                          <a:effectLst/>
                          <a:latin typeface="+mn-lt"/>
                          <a:ea typeface="Times New Roman"/>
                        </a:rPr>
                        <a:t>7/25/2022</a:t>
                      </a:r>
                    </a:p>
                  </a:txBody>
                  <a:tcPr marL="51346" marR="51346" marT="19199" marB="0" anchor="ctr"/>
                </a:tc>
                <a:extLst>
                  <a:ext uri="{0D108BD9-81ED-4DB2-BD59-A6C34878D82A}">
                    <a16:rowId xmlns:a16="http://schemas.microsoft.com/office/drawing/2014/main" val="2411390489"/>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Kickoff Webinar – Registration Required</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8/1/2022</a:t>
                      </a:r>
                    </a:p>
                  </a:txBody>
                  <a:tcPr marL="73025" marR="73025" marT="27305" marB="0" anchor="ctr"/>
                </a:tc>
                <a:extLst>
                  <a:ext uri="{0D108BD9-81ED-4DB2-BD59-A6C34878D82A}">
                    <a16:rowId xmlns:a16="http://schemas.microsoft.com/office/drawing/2014/main" val="288540142"/>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Questions from Proposers about Scope or Approach Due</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8/4/2022</a:t>
                      </a:r>
                    </a:p>
                  </a:txBody>
                  <a:tcPr marL="73025" marR="73025" marT="27305" marB="0" anchor="ctr"/>
                </a:tc>
                <a:extLst>
                  <a:ext uri="{0D108BD9-81ED-4DB2-BD59-A6C34878D82A}">
                    <a16:rowId xmlns:a16="http://schemas.microsoft.com/office/drawing/2014/main" val="713025338"/>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Responses to Proposers about Scope or Approach Due (All questions and responses will be shared with all proposers on www.americamakes.us)</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8/10/2022</a:t>
                      </a:r>
                    </a:p>
                  </a:txBody>
                  <a:tcPr marL="73025" marR="73025" marT="27305" marB="0" anchor="ctr"/>
                </a:tc>
                <a:extLst>
                  <a:ext uri="{0D108BD9-81ED-4DB2-BD59-A6C34878D82A}">
                    <a16:rowId xmlns:a16="http://schemas.microsoft.com/office/drawing/2014/main" val="7593870"/>
                  </a:ext>
                </a:extLst>
              </a:tr>
              <a:tr h="292709">
                <a:tc>
                  <a:txBody>
                    <a:bodyPr/>
                    <a:lstStyle/>
                    <a:p>
                      <a:pPr marL="0" marR="0" algn="just">
                        <a:spcBef>
                          <a:spcPts val="600"/>
                        </a:spcBef>
                        <a:spcAft>
                          <a:spcPts val="600"/>
                        </a:spcAft>
                      </a:pPr>
                      <a:r>
                        <a:rPr lang="en-US" sz="1800" kern="1200" dirty="0">
                          <a:solidFill>
                            <a:schemeClr val="dk1"/>
                          </a:solidFill>
                          <a:effectLst/>
                          <a:latin typeface="+mn-lt"/>
                          <a:ea typeface="+mn-ea"/>
                          <a:cs typeface="+mn-cs"/>
                        </a:rPr>
                        <a:t>Deadline for proposal lead to complete a fully executed America Makes Membership Agreement</a:t>
                      </a:r>
                      <a:endParaRPr lang="en-US" sz="1800" dirty="0">
                        <a:effectLst/>
                        <a:latin typeface="+mn-lt"/>
                        <a:ea typeface="Times New Roman" panose="02020603050405020304" pitchFamily="18" charset="0"/>
                      </a:endParaRP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8/15/2022</a:t>
                      </a:r>
                    </a:p>
                  </a:txBody>
                  <a:tcPr marL="73025" marR="73025" marT="27305" marB="0" anchor="ctr"/>
                </a:tc>
                <a:extLst>
                  <a:ext uri="{0D108BD9-81ED-4DB2-BD59-A6C34878D82A}">
                    <a16:rowId xmlns:a16="http://schemas.microsoft.com/office/drawing/2014/main" val="199491478"/>
                  </a:ext>
                </a:extLst>
              </a:tr>
              <a:tr h="292709">
                <a:tc>
                  <a:txBody>
                    <a:bodyPr/>
                    <a:lstStyle/>
                    <a:p>
                      <a:pPr marL="0" marR="0" algn="just">
                        <a:spcBef>
                          <a:spcPts val="600"/>
                        </a:spcBef>
                        <a:spcAft>
                          <a:spcPts val="600"/>
                        </a:spcAft>
                      </a:pPr>
                      <a:r>
                        <a:rPr lang="en-US" sz="1800" dirty="0">
                          <a:effectLst/>
                          <a:latin typeface="+mn-lt"/>
                          <a:ea typeface="Times New Roman" panose="02020603050405020304" pitchFamily="18" charset="0"/>
                        </a:rPr>
                        <a:t>Fully Executed NDA with NCDMM (only if proposal contains proprietary information)</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8/15/2022</a:t>
                      </a:r>
                    </a:p>
                  </a:txBody>
                  <a:tcPr marL="73025" marR="73025" marT="27305" marB="0" anchor="ctr"/>
                </a:tc>
                <a:extLst>
                  <a:ext uri="{0D108BD9-81ED-4DB2-BD59-A6C34878D82A}">
                    <a16:rowId xmlns:a16="http://schemas.microsoft.com/office/drawing/2014/main" val="4015069764"/>
                  </a:ext>
                </a:extLst>
              </a:tr>
              <a:tr h="292709">
                <a:tc>
                  <a:txBody>
                    <a:bodyPr/>
                    <a:lstStyle/>
                    <a:p>
                      <a:pPr marL="0" marR="0" algn="just">
                        <a:spcBef>
                          <a:spcPts val="600"/>
                        </a:spcBef>
                        <a:spcAft>
                          <a:spcPts val="600"/>
                        </a:spcAft>
                      </a:pPr>
                      <a:r>
                        <a:rPr lang="en-US" sz="1800" kern="1200" dirty="0">
                          <a:solidFill>
                            <a:schemeClr val="dk1"/>
                          </a:solidFill>
                          <a:effectLst/>
                          <a:latin typeface="+mn-lt"/>
                          <a:ea typeface="Times New Roman" panose="02020603050405020304" pitchFamily="18" charset="0"/>
                          <a:cs typeface="+mn-cs"/>
                        </a:rPr>
                        <a:t>Full Project Proposal Submission Due Date (</a:t>
                      </a:r>
                      <a:r>
                        <a:rPr lang="en-US" sz="1800" kern="1200" dirty="0">
                          <a:solidFill>
                            <a:srgbClr val="FF0000"/>
                          </a:solidFill>
                          <a:effectLst/>
                          <a:latin typeface="+mn-lt"/>
                          <a:ea typeface="Times New Roman" panose="02020603050405020304" pitchFamily="18" charset="0"/>
                          <a:cs typeface="+mn-cs"/>
                        </a:rPr>
                        <a:t>Note: No Concept Paper Submission</a:t>
                      </a:r>
                      <a:r>
                        <a:rPr lang="en-US" sz="1800" kern="1200" dirty="0">
                          <a:solidFill>
                            <a:schemeClr val="dk1"/>
                          </a:solidFill>
                          <a:effectLst/>
                          <a:latin typeface="+mn-lt"/>
                          <a:ea typeface="Times New Roman" panose="02020603050405020304" pitchFamily="18" charset="0"/>
                          <a:cs typeface="+mn-cs"/>
                        </a:rPr>
                        <a:t>)</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8/29/2022</a:t>
                      </a:r>
                    </a:p>
                  </a:txBody>
                  <a:tcPr marL="73025" marR="73025" marT="27305" marB="0" anchor="ctr"/>
                </a:tc>
                <a:extLst>
                  <a:ext uri="{0D108BD9-81ED-4DB2-BD59-A6C34878D82A}">
                    <a16:rowId xmlns:a16="http://schemas.microsoft.com/office/drawing/2014/main" val="1247360432"/>
                  </a:ext>
                </a:extLst>
              </a:tr>
              <a:tr h="292709">
                <a:tc>
                  <a:txBody>
                    <a:bodyPr/>
                    <a:lstStyle/>
                    <a:p>
                      <a:pPr marL="0" marR="0" algn="just" defTabSz="457200" rtl="0" eaLnBrk="1" latinLnBrk="0" hangingPunct="1">
                        <a:spcBef>
                          <a:spcPts val="600"/>
                        </a:spcBef>
                        <a:spcAft>
                          <a:spcPts val="600"/>
                        </a:spcAft>
                      </a:pPr>
                      <a:r>
                        <a:rPr lang="en-US" sz="1800" dirty="0">
                          <a:effectLst/>
                          <a:latin typeface="+mn-lt"/>
                          <a:ea typeface="Times New Roman" panose="02020603050405020304" pitchFamily="18" charset="0"/>
                        </a:rPr>
                        <a:t>Anticipated Decision and Notification to Project Proposal Teams</a:t>
                      </a:r>
                      <a:endParaRPr lang="en-US" sz="1800" kern="1200" dirty="0">
                        <a:solidFill>
                          <a:schemeClr val="dk1"/>
                        </a:solidFill>
                        <a:effectLst/>
                        <a:latin typeface="+mn-lt"/>
                        <a:ea typeface="Times New Roman" panose="02020603050405020304" pitchFamily="18" charset="0"/>
                        <a:cs typeface="+mn-cs"/>
                      </a:endParaRPr>
                    </a:p>
                  </a:txBody>
                  <a:tcPr marL="73025" marR="73025" marT="27305" marB="0" anchor="ctr"/>
                </a:tc>
                <a:tc>
                  <a:txBody>
                    <a:bodyPr/>
                    <a:lstStyle/>
                    <a:p>
                      <a:pPr marL="0" marR="0" algn="ctr" defTabSz="457200" rtl="0" eaLnBrk="1" latinLnBrk="0" hangingPunct="1">
                        <a:spcBef>
                          <a:spcPts val="600"/>
                        </a:spcBef>
                        <a:spcAft>
                          <a:spcPts val="600"/>
                        </a:spcAft>
                      </a:pPr>
                      <a:r>
                        <a:rPr lang="en-US" sz="1800" kern="1200" dirty="0">
                          <a:solidFill>
                            <a:schemeClr val="dk1"/>
                          </a:solidFill>
                          <a:effectLst/>
                          <a:latin typeface="+mn-lt"/>
                          <a:ea typeface="Times New Roman" panose="02020603050405020304" pitchFamily="18" charset="0"/>
                          <a:cs typeface="+mn-cs"/>
                        </a:rPr>
                        <a:t>9/9/2022</a:t>
                      </a:r>
                    </a:p>
                  </a:txBody>
                  <a:tcPr marL="73025" marR="73025" marT="27305" marB="0" anchor="ctr"/>
                </a:tc>
                <a:extLst>
                  <a:ext uri="{0D108BD9-81ED-4DB2-BD59-A6C34878D82A}">
                    <a16:rowId xmlns:a16="http://schemas.microsoft.com/office/drawing/2014/main" val="1215337824"/>
                  </a:ext>
                </a:extLst>
              </a:tr>
              <a:tr h="292709">
                <a:tc>
                  <a:txBody>
                    <a:bodyPr/>
                    <a:lstStyle/>
                    <a:p>
                      <a:pPr marL="0" marR="0" algn="l">
                        <a:spcBef>
                          <a:spcPts val="600"/>
                        </a:spcBef>
                        <a:spcAft>
                          <a:spcPts val="600"/>
                        </a:spcAft>
                      </a:pPr>
                      <a:r>
                        <a:rPr lang="en-US" sz="1800" dirty="0">
                          <a:effectLst/>
                          <a:latin typeface="+mn-lt"/>
                          <a:ea typeface="Times New Roman" panose="02020603050405020304" pitchFamily="18" charset="0"/>
                        </a:rPr>
                        <a:t>Anticipated Date to have ALL Projects on Contract</a:t>
                      </a:r>
                    </a:p>
                  </a:txBody>
                  <a:tcPr marL="73025" marR="73025" marT="27305" marB="0" anchor="ctr"/>
                </a:tc>
                <a:tc>
                  <a:txBody>
                    <a:bodyPr/>
                    <a:lstStyle/>
                    <a:p>
                      <a:pPr marL="0" marR="0" algn="ctr">
                        <a:spcBef>
                          <a:spcPts val="600"/>
                        </a:spcBef>
                        <a:spcAft>
                          <a:spcPts val="600"/>
                        </a:spcAft>
                      </a:pPr>
                      <a:r>
                        <a:rPr lang="en-US" sz="1800" dirty="0">
                          <a:effectLst/>
                          <a:latin typeface="+mn-lt"/>
                          <a:ea typeface="Times New Roman" panose="02020603050405020304" pitchFamily="18" charset="0"/>
                        </a:rPr>
                        <a:t>11/1/2022</a:t>
                      </a:r>
                    </a:p>
                  </a:txBody>
                  <a:tcPr marL="73025" marR="73025" marT="27305" marB="0" anchor="ctr"/>
                </a:tc>
                <a:extLst>
                  <a:ext uri="{0D108BD9-81ED-4DB2-BD59-A6C34878D82A}">
                    <a16:rowId xmlns:a16="http://schemas.microsoft.com/office/drawing/2014/main" val="10005"/>
                  </a:ext>
                </a:extLst>
              </a:tr>
            </a:tbl>
          </a:graphicData>
        </a:graphic>
      </p:graphicFrame>
      <p:sp>
        <p:nvSpPr>
          <p:cNvPr id="3" name="Title 2">
            <a:extLst>
              <a:ext uri="{FF2B5EF4-FFF2-40B4-BE49-F238E27FC236}">
                <a16:creationId xmlns:a16="http://schemas.microsoft.com/office/drawing/2014/main" id="{DDBBDDC9-4C96-41C2-9199-01CAD9B1B973}"/>
              </a:ext>
            </a:extLst>
          </p:cNvPr>
          <p:cNvSpPr>
            <a:spLocks noGrp="1"/>
          </p:cNvSpPr>
          <p:nvPr>
            <p:ph type="title"/>
          </p:nvPr>
        </p:nvSpPr>
        <p:spPr>
          <a:xfrm>
            <a:off x="273878" y="650461"/>
            <a:ext cx="10972800" cy="663434"/>
          </a:xfrm>
        </p:spPr>
        <p:txBody>
          <a:bodyPr/>
          <a:lstStyle/>
          <a:p>
            <a:r>
              <a:rPr lang="en-US" dirty="0">
                <a:solidFill>
                  <a:srgbClr val="00377C"/>
                </a:solidFill>
              </a:rPr>
              <a:t>Schedule </a:t>
            </a:r>
          </a:p>
        </p:txBody>
      </p:sp>
    </p:spTree>
    <p:extLst>
      <p:ext uri="{BB962C8B-B14F-4D97-AF65-F5344CB8AC3E}">
        <p14:creationId xmlns:p14="http://schemas.microsoft.com/office/powerpoint/2010/main" val="4278782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92E94-D62C-48BA-B4F6-45A4167E20D1}"/>
              </a:ext>
            </a:extLst>
          </p:cNvPr>
          <p:cNvSpPr>
            <a:spLocks noGrp="1"/>
          </p:cNvSpPr>
          <p:nvPr>
            <p:ph type="title"/>
          </p:nvPr>
        </p:nvSpPr>
        <p:spPr>
          <a:xfrm>
            <a:off x="609600" y="685800"/>
            <a:ext cx="10972800" cy="770807"/>
          </a:xfrm>
        </p:spPr>
        <p:txBody>
          <a:bodyPr/>
          <a:lstStyle/>
          <a:p>
            <a:r>
              <a:rPr lang="en-US" dirty="0"/>
              <a:t>Background and Objective</a:t>
            </a:r>
          </a:p>
        </p:txBody>
      </p:sp>
      <p:sp>
        <p:nvSpPr>
          <p:cNvPr id="3" name="Content Placeholder 2">
            <a:extLst>
              <a:ext uri="{FF2B5EF4-FFF2-40B4-BE49-F238E27FC236}">
                <a16:creationId xmlns:a16="http://schemas.microsoft.com/office/drawing/2014/main" id="{691B2E36-F428-4ABA-8702-8D512E519CB1}"/>
              </a:ext>
            </a:extLst>
          </p:cNvPr>
          <p:cNvSpPr>
            <a:spLocks noGrp="1"/>
          </p:cNvSpPr>
          <p:nvPr>
            <p:ph idx="1"/>
          </p:nvPr>
        </p:nvSpPr>
        <p:spPr>
          <a:xfrm>
            <a:off x="424270" y="1564806"/>
            <a:ext cx="11158130" cy="4847699"/>
          </a:xfrm>
        </p:spPr>
        <p:txBody>
          <a:bodyPr>
            <a:normAutofit fontScale="92500" lnSpcReduction="10000"/>
          </a:bodyPr>
          <a:lstStyle/>
          <a:p>
            <a:r>
              <a:rPr lang="en-US" sz="2200" dirty="0"/>
              <a:t>Qualification of Additive Manufacturing (AM) machines and materials is a major barrier for the broad adoption of AM</a:t>
            </a:r>
          </a:p>
          <a:p>
            <a:endParaRPr lang="en-US" sz="2200" dirty="0"/>
          </a:p>
          <a:p>
            <a:r>
              <a:rPr lang="en-US" sz="2200" dirty="0"/>
              <a:t>One of the most significant gaps to the approval of AM parts is a lack of widely accepted and available design data for engineers and designers to use </a:t>
            </a:r>
          </a:p>
          <a:p>
            <a:endParaRPr lang="en-US" sz="2200" dirty="0"/>
          </a:p>
          <a:p>
            <a:r>
              <a:rPr lang="en-US" sz="2200" dirty="0"/>
              <a:t>While there are some existing organizational or company specific proprietary AM design databases, there is currently a very limited amount of publicly available industry or government accepted standard design data for AM in the public domain</a:t>
            </a:r>
          </a:p>
          <a:p>
            <a:endParaRPr lang="en-US" sz="2200" dirty="0"/>
          </a:p>
          <a:p>
            <a:r>
              <a:rPr lang="en-US" sz="2200" dirty="0"/>
              <a:t>This data is needed across government and industry to support broader adoption of AM</a:t>
            </a:r>
          </a:p>
          <a:p>
            <a:endParaRPr lang="en-US" dirty="0"/>
          </a:p>
          <a:p>
            <a:r>
              <a:rPr lang="en-US" sz="2200" dirty="0"/>
              <a:t>Laser Powder Feed Directed Energy Deposition (L-DED) process-specific project which results in a set of publicly available, statistically substantiated, bulk material property data with a corresponding material and process specification</a:t>
            </a:r>
          </a:p>
          <a:p>
            <a:endParaRPr lang="en-US" dirty="0"/>
          </a:p>
        </p:txBody>
      </p:sp>
      <p:sp>
        <p:nvSpPr>
          <p:cNvPr id="4" name="Slide Number Placeholder 3">
            <a:extLst>
              <a:ext uri="{FF2B5EF4-FFF2-40B4-BE49-F238E27FC236}">
                <a16:creationId xmlns:a16="http://schemas.microsoft.com/office/drawing/2014/main" id="{D4EE6CD5-C5D2-4642-890D-9B84DAA23EAE}"/>
              </a:ext>
            </a:extLst>
          </p:cNvPr>
          <p:cNvSpPr>
            <a:spLocks noGrp="1"/>
          </p:cNvSpPr>
          <p:nvPr>
            <p:ph type="sldNum" sz="quarter" idx="10"/>
          </p:nvPr>
        </p:nvSpPr>
        <p:spPr/>
        <p:txBody>
          <a:bodyPr/>
          <a:lstStyle/>
          <a:p>
            <a:fld id="{33DB2E4B-F6C9-459F-811B-9049E87C984C}" type="slidenum">
              <a:rPr lang="en-US" smtClean="0"/>
              <a:pPr/>
              <a:t>15</a:t>
            </a:fld>
            <a:endParaRPr lang="en-US"/>
          </a:p>
        </p:txBody>
      </p:sp>
    </p:spTree>
    <p:extLst>
      <p:ext uri="{BB962C8B-B14F-4D97-AF65-F5344CB8AC3E}">
        <p14:creationId xmlns:p14="http://schemas.microsoft.com/office/powerpoint/2010/main" val="97273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E1E8-76CF-4AE6-B9CE-26A9AEBB4489}"/>
              </a:ext>
            </a:extLst>
          </p:cNvPr>
          <p:cNvSpPr>
            <a:spLocks noGrp="1"/>
          </p:cNvSpPr>
          <p:nvPr>
            <p:ph type="title"/>
          </p:nvPr>
        </p:nvSpPr>
        <p:spPr/>
        <p:txBody>
          <a:bodyPr/>
          <a:lstStyle/>
          <a:p>
            <a:r>
              <a:rPr lang="en-US" dirty="0"/>
              <a:t>Requirements</a:t>
            </a:r>
          </a:p>
        </p:txBody>
      </p:sp>
      <p:sp>
        <p:nvSpPr>
          <p:cNvPr id="3" name="Content Placeholder 2">
            <a:extLst>
              <a:ext uri="{FF2B5EF4-FFF2-40B4-BE49-F238E27FC236}">
                <a16:creationId xmlns:a16="http://schemas.microsoft.com/office/drawing/2014/main" id="{2DB4515B-FA7D-4CCF-B471-4DD4C66F28A4}"/>
              </a:ext>
            </a:extLst>
          </p:cNvPr>
          <p:cNvSpPr>
            <a:spLocks noGrp="1"/>
          </p:cNvSpPr>
          <p:nvPr>
            <p:ph idx="1"/>
          </p:nvPr>
        </p:nvSpPr>
        <p:spPr>
          <a:xfrm>
            <a:off x="609600" y="1640406"/>
            <a:ext cx="10972800" cy="4485758"/>
          </a:xfrm>
        </p:spPr>
        <p:txBody>
          <a:bodyPr>
            <a:normAutofit/>
          </a:bodyPr>
          <a:lstStyle/>
          <a:p>
            <a:pPr marR="0">
              <a:lnSpc>
                <a:spcPct val="90000"/>
              </a:lnSpc>
              <a:spcAft>
                <a:spcPts val="600"/>
              </a:spcAft>
            </a:pPr>
            <a:r>
              <a:rPr lang="en-US" sz="2000" dirty="0"/>
              <a:t>Approaches in response to the GAMAT project call shall address the following minimum requirements:</a:t>
            </a:r>
          </a:p>
          <a:p>
            <a:pPr lvl="1">
              <a:lnSpc>
                <a:spcPct val="90000"/>
              </a:lnSpc>
              <a:spcAft>
                <a:spcPts val="600"/>
              </a:spcAft>
            </a:pPr>
            <a:r>
              <a:rPr lang="en-US" sz="1600" dirty="0"/>
              <a:t>Establish and manage a Public Steering Committee comprising relevant subject matter experts from government, industry, and academia.</a:t>
            </a:r>
          </a:p>
          <a:p>
            <a:pPr lvl="1">
              <a:lnSpc>
                <a:spcPct val="90000"/>
              </a:lnSpc>
              <a:spcAft>
                <a:spcPts val="600"/>
              </a:spcAft>
            </a:pPr>
            <a:r>
              <a:rPr lang="en-US" sz="1600" dirty="0"/>
              <a:t>Identify </a:t>
            </a:r>
            <a:r>
              <a:rPr lang="en-US" sz="1600" u="sng" dirty="0"/>
              <a:t>publicly available </a:t>
            </a:r>
            <a:r>
              <a:rPr lang="en-US" sz="1600" dirty="0"/>
              <a:t>material and process specifications for L-DED Ti-6Al-4V, or ones that can be released to use for the project.  </a:t>
            </a:r>
          </a:p>
          <a:p>
            <a:pPr lvl="1">
              <a:lnSpc>
                <a:spcPct val="90000"/>
              </a:lnSpc>
              <a:spcAft>
                <a:spcPts val="600"/>
              </a:spcAft>
            </a:pPr>
            <a:r>
              <a:rPr lang="en-US" sz="1600" dirty="0"/>
              <a:t>Provide a summary of existing and past work on the material/process combination with an explanation of what and how that data will be leveraged for this project.</a:t>
            </a:r>
          </a:p>
          <a:p>
            <a:pPr lvl="1">
              <a:lnSpc>
                <a:spcPct val="90000"/>
              </a:lnSpc>
              <a:spcAft>
                <a:spcPts val="600"/>
              </a:spcAft>
            </a:pPr>
            <a:r>
              <a:rPr lang="en-US" sz="1600" dirty="0"/>
              <a:t>Generate draft material and process specifications and physically validate material and process tolerances according to specification methods/requirements</a:t>
            </a:r>
          </a:p>
          <a:p>
            <a:pPr lvl="1">
              <a:lnSpc>
                <a:spcPct val="90000"/>
              </a:lnSpc>
              <a:spcAft>
                <a:spcPts val="600"/>
              </a:spcAft>
            </a:pPr>
            <a:r>
              <a:rPr lang="en-US" sz="1600" dirty="0"/>
              <a:t>Develop a test matrix and execute a test plan</a:t>
            </a:r>
          </a:p>
          <a:p>
            <a:pPr lvl="1">
              <a:lnSpc>
                <a:spcPct val="90000"/>
              </a:lnSpc>
              <a:spcAft>
                <a:spcPts val="600"/>
              </a:spcAft>
            </a:pPr>
            <a:r>
              <a:rPr lang="en-US" sz="1600" dirty="0"/>
              <a:t>Conduct a Government Technical Team review and obtain consensus of initial test matrix and test plan (including what material and process specifications will be followed and any deviations) prior to executing B-basis and/or A-basis test matrices.</a:t>
            </a:r>
          </a:p>
        </p:txBody>
      </p:sp>
      <p:sp>
        <p:nvSpPr>
          <p:cNvPr id="4" name="Slide Number Placeholder 3">
            <a:extLst>
              <a:ext uri="{FF2B5EF4-FFF2-40B4-BE49-F238E27FC236}">
                <a16:creationId xmlns:a16="http://schemas.microsoft.com/office/drawing/2014/main" id="{5EB9A7F3-9CD1-47F6-9779-9FF59D6C7565}"/>
              </a:ext>
            </a:extLst>
          </p:cNvPr>
          <p:cNvSpPr>
            <a:spLocks noGrp="1"/>
          </p:cNvSpPr>
          <p:nvPr>
            <p:ph type="sldNum" sz="quarter" idx="10"/>
          </p:nvPr>
        </p:nvSpPr>
        <p:spPr/>
        <p:txBody>
          <a:bodyPr/>
          <a:lstStyle/>
          <a:p>
            <a:fld id="{33DB2E4B-F6C9-459F-811B-9049E87C984C}" type="slidenum">
              <a:rPr lang="en-US" smtClean="0"/>
              <a:pPr/>
              <a:t>16</a:t>
            </a:fld>
            <a:endParaRPr lang="en-US"/>
          </a:p>
        </p:txBody>
      </p:sp>
    </p:spTree>
    <p:extLst>
      <p:ext uri="{BB962C8B-B14F-4D97-AF65-F5344CB8AC3E}">
        <p14:creationId xmlns:p14="http://schemas.microsoft.com/office/powerpoint/2010/main" val="489664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02162-7BA7-63E4-AE05-8E478C662794}"/>
              </a:ext>
            </a:extLst>
          </p:cNvPr>
          <p:cNvSpPr>
            <a:spLocks noGrp="1"/>
          </p:cNvSpPr>
          <p:nvPr>
            <p:ph type="title"/>
          </p:nvPr>
        </p:nvSpPr>
        <p:spPr/>
        <p:txBody>
          <a:bodyPr/>
          <a:lstStyle/>
          <a:p>
            <a:r>
              <a:rPr lang="en-US" dirty="0"/>
              <a:t>Requirements</a:t>
            </a:r>
          </a:p>
        </p:txBody>
      </p:sp>
      <p:sp>
        <p:nvSpPr>
          <p:cNvPr id="3" name="Content Placeholder 2">
            <a:extLst>
              <a:ext uri="{FF2B5EF4-FFF2-40B4-BE49-F238E27FC236}">
                <a16:creationId xmlns:a16="http://schemas.microsoft.com/office/drawing/2014/main" id="{1EB5BE5D-9647-6687-BC62-6480B2F60C3E}"/>
              </a:ext>
            </a:extLst>
          </p:cNvPr>
          <p:cNvSpPr>
            <a:spLocks noGrp="1"/>
          </p:cNvSpPr>
          <p:nvPr>
            <p:ph idx="1"/>
          </p:nvPr>
        </p:nvSpPr>
        <p:spPr>
          <a:xfrm>
            <a:off x="706094" y="1701528"/>
            <a:ext cx="10972800" cy="4593588"/>
          </a:xfrm>
        </p:spPr>
        <p:txBody>
          <a:bodyPr>
            <a:normAutofit fontScale="92500" lnSpcReduction="20000"/>
          </a:bodyPr>
          <a:lstStyle/>
          <a:p>
            <a:pPr lvl="0">
              <a:lnSpc>
                <a:spcPct val="90000"/>
              </a:lnSpc>
              <a:spcAft>
                <a:spcPts val="600"/>
              </a:spcAft>
            </a:pPr>
            <a:r>
              <a:rPr lang="en-US" sz="2000" dirty="0"/>
              <a:t>Methods and plans for generating and inspecting test coupons</a:t>
            </a:r>
          </a:p>
          <a:p>
            <a:pPr marL="800100" lvl="2" indent="-342900">
              <a:lnSpc>
                <a:spcPct val="90000"/>
              </a:lnSpc>
              <a:spcAft>
                <a:spcPts val="600"/>
              </a:spcAft>
              <a:buFont typeface="Wingdings" panose="05000000000000000000" pitchFamily="2" charset="2"/>
              <a:buChar char="§"/>
            </a:pPr>
            <a:r>
              <a:rPr lang="en-US" dirty="0"/>
              <a:t>All coupons will be inspected through various methods that will be documented in the test plan. </a:t>
            </a:r>
          </a:p>
          <a:p>
            <a:pPr marL="800100" lvl="2" indent="-342900">
              <a:lnSpc>
                <a:spcPct val="90000"/>
              </a:lnSpc>
              <a:spcAft>
                <a:spcPts val="600"/>
              </a:spcAft>
              <a:buFont typeface="Wingdings" panose="05000000000000000000" pitchFamily="2" charset="2"/>
              <a:buChar char="§"/>
            </a:pPr>
            <a:r>
              <a:rPr lang="en-US" dirty="0"/>
              <a:t>Consideration for the necessity of high-fidelity inspection, such as CT, on a subset of coupons throughout all phases shall be addressed and documented in a test matrix. </a:t>
            </a:r>
          </a:p>
          <a:p>
            <a:pPr marL="800100" lvl="2" indent="-342900">
              <a:lnSpc>
                <a:spcPct val="90000"/>
              </a:lnSpc>
              <a:spcAft>
                <a:spcPts val="600"/>
              </a:spcAft>
              <a:buFont typeface="Wingdings" panose="05000000000000000000" pitchFamily="2" charset="2"/>
              <a:buChar char="§"/>
            </a:pPr>
            <a:r>
              <a:rPr lang="en-US" dirty="0"/>
              <a:t>Consideration for the necessity of high-resolution microscopy, such as SEM, on outliers and questionable data shall be addressed and documented in a test matrix.</a:t>
            </a:r>
          </a:p>
          <a:p>
            <a:pPr lvl="0">
              <a:lnSpc>
                <a:spcPct val="90000"/>
              </a:lnSpc>
              <a:spcAft>
                <a:spcPts val="600"/>
              </a:spcAft>
            </a:pPr>
            <a:r>
              <a:rPr lang="en-US" sz="2000" dirty="0"/>
              <a:t>An execution plan for testing, analyzing, and delivering B-Basis material </a:t>
            </a:r>
            <a:r>
              <a:rPr lang="en-US" sz="2000" dirty="0" err="1"/>
              <a:t>allowables</a:t>
            </a:r>
            <a:r>
              <a:rPr lang="en-US" sz="2000" dirty="0"/>
              <a:t> using virgin powder via a mature laser powder-based DED process.  </a:t>
            </a:r>
          </a:p>
          <a:p>
            <a:pPr marL="800100" lvl="2" indent="-342900">
              <a:lnSpc>
                <a:spcPct val="90000"/>
              </a:lnSpc>
              <a:spcAft>
                <a:spcPts val="600"/>
              </a:spcAft>
              <a:buFont typeface="Wingdings" panose="05000000000000000000" pitchFamily="2" charset="2"/>
              <a:buChar char="§"/>
            </a:pPr>
            <a:r>
              <a:rPr lang="en-US" dirty="0"/>
              <a:t>Minimum tests shall include: Tensile, Compression, Shear, Bearing, Fatigue, Modulus, Fatigue Crack Growth, Facture Toughness, Coefficient of Thermal Expansion, Thermal Diffusivity, Specific Heat, Density.</a:t>
            </a:r>
          </a:p>
          <a:p>
            <a:pPr marL="800100" lvl="2" indent="-342900">
              <a:lnSpc>
                <a:spcPct val="90000"/>
              </a:lnSpc>
              <a:spcAft>
                <a:spcPts val="600"/>
              </a:spcAft>
              <a:buFont typeface="Wingdings" panose="05000000000000000000" pitchFamily="2" charset="2"/>
              <a:buChar char="§"/>
            </a:pPr>
            <a:r>
              <a:rPr lang="en-US" dirty="0"/>
              <a:t>Plan should include using and comparing multiple statistical methods. </a:t>
            </a:r>
          </a:p>
          <a:p>
            <a:pPr lvl="0">
              <a:lnSpc>
                <a:spcPct val="90000"/>
              </a:lnSpc>
              <a:spcAft>
                <a:spcPts val="600"/>
              </a:spcAft>
            </a:pPr>
            <a:r>
              <a:rPr lang="en-US" sz="2000" dirty="0"/>
              <a:t>Delivery and reporting of raw data curves (e.g. stress strain curves) and all test information and properties defined in the relevant testing specification including information listed as available upon request. </a:t>
            </a:r>
          </a:p>
          <a:p>
            <a:pPr lvl="0">
              <a:lnSpc>
                <a:spcPct val="90000"/>
              </a:lnSpc>
              <a:spcAft>
                <a:spcPts val="600"/>
              </a:spcAft>
            </a:pPr>
            <a:r>
              <a:rPr lang="en-US" sz="2000" dirty="0"/>
              <a:t>Define a powder reuse strategy for future work and execute a review by the Public Steering Committee and Government Technical Team. </a:t>
            </a:r>
          </a:p>
        </p:txBody>
      </p:sp>
      <p:sp>
        <p:nvSpPr>
          <p:cNvPr id="4" name="Slide Number Placeholder 3">
            <a:extLst>
              <a:ext uri="{FF2B5EF4-FFF2-40B4-BE49-F238E27FC236}">
                <a16:creationId xmlns:a16="http://schemas.microsoft.com/office/drawing/2014/main" id="{342E2C4D-7761-2336-2874-45E57E0A6229}"/>
              </a:ext>
            </a:extLst>
          </p:cNvPr>
          <p:cNvSpPr>
            <a:spLocks noGrp="1"/>
          </p:cNvSpPr>
          <p:nvPr>
            <p:ph type="sldNum" sz="quarter" idx="10"/>
          </p:nvPr>
        </p:nvSpPr>
        <p:spPr/>
        <p:txBody>
          <a:bodyPr/>
          <a:lstStyle/>
          <a:p>
            <a:fld id="{33DB2E4B-F6C9-459F-811B-9049E87C984C}" type="slidenum">
              <a:rPr lang="en-US" smtClean="0"/>
              <a:pPr/>
              <a:t>17</a:t>
            </a:fld>
            <a:endParaRPr lang="en-US"/>
          </a:p>
        </p:txBody>
      </p:sp>
    </p:spTree>
    <p:extLst>
      <p:ext uri="{BB962C8B-B14F-4D97-AF65-F5344CB8AC3E}">
        <p14:creationId xmlns:p14="http://schemas.microsoft.com/office/powerpoint/2010/main" val="3639954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2C7F-9E10-07AD-7088-2AD3FE68CA42}"/>
              </a:ext>
            </a:extLst>
          </p:cNvPr>
          <p:cNvSpPr>
            <a:spLocks noGrp="1"/>
          </p:cNvSpPr>
          <p:nvPr>
            <p:ph type="title"/>
          </p:nvPr>
        </p:nvSpPr>
        <p:spPr/>
        <p:txBody>
          <a:bodyPr/>
          <a:lstStyle/>
          <a:p>
            <a:r>
              <a:rPr lang="en-US" dirty="0"/>
              <a:t>Requirements</a:t>
            </a:r>
          </a:p>
        </p:txBody>
      </p:sp>
      <p:sp>
        <p:nvSpPr>
          <p:cNvPr id="3" name="Content Placeholder 2">
            <a:extLst>
              <a:ext uri="{FF2B5EF4-FFF2-40B4-BE49-F238E27FC236}">
                <a16:creationId xmlns:a16="http://schemas.microsoft.com/office/drawing/2014/main" id="{1425EC81-1C71-7F7C-4F59-B32E8FFE089B}"/>
              </a:ext>
            </a:extLst>
          </p:cNvPr>
          <p:cNvSpPr>
            <a:spLocks noGrp="1"/>
          </p:cNvSpPr>
          <p:nvPr>
            <p:ph idx="1"/>
          </p:nvPr>
        </p:nvSpPr>
        <p:spPr>
          <a:xfrm>
            <a:off x="609600" y="2018581"/>
            <a:ext cx="10972800" cy="4294913"/>
          </a:xfrm>
        </p:spPr>
        <p:txBody>
          <a:bodyPr>
            <a:normAutofit fontScale="62500" lnSpcReduction="20000"/>
          </a:bodyPr>
          <a:lstStyle/>
          <a:p>
            <a:pPr marL="342900" marR="0" lvl="0" indent="-342900" algn="just">
              <a:spcBef>
                <a:spcPts val="600"/>
              </a:spcBef>
              <a:spcAft>
                <a:spcPts val="600"/>
              </a:spcAft>
              <a:buFont typeface="Symbol" panose="05050102010706020507" pitchFamily="18" charset="2"/>
              <a:buChar char=""/>
            </a:pPr>
            <a:r>
              <a:rPr lang="en-US" sz="2700" dirty="0"/>
              <a:t>Conduct a review of B-basis allowable results to obtain consensus/acceptance by the Government Technical Team. </a:t>
            </a:r>
          </a:p>
          <a:p>
            <a:pPr marL="342900" marR="0" lvl="0" indent="-342900" algn="just">
              <a:spcBef>
                <a:spcPts val="600"/>
              </a:spcBef>
              <a:spcAft>
                <a:spcPts val="600"/>
              </a:spcAft>
              <a:buFont typeface="Symbol" panose="05050102010706020507" pitchFamily="18" charset="2"/>
              <a:buChar char=""/>
            </a:pPr>
            <a:r>
              <a:rPr lang="en-US" sz="2700" dirty="0"/>
              <a:t>Conduct refinement of the test matrix and test plan before proceeding to A-basis allowable delivery once reviewed and approved by the Government Technical Team. </a:t>
            </a:r>
          </a:p>
          <a:p>
            <a:pPr marL="342900" marR="0" lvl="0" indent="-342900" algn="just">
              <a:spcBef>
                <a:spcPts val="600"/>
              </a:spcBef>
              <a:spcAft>
                <a:spcPts val="600"/>
              </a:spcAft>
              <a:buFont typeface="Symbol" panose="05050102010706020507" pitchFamily="18" charset="2"/>
              <a:buChar char=""/>
            </a:pPr>
            <a:r>
              <a:rPr lang="en-US" sz="2700" dirty="0"/>
              <a:t>Generate and inspect coupons, and complete A-Basis equivalent </a:t>
            </a:r>
            <a:r>
              <a:rPr lang="en-US" sz="2700" dirty="0" err="1"/>
              <a:t>allowables</a:t>
            </a:r>
            <a:r>
              <a:rPr lang="en-US" sz="2700" dirty="0"/>
              <a:t> for Tensile, Compression, Shear, Bearing properties using and comparing multiple statistical methods.</a:t>
            </a:r>
          </a:p>
          <a:p>
            <a:pPr marL="342900" marR="0" lvl="0" indent="-342900" algn="just">
              <a:spcBef>
                <a:spcPts val="600"/>
              </a:spcBef>
              <a:spcAft>
                <a:spcPts val="600"/>
              </a:spcAft>
              <a:buFont typeface="Symbol" panose="05050102010706020507" pitchFamily="18" charset="2"/>
              <a:buChar char=""/>
            </a:pPr>
            <a:r>
              <a:rPr lang="en-US" sz="2700" dirty="0"/>
              <a:t>Conduct and complete an investigation of powder reuse per definition.</a:t>
            </a:r>
          </a:p>
          <a:p>
            <a:pPr marL="342900" marR="0" lvl="0" indent="-342900" algn="just">
              <a:spcBef>
                <a:spcPts val="600"/>
              </a:spcBef>
              <a:spcAft>
                <a:spcPts val="600"/>
              </a:spcAft>
              <a:buFont typeface="Symbol" panose="05050102010706020507" pitchFamily="18" charset="2"/>
              <a:buChar char=""/>
            </a:pPr>
            <a:r>
              <a:rPr lang="en-US" sz="2700" dirty="0"/>
              <a:t>Conduct a Government Technical Team review of A-basis allowable results and obtain acceptance by Government Technical Team.</a:t>
            </a:r>
          </a:p>
          <a:p>
            <a:pPr marL="342900" marR="0" lvl="0" indent="-342900" algn="just">
              <a:spcBef>
                <a:spcPts val="600"/>
              </a:spcBef>
              <a:spcAft>
                <a:spcPts val="600"/>
              </a:spcAft>
              <a:buFont typeface="Symbol" panose="05050102010706020507" pitchFamily="18" charset="2"/>
              <a:buChar char=""/>
            </a:pPr>
            <a:r>
              <a:rPr lang="en-US" sz="2700" dirty="0"/>
              <a:t>Fractography analysis of a sub-set of LCF/HCF test bars (at least the ones subjected to prior high fidelity NDI and potential outliers) and correlation with NDI data, including preliminary assessment of the effect of material anomalies</a:t>
            </a:r>
          </a:p>
          <a:p>
            <a:pPr marL="342900" marR="0" lvl="0" indent="-342900" algn="just">
              <a:spcBef>
                <a:spcPts val="600"/>
              </a:spcBef>
              <a:spcAft>
                <a:spcPts val="600"/>
              </a:spcAft>
              <a:buFont typeface="Symbol" panose="05050102010706020507" pitchFamily="18" charset="2"/>
              <a:buChar char=""/>
            </a:pPr>
            <a:r>
              <a:rPr lang="en-US" sz="2700" dirty="0"/>
              <a:t>Report Test Lab Certifications as part of initial approach and describe a plan to obtain the Government Technical Team’s consensus no later than 3 months after award</a:t>
            </a:r>
          </a:p>
          <a:p>
            <a:endParaRPr lang="en-US" dirty="0"/>
          </a:p>
        </p:txBody>
      </p:sp>
      <p:sp>
        <p:nvSpPr>
          <p:cNvPr id="4" name="Slide Number Placeholder 3">
            <a:extLst>
              <a:ext uri="{FF2B5EF4-FFF2-40B4-BE49-F238E27FC236}">
                <a16:creationId xmlns:a16="http://schemas.microsoft.com/office/drawing/2014/main" id="{3D3551A2-0DC2-8F10-3CCF-FE2F0109A0FC}"/>
              </a:ext>
            </a:extLst>
          </p:cNvPr>
          <p:cNvSpPr>
            <a:spLocks noGrp="1"/>
          </p:cNvSpPr>
          <p:nvPr>
            <p:ph type="sldNum" sz="quarter" idx="10"/>
          </p:nvPr>
        </p:nvSpPr>
        <p:spPr/>
        <p:txBody>
          <a:bodyPr/>
          <a:lstStyle/>
          <a:p>
            <a:fld id="{33DB2E4B-F6C9-459F-811B-9049E87C984C}" type="slidenum">
              <a:rPr lang="en-US" smtClean="0"/>
              <a:pPr/>
              <a:t>18</a:t>
            </a:fld>
            <a:endParaRPr lang="en-US"/>
          </a:p>
        </p:txBody>
      </p:sp>
    </p:spTree>
    <p:extLst>
      <p:ext uri="{BB962C8B-B14F-4D97-AF65-F5344CB8AC3E}">
        <p14:creationId xmlns:p14="http://schemas.microsoft.com/office/powerpoint/2010/main" val="439153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FA0460-562A-44CC-92A8-C23850DF2B52}"/>
              </a:ext>
            </a:extLst>
          </p:cNvPr>
          <p:cNvSpPr>
            <a:spLocks noGrp="1"/>
          </p:cNvSpPr>
          <p:nvPr>
            <p:ph type="title"/>
          </p:nvPr>
        </p:nvSpPr>
        <p:spPr/>
        <p:txBody>
          <a:bodyPr/>
          <a:lstStyle/>
          <a:p>
            <a:r>
              <a:rPr lang="en-US" dirty="0">
                <a:solidFill>
                  <a:srgbClr val="00377C"/>
                </a:solidFill>
              </a:rPr>
              <a:t>GAMAT – 1 award anticipated</a:t>
            </a:r>
          </a:p>
        </p:txBody>
      </p:sp>
      <p:graphicFrame>
        <p:nvGraphicFramePr>
          <p:cNvPr id="4" name="Table 3">
            <a:extLst>
              <a:ext uri="{FF2B5EF4-FFF2-40B4-BE49-F238E27FC236}">
                <a16:creationId xmlns:a16="http://schemas.microsoft.com/office/drawing/2014/main" id="{D7F33683-AE62-40D4-B076-F4425EBE5CB4}"/>
              </a:ext>
            </a:extLst>
          </p:cNvPr>
          <p:cNvGraphicFramePr>
            <a:graphicFrameLocks noGrp="1"/>
          </p:cNvGraphicFramePr>
          <p:nvPr>
            <p:extLst>
              <p:ext uri="{D42A27DB-BD31-4B8C-83A1-F6EECF244321}">
                <p14:modId xmlns:p14="http://schemas.microsoft.com/office/powerpoint/2010/main" val="3288037299"/>
              </p:ext>
            </p:extLst>
          </p:nvPr>
        </p:nvGraphicFramePr>
        <p:xfrm>
          <a:off x="609600" y="1898650"/>
          <a:ext cx="10972800" cy="3234528"/>
        </p:xfrm>
        <a:graphic>
          <a:graphicData uri="http://schemas.openxmlformats.org/drawingml/2006/table">
            <a:tbl>
              <a:tblPr firstRow="1" bandRow="1">
                <a:tableStyleId>{5C22544A-7EE6-4342-B048-85BDC9FD1C3A}</a:tableStyleId>
              </a:tblPr>
              <a:tblGrid>
                <a:gridCol w="7840870">
                  <a:extLst>
                    <a:ext uri="{9D8B030D-6E8A-4147-A177-3AD203B41FA5}">
                      <a16:colId xmlns:a16="http://schemas.microsoft.com/office/drawing/2014/main" val="1274655305"/>
                    </a:ext>
                  </a:extLst>
                </a:gridCol>
                <a:gridCol w="3131930">
                  <a:extLst>
                    <a:ext uri="{9D8B030D-6E8A-4147-A177-3AD203B41FA5}">
                      <a16:colId xmlns:a16="http://schemas.microsoft.com/office/drawing/2014/main" val="2416484197"/>
                    </a:ext>
                  </a:extLst>
                </a:gridCol>
              </a:tblGrid>
              <a:tr h="488872">
                <a:tc>
                  <a:txBody>
                    <a:bodyPr/>
                    <a:lstStyle/>
                    <a:p>
                      <a:pPr algn="ctr"/>
                      <a:r>
                        <a:rPr lang="en-US" sz="2400" dirty="0"/>
                        <a:t>Funding Description </a:t>
                      </a:r>
                    </a:p>
                  </a:txBody>
                  <a:tcPr/>
                </a:tc>
                <a:tc>
                  <a:txBody>
                    <a:bodyPr/>
                    <a:lstStyle/>
                    <a:p>
                      <a:pPr algn="ctr"/>
                      <a:r>
                        <a:rPr lang="en-US" sz="2400" dirty="0"/>
                        <a:t>Amount  </a:t>
                      </a:r>
                    </a:p>
                  </a:txBody>
                  <a:tcPr/>
                </a:tc>
                <a:extLst>
                  <a:ext uri="{0D108BD9-81ED-4DB2-BD59-A6C34878D82A}">
                    <a16:rowId xmlns:a16="http://schemas.microsoft.com/office/drawing/2014/main" val="3984126568"/>
                  </a:ext>
                </a:extLst>
              </a:tr>
              <a:tr h="395085">
                <a:tc>
                  <a:txBody>
                    <a:bodyPr/>
                    <a:lstStyle/>
                    <a:p>
                      <a:r>
                        <a:rPr lang="en-US" sz="1800" dirty="0"/>
                        <a:t>Total Federal Funding Available</a:t>
                      </a:r>
                    </a:p>
                  </a:txBody>
                  <a:tcPr/>
                </a:tc>
                <a:tc>
                  <a:txBody>
                    <a:bodyPr/>
                    <a:lstStyle/>
                    <a:p>
                      <a:r>
                        <a:rPr lang="en-US" sz="1800" dirty="0"/>
                        <a:t>$3,000,000</a:t>
                      </a:r>
                    </a:p>
                  </a:txBody>
                  <a:tcPr/>
                </a:tc>
                <a:extLst>
                  <a:ext uri="{0D108BD9-81ED-4DB2-BD59-A6C34878D82A}">
                    <a16:rowId xmlns:a16="http://schemas.microsoft.com/office/drawing/2014/main" val="3457835668"/>
                  </a:ext>
                </a:extLst>
              </a:tr>
              <a:tr h="395085">
                <a:tc>
                  <a:txBody>
                    <a:bodyPr/>
                    <a:lstStyle/>
                    <a:p>
                      <a:r>
                        <a:rPr lang="en-US" sz="1800" dirty="0"/>
                        <a:t>Max. Federal Award Per Proposal</a:t>
                      </a:r>
                    </a:p>
                  </a:txBody>
                  <a:tcPr/>
                </a:tc>
                <a:tc>
                  <a:txBody>
                    <a:bodyPr/>
                    <a:lstStyle/>
                    <a:p>
                      <a:r>
                        <a:rPr lang="en-US" sz="1800" dirty="0"/>
                        <a:t>$3,000,000</a:t>
                      </a:r>
                    </a:p>
                  </a:txBody>
                  <a:tcPr/>
                </a:tc>
                <a:extLst>
                  <a:ext uri="{0D108BD9-81ED-4DB2-BD59-A6C34878D82A}">
                    <a16:rowId xmlns:a16="http://schemas.microsoft.com/office/drawing/2014/main" val="2899543972"/>
                  </a:ext>
                </a:extLst>
              </a:tr>
              <a:tr h="684420">
                <a:tc>
                  <a:txBody>
                    <a:bodyPr/>
                    <a:lstStyle/>
                    <a:p>
                      <a:r>
                        <a:rPr lang="en-US" sz="1800" b="0" u="none" dirty="0"/>
                        <a:t>Minimum Cost Share (percentage </a:t>
                      </a:r>
                      <a:r>
                        <a:rPr lang="en-US" sz="1800" dirty="0"/>
                        <a:t>of federal award amount requested per proposal)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25%</a:t>
                      </a:r>
                    </a:p>
                  </a:txBody>
                  <a:tcPr/>
                </a:tc>
                <a:extLst>
                  <a:ext uri="{0D108BD9-81ED-4DB2-BD59-A6C34878D82A}">
                    <a16:rowId xmlns:a16="http://schemas.microsoft.com/office/drawing/2014/main" val="2847928412"/>
                  </a:ext>
                </a:extLst>
              </a:tr>
              <a:tr h="1271066">
                <a:tc>
                  <a:txBody>
                    <a:bodyPr/>
                    <a:lstStyle/>
                    <a:p>
                      <a:r>
                        <a:rPr lang="en-US" sz="1800" dirty="0"/>
                        <a:t>Maximum Allowed Period of Performance (PoP) – shorter periods are acceptable</a:t>
                      </a:r>
                    </a:p>
                  </a:txBody>
                  <a:tcPr/>
                </a:tc>
                <a:tc>
                  <a:txBody>
                    <a:bodyPr/>
                    <a:lstStyle/>
                    <a:p>
                      <a:r>
                        <a:rPr lang="en-US" sz="1800" dirty="0"/>
                        <a:t>25 Months (22 months execution and 3 months reporting)</a:t>
                      </a:r>
                    </a:p>
                  </a:txBody>
                  <a:tcPr/>
                </a:tc>
                <a:extLst>
                  <a:ext uri="{0D108BD9-81ED-4DB2-BD59-A6C34878D82A}">
                    <a16:rowId xmlns:a16="http://schemas.microsoft.com/office/drawing/2014/main" val="316596236"/>
                  </a:ext>
                </a:extLst>
              </a:tr>
            </a:tbl>
          </a:graphicData>
        </a:graphic>
      </p:graphicFrame>
    </p:spTree>
    <p:extLst>
      <p:ext uri="{BB962C8B-B14F-4D97-AF65-F5344CB8AC3E}">
        <p14:creationId xmlns:p14="http://schemas.microsoft.com/office/powerpoint/2010/main" val="3506708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961FF-1D40-4550-83D6-38007327AB56}"/>
              </a:ext>
            </a:extLst>
          </p:cNvPr>
          <p:cNvSpPr>
            <a:spLocks noGrp="1"/>
          </p:cNvSpPr>
          <p:nvPr>
            <p:ph type="title"/>
          </p:nvPr>
        </p:nvSpPr>
        <p:spPr/>
        <p:txBody>
          <a:bodyPr/>
          <a:lstStyle/>
          <a:p>
            <a:r>
              <a:rPr lang="en-US" dirty="0"/>
              <a:t>Eligibility</a:t>
            </a:r>
          </a:p>
        </p:txBody>
      </p:sp>
      <p:sp>
        <p:nvSpPr>
          <p:cNvPr id="3" name="Content Placeholder 2">
            <a:extLst>
              <a:ext uri="{FF2B5EF4-FFF2-40B4-BE49-F238E27FC236}">
                <a16:creationId xmlns:a16="http://schemas.microsoft.com/office/drawing/2014/main" id="{72D2D0BD-7204-4612-B76B-B712E7341AA1}"/>
              </a:ext>
            </a:extLst>
          </p:cNvPr>
          <p:cNvSpPr>
            <a:spLocks noGrp="1"/>
          </p:cNvSpPr>
          <p:nvPr>
            <p:ph idx="1"/>
          </p:nvPr>
        </p:nvSpPr>
        <p:spPr>
          <a:xfrm>
            <a:off x="609600" y="1709331"/>
            <a:ext cx="10972800" cy="4416833"/>
          </a:xfrm>
        </p:spPr>
        <p:txBody>
          <a:bodyPr>
            <a:normAutofit fontScale="77500" lnSpcReduction="20000"/>
          </a:bodyPr>
          <a:lstStyle/>
          <a:p>
            <a:pPr>
              <a:lnSpc>
                <a:spcPct val="110000"/>
              </a:lnSpc>
              <a:spcAft>
                <a:spcPts val="600"/>
              </a:spcAft>
            </a:pPr>
            <a:r>
              <a:rPr lang="en-US" sz="2100" dirty="0"/>
              <a:t>The lead Proposer is a current member of America Makes and in good standing by Monday, August 15, 2022. Information on how to join America Makes is available at </a:t>
            </a:r>
            <a:r>
              <a:rPr lang="en-US" sz="2100" dirty="0">
                <a:hlinkClick r:id="rId2">
                  <a:extLst>
                    <a:ext uri="{A12FA001-AC4F-418D-AE19-62706E023703}">
                      <ahyp:hlinkClr xmlns:ahyp="http://schemas.microsoft.com/office/drawing/2018/hyperlinkcolor" val="tx"/>
                    </a:ext>
                  </a:extLst>
                </a:hlinkClick>
              </a:rPr>
              <a:t>www.americamakes.us/membership</a:t>
            </a:r>
            <a:r>
              <a:rPr lang="en-US" sz="2100" dirty="0"/>
              <a:t>. </a:t>
            </a:r>
          </a:p>
          <a:p>
            <a:pPr>
              <a:lnSpc>
                <a:spcPct val="110000"/>
              </a:lnSpc>
              <a:spcAft>
                <a:spcPts val="600"/>
              </a:spcAft>
            </a:pPr>
            <a:r>
              <a:rPr lang="en-US" sz="2100" dirty="0"/>
              <a:t>Cost share accrued in this project may also be applied towards membership, as with other project calls.  However, cost-share proposed on a future project cannot be counted towards a new America Makes membership. To become a member by the deadline, organizations shall commit to a cash payment and / or complete an @Program MOU</a:t>
            </a:r>
          </a:p>
          <a:p>
            <a:pPr>
              <a:lnSpc>
                <a:spcPct val="110000"/>
              </a:lnSpc>
              <a:spcAft>
                <a:spcPts val="600"/>
              </a:spcAft>
            </a:pPr>
            <a:r>
              <a:rPr lang="en-US" sz="2100" dirty="0"/>
              <a:t>A 25% cost share is required for each project submittal.  Example:  If $1.00 of funding is requested from America Makes, $0.25 in cost share must be committed against that $1.00 for a total scope of $1.25.</a:t>
            </a:r>
          </a:p>
          <a:p>
            <a:pPr>
              <a:lnSpc>
                <a:spcPct val="110000"/>
              </a:lnSpc>
              <a:spcAft>
                <a:spcPts val="600"/>
              </a:spcAft>
            </a:pPr>
            <a:r>
              <a:rPr lang="en-US" sz="2100" dirty="0"/>
              <a:t>The lead Proposer is fully responsible for all project and subcontract performance. </a:t>
            </a:r>
          </a:p>
          <a:p>
            <a:pPr>
              <a:lnSpc>
                <a:spcPct val="110000"/>
              </a:lnSpc>
              <a:spcAft>
                <a:spcPts val="600"/>
              </a:spcAft>
            </a:pPr>
            <a:r>
              <a:rPr lang="en-US" sz="2100" dirty="0"/>
              <a:t>The lead Proposer shall be registered in U.S. System for Award Management (SAM) and have a cage code and duns number before submitting a proposal.</a:t>
            </a:r>
          </a:p>
          <a:p>
            <a:pPr>
              <a:lnSpc>
                <a:spcPct val="110000"/>
              </a:lnSpc>
              <a:spcAft>
                <a:spcPts val="600"/>
              </a:spcAft>
            </a:pPr>
            <a:r>
              <a:rPr lang="en-US" sz="2100" dirty="0"/>
              <a:t>Proposal team acknowledges that information from this project will be shared with America Makes members in accordance with the membership agreement.</a:t>
            </a:r>
          </a:p>
          <a:p>
            <a:pPr>
              <a:lnSpc>
                <a:spcPct val="110000"/>
              </a:lnSpc>
            </a:pPr>
            <a:r>
              <a:rPr lang="en-US" sz="2100" dirty="0"/>
              <a:t>Proposal team arrangements are identified, and relationships are fully disclosed.</a:t>
            </a:r>
          </a:p>
        </p:txBody>
      </p:sp>
      <p:sp>
        <p:nvSpPr>
          <p:cNvPr id="4" name="Slide Number Placeholder 3">
            <a:extLst>
              <a:ext uri="{FF2B5EF4-FFF2-40B4-BE49-F238E27FC236}">
                <a16:creationId xmlns:a16="http://schemas.microsoft.com/office/drawing/2014/main" id="{E2FD5DF6-1DA4-480F-9BDB-AF0E98CE4C8D}"/>
              </a:ext>
            </a:extLst>
          </p:cNvPr>
          <p:cNvSpPr>
            <a:spLocks noGrp="1"/>
          </p:cNvSpPr>
          <p:nvPr>
            <p:ph type="sldNum" sz="quarter" idx="10"/>
          </p:nvPr>
        </p:nvSpPr>
        <p:spPr/>
        <p:txBody>
          <a:bodyPr/>
          <a:lstStyle/>
          <a:p>
            <a:fld id="{33DB2E4B-F6C9-459F-811B-9049E87C984C}" type="slidenum">
              <a:rPr lang="en-US" smtClean="0"/>
              <a:pPr/>
              <a:t>20</a:t>
            </a:fld>
            <a:endParaRPr lang="en-US"/>
          </a:p>
        </p:txBody>
      </p:sp>
    </p:spTree>
    <p:extLst>
      <p:ext uri="{BB962C8B-B14F-4D97-AF65-F5344CB8AC3E}">
        <p14:creationId xmlns:p14="http://schemas.microsoft.com/office/powerpoint/2010/main" val="1446607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FA0460-562A-44CC-92A8-C23850DF2B52}"/>
              </a:ext>
            </a:extLst>
          </p:cNvPr>
          <p:cNvSpPr>
            <a:spLocks noGrp="1"/>
          </p:cNvSpPr>
          <p:nvPr>
            <p:ph type="title"/>
          </p:nvPr>
        </p:nvSpPr>
        <p:spPr>
          <a:xfrm>
            <a:off x="568303" y="759349"/>
            <a:ext cx="10972800" cy="1076707"/>
          </a:xfrm>
        </p:spPr>
        <p:txBody>
          <a:bodyPr>
            <a:normAutofit/>
          </a:bodyPr>
          <a:lstStyle/>
          <a:p>
            <a:r>
              <a:rPr lang="en-US" dirty="0">
                <a:solidFill>
                  <a:srgbClr val="00377C"/>
                </a:solidFill>
              </a:rPr>
              <a:t>Minimum Deliverables</a:t>
            </a:r>
          </a:p>
        </p:txBody>
      </p:sp>
      <p:graphicFrame>
        <p:nvGraphicFramePr>
          <p:cNvPr id="6" name="Table 5">
            <a:extLst>
              <a:ext uri="{FF2B5EF4-FFF2-40B4-BE49-F238E27FC236}">
                <a16:creationId xmlns:a16="http://schemas.microsoft.com/office/drawing/2014/main" id="{9590AFAA-C3CD-4816-80B0-71C5C0991DCB}"/>
              </a:ext>
            </a:extLst>
          </p:cNvPr>
          <p:cNvGraphicFramePr>
            <a:graphicFrameLocks noGrp="1"/>
          </p:cNvGraphicFramePr>
          <p:nvPr/>
        </p:nvGraphicFramePr>
        <p:xfrm>
          <a:off x="899141" y="1903710"/>
          <a:ext cx="10779811" cy="3797681"/>
        </p:xfrm>
        <a:graphic>
          <a:graphicData uri="http://schemas.openxmlformats.org/drawingml/2006/table">
            <a:tbl>
              <a:tblPr firstRow="1" firstCol="1" bandRow="1">
                <a:tableStyleId>{5C22544A-7EE6-4342-B048-85BDC9FD1C3A}</a:tableStyleId>
              </a:tblPr>
              <a:tblGrid>
                <a:gridCol w="6427535">
                  <a:extLst>
                    <a:ext uri="{9D8B030D-6E8A-4147-A177-3AD203B41FA5}">
                      <a16:colId xmlns:a16="http://schemas.microsoft.com/office/drawing/2014/main" val="2850183102"/>
                    </a:ext>
                  </a:extLst>
                </a:gridCol>
                <a:gridCol w="4352276">
                  <a:extLst>
                    <a:ext uri="{9D8B030D-6E8A-4147-A177-3AD203B41FA5}">
                      <a16:colId xmlns:a16="http://schemas.microsoft.com/office/drawing/2014/main" val="2319869550"/>
                    </a:ext>
                  </a:extLst>
                </a:gridCol>
              </a:tblGrid>
              <a:tr h="559080">
                <a:tc>
                  <a:txBody>
                    <a:bodyPr/>
                    <a:lstStyle/>
                    <a:p>
                      <a:pPr marL="0" marR="0" algn="ctr">
                        <a:lnSpc>
                          <a:spcPct val="115000"/>
                        </a:lnSpc>
                        <a:spcBef>
                          <a:spcPts val="600"/>
                        </a:spcBef>
                        <a:spcAft>
                          <a:spcPts val="1000"/>
                        </a:spcAft>
                      </a:pPr>
                      <a:r>
                        <a:rPr lang="en-US" sz="1600" dirty="0">
                          <a:effectLst/>
                        </a:rPr>
                        <a:t>Minimum Deliverable</a:t>
                      </a:r>
                      <a:endParaRPr lang="en-US" sz="1400" dirty="0">
                        <a:effectLst/>
                        <a:latin typeface="Times New Roman" panose="02020603050405020304" pitchFamily="18" charset="0"/>
                        <a:ea typeface="Times New Roman" panose="02020603050405020304" pitchFamily="18" charset="0"/>
                      </a:endParaRPr>
                    </a:p>
                  </a:txBody>
                  <a:tcPr marL="39001" marR="39001" marT="0" marB="0"/>
                </a:tc>
                <a:tc>
                  <a:txBody>
                    <a:bodyPr/>
                    <a:lstStyle/>
                    <a:p>
                      <a:pPr marL="0" marR="0" algn="ctr">
                        <a:lnSpc>
                          <a:spcPct val="115000"/>
                        </a:lnSpc>
                        <a:spcBef>
                          <a:spcPts val="600"/>
                        </a:spcBef>
                        <a:spcAft>
                          <a:spcPts val="1000"/>
                        </a:spcAft>
                      </a:pPr>
                      <a:r>
                        <a:rPr lang="en-US" sz="1600">
                          <a:effectLst/>
                        </a:rPr>
                        <a:t>Timeline</a:t>
                      </a:r>
                      <a:endParaRPr lang="en-US" sz="1400">
                        <a:effectLst/>
                        <a:latin typeface="Times New Roman" panose="02020603050405020304" pitchFamily="18" charset="0"/>
                        <a:ea typeface="Times New Roman" panose="02020603050405020304" pitchFamily="18" charset="0"/>
                      </a:endParaRPr>
                    </a:p>
                  </a:txBody>
                  <a:tcPr marL="39001" marR="39001" marT="0" marB="0"/>
                </a:tc>
                <a:extLst>
                  <a:ext uri="{0D108BD9-81ED-4DB2-BD59-A6C34878D82A}">
                    <a16:rowId xmlns:a16="http://schemas.microsoft.com/office/drawing/2014/main" val="415146072"/>
                  </a:ext>
                </a:extLst>
              </a:tr>
              <a:tr h="381500">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Technical Progress reports</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Quarterly</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99575023"/>
                  </a:ext>
                </a:extLst>
              </a:tr>
              <a:tr h="569244">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Virtual teleconferences with the Public Steering Committee</a:t>
                      </a:r>
                      <a:endParaRPr lang="en-US"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Monthly</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11639002"/>
                  </a:ext>
                </a:extLst>
              </a:tr>
              <a:tr h="419242">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Virtual teleconference updates for Government Technical Team</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Quarterly</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84490411"/>
                  </a:ext>
                </a:extLst>
              </a:tr>
              <a:tr h="419242">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Schema and Data Compliance Reviews, Data shall:</a:t>
                      </a:r>
                      <a:endParaRPr lang="en-US" sz="110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Be provided electronically, demonstrate pedigree and provenance, identify test apparatus/manufacturing/fabrication equipment and calibration, testing standards or processing specifications used including sample preparation and/or manufacturing equipment configuration, experimental/characterization/manufacturing process conditions and procedures, raw mechanical test data, data reduction and statistical analysis procedures, uncertainty associated with data and method used to calculate uncertainty</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Quarterly </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21252584"/>
                  </a:ext>
                </a:extLst>
              </a:tr>
            </a:tbl>
          </a:graphicData>
        </a:graphic>
      </p:graphicFrame>
    </p:spTree>
    <p:extLst>
      <p:ext uri="{BB962C8B-B14F-4D97-AF65-F5344CB8AC3E}">
        <p14:creationId xmlns:p14="http://schemas.microsoft.com/office/powerpoint/2010/main" val="945162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3ABF-6DCC-4F92-A4BC-BBD9866D97F6}"/>
              </a:ext>
            </a:extLst>
          </p:cNvPr>
          <p:cNvSpPr>
            <a:spLocks noGrp="1"/>
          </p:cNvSpPr>
          <p:nvPr>
            <p:ph type="title"/>
          </p:nvPr>
        </p:nvSpPr>
        <p:spPr>
          <a:xfrm>
            <a:off x="609600" y="685800"/>
            <a:ext cx="10972800" cy="896246"/>
          </a:xfrm>
        </p:spPr>
        <p:txBody>
          <a:bodyPr/>
          <a:lstStyle/>
          <a:p>
            <a:r>
              <a:rPr lang="en-US" dirty="0"/>
              <a:t>Minimum Deliverables (Cont.)</a:t>
            </a:r>
          </a:p>
        </p:txBody>
      </p:sp>
      <p:sp>
        <p:nvSpPr>
          <p:cNvPr id="4" name="Slide Number Placeholder 3">
            <a:extLst>
              <a:ext uri="{FF2B5EF4-FFF2-40B4-BE49-F238E27FC236}">
                <a16:creationId xmlns:a16="http://schemas.microsoft.com/office/drawing/2014/main" id="{53D661AC-C305-4A8B-9B74-C69FC2B183BC}"/>
              </a:ext>
            </a:extLst>
          </p:cNvPr>
          <p:cNvSpPr>
            <a:spLocks noGrp="1"/>
          </p:cNvSpPr>
          <p:nvPr>
            <p:ph type="sldNum" sz="quarter" idx="10"/>
          </p:nvPr>
        </p:nvSpPr>
        <p:spPr/>
        <p:txBody>
          <a:bodyPr/>
          <a:lstStyle/>
          <a:p>
            <a:fld id="{33DB2E4B-F6C9-459F-811B-9049E87C984C}" type="slidenum">
              <a:rPr lang="en-US" smtClean="0"/>
              <a:pPr/>
              <a:t>22</a:t>
            </a:fld>
            <a:endParaRPr lang="en-US"/>
          </a:p>
        </p:txBody>
      </p:sp>
      <p:graphicFrame>
        <p:nvGraphicFramePr>
          <p:cNvPr id="7" name="Table 6">
            <a:extLst>
              <a:ext uri="{FF2B5EF4-FFF2-40B4-BE49-F238E27FC236}">
                <a16:creationId xmlns:a16="http://schemas.microsoft.com/office/drawing/2014/main" id="{44EE753F-689E-45D7-8E94-229A56164CF6}"/>
              </a:ext>
            </a:extLst>
          </p:cNvPr>
          <p:cNvGraphicFramePr>
            <a:graphicFrameLocks noGrp="1"/>
          </p:cNvGraphicFramePr>
          <p:nvPr/>
        </p:nvGraphicFramePr>
        <p:xfrm>
          <a:off x="802589" y="1582046"/>
          <a:ext cx="10779811" cy="4469537"/>
        </p:xfrm>
        <a:graphic>
          <a:graphicData uri="http://schemas.openxmlformats.org/drawingml/2006/table">
            <a:tbl>
              <a:tblPr firstRow="1" firstCol="1" bandRow="1">
                <a:tableStyleId>{5C22544A-7EE6-4342-B048-85BDC9FD1C3A}</a:tableStyleId>
              </a:tblPr>
              <a:tblGrid>
                <a:gridCol w="6427535">
                  <a:extLst>
                    <a:ext uri="{9D8B030D-6E8A-4147-A177-3AD203B41FA5}">
                      <a16:colId xmlns:a16="http://schemas.microsoft.com/office/drawing/2014/main" val="2850183102"/>
                    </a:ext>
                  </a:extLst>
                </a:gridCol>
                <a:gridCol w="4352276">
                  <a:extLst>
                    <a:ext uri="{9D8B030D-6E8A-4147-A177-3AD203B41FA5}">
                      <a16:colId xmlns:a16="http://schemas.microsoft.com/office/drawing/2014/main" val="2319869550"/>
                    </a:ext>
                  </a:extLst>
                </a:gridCol>
              </a:tblGrid>
              <a:tr h="304642">
                <a:tc>
                  <a:txBody>
                    <a:bodyPr/>
                    <a:lstStyle/>
                    <a:p>
                      <a:pPr marL="0" marR="0" algn="ctr">
                        <a:lnSpc>
                          <a:spcPct val="115000"/>
                        </a:lnSpc>
                        <a:spcBef>
                          <a:spcPts val="600"/>
                        </a:spcBef>
                        <a:spcAft>
                          <a:spcPts val="1000"/>
                        </a:spcAft>
                      </a:pPr>
                      <a:r>
                        <a:rPr lang="en-US" sz="1600" dirty="0">
                          <a:effectLst/>
                        </a:rPr>
                        <a:t>Minimum Deliverable</a:t>
                      </a:r>
                      <a:endParaRPr lang="en-US" sz="1400" dirty="0">
                        <a:effectLst/>
                        <a:latin typeface="Times New Roman" panose="02020603050405020304" pitchFamily="18" charset="0"/>
                        <a:ea typeface="Times New Roman" panose="02020603050405020304" pitchFamily="18" charset="0"/>
                      </a:endParaRPr>
                    </a:p>
                  </a:txBody>
                  <a:tcPr marL="39001" marR="39001" marT="0" marB="0"/>
                </a:tc>
                <a:tc>
                  <a:txBody>
                    <a:bodyPr/>
                    <a:lstStyle/>
                    <a:p>
                      <a:pPr marL="0" marR="0" algn="ctr">
                        <a:lnSpc>
                          <a:spcPct val="115000"/>
                        </a:lnSpc>
                        <a:spcBef>
                          <a:spcPts val="600"/>
                        </a:spcBef>
                        <a:spcAft>
                          <a:spcPts val="1000"/>
                        </a:spcAft>
                      </a:pPr>
                      <a:r>
                        <a:rPr lang="en-US" sz="1600" dirty="0">
                          <a:effectLst/>
                        </a:rPr>
                        <a:t>Timeline</a:t>
                      </a:r>
                      <a:endParaRPr lang="en-US" sz="1400" dirty="0">
                        <a:effectLst/>
                        <a:latin typeface="Times New Roman" panose="02020603050405020304" pitchFamily="18" charset="0"/>
                        <a:ea typeface="Times New Roman" panose="02020603050405020304" pitchFamily="18" charset="0"/>
                      </a:endParaRPr>
                    </a:p>
                  </a:txBody>
                  <a:tcPr marL="39001" marR="39001" marT="0" marB="0"/>
                </a:tc>
                <a:extLst>
                  <a:ext uri="{0D108BD9-81ED-4DB2-BD59-A6C34878D82A}">
                    <a16:rowId xmlns:a16="http://schemas.microsoft.com/office/drawing/2014/main" val="415146072"/>
                  </a:ext>
                </a:extLst>
              </a:tr>
              <a:tr h="758471">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Financial and man-hour reports</a:t>
                      </a:r>
                      <a:endParaRPr lang="en-US"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Monthly</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16120630"/>
                  </a:ext>
                </a:extLst>
              </a:tr>
              <a:tr h="63349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Program Review meeting </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Annually</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53107762"/>
                  </a:ext>
                </a:extLst>
              </a:tr>
              <a:tr h="84103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Data Persistence Plan (how will data be stored and accessed after project conclusion)</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600"/>
                        </a:spcBef>
                        <a:spcAft>
                          <a:spcPts val="0"/>
                        </a:spcAft>
                      </a:pPr>
                      <a:r>
                        <a:rPr lang="en-US" sz="1200" b="1">
                          <a:effectLst/>
                          <a:latin typeface="Arial" panose="020B0604020202020204" pitchFamily="34" charset="0"/>
                          <a:ea typeface="Times New Roman" panose="02020603050405020304" pitchFamily="18" charset="0"/>
                        </a:rPr>
                        <a:t>Initial at proposal</a:t>
                      </a:r>
                      <a:endParaRPr lang="en-US" sz="1100" b="1">
                        <a:effectLst/>
                        <a:latin typeface="Times New Roman" panose="02020603050405020304" pitchFamily="18" charset="0"/>
                        <a:ea typeface="Times New Roman" panose="02020603050405020304" pitchFamily="18" charset="0"/>
                      </a:endParaRPr>
                    </a:p>
                    <a:p>
                      <a:pPr marL="0" marR="0">
                        <a:spcBef>
                          <a:spcPts val="600"/>
                        </a:spcBef>
                        <a:spcAft>
                          <a:spcPts val="0"/>
                        </a:spcAft>
                      </a:pPr>
                      <a:r>
                        <a:rPr lang="en-US" sz="1200" b="1">
                          <a:effectLst/>
                          <a:latin typeface="Arial" panose="020B0604020202020204" pitchFamily="34" charset="0"/>
                          <a:ea typeface="Times New Roman" panose="02020603050405020304" pitchFamily="18" charset="0"/>
                        </a:rPr>
                        <a:t> </a:t>
                      </a:r>
                      <a:endParaRPr lang="en-US" sz="1100" b="1">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Final at 1st program review</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69714936"/>
                  </a:ext>
                </a:extLst>
              </a:tr>
              <a:tr h="1214589">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Data Management Plan Including at minimum:</a:t>
                      </a:r>
                      <a:endParaRPr lang="en-US" sz="110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Any commercial software packages to be used, standards or data schemas to be used, and methodology for notating and labelling data to enable linking of various sample properties and characteristics, and plans for incremental delivery of data</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Initial at time of proposal</a:t>
                      </a:r>
                      <a:endParaRPr lang="en-US" sz="1100" b="1" dirty="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Final at 1 program review</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02358775"/>
                  </a:ext>
                </a:extLst>
              </a:tr>
              <a:tr h="717313">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Test Lab Certifications documented and obtain consensus of Government Technical Team</a:t>
                      </a:r>
                      <a:endParaRPr lang="en-US"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Initial at time of proposal</a:t>
                      </a:r>
                      <a:endParaRPr lang="en-US" sz="1100" b="1" dirty="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Final 3 months after award</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12207517"/>
                  </a:ext>
                </a:extLst>
              </a:tr>
            </a:tbl>
          </a:graphicData>
        </a:graphic>
      </p:graphicFrame>
    </p:spTree>
    <p:extLst>
      <p:ext uri="{BB962C8B-B14F-4D97-AF65-F5344CB8AC3E}">
        <p14:creationId xmlns:p14="http://schemas.microsoft.com/office/powerpoint/2010/main" val="948766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3ABF-6DCC-4F92-A4BC-BBD9866D97F6}"/>
              </a:ext>
            </a:extLst>
          </p:cNvPr>
          <p:cNvSpPr>
            <a:spLocks noGrp="1"/>
          </p:cNvSpPr>
          <p:nvPr>
            <p:ph type="title"/>
          </p:nvPr>
        </p:nvSpPr>
        <p:spPr>
          <a:xfrm>
            <a:off x="609600" y="685800"/>
            <a:ext cx="10972800" cy="896246"/>
          </a:xfrm>
        </p:spPr>
        <p:txBody>
          <a:bodyPr/>
          <a:lstStyle/>
          <a:p>
            <a:r>
              <a:rPr lang="en-US" dirty="0"/>
              <a:t>Minimum Deliverables (Cont.)</a:t>
            </a:r>
          </a:p>
        </p:txBody>
      </p:sp>
      <p:sp>
        <p:nvSpPr>
          <p:cNvPr id="4" name="Slide Number Placeholder 3">
            <a:extLst>
              <a:ext uri="{FF2B5EF4-FFF2-40B4-BE49-F238E27FC236}">
                <a16:creationId xmlns:a16="http://schemas.microsoft.com/office/drawing/2014/main" id="{53D661AC-C305-4A8B-9B74-C69FC2B183BC}"/>
              </a:ext>
            </a:extLst>
          </p:cNvPr>
          <p:cNvSpPr>
            <a:spLocks noGrp="1"/>
          </p:cNvSpPr>
          <p:nvPr>
            <p:ph type="sldNum" sz="quarter" idx="10"/>
          </p:nvPr>
        </p:nvSpPr>
        <p:spPr/>
        <p:txBody>
          <a:bodyPr/>
          <a:lstStyle/>
          <a:p>
            <a:fld id="{33DB2E4B-F6C9-459F-811B-9049E87C984C}" type="slidenum">
              <a:rPr lang="en-US" smtClean="0"/>
              <a:pPr/>
              <a:t>23</a:t>
            </a:fld>
            <a:endParaRPr lang="en-US"/>
          </a:p>
        </p:txBody>
      </p:sp>
      <p:graphicFrame>
        <p:nvGraphicFramePr>
          <p:cNvPr id="7" name="Table 6">
            <a:extLst>
              <a:ext uri="{FF2B5EF4-FFF2-40B4-BE49-F238E27FC236}">
                <a16:creationId xmlns:a16="http://schemas.microsoft.com/office/drawing/2014/main" id="{44EE753F-689E-45D7-8E94-229A56164CF6}"/>
              </a:ext>
            </a:extLst>
          </p:cNvPr>
          <p:cNvGraphicFramePr>
            <a:graphicFrameLocks noGrp="1"/>
          </p:cNvGraphicFramePr>
          <p:nvPr/>
        </p:nvGraphicFramePr>
        <p:xfrm>
          <a:off x="968009" y="1582046"/>
          <a:ext cx="10779811" cy="4271603"/>
        </p:xfrm>
        <a:graphic>
          <a:graphicData uri="http://schemas.openxmlformats.org/drawingml/2006/table">
            <a:tbl>
              <a:tblPr firstRow="1" firstCol="1" bandRow="1">
                <a:tableStyleId>{5C22544A-7EE6-4342-B048-85BDC9FD1C3A}</a:tableStyleId>
              </a:tblPr>
              <a:tblGrid>
                <a:gridCol w="6427535">
                  <a:extLst>
                    <a:ext uri="{9D8B030D-6E8A-4147-A177-3AD203B41FA5}">
                      <a16:colId xmlns:a16="http://schemas.microsoft.com/office/drawing/2014/main" val="2850183102"/>
                    </a:ext>
                  </a:extLst>
                </a:gridCol>
                <a:gridCol w="4352276">
                  <a:extLst>
                    <a:ext uri="{9D8B030D-6E8A-4147-A177-3AD203B41FA5}">
                      <a16:colId xmlns:a16="http://schemas.microsoft.com/office/drawing/2014/main" val="2319869550"/>
                    </a:ext>
                  </a:extLst>
                </a:gridCol>
              </a:tblGrid>
              <a:tr h="304642">
                <a:tc>
                  <a:txBody>
                    <a:bodyPr/>
                    <a:lstStyle/>
                    <a:p>
                      <a:pPr marL="0" marR="0" algn="ctr">
                        <a:lnSpc>
                          <a:spcPct val="115000"/>
                        </a:lnSpc>
                        <a:spcBef>
                          <a:spcPts val="600"/>
                        </a:spcBef>
                        <a:spcAft>
                          <a:spcPts val="1000"/>
                        </a:spcAft>
                      </a:pPr>
                      <a:r>
                        <a:rPr lang="en-US" sz="1600" dirty="0">
                          <a:effectLst/>
                        </a:rPr>
                        <a:t>Minimum Deliverable</a:t>
                      </a:r>
                      <a:endParaRPr lang="en-US" sz="1400" dirty="0">
                        <a:effectLst/>
                        <a:latin typeface="Times New Roman" panose="02020603050405020304" pitchFamily="18" charset="0"/>
                        <a:ea typeface="Times New Roman" panose="02020603050405020304" pitchFamily="18" charset="0"/>
                      </a:endParaRPr>
                    </a:p>
                  </a:txBody>
                  <a:tcPr marL="39001" marR="39001" marT="0" marB="0"/>
                </a:tc>
                <a:tc>
                  <a:txBody>
                    <a:bodyPr/>
                    <a:lstStyle/>
                    <a:p>
                      <a:pPr marL="0" marR="0" algn="ctr">
                        <a:lnSpc>
                          <a:spcPct val="115000"/>
                        </a:lnSpc>
                        <a:spcBef>
                          <a:spcPts val="600"/>
                        </a:spcBef>
                        <a:spcAft>
                          <a:spcPts val="1000"/>
                        </a:spcAft>
                      </a:pPr>
                      <a:r>
                        <a:rPr lang="en-US" sz="1600" dirty="0">
                          <a:effectLst/>
                        </a:rPr>
                        <a:t>Timeline</a:t>
                      </a:r>
                      <a:endParaRPr lang="en-US" sz="1400" dirty="0">
                        <a:effectLst/>
                        <a:latin typeface="Times New Roman" panose="02020603050405020304" pitchFamily="18" charset="0"/>
                        <a:ea typeface="Times New Roman" panose="02020603050405020304" pitchFamily="18" charset="0"/>
                      </a:endParaRPr>
                    </a:p>
                  </a:txBody>
                  <a:tcPr marL="39001" marR="39001" marT="0" marB="0"/>
                </a:tc>
                <a:extLst>
                  <a:ext uri="{0D108BD9-81ED-4DB2-BD59-A6C34878D82A}">
                    <a16:rowId xmlns:a16="http://schemas.microsoft.com/office/drawing/2014/main" val="415146072"/>
                  </a:ext>
                </a:extLst>
              </a:tr>
              <a:tr h="758471">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Lead proposer shall participate in at least one - Design, Materials, AM Genome, or Value Chain working groups</a:t>
                      </a:r>
                      <a:endParaRPr lang="en-US"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Minimum of one (1) presentation outlining all deliverables (CDIP, associated tangible artifacts, and associated roadmap requirements), KPP’s, and data management plan - 6 months after award</a:t>
                      </a:r>
                      <a:endParaRPr lang="en-US" sz="110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Minimum of one (1) presentation of milestone achievements, KPPs, and lessons learned relevant to the fulfillment or creation of roadmap requirements - 21 months after award.</a:t>
                      </a:r>
                      <a:endParaRPr lang="en-US" sz="110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Attend weekly/bi-weekly meetings as scheduled - Hours attending and participating in meetings or activities shall be tracked and reported</a:t>
                      </a:r>
                      <a:endParaRPr lang="en-US" sz="1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16120630"/>
                  </a:ext>
                </a:extLst>
              </a:tr>
              <a:tr h="63349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Raw materials test data (feedstock, process, material, post-process, property) available in a static format and in a database with property meta-data; non-destructive inspection data and meta-data</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Delivered or posted to database regularly as available</a:t>
                      </a:r>
                      <a:endParaRPr lang="en-US" sz="1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53107762"/>
                  </a:ext>
                </a:extLst>
              </a:tr>
              <a:tr h="84103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Virtual Milestone and Go/No-Go reviews</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As necessary</a:t>
                      </a:r>
                      <a:endParaRPr lang="en-US" sz="1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69714936"/>
                  </a:ext>
                </a:extLst>
              </a:tr>
            </a:tbl>
          </a:graphicData>
        </a:graphic>
      </p:graphicFrame>
      <p:sp>
        <p:nvSpPr>
          <p:cNvPr id="6" name="TextBox 5">
            <a:extLst>
              <a:ext uri="{FF2B5EF4-FFF2-40B4-BE49-F238E27FC236}">
                <a16:creationId xmlns:a16="http://schemas.microsoft.com/office/drawing/2014/main" id="{21AFB30B-49F8-93EF-573A-94BD304BAC37}"/>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8628C28C-603C-1A49-52E5-433D560E2165}"/>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4894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3ABF-6DCC-4F92-A4BC-BBD9866D97F6}"/>
              </a:ext>
            </a:extLst>
          </p:cNvPr>
          <p:cNvSpPr>
            <a:spLocks noGrp="1"/>
          </p:cNvSpPr>
          <p:nvPr>
            <p:ph type="title"/>
          </p:nvPr>
        </p:nvSpPr>
        <p:spPr>
          <a:xfrm>
            <a:off x="609600" y="685800"/>
            <a:ext cx="10972800" cy="896246"/>
          </a:xfrm>
        </p:spPr>
        <p:txBody>
          <a:bodyPr/>
          <a:lstStyle/>
          <a:p>
            <a:r>
              <a:rPr lang="en-US" dirty="0"/>
              <a:t>Minimum Deliverables (Cont.)</a:t>
            </a:r>
          </a:p>
        </p:txBody>
      </p:sp>
      <p:sp>
        <p:nvSpPr>
          <p:cNvPr id="4" name="Slide Number Placeholder 3">
            <a:extLst>
              <a:ext uri="{FF2B5EF4-FFF2-40B4-BE49-F238E27FC236}">
                <a16:creationId xmlns:a16="http://schemas.microsoft.com/office/drawing/2014/main" id="{53D661AC-C305-4A8B-9B74-C69FC2B183BC}"/>
              </a:ext>
            </a:extLst>
          </p:cNvPr>
          <p:cNvSpPr>
            <a:spLocks noGrp="1"/>
          </p:cNvSpPr>
          <p:nvPr>
            <p:ph type="sldNum" sz="quarter" idx="10"/>
          </p:nvPr>
        </p:nvSpPr>
        <p:spPr/>
        <p:txBody>
          <a:bodyPr/>
          <a:lstStyle/>
          <a:p>
            <a:fld id="{33DB2E4B-F6C9-459F-811B-9049E87C984C}" type="slidenum">
              <a:rPr lang="en-US" smtClean="0"/>
              <a:pPr/>
              <a:t>24</a:t>
            </a:fld>
            <a:endParaRPr lang="en-US"/>
          </a:p>
        </p:txBody>
      </p:sp>
      <p:graphicFrame>
        <p:nvGraphicFramePr>
          <p:cNvPr id="7" name="Table 6">
            <a:extLst>
              <a:ext uri="{FF2B5EF4-FFF2-40B4-BE49-F238E27FC236}">
                <a16:creationId xmlns:a16="http://schemas.microsoft.com/office/drawing/2014/main" id="{44EE753F-689E-45D7-8E94-229A56164CF6}"/>
              </a:ext>
            </a:extLst>
          </p:cNvPr>
          <p:cNvGraphicFramePr>
            <a:graphicFrameLocks noGrp="1"/>
          </p:cNvGraphicFramePr>
          <p:nvPr/>
        </p:nvGraphicFramePr>
        <p:xfrm>
          <a:off x="802589" y="1582046"/>
          <a:ext cx="10779811" cy="4469537"/>
        </p:xfrm>
        <a:graphic>
          <a:graphicData uri="http://schemas.openxmlformats.org/drawingml/2006/table">
            <a:tbl>
              <a:tblPr firstRow="1" firstCol="1" bandRow="1">
                <a:tableStyleId>{5C22544A-7EE6-4342-B048-85BDC9FD1C3A}</a:tableStyleId>
              </a:tblPr>
              <a:tblGrid>
                <a:gridCol w="6427535">
                  <a:extLst>
                    <a:ext uri="{9D8B030D-6E8A-4147-A177-3AD203B41FA5}">
                      <a16:colId xmlns:a16="http://schemas.microsoft.com/office/drawing/2014/main" val="2850183102"/>
                    </a:ext>
                  </a:extLst>
                </a:gridCol>
                <a:gridCol w="4352276">
                  <a:extLst>
                    <a:ext uri="{9D8B030D-6E8A-4147-A177-3AD203B41FA5}">
                      <a16:colId xmlns:a16="http://schemas.microsoft.com/office/drawing/2014/main" val="2319869550"/>
                    </a:ext>
                  </a:extLst>
                </a:gridCol>
              </a:tblGrid>
              <a:tr h="304642">
                <a:tc>
                  <a:txBody>
                    <a:bodyPr/>
                    <a:lstStyle/>
                    <a:p>
                      <a:pPr marL="0" marR="0" algn="ctr">
                        <a:lnSpc>
                          <a:spcPct val="115000"/>
                        </a:lnSpc>
                        <a:spcBef>
                          <a:spcPts val="600"/>
                        </a:spcBef>
                        <a:spcAft>
                          <a:spcPts val="1000"/>
                        </a:spcAft>
                      </a:pPr>
                      <a:r>
                        <a:rPr lang="en-US" sz="1600" dirty="0">
                          <a:effectLst/>
                        </a:rPr>
                        <a:t>Minimum Deliverable</a:t>
                      </a:r>
                      <a:endParaRPr lang="en-US" sz="1400" dirty="0">
                        <a:effectLst/>
                        <a:latin typeface="Times New Roman" panose="02020603050405020304" pitchFamily="18" charset="0"/>
                        <a:ea typeface="Times New Roman" panose="02020603050405020304" pitchFamily="18" charset="0"/>
                      </a:endParaRPr>
                    </a:p>
                  </a:txBody>
                  <a:tcPr marL="39001" marR="39001" marT="0" marB="0"/>
                </a:tc>
                <a:tc>
                  <a:txBody>
                    <a:bodyPr/>
                    <a:lstStyle/>
                    <a:p>
                      <a:pPr marL="0" marR="0" algn="ctr">
                        <a:lnSpc>
                          <a:spcPct val="115000"/>
                        </a:lnSpc>
                        <a:spcBef>
                          <a:spcPts val="600"/>
                        </a:spcBef>
                        <a:spcAft>
                          <a:spcPts val="1000"/>
                        </a:spcAft>
                      </a:pPr>
                      <a:r>
                        <a:rPr lang="en-US" sz="1600" dirty="0">
                          <a:effectLst/>
                        </a:rPr>
                        <a:t>Timeline</a:t>
                      </a:r>
                      <a:endParaRPr lang="en-US" sz="1400" dirty="0">
                        <a:effectLst/>
                        <a:latin typeface="Times New Roman" panose="02020603050405020304" pitchFamily="18" charset="0"/>
                        <a:ea typeface="Times New Roman" panose="02020603050405020304" pitchFamily="18" charset="0"/>
                      </a:endParaRPr>
                    </a:p>
                  </a:txBody>
                  <a:tcPr marL="39001" marR="39001" marT="0" marB="0"/>
                </a:tc>
                <a:extLst>
                  <a:ext uri="{0D108BD9-81ED-4DB2-BD59-A6C34878D82A}">
                    <a16:rowId xmlns:a16="http://schemas.microsoft.com/office/drawing/2014/main" val="415146072"/>
                  </a:ext>
                </a:extLst>
              </a:tr>
              <a:tr h="758471">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Kickoff Meeting</a:t>
                      </a:r>
                      <a:endParaRPr lang="en-US"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NLT 1 month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16120630"/>
                  </a:ext>
                </a:extLst>
              </a:tr>
              <a:tr h="63349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Establish a Public Steering Committee and a communication cadence with Government Technical Team</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3 months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53107762"/>
                  </a:ext>
                </a:extLst>
              </a:tr>
              <a:tr h="84103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Establish a Test Matrix and Test Plan</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3 months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69714936"/>
                  </a:ext>
                </a:extLst>
              </a:tr>
              <a:tr h="1214589">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Identify and cite Standards and material/process specifications to be leveraged by this program</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3 months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02358775"/>
                  </a:ext>
                </a:extLst>
              </a:tr>
              <a:tr h="717313">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Define powder reuse strategy</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15 months after award</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12207517"/>
                  </a:ext>
                </a:extLst>
              </a:tr>
            </a:tbl>
          </a:graphicData>
        </a:graphic>
      </p:graphicFrame>
      <p:sp>
        <p:nvSpPr>
          <p:cNvPr id="6" name="TextBox 5">
            <a:extLst>
              <a:ext uri="{FF2B5EF4-FFF2-40B4-BE49-F238E27FC236}">
                <a16:creationId xmlns:a16="http://schemas.microsoft.com/office/drawing/2014/main" id="{21AFB30B-49F8-93EF-573A-94BD304BAC37}"/>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8628C28C-603C-1A49-52E5-433D560E2165}"/>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8077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3ABF-6DCC-4F92-A4BC-BBD9866D97F6}"/>
              </a:ext>
            </a:extLst>
          </p:cNvPr>
          <p:cNvSpPr>
            <a:spLocks noGrp="1"/>
          </p:cNvSpPr>
          <p:nvPr>
            <p:ph type="title"/>
          </p:nvPr>
        </p:nvSpPr>
        <p:spPr>
          <a:xfrm>
            <a:off x="609600" y="685800"/>
            <a:ext cx="10972800" cy="896246"/>
          </a:xfrm>
        </p:spPr>
        <p:txBody>
          <a:bodyPr/>
          <a:lstStyle/>
          <a:p>
            <a:r>
              <a:rPr lang="en-US" dirty="0"/>
              <a:t>Minimum Deliverables (Cont.)</a:t>
            </a:r>
          </a:p>
        </p:txBody>
      </p:sp>
      <p:sp>
        <p:nvSpPr>
          <p:cNvPr id="4" name="Slide Number Placeholder 3">
            <a:extLst>
              <a:ext uri="{FF2B5EF4-FFF2-40B4-BE49-F238E27FC236}">
                <a16:creationId xmlns:a16="http://schemas.microsoft.com/office/drawing/2014/main" id="{53D661AC-C305-4A8B-9B74-C69FC2B183BC}"/>
              </a:ext>
            </a:extLst>
          </p:cNvPr>
          <p:cNvSpPr>
            <a:spLocks noGrp="1"/>
          </p:cNvSpPr>
          <p:nvPr>
            <p:ph type="sldNum" sz="quarter" idx="10"/>
          </p:nvPr>
        </p:nvSpPr>
        <p:spPr/>
        <p:txBody>
          <a:bodyPr/>
          <a:lstStyle/>
          <a:p>
            <a:fld id="{33DB2E4B-F6C9-459F-811B-9049E87C984C}" type="slidenum">
              <a:rPr lang="en-US" smtClean="0"/>
              <a:pPr/>
              <a:t>25</a:t>
            </a:fld>
            <a:endParaRPr lang="en-US"/>
          </a:p>
        </p:txBody>
      </p:sp>
      <p:graphicFrame>
        <p:nvGraphicFramePr>
          <p:cNvPr id="7" name="Table 6">
            <a:extLst>
              <a:ext uri="{FF2B5EF4-FFF2-40B4-BE49-F238E27FC236}">
                <a16:creationId xmlns:a16="http://schemas.microsoft.com/office/drawing/2014/main" id="{44EE753F-689E-45D7-8E94-229A56164CF6}"/>
              </a:ext>
            </a:extLst>
          </p:cNvPr>
          <p:cNvGraphicFramePr>
            <a:graphicFrameLocks noGrp="1"/>
          </p:cNvGraphicFramePr>
          <p:nvPr/>
        </p:nvGraphicFramePr>
        <p:xfrm>
          <a:off x="802589" y="1582046"/>
          <a:ext cx="10779811" cy="4469537"/>
        </p:xfrm>
        <a:graphic>
          <a:graphicData uri="http://schemas.openxmlformats.org/drawingml/2006/table">
            <a:tbl>
              <a:tblPr firstRow="1" firstCol="1" bandRow="1">
                <a:tableStyleId>{5C22544A-7EE6-4342-B048-85BDC9FD1C3A}</a:tableStyleId>
              </a:tblPr>
              <a:tblGrid>
                <a:gridCol w="6427535">
                  <a:extLst>
                    <a:ext uri="{9D8B030D-6E8A-4147-A177-3AD203B41FA5}">
                      <a16:colId xmlns:a16="http://schemas.microsoft.com/office/drawing/2014/main" val="2850183102"/>
                    </a:ext>
                  </a:extLst>
                </a:gridCol>
                <a:gridCol w="4352276">
                  <a:extLst>
                    <a:ext uri="{9D8B030D-6E8A-4147-A177-3AD203B41FA5}">
                      <a16:colId xmlns:a16="http://schemas.microsoft.com/office/drawing/2014/main" val="2319869550"/>
                    </a:ext>
                  </a:extLst>
                </a:gridCol>
              </a:tblGrid>
              <a:tr h="304642">
                <a:tc>
                  <a:txBody>
                    <a:bodyPr/>
                    <a:lstStyle/>
                    <a:p>
                      <a:pPr marL="0" marR="0" algn="ctr">
                        <a:lnSpc>
                          <a:spcPct val="115000"/>
                        </a:lnSpc>
                        <a:spcBef>
                          <a:spcPts val="600"/>
                        </a:spcBef>
                        <a:spcAft>
                          <a:spcPts val="1000"/>
                        </a:spcAft>
                      </a:pPr>
                      <a:r>
                        <a:rPr lang="en-US" sz="1600" dirty="0">
                          <a:effectLst/>
                        </a:rPr>
                        <a:t>Minimum Deliverable</a:t>
                      </a:r>
                      <a:endParaRPr lang="en-US" sz="1400" dirty="0">
                        <a:effectLst/>
                        <a:latin typeface="Times New Roman" panose="02020603050405020304" pitchFamily="18" charset="0"/>
                        <a:ea typeface="Times New Roman" panose="02020603050405020304" pitchFamily="18" charset="0"/>
                      </a:endParaRPr>
                    </a:p>
                  </a:txBody>
                  <a:tcPr marL="39001" marR="39001" marT="0" marB="0"/>
                </a:tc>
                <a:tc>
                  <a:txBody>
                    <a:bodyPr/>
                    <a:lstStyle/>
                    <a:p>
                      <a:pPr marL="0" marR="0" algn="ctr">
                        <a:lnSpc>
                          <a:spcPct val="115000"/>
                        </a:lnSpc>
                        <a:spcBef>
                          <a:spcPts val="600"/>
                        </a:spcBef>
                        <a:spcAft>
                          <a:spcPts val="1000"/>
                        </a:spcAft>
                      </a:pPr>
                      <a:r>
                        <a:rPr lang="en-US" sz="1600" dirty="0">
                          <a:effectLst/>
                        </a:rPr>
                        <a:t>Timeline</a:t>
                      </a:r>
                      <a:endParaRPr lang="en-US" sz="1400" dirty="0">
                        <a:effectLst/>
                        <a:latin typeface="Times New Roman" panose="02020603050405020304" pitchFamily="18" charset="0"/>
                        <a:ea typeface="Times New Roman" panose="02020603050405020304" pitchFamily="18" charset="0"/>
                      </a:endParaRPr>
                    </a:p>
                  </a:txBody>
                  <a:tcPr marL="39001" marR="39001" marT="0" marB="0"/>
                </a:tc>
                <a:extLst>
                  <a:ext uri="{0D108BD9-81ED-4DB2-BD59-A6C34878D82A}">
                    <a16:rowId xmlns:a16="http://schemas.microsoft.com/office/drawing/2014/main" val="415146072"/>
                  </a:ext>
                </a:extLst>
              </a:tr>
              <a:tr h="758471">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Material Specification, including powder handling and characterization</a:t>
                      </a:r>
                      <a:endParaRPr lang="en-US"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15 months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16120630"/>
                  </a:ext>
                </a:extLst>
              </a:tr>
              <a:tr h="63349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AM Process Specification, including all critical processing parameters (machine make/model, gas, laser power, speed, hatch spacing, etc.)</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15 months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53107762"/>
                  </a:ext>
                </a:extLst>
              </a:tr>
              <a:tr h="84103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Applicable post-process specifications</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15 months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69714936"/>
                  </a:ext>
                </a:extLst>
              </a:tr>
              <a:tr h="1214589">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Statistically based mechanical properties curves using one or more statistical methods consistent with a B-Basis (90/95) for Ti6Al4V material produce via a mature laser powder-based DeD process. </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600"/>
                        </a:spcBef>
                        <a:spcAft>
                          <a:spcPts val="0"/>
                        </a:spcAft>
                      </a:pPr>
                      <a:r>
                        <a:rPr lang="en-US" sz="1200" b="1">
                          <a:effectLst/>
                          <a:latin typeface="Arial" panose="020B0604020202020204" pitchFamily="34" charset="0"/>
                          <a:ea typeface="Times New Roman" panose="02020603050405020304" pitchFamily="18" charset="0"/>
                        </a:rPr>
                        <a:t>B-Basis or equivalent </a:t>
                      </a:r>
                      <a:endParaRPr lang="en-US" sz="1100" b="1">
                        <a:effectLst/>
                        <a:latin typeface="Times New Roman" panose="02020603050405020304" pitchFamily="18" charset="0"/>
                        <a:ea typeface="Times New Roman" panose="02020603050405020304" pitchFamily="18" charset="0"/>
                      </a:endParaRPr>
                    </a:p>
                    <a:p>
                      <a:pPr marL="0" marR="0">
                        <a:spcBef>
                          <a:spcPts val="600"/>
                        </a:spcBef>
                        <a:spcAft>
                          <a:spcPts val="0"/>
                        </a:spcAft>
                      </a:pPr>
                      <a:r>
                        <a:rPr lang="en-US" sz="1200" b="1">
                          <a:effectLst/>
                          <a:latin typeface="Arial" panose="020B0604020202020204" pitchFamily="34" charset="0"/>
                          <a:ea typeface="Times New Roman" panose="02020603050405020304" pitchFamily="18" charset="0"/>
                        </a:rPr>
                        <a:t>15 months after award</a:t>
                      </a:r>
                      <a:endParaRPr lang="en-US" sz="1100" b="1">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 </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02358775"/>
                  </a:ext>
                </a:extLst>
              </a:tr>
              <a:tr h="717313">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Statistically based mechanical properties curves using one or more statistical methods consistent with a A-Basis (99/95) for Ti6Al4V material produce via a mature laser powder-based DeD process.</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22 months after award</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12207517"/>
                  </a:ext>
                </a:extLst>
              </a:tr>
            </a:tbl>
          </a:graphicData>
        </a:graphic>
      </p:graphicFrame>
      <p:sp>
        <p:nvSpPr>
          <p:cNvPr id="6" name="TextBox 5">
            <a:extLst>
              <a:ext uri="{FF2B5EF4-FFF2-40B4-BE49-F238E27FC236}">
                <a16:creationId xmlns:a16="http://schemas.microsoft.com/office/drawing/2014/main" id="{21AFB30B-49F8-93EF-573A-94BD304BAC37}"/>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8628C28C-603C-1A49-52E5-433D560E2165}"/>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1139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3ABF-6DCC-4F92-A4BC-BBD9866D97F6}"/>
              </a:ext>
            </a:extLst>
          </p:cNvPr>
          <p:cNvSpPr>
            <a:spLocks noGrp="1"/>
          </p:cNvSpPr>
          <p:nvPr>
            <p:ph type="title"/>
          </p:nvPr>
        </p:nvSpPr>
        <p:spPr>
          <a:xfrm>
            <a:off x="609600" y="685800"/>
            <a:ext cx="10972800" cy="896246"/>
          </a:xfrm>
        </p:spPr>
        <p:txBody>
          <a:bodyPr/>
          <a:lstStyle/>
          <a:p>
            <a:r>
              <a:rPr lang="en-US" dirty="0"/>
              <a:t>Minimum Deliverables (Cont.)</a:t>
            </a:r>
          </a:p>
        </p:txBody>
      </p:sp>
      <p:sp>
        <p:nvSpPr>
          <p:cNvPr id="4" name="Slide Number Placeholder 3">
            <a:extLst>
              <a:ext uri="{FF2B5EF4-FFF2-40B4-BE49-F238E27FC236}">
                <a16:creationId xmlns:a16="http://schemas.microsoft.com/office/drawing/2014/main" id="{53D661AC-C305-4A8B-9B74-C69FC2B183BC}"/>
              </a:ext>
            </a:extLst>
          </p:cNvPr>
          <p:cNvSpPr>
            <a:spLocks noGrp="1"/>
          </p:cNvSpPr>
          <p:nvPr>
            <p:ph type="sldNum" sz="quarter" idx="10"/>
          </p:nvPr>
        </p:nvSpPr>
        <p:spPr/>
        <p:txBody>
          <a:bodyPr/>
          <a:lstStyle/>
          <a:p>
            <a:fld id="{33DB2E4B-F6C9-459F-811B-9049E87C984C}" type="slidenum">
              <a:rPr lang="en-US" smtClean="0"/>
              <a:pPr/>
              <a:t>26</a:t>
            </a:fld>
            <a:endParaRPr lang="en-US"/>
          </a:p>
        </p:txBody>
      </p:sp>
      <p:graphicFrame>
        <p:nvGraphicFramePr>
          <p:cNvPr id="7" name="Table 6">
            <a:extLst>
              <a:ext uri="{FF2B5EF4-FFF2-40B4-BE49-F238E27FC236}">
                <a16:creationId xmlns:a16="http://schemas.microsoft.com/office/drawing/2014/main" id="{44EE753F-689E-45D7-8E94-229A56164CF6}"/>
              </a:ext>
            </a:extLst>
          </p:cNvPr>
          <p:cNvGraphicFramePr>
            <a:graphicFrameLocks noGrp="1"/>
          </p:cNvGraphicFramePr>
          <p:nvPr/>
        </p:nvGraphicFramePr>
        <p:xfrm>
          <a:off x="862324" y="1846839"/>
          <a:ext cx="10779811" cy="2799636"/>
        </p:xfrm>
        <a:graphic>
          <a:graphicData uri="http://schemas.openxmlformats.org/drawingml/2006/table">
            <a:tbl>
              <a:tblPr firstRow="1" firstCol="1" bandRow="1">
                <a:tableStyleId>{5C22544A-7EE6-4342-B048-85BDC9FD1C3A}</a:tableStyleId>
              </a:tblPr>
              <a:tblGrid>
                <a:gridCol w="6427535">
                  <a:extLst>
                    <a:ext uri="{9D8B030D-6E8A-4147-A177-3AD203B41FA5}">
                      <a16:colId xmlns:a16="http://schemas.microsoft.com/office/drawing/2014/main" val="2850183102"/>
                    </a:ext>
                  </a:extLst>
                </a:gridCol>
                <a:gridCol w="4352276">
                  <a:extLst>
                    <a:ext uri="{9D8B030D-6E8A-4147-A177-3AD203B41FA5}">
                      <a16:colId xmlns:a16="http://schemas.microsoft.com/office/drawing/2014/main" val="2319869550"/>
                    </a:ext>
                  </a:extLst>
                </a:gridCol>
              </a:tblGrid>
              <a:tr h="304642">
                <a:tc>
                  <a:txBody>
                    <a:bodyPr/>
                    <a:lstStyle/>
                    <a:p>
                      <a:pPr marL="0" marR="0" algn="ctr">
                        <a:lnSpc>
                          <a:spcPct val="115000"/>
                        </a:lnSpc>
                        <a:spcBef>
                          <a:spcPts val="600"/>
                        </a:spcBef>
                        <a:spcAft>
                          <a:spcPts val="1000"/>
                        </a:spcAft>
                      </a:pPr>
                      <a:r>
                        <a:rPr lang="en-US" sz="1600" dirty="0">
                          <a:effectLst/>
                        </a:rPr>
                        <a:t>Minimum Deliverable</a:t>
                      </a:r>
                      <a:endParaRPr lang="en-US" sz="1400" dirty="0">
                        <a:effectLst/>
                        <a:latin typeface="Times New Roman" panose="02020603050405020304" pitchFamily="18" charset="0"/>
                        <a:ea typeface="Times New Roman" panose="02020603050405020304" pitchFamily="18" charset="0"/>
                      </a:endParaRPr>
                    </a:p>
                  </a:txBody>
                  <a:tcPr marL="39001" marR="39001" marT="0" marB="0"/>
                </a:tc>
                <a:tc>
                  <a:txBody>
                    <a:bodyPr/>
                    <a:lstStyle/>
                    <a:p>
                      <a:pPr marL="0" marR="0" algn="ctr">
                        <a:lnSpc>
                          <a:spcPct val="115000"/>
                        </a:lnSpc>
                        <a:spcBef>
                          <a:spcPts val="600"/>
                        </a:spcBef>
                        <a:spcAft>
                          <a:spcPts val="1000"/>
                        </a:spcAft>
                      </a:pPr>
                      <a:r>
                        <a:rPr lang="en-US" sz="1600" dirty="0">
                          <a:effectLst/>
                        </a:rPr>
                        <a:t>Timeline</a:t>
                      </a:r>
                      <a:endParaRPr lang="en-US" sz="1400" dirty="0">
                        <a:effectLst/>
                        <a:latin typeface="Times New Roman" panose="02020603050405020304" pitchFamily="18" charset="0"/>
                        <a:ea typeface="Times New Roman" panose="02020603050405020304" pitchFamily="18" charset="0"/>
                      </a:endParaRPr>
                    </a:p>
                  </a:txBody>
                  <a:tcPr marL="39001" marR="39001" marT="0" marB="0"/>
                </a:tc>
                <a:extLst>
                  <a:ext uri="{0D108BD9-81ED-4DB2-BD59-A6C34878D82A}">
                    <a16:rowId xmlns:a16="http://schemas.microsoft.com/office/drawing/2014/main" val="415146072"/>
                  </a:ext>
                </a:extLst>
              </a:tr>
              <a:tr h="758471">
                <a:tc>
                  <a:txBody>
                    <a:bodyPr/>
                    <a:lstStyle/>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Final project report including at minimum:</a:t>
                      </a:r>
                      <a:br>
                        <a:rPr lang="en-US" sz="1200" dirty="0">
                          <a:effectLst/>
                          <a:latin typeface="Arial" panose="020B0604020202020204" pitchFamily="34" charset="0"/>
                          <a:ea typeface="Times New Roman" panose="02020603050405020304" pitchFamily="18" charset="0"/>
                        </a:rPr>
                      </a:br>
                      <a:r>
                        <a:rPr lang="en-US" sz="1200" dirty="0">
                          <a:effectLst/>
                          <a:latin typeface="Arial" panose="020B0604020202020204" pitchFamily="34" charset="0"/>
                          <a:ea typeface="Times New Roman" panose="02020603050405020304" pitchFamily="18" charset="0"/>
                        </a:rPr>
                        <a:t>critical process parameters, lessons learned, standards used and any deviations from those standards</a:t>
                      </a:r>
                      <a:endParaRPr lang="en-US" sz="1100" dirty="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Minimum of one round of revisions completed with PM/NCDMM prior to final submission</a:t>
                      </a:r>
                      <a:endParaRPr lang="en-US" sz="1100" dirty="0">
                        <a:effectLst/>
                        <a:latin typeface="Times New Roman" panose="02020603050405020304" pitchFamily="18" charset="0"/>
                        <a:ea typeface="Times New Roman" panose="02020603050405020304" pitchFamily="18" charset="0"/>
                      </a:endParaRPr>
                    </a:p>
                    <a:p>
                      <a:pPr marL="0" marR="0">
                        <a:lnSpc>
                          <a:spcPct val="115000"/>
                        </a:lnSpc>
                        <a:spcBef>
                          <a:spcPts val="600"/>
                        </a:spcBef>
                        <a:spcAft>
                          <a:spcPts val="1000"/>
                        </a:spcAft>
                      </a:pPr>
                      <a:r>
                        <a:rPr lang="en-US" sz="1200" dirty="0">
                          <a:effectLst/>
                          <a:latin typeface="Arial" panose="020B0604020202020204" pitchFamily="34" charset="0"/>
                          <a:ea typeface="Times New Roman" panose="02020603050405020304" pitchFamily="18" charset="0"/>
                        </a:rPr>
                        <a:t>Complete first draft shall be submitted to PM/NCDMM no later than 22 months after award</a:t>
                      </a:r>
                      <a:endParaRPr lang="en-US"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a:effectLst/>
                          <a:latin typeface="Arial" panose="020B0604020202020204" pitchFamily="34" charset="0"/>
                          <a:ea typeface="Times New Roman" panose="02020603050405020304" pitchFamily="18" charset="0"/>
                        </a:rPr>
                        <a:t>25 months after award</a:t>
                      </a:r>
                      <a:endParaRPr lang="en-US" sz="11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16120630"/>
                  </a:ext>
                </a:extLst>
              </a:tr>
              <a:tr h="633491">
                <a:tc>
                  <a:txBody>
                    <a:bodyPr/>
                    <a:lstStyle/>
                    <a:p>
                      <a:pPr marL="0" marR="0">
                        <a:lnSpc>
                          <a:spcPct val="115000"/>
                        </a:lnSpc>
                        <a:spcBef>
                          <a:spcPts val="600"/>
                        </a:spcBef>
                        <a:spcAft>
                          <a:spcPts val="1000"/>
                        </a:spcAft>
                      </a:pPr>
                      <a:r>
                        <a:rPr lang="en-US" sz="1200">
                          <a:effectLst/>
                          <a:latin typeface="Arial" panose="020B0604020202020204" pitchFamily="34" charset="0"/>
                          <a:ea typeface="Times New Roman" panose="02020603050405020304" pitchFamily="18" charset="0"/>
                        </a:rPr>
                        <a:t>Presentations by the project team at 4 national meetings such as TRX, MMX, RAPID, etc. regarding the interim and final deliverables to promote the outcomes of the work</a:t>
                      </a:r>
                      <a:endParaRPr lang="en-US" sz="1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600"/>
                        </a:spcBef>
                        <a:spcAft>
                          <a:spcPts val="1000"/>
                        </a:spcAft>
                      </a:pPr>
                      <a:r>
                        <a:rPr lang="en-US" sz="1200" b="1" dirty="0">
                          <a:effectLst/>
                          <a:latin typeface="Arial" panose="020B0604020202020204" pitchFamily="34" charset="0"/>
                          <a:ea typeface="Times New Roman" panose="02020603050405020304" pitchFamily="18" charset="0"/>
                        </a:rPr>
                        <a:t>No later than (NLT) 25 months after award</a:t>
                      </a:r>
                      <a:endParaRPr lang="en-US" sz="11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53107762"/>
                  </a:ext>
                </a:extLst>
              </a:tr>
            </a:tbl>
          </a:graphicData>
        </a:graphic>
      </p:graphicFrame>
      <p:sp>
        <p:nvSpPr>
          <p:cNvPr id="6" name="TextBox 5">
            <a:extLst>
              <a:ext uri="{FF2B5EF4-FFF2-40B4-BE49-F238E27FC236}">
                <a16:creationId xmlns:a16="http://schemas.microsoft.com/office/drawing/2014/main" id="{21AFB30B-49F8-93EF-573A-94BD304BAC37}"/>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8628C28C-603C-1A49-52E5-433D560E2165}"/>
              </a:ext>
            </a:extLst>
          </p:cNvPr>
          <p:cNvSpPr txBox="1"/>
          <p:nvPr/>
        </p:nvSpPr>
        <p:spPr>
          <a:xfrm>
            <a:off x="3041873" y="3246657"/>
            <a:ext cx="6102126" cy="385362"/>
          </a:xfrm>
          <a:prstGeom prst="rect">
            <a:avLst/>
          </a:prstGeom>
          <a:noFill/>
        </p:spPr>
        <p:txBody>
          <a:bodyPr wrap="square">
            <a:spAutoFit/>
          </a:bodyPr>
          <a:lstStyle/>
          <a:p>
            <a:pPr marL="0" marR="0">
              <a:lnSpc>
                <a:spcPct val="115000"/>
              </a:lnSpc>
              <a:spcBef>
                <a:spcPts val="6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79343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7297D-ADD3-49E3-6DB2-F0008C6BC1E2}"/>
              </a:ext>
            </a:extLst>
          </p:cNvPr>
          <p:cNvSpPr>
            <a:spLocks noGrp="1"/>
          </p:cNvSpPr>
          <p:nvPr>
            <p:ph type="title"/>
          </p:nvPr>
        </p:nvSpPr>
        <p:spPr/>
        <p:txBody>
          <a:bodyPr/>
          <a:lstStyle/>
          <a:p>
            <a:r>
              <a:rPr lang="en-US" dirty="0"/>
              <a:t>Reporting</a:t>
            </a:r>
          </a:p>
        </p:txBody>
      </p:sp>
      <p:sp>
        <p:nvSpPr>
          <p:cNvPr id="3" name="Content Placeholder 2">
            <a:extLst>
              <a:ext uri="{FF2B5EF4-FFF2-40B4-BE49-F238E27FC236}">
                <a16:creationId xmlns:a16="http://schemas.microsoft.com/office/drawing/2014/main" id="{A50BC23B-61C1-4ACC-6992-B82A52774BD3}"/>
              </a:ext>
            </a:extLst>
          </p:cNvPr>
          <p:cNvSpPr>
            <a:spLocks noGrp="1"/>
          </p:cNvSpPr>
          <p:nvPr>
            <p:ph idx="1"/>
          </p:nvPr>
        </p:nvSpPr>
        <p:spPr/>
        <p:txBody>
          <a:bodyPr>
            <a:normAutofit/>
          </a:bodyPr>
          <a:lstStyle/>
          <a:p>
            <a:r>
              <a:rPr lang="en-US" dirty="0"/>
              <a:t>Technical Progress Reports</a:t>
            </a:r>
          </a:p>
          <a:p>
            <a:r>
              <a:rPr lang="en-US" dirty="0"/>
              <a:t>Virtual teleconferences with Public Steering Committee</a:t>
            </a:r>
          </a:p>
          <a:p>
            <a:r>
              <a:rPr lang="en-US" dirty="0"/>
              <a:t>Schema and Data Compliance Reviews</a:t>
            </a:r>
          </a:p>
          <a:p>
            <a:r>
              <a:rPr lang="en-US" dirty="0"/>
              <a:t>Financial and man-hour reports</a:t>
            </a:r>
          </a:p>
          <a:p>
            <a:r>
              <a:rPr lang="en-US" dirty="0"/>
              <a:t>Presentation at annual DoD review or site visit.</a:t>
            </a:r>
          </a:p>
          <a:p>
            <a:r>
              <a:rPr lang="en-US" dirty="0"/>
              <a:t>Data persistence plan</a:t>
            </a:r>
          </a:p>
          <a:p>
            <a:endParaRPr lang="en-US" dirty="0"/>
          </a:p>
        </p:txBody>
      </p:sp>
      <p:sp>
        <p:nvSpPr>
          <p:cNvPr id="4" name="Slide Number Placeholder 3">
            <a:extLst>
              <a:ext uri="{FF2B5EF4-FFF2-40B4-BE49-F238E27FC236}">
                <a16:creationId xmlns:a16="http://schemas.microsoft.com/office/drawing/2014/main" id="{12FA05F1-F381-9A67-1B0D-CAF4931D067C}"/>
              </a:ext>
            </a:extLst>
          </p:cNvPr>
          <p:cNvSpPr>
            <a:spLocks noGrp="1"/>
          </p:cNvSpPr>
          <p:nvPr>
            <p:ph type="sldNum" sz="quarter" idx="10"/>
          </p:nvPr>
        </p:nvSpPr>
        <p:spPr/>
        <p:txBody>
          <a:bodyPr/>
          <a:lstStyle/>
          <a:p>
            <a:fld id="{33DB2E4B-F6C9-459F-811B-9049E87C984C}" type="slidenum">
              <a:rPr lang="en-US" smtClean="0"/>
              <a:pPr/>
              <a:t>27</a:t>
            </a:fld>
            <a:endParaRPr lang="en-US"/>
          </a:p>
        </p:txBody>
      </p:sp>
    </p:spTree>
    <p:extLst>
      <p:ext uri="{BB962C8B-B14F-4D97-AF65-F5344CB8AC3E}">
        <p14:creationId xmlns:p14="http://schemas.microsoft.com/office/powerpoint/2010/main" val="3112955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0CE33-AA3F-4AD0-8A26-BDC7A90E365D}"/>
              </a:ext>
            </a:extLst>
          </p:cNvPr>
          <p:cNvSpPr>
            <a:spLocks noGrp="1"/>
          </p:cNvSpPr>
          <p:nvPr>
            <p:ph type="title"/>
          </p:nvPr>
        </p:nvSpPr>
        <p:spPr>
          <a:xfrm>
            <a:off x="609600" y="685800"/>
            <a:ext cx="10972800" cy="1047750"/>
          </a:xfrm>
        </p:spPr>
        <p:txBody>
          <a:bodyPr/>
          <a:lstStyle/>
          <a:p>
            <a:r>
              <a:rPr lang="en-US" dirty="0"/>
              <a:t>Reporting</a:t>
            </a:r>
          </a:p>
        </p:txBody>
      </p:sp>
      <p:sp>
        <p:nvSpPr>
          <p:cNvPr id="3" name="Content Placeholder 2">
            <a:extLst>
              <a:ext uri="{FF2B5EF4-FFF2-40B4-BE49-F238E27FC236}">
                <a16:creationId xmlns:a16="http://schemas.microsoft.com/office/drawing/2014/main" id="{428E7332-53E4-4A1B-8402-CFA8BF9E177A}"/>
              </a:ext>
            </a:extLst>
          </p:cNvPr>
          <p:cNvSpPr>
            <a:spLocks noGrp="1"/>
          </p:cNvSpPr>
          <p:nvPr>
            <p:ph idx="1"/>
          </p:nvPr>
        </p:nvSpPr>
        <p:spPr>
          <a:xfrm>
            <a:off x="609600" y="1581150"/>
            <a:ext cx="10972800" cy="4756150"/>
          </a:xfrm>
        </p:spPr>
        <p:txBody>
          <a:bodyPr>
            <a:normAutofit/>
          </a:bodyPr>
          <a:lstStyle/>
          <a:p>
            <a:pPr>
              <a:lnSpc>
                <a:spcPct val="80000"/>
              </a:lnSpc>
            </a:pPr>
            <a:r>
              <a:rPr lang="en-US" sz="2200" dirty="0"/>
              <a:t>Material Specification including powder handling and characterization</a:t>
            </a:r>
          </a:p>
          <a:p>
            <a:pPr>
              <a:lnSpc>
                <a:spcPct val="80000"/>
              </a:lnSpc>
            </a:pPr>
            <a:r>
              <a:rPr lang="en-US" sz="2200" dirty="0"/>
              <a:t>AM Process Specification including all critical processing parameters (machine make/model, gas, laser power, speed, hatch spacing, etc.)</a:t>
            </a:r>
          </a:p>
          <a:p>
            <a:pPr>
              <a:lnSpc>
                <a:spcPct val="80000"/>
              </a:lnSpc>
            </a:pPr>
            <a:r>
              <a:rPr lang="en-US" sz="2200" dirty="0"/>
              <a:t>Applicable post-processing specifications</a:t>
            </a:r>
          </a:p>
          <a:p>
            <a:pPr>
              <a:lnSpc>
                <a:spcPct val="80000"/>
              </a:lnSpc>
            </a:pPr>
            <a:r>
              <a:rPr lang="en-US" sz="2200" dirty="0"/>
              <a:t>Statistical methods reported for achieving statistically based mechanical properties consistent with B-basis and/or A-basis Ti-6Al-4V material produced by a mature laser powder-based DED process</a:t>
            </a:r>
          </a:p>
          <a:p>
            <a:pPr>
              <a:lnSpc>
                <a:spcPct val="80000"/>
              </a:lnSpc>
            </a:pPr>
            <a:r>
              <a:rPr lang="en-US" sz="2200" dirty="0"/>
              <a:t>Reports, presentations, or teleconferences provided upon request by NCDMM or AFRL</a:t>
            </a:r>
          </a:p>
          <a:p>
            <a:pPr>
              <a:lnSpc>
                <a:spcPct val="80000"/>
              </a:lnSpc>
            </a:pPr>
            <a:r>
              <a:rPr lang="en-US" sz="2200" dirty="0"/>
              <a:t>Finalized, written report (minimum of one round of revisions completed with PM/NCDMM prior to final submission) including at minimum: critical process parameters, lesson learned, standards/specifications used, and any deviations from those standards/specifications</a:t>
            </a:r>
          </a:p>
          <a:p>
            <a:pPr>
              <a:lnSpc>
                <a:spcPct val="80000"/>
              </a:lnSpc>
            </a:pPr>
            <a:r>
              <a:rPr lang="en-US" sz="2200" dirty="0"/>
              <a:t>Presentations at 4 national meetings regarding interim and final deliverables to promote outcomes of the work</a:t>
            </a:r>
          </a:p>
        </p:txBody>
      </p:sp>
      <p:sp>
        <p:nvSpPr>
          <p:cNvPr id="4" name="Slide Number Placeholder 3">
            <a:extLst>
              <a:ext uri="{FF2B5EF4-FFF2-40B4-BE49-F238E27FC236}">
                <a16:creationId xmlns:a16="http://schemas.microsoft.com/office/drawing/2014/main" id="{9734BF1A-56B1-4D81-BF63-C754635C3A0B}"/>
              </a:ext>
            </a:extLst>
          </p:cNvPr>
          <p:cNvSpPr>
            <a:spLocks noGrp="1"/>
          </p:cNvSpPr>
          <p:nvPr>
            <p:ph type="sldNum" sz="quarter" idx="10"/>
          </p:nvPr>
        </p:nvSpPr>
        <p:spPr/>
        <p:txBody>
          <a:bodyPr/>
          <a:lstStyle/>
          <a:p>
            <a:fld id="{33DB2E4B-F6C9-459F-811B-9049E87C984C}" type="slidenum">
              <a:rPr lang="en-US" smtClean="0"/>
              <a:pPr/>
              <a:t>28</a:t>
            </a:fld>
            <a:endParaRPr lang="en-US"/>
          </a:p>
        </p:txBody>
      </p:sp>
    </p:spTree>
    <p:extLst>
      <p:ext uri="{BB962C8B-B14F-4D97-AF65-F5344CB8AC3E}">
        <p14:creationId xmlns:p14="http://schemas.microsoft.com/office/powerpoint/2010/main" val="3675995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4A6E-0950-4BBC-81F7-871654450AB4}"/>
              </a:ext>
            </a:extLst>
          </p:cNvPr>
          <p:cNvSpPr>
            <a:spLocks noGrp="1"/>
          </p:cNvSpPr>
          <p:nvPr>
            <p:ph type="title"/>
          </p:nvPr>
        </p:nvSpPr>
        <p:spPr>
          <a:xfrm>
            <a:off x="609600" y="685800"/>
            <a:ext cx="10972800" cy="977900"/>
          </a:xfrm>
        </p:spPr>
        <p:txBody>
          <a:bodyPr/>
          <a:lstStyle/>
          <a:p>
            <a:r>
              <a:rPr lang="en-US" dirty="0"/>
              <a:t>Proposal and Contracting Information</a:t>
            </a:r>
          </a:p>
        </p:txBody>
      </p:sp>
      <p:sp>
        <p:nvSpPr>
          <p:cNvPr id="3" name="Content Placeholder 2">
            <a:extLst>
              <a:ext uri="{FF2B5EF4-FFF2-40B4-BE49-F238E27FC236}">
                <a16:creationId xmlns:a16="http://schemas.microsoft.com/office/drawing/2014/main" id="{75A292FE-EFC8-40DF-B951-6BB7CD61CCAA}"/>
              </a:ext>
            </a:extLst>
          </p:cNvPr>
          <p:cNvSpPr>
            <a:spLocks noGrp="1"/>
          </p:cNvSpPr>
          <p:nvPr>
            <p:ph idx="1"/>
          </p:nvPr>
        </p:nvSpPr>
        <p:spPr>
          <a:xfrm>
            <a:off x="609600" y="1739900"/>
            <a:ext cx="10972800" cy="4559300"/>
          </a:xfrm>
        </p:spPr>
        <p:txBody>
          <a:bodyPr>
            <a:normAutofit lnSpcReduction="10000"/>
          </a:bodyPr>
          <a:lstStyle/>
          <a:p>
            <a:r>
              <a:rPr lang="en-US" dirty="0"/>
              <a:t>Executive Summaries must contain information which is publicly releasable, non-proprietary</a:t>
            </a:r>
          </a:p>
          <a:p>
            <a:pPr lvl="1"/>
            <a:r>
              <a:rPr lang="en-US" dirty="0"/>
              <a:t>Purpose</a:t>
            </a:r>
          </a:p>
          <a:p>
            <a:pPr lvl="2"/>
            <a:r>
              <a:rPr lang="en-US" dirty="0"/>
              <a:t>To aid in America Makes public release process for award announcement</a:t>
            </a:r>
          </a:p>
          <a:p>
            <a:pPr lvl="2"/>
            <a:r>
              <a:rPr lang="en-US" dirty="0"/>
              <a:t>To demonstrate impact and merits of Institute’s efforts to the public</a:t>
            </a:r>
          </a:p>
          <a:p>
            <a:endParaRPr lang="en-US" dirty="0"/>
          </a:p>
          <a:p>
            <a:r>
              <a:rPr lang="en-US" dirty="0"/>
              <a:t>No fee allowed</a:t>
            </a:r>
          </a:p>
          <a:p>
            <a:endParaRPr lang="en-US" dirty="0"/>
          </a:p>
          <a:p>
            <a:r>
              <a:rPr lang="en-US" dirty="0"/>
              <a:t>Cover page should include DUNS and CAGE of at least team lead</a:t>
            </a:r>
          </a:p>
          <a:p>
            <a:endParaRPr lang="en-US" dirty="0"/>
          </a:p>
          <a:p>
            <a:r>
              <a:rPr lang="en-US" dirty="0"/>
              <a:t>Exhibit VI.  Listing of all Test Lab Certifications and Pertinent Test Lab Qualification Details</a:t>
            </a:r>
          </a:p>
          <a:p>
            <a:pPr marL="0" indent="0">
              <a:buNone/>
            </a:pPr>
            <a:endParaRPr lang="en-US" dirty="0"/>
          </a:p>
        </p:txBody>
      </p:sp>
      <p:sp>
        <p:nvSpPr>
          <p:cNvPr id="4" name="Slide Number Placeholder 3">
            <a:extLst>
              <a:ext uri="{FF2B5EF4-FFF2-40B4-BE49-F238E27FC236}">
                <a16:creationId xmlns:a16="http://schemas.microsoft.com/office/drawing/2014/main" id="{91A46F6B-B1D4-43C9-8117-F5C40970455E}"/>
              </a:ext>
            </a:extLst>
          </p:cNvPr>
          <p:cNvSpPr>
            <a:spLocks noGrp="1"/>
          </p:cNvSpPr>
          <p:nvPr>
            <p:ph type="sldNum" sz="quarter" idx="10"/>
          </p:nvPr>
        </p:nvSpPr>
        <p:spPr/>
        <p:txBody>
          <a:bodyPr/>
          <a:lstStyle/>
          <a:p>
            <a:fld id="{33DB2E4B-F6C9-459F-811B-9049E87C984C}" type="slidenum">
              <a:rPr lang="en-US" smtClean="0"/>
              <a:pPr/>
              <a:t>29</a:t>
            </a:fld>
            <a:endParaRPr lang="en-US"/>
          </a:p>
        </p:txBody>
      </p:sp>
    </p:spTree>
    <p:extLst>
      <p:ext uri="{BB962C8B-B14F-4D97-AF65-F5344CB8AC3E}">
        <p14:creationId xmlns:p14="http://schemas.microsoft.com/office/powerpoint/2010/main" val="904694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200" y="1905000"/>
            <a:ext cx="8229600" cy="2151422"/>
          </a:xfrm>
        </p:spPr>
        <p:txBody>
          <a:bodyPr>
            <a:noAutofit/>
          </a:bodyPr>
          <a:lstStyle/>
          <a:p>
            <a:pPr>
              <a:lnSpc>
                <a:spcPct val="80000"/>
              </a:lnSpc>
            </a:pPr>
            <a:r>
              <a:rPr lang="en-US" sz="6000" b="1" spc="-180" dirty="0">
                <a:solidFill>
                  <a:srgbClr val="002060"/>
                </a:solidFill>
              </a:rPr>
              <a:t>When America Makes</a:t>
            </a:r>
            <a:br>
              <a:rPr lang="en-US" sz="6000" b="1" spc="-180" dirty="0">
                <a:solidFill>
                  <a:srgbClr val="002060"/>
                </a:solidFill>
              </a:rPr>
            </a:br>
            <a:r>
              <a:rPr lang="en-US" sz="6000" b="1" spc="-180" dirty="0">
                <a:solidFill>
                  <a:srgbClr val="002060"/>
                </a:solidFill>
              </a:rPr>
              <a:t>America Works</a:t>
            </a:r>
          </a:p>
        </p:txBody>
      </p:sp>
      <p:sp>
        <p:nvSpPr>
          <p:cNvPr id="5" name="TextBox 4"/>
          <p:cNvSpPr txBox="1"/>
          <p:nvPr/>
        </p:nvSpPr>
        <p:spPr>
          <a:xfrm>
            <a:off x="5449060" y="5530345"/>
            <a:ext cx="1945439" cy="369332"/>
          </a:xfrm>
          <a:prstGeom prst="rect">
            <a:avLst/>
          </a:prstGeom>
          <a:noFill/>
        </p:spPr>
        <p:txBody>
          <a:bodyPr wrap="none" rtlCol="0">
            <a:spAutoFit/>
          </a:bodyPr>
          <a:lstStyle/>
          <a:p>
            <a:r>
              <a:rPr lang="en-US" dirty="0">
                <a:solidFill>
                  <a:srgbClr val="25A3DD"/>
                </a:solidFill>
                <a:latin typeface="Arial"/>
                <a:cs typeface="Arial"/>
              </a:rPr>
              <a:t>@AmericaMakes</a:t>
            </a:r>
          </a:p>
        </p:txBody>
      </p:sp>
      <p:sp>
        <p:nvSpPr>
          <p:cNvPr id="6" name="TextBox 5"/>
          <p:cNvSpPr txBox="1"/>
          <p:nvPr/>
        </p:nvSpPr>
        <p:spPr>
          <a:xfrm>
            <a:off x="2416063" y="5530345"/>
            <a:ext cx="2031864" cy="369332"/>
          </a:xfrm>
          <a:prstGeom prst="rect">
            <a:avLst/>
          </a:prstGeom>
          <a:noFill/>
        </p:spPr>
        <p:txBody>
          <a:bodyPr wrap="none" rtlCol="0">
            <a:spAutoFit/>
          </a:bodyPr>
          <a:lstStyle/>
          <a:p>
            <a:r>
              <a:rPr lang="en-US" dirty="0">
                <a:solidFill>
                  <a:srgbClr val="25A3DD"/>
                </a:solidFill>
                <a:latin typeface="Arial"/>
                <a:cs typeface="Arial"/>
              </a:rPr>
              <a:t>AmericaMakes.us</a:t>
            </a:r>
          </a:p>
        </p:txBody>
      </p:sp>
      <p:pic>
        <p:nvPicPr>
          <p:cNvPr id="9" name="Picture 8" descr="AM_full_color_signatur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00251" y="4144977"/>
            <a:ext cx="4223657" cy="44201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1" y="5552481"/>
            <a:ext cx="434863" cy="308692"/>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6609" y="5559563"/>
            <a:ext cx="382451" cy="310896"/>
          </a:xfrm>
          <a:prstGeom prst="rect">
            <a:avLst/>
          </a:prstGeom>
        </p:spPr>
      </p:pic>
      <p:pic>
        <p:nvPicPr>
          <p:cNvPr id="3" name="Picture 2" descr="Facebook.wm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76949" y="5530345"/>
            <a:ext cx="369332" cy="369332"/>
          </a:xfrm>
          <a:prstGeom prst="rect">
            <a:avLst/>
          </a:prstGeom>
        </p:spPr>
      </p:pic>
      <p:sp>
        <p:nvSpPr>
          <p:cNvPr id="12" name="TextBox 11"/>
          <p:cNvSpPr txBox="1"/>
          <p:nvPr/>
        </p:nvSpPr>
        <p:spPr>
          <a:xfrm>
            <a:off x="8231343" y="5530345"/>
            <a:ext cx="1774845" cy="369332"/>
          </a:xfrm>
          <a:prstGeom prst="rect">
            <a:avLst/>
          </a:prstGeom>
          <a:noFill/>
        </p:spPr>
        <p:txBody>
          <a:bodyPr wrap="none" rtlCol="0">
            <a:spAutoFit/>
          </a:bodyPr>
          <a:lstStyle/>
          <a:p>
            <a:r>
              <a:rPr lang="en-US" dirty="0">
                <a:solidFill>
                  <a:srgbClr val="25A3DD"/>
                </a:solidFill>
                <a:latin typeface="Arial"/>
                <a:cs typeface="Arial"/>
              </a:rPr>
              <a:t>/AmericaMakes</a:t>
            </a:r>
          </a:p>
        </p:txBody>
      </p:sp>
    </p:spTree>
    <p:extLst>
      <p:ext uri="{BB962C8B-B14F-4D97-AF65-F5344CB8AC3E}">
        <p14:creationId xmlns:p14="http://schemas.microsoft.com/office/powerpoint/2010/main" val="3984180835"/>
      </p:ext>
    </p:extLst>
  </p:cSld>
  <p:clrMapOvr>
    <a:masterClrMapping/>
  </p:clrMapOvr>
</p:sld>
</file>

<file path=ppt/theme/theme1.xml><?xml version="1.0" encoding="utf-8"?>
<a:theme xmlns:a="http://schemas.openxmlformats.org/drawingml/2006/main" name="AM2015">
  <a:themeElements>
    <a:clrScheme name="NCDMM AM 1">
      <a:dk1>
        <a:srgbClr val="00377C"/>
      </a:dk1>
      <a:lt1>
        <a:srgbClr val="FFFFFF"/>
      </a:lt1>
      <a:dk2>
        <a:srgbClr val="0B3F8E"/>
      </a:dk2>
      <a:lt2>
        <a:srgbClr val="E6E6E6"/>
      </a:lt2>
      <a:accent1>
        <a:srgbClr val="1395E3"/>
      </a:accent1>
      <a:accent2>
        <a:srgbClr val="5D6A6A"/>
      </a:accent2>
      <a:accent3>
        <a:srgbClr val="E5001C"/>
      </a:accent3>
      <a:accent4>
        <a:srgbClr val="8B0E19"/>
      </a:accent4>
      <a:accent5>
        <a:srgbClr val="999999"/>
      </a:accent5>
      <a:accent6>
        <a:srgbClr val="CCCCCC"/>
      </a:accent6>
      <a:hlink>
        <a:srgbClr val="E5001C"/>
      </a:hlink>
      <a:folHlink>
        <a:srgbClr val="04377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_AmericaMakes_16x9_2020.pptx" id="{F1D17660-5F75-49CA-932E-9B3C4FA4D596}" vid="{562236F7-4190-4FD1-83A7-01DDD0CC65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DCDateModified xmlns="http://schemas.microsoft.com/sharepoint/v3/fields" xsi:nil="true"/>
    <Thisistheversionwesubmitted xmlns="bcf06de6-13d5-4d05-8e56-ca3a58c127c2" xsi:nil="true"/>
    <Comments2 xmlns="bcf06de6-13d5-4d05-8e56-ca3a58c127c2" xsi:nil="true"/>
    <_DCDateCreated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701124249D21F459997B6AC4F47D063" ma:contentTypeVersion="21" ma:contentTypeDescription="Create a new document." ma:contentTypeScope="" ma:versionID="ba27b025f93afe6d32c431b73fd8b087">
  <xsd:schema xmlns:xsd="http://www.w3.org/2001/XMLSchema" xmlns:xs="http://www.w3.org/2001/XMLSchema" xmlns:p="http://schemas.microsoft.com/office/2006/metadata/properties" xmlns:ns1="http://schemas.microsoft.com/sharepoint/v3" xmlns:ns2="http://schemas.microsoft.com/sharepoint/v3/fields" xmlns:ns3="bcf06de6-13d5-4d05-8e56-ca3a58c127c2" xmlns:ns4="d2bd6413-f927-48e2-8ec8-c26621e1bd68" targetNamespace="http://schemas.microsoft.com/office/2006/metadata/properties" ma:root="true" ma:fieldsID="8bda228be7d3e793e3d48457cf4a40be" ns1:_="" ns2:_="" ns3:_="" ns4:_="">
    <xsd:import namespace="http://schemas.microsoft.com/sharepoint/v3"/>
    <xsd:import namespace="http://schemas.microsoft.com/sharepoint/v3/fields"/>
    <xsd:import namespace="bcf06de6-13d5-4d05-8e56-ca3a58c127c2"/>
    <xsd:import namespace="d2bd6413-f927-48e2-8ec8-c26621e1bd68"/>
    <xsd:element name="properties">
      <xsd:complexType>
        <xsd:sequence>
          <xsd:element name="documentManagement">
            <xsd:complexType>
              <xsd:all>
                <xsd:element ref="ns2:_DCDateCreated" minOccurs="0"/>
                <xsd:element ref="ns2:_DCDateModified" minOccurs="0"/>
                <xsd:element ref="ns4:SharedWithUsers" minOccurs="0"/>
                <xsd:element ref="ns4:SharingHintHash"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1:_ip_UnifiedCompliancePolicyProperties" minOccurs="0"/>
                <xsd:element ref="ns1:_ip_UnifiedCompliancePolicyUIAction" minOccurs="0"/>
                <xsd:element ref="ns3:Thisistheversionwesubmitted" minOccurs="0"/>
                <xsd:element ref="ns3:Comments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11" nillable="true" ma:displayName="Date Created" ma:description="The date on which this resource was created" ma:format="DateTime" ma:internalName="_DCDateCreated">
      <xsd:simpleType>
        <xsd:restriction base="dms:DateTime"/>
      </xsd:simpleType>
    </xsd:element>
    <xsd:element name="_DCDateModified" ma:index="12" nillable="true" ma:displayName="Date Modified" ma:description="The date on which this resource was last modified" ma:format="DateTime" ma:internalName="_DCDateModifi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cf06de6-13d5-4d05-8e56-ca3a58c127c2" elementFormDefault="qualified">
    <xsd:import namespace="http://schemas.microsoft.com/office/2006/documentManagement/types"/>
    <xsd:import namespace="http://schemas.microsoft.com/office/infopath/2007/PartnerControls"/>
    <xsd:element name="MediaServiceMetadata" ma:index="21" nillable="true" ma:displayName="MediaServiceMetadata" ma:description="" ma:hidden="true" ma:internalName="MediaServiceMetadata" ma:readOnly="true">
      <xsd:simpleType>
        <xsd:restriction base="dms:Note"/>
      </xsd:simpleType>
    </xsd:element>
    <xsd:element name="MediaServiceFastMetadata" ma:index="22" nillable="true" ma:displayName="MediaServiceFastMetadata" ma:description="" ma:hidden="true" ma:internalName="MediaServiceFastMetadata" ma:readOnly="true">
      <xsd:simpleType>
        <xsd:restriction base="dms:Note"/>
      </xsd:simpleType>
    </xsd:element>
    <xsd:element name="MediaServiceDateTaken" ma:index="23" nillable="true" ma:displayName="MediaServiceDateTaken" ma:description="" ma:hidden="true" ma:internalName="MediaServiceDateTaken" ma:readOnly="true">
      <xsd:simpleType>
        <xsd:restriction base="dms:Text"/>
      </xsd:simpleType>
    </xsd:element>
    <xsd:element name="MediaServiceAutoTags" ma:index="24" nillable="true" ma:displayName="MediaServiceAutoTags" ma:description="" ma:internalName="MediaServiceAutoTags" ma:readOnly="true">
      <xsd:simpleType>
        <xsd:restriction base="dms:Text"/>
      </xsd:simpleType>
    </xsd:element>
    <xsd:element name="MediaServiceLocation" ma:index="25" nillable="true" ma:displayName="MediaServiceLocation" ma:description="" ma:internalName="MediaServiceLocation" ma:readOnly="true">
      <xsd:simpleType>
        <xsd:restriction base="dms:Text"/>
      </xsd:simpleType>
    </xsd:element>
    <xsd:element name="MediaServiceOCR" ma:index="26" nillable="true" ma:displayName="MediaServiceOCR" ma:internalName="MediaServiceOCR" ma:readOnly="true">
      <xsd:simpleType>
        <xsd:restriction base="dms:Note">
          <xsd:maxLength value="255"/>
        </xsd:restriction>
      </xsd:simpleType>
    </xsd:element>
    <xsd:element name="MediaServiceEventHashCode" ma:index="27" nillable="true" ma:displayName="MediaServiceEventHashCode" ma:hidden="true" ma:internalName="MediaServiceEventHashCode" ma:readOnly="true">
      <xsd:simpleType>
        <xsd:restriction base="dms:Text"/>
      </xsd:simpleType>
    </xsd:element>
    <xsd:element name="MediaServiceGenerationTime" ma:index="28" nillable="true" ma:displayName="MediaServiceGenerationTime" ma:hidden="true" ma:internalName="MediaServiceGenerationTime" ma:readOnly="true">
      <xsd:simpleType>
        <xsd:restriction base="dms:Text"/>
      </xsd:simpleType>
    </xsd:element>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element name="Thisistheversionwesubmitted" ma:index="33" nillable="true" ma:displayName="Notes" ma:format="Dropdown" ma:internalName="Thisistheversionwesubmitted">
      <xsd:simpleType>
        <xsd:restriction base="dms:Text">
          <xsd:maxLength value="255"/>
        </xsd:restriction>
      </xsd:simpleType>
    </xsd:element>
    <xsd:element name="Comments2" ma:index="34" nillable="true" ma:displayName="Comments 2" ma:description="No additive experience, PM experience in various project engineering roles, maintenance centric background; not interested" ma:format="Dropdown" ma:internalName="Comments2">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2bd6413-f927-48e2-8ec8-c26621e1bd6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7" nillable="true" ma:displayName="Sharing Hint Hash" ma:internalName="SharingHintHash" ma:readOnly="true">
      <xsd:simpleType>
        <xsd:restriction base="dms:Text"/>
      </xsd:simpleType>
    </xsd:element>
    <xsd:element name="SharedWithDetails" ma:index="18" nillable="true" ma:displayName="Shared With Details" ma:internalName="SharedWithDetails" ma:readOnly="true">
      <xsd:simpleType>
        <xsd:restriction base="dms:Note">
          <xsd:maxLength value="255"/>
        </xsd:restriction>
      </xsd:simpleType>
    </xsd:element>
    <xsd:element name="LastSharedByUser" ma:index="19" nillable="true" ma:displayName="Last Shared By User" ma:description="" ma:internalName="LastSharedByUser" ma:readOnly="true">
      <xsd:simpleType>
        <xsd:restriction base="dms:Note">
          <xsd:maxLength value="255"/>
        </xsd:restriction>
      </xsd:simpleType>
    </xsd:element>
    <xsd:element name="LastSharedByTime" ma:index="20"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3" ma:displayName="Subject"/>
        <xsd:element ref="dc:description" minOccurs="0" maxOccurs="1" ma:index="10" ma:displayName="Comments"/>
        <xsd:element name="keywords" minOccurs="0" maxOccurs="1" type="xsd:string" ma:index="14" ma:displayName="Keywords"/>
        <xsd:element ref="dc:language" minOccurs="0" maxOccurs="1"/>
        <xsd:element name="category" minOccurs="0" maxOccurs="1" type="xsd:string" ma:index="9"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FAA8C0-4BCB-487A-88C8-42C2CC892C0F}">
  <ds:schemaRefs>
    <ds:schemaRef ds:uri="http://purl.org/dc/elements/1.1/"/>
    <ds:schemaRef ds:uri="http://schemas.microsoft.com/office/2006/metadata/properties"/>
    <ds:schemaRef ds:uri="http://schemas.microsoft.com/sharepoint/v3"/>
    <ds:schemaRef ds:uri="http://purl.org/dc/terms/"/>
    <ds:schemaRef ds:uri="http://schemas.microsoft.com/sharepoint/v3/fields"/>
    <ds:schemaRef ds:uri="http://schemas.microsoft.com/office/2006/documentManagement/types"/>
    <ds:schemaRef ds:uri="bcf06de6-13d5-4d05-8e56-ca3a58c127c2"/>
    <ds:schemaRef ds:uri="http://schemas.microsoft.com/office/infopath/2007/PartnerControls"/>
    <ds:schemaRef ds:uri="d2bd6413-f927-48e2-8ec8-c26621e1bd68"/>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CE426CF1-C089-4F0B-BF1B-A5501D7D8CA0}">
  <ds:schemaRefs>
    <ds:schemaRef ds:uri="http://schemas.microsoft.com/sharepoint/v3/contenttype/forms"/>
  </ds:schemaRefs>
</ds:datastoreItem>
</file>

<file path=customXml/itemProps3.xml><?xml version="1.0" encoding="utf-8"?>
<ds:datastoreItem xmlns:ds="http://schemas.openxmlformats.org/officeDocument/2006/customXml" ds:itemID="{F04D3B90-2C9A-4762-AA70-F136FC4C51C4}">
  <ds:schemaRefs>
    <ds:schemaRef ds:uri="bcf06de6-13d5-4d05-8e56-ca3a58c127c2"/>
    <ds:schemaRef ds:uri="d2bd6413-f927-48e2-8ec8-c26621e1bd6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cad832eb-79d2-4f05-ad0e-eaea13c72f3c}" enabled="0" method="" siteId="{cad832eb-79d2-4f05-ad0e-eaea13c72f3c}" removed="1"/>
</clbl:labelList>
</file>

<file path=docProps/app.xml><?xml version="1.0" encoding="utf-8"?>
<Properties xmlns="http://schemas.openxmlformats.org/officeDocument/2006/extended-properties" xmlns:vt="http://schemas.openxmlformats.org/officeDocument/2006/docPropsVTypes">
  <Template>PPT_AmericaMakes_16x9_2020 (1)</Template>
  <TotalTime>11415</TotalTime>
  <Words>3103</Words>
  <Application>Microsoft Office PowerPoint</Application>
  <PresentationFormat>Widescreen</PresentationFormat>
  <Paragraphs>357</Paragraphs>
  <Slides>30</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Gill Sans</vt:lpstr>
      <vt:lpstr>Symbol</vt:lpstr>
      <vt:lpstr>Times New Roman</vt:lpstr>
      <vt:lpstr>Wingdings</vt:lpstr>
      <vt:lpstr>AM2015</vt:lpstr>
      <vt:lpstr>PowerPoint Presentation</vt:lpstr>
      <vt:lpstr>PowerPoint Presentation</vt:lpstr>
      <vt:lpstr>Open Project Call 2022</vt:lpstr>
      <vt:lpstr>Topics</vt:lpstr>
      <vt:lpstr>Open Project Call 2022 Schedule </vt:lpstr>
      <vt:lpstr>Funding Overview: 4 Awards </vt:lpstr>
      <vt:lpstr>Minimum Deliverables</vt:lpstr>
      <vt:lpstr>Minimum Deliverables</vt:lpstr>
      <vt:lpstr>Proposal and Contracting Updates</vt:lpstr>
      <vt:lpstr>PowerPoint Presentation</vt:lpstr>
      <vt:lpstr>Schedule </vt:lpstr>
      <vt:lpstr>PowerPoint Presentation</vt:lpstr>
      <vt:lpstr>GAMAT Overview</vt:lpstr>
      <vt:lpstr>Schedule </vt:lpstr>
      <vt:lpstr>Background and Objective</vt:lpstr>
      <vt:lpstr>Requirements</vt:lpstr>
      <vt:lpstr>Requirements</vt:lpstr>
      <vt:lpstr>Requirements</vt:lpstr>
      <vt:lpstr>GAMAT – 1 award anticipated</vt:lpstr>
      <vt:lpstr>Eligibility</vt:lpstr>
      <vt:lpstr>Minimum Deliverables</vt:lpstr>
      <vt:lpstr>Minimum Deliverables (Cont.)</vt:lpstr>
      <vt:lpstr>Minimum Deliverables (Cont.)</vt:lpstr>
      <vt:lpstr>Minimum Deliverables (Cont.)</vt:lpstr>
      <vt:lpstr>Minimum Deliverables (Cont.)</vt:lpstr>
      <vt:lpstr>Minimum Deliverables (Cont.)</vt:lpstr>
      <vt:lpstr>Reporting</vt:lpstr>
      <vt:lpstr>Reporting</vt:lpstr>
      <vt:lpstr>Proposal and Contracting Information</vt:lpstr>
      <vt:lpstr>When America Makes America Works</vt:lpstr>
    </vt:vector>
  </TitlesOfParts>
  <Company>NCDMM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Brandon Ribic</dc:creator>
  <cp:keywords>Webinar Templated Updated CDIP</cp:keywords>
  <dc:description/>
  <cp:lastModifiedBy>Jason Thomas</cp:lastModifiedBy>
  <cp:revision>11</cp:revision>
  <cp:lastPrinted>2016-10-28T17:42:16Z</cp:lastPrinted>
  <dcterms:created xsi:type="dcterms:W3CDTF">2021-04-06T00:16:21Z</dcterms:created>
  <dcterms:modified xsi:type="dcterms:W3CDTF">2022-08-01T19:55:09Z</dcterms:modified>
  <cp:category>4- Stationery - America Makes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0x0101002701124249D21F459997B6AC4F47D063</vt:lpwstr>
  </property>
</Properties>
</file>