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7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82" d="100"/>
          <a:sy n="82" d="100"/>
        </p:scale>
        <p:origin x="-17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6364-1085-294C-8AE6-ADE8F54CE4E5}" type="datetimeFigureOut">
              <a:rPr lang="en-US" smtClean="0"/>
              <a:pPr/>
              <a:t>11/22/14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F4CB8CB-BD6A-8341-BE04-FF4EB73EAA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6364-1085-294C-8AE6-ADE8F54CE4E5}" type="datetimeFigureOut">
              <a:rPr lang="en-US" smtClean="0"/>
              <a:pPr/>
              <a:t>11/22/14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F4CB8CB-BD6A-8341-BE04-FF4EB73EAA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6364-1085-294C-8AE6-ADE8F54CE4E5}" type="datetimeFigureOut">
              <a:rPr lang="en-US" smtClean="0"/>
              <a:pPr/>
              <a:t>11/22/14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F4CB8CB-BD6A-8341-BE04-FF4EB73EAA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6D56364-1085-294C-8AE6-ADE8F54CE4E5}" type="datetimeFigureOut">
              <a:rPr lang="en-US" smtClean="0"/>
              <a:pPr/>
              <a:t>11/22/14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CB8CB-BD6A-8341-BE04-FF4EB73EAA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6364-1085-294C-8AE6-ADE8F54CE4E5}" type="datetimeFigureOut">
              <a:rPr lang="en-US" smtClean="0"/>
              <a:pPr/>
              <a:t>11/22/14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F4CB8CB-BD6A-8341-BE04-FF4EB73EAA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6364-1085-294C-8AE6-ADE8F54CE4E5}" type="datetimeFigureOut">
              <a:rPr lang="en-US" smtClean="0"/>
              <a:pPr/>
              <a:t>11/22/14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F4CB8CB-BD6A-8341-BE04-FF4EB73EAA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6364-1085-294C-8AE6-ADE8F54CE4E5}" type="datetimeFigureOut">
              <a:rPr lang="en-US" smtClean="0"/>
              <a:pPr/>
              <a:t>11/22/14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4CB8CB-BD6A-8341-BE04-FF4EB73EAA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F4CB8CB-BD6A-8341-BE04-FF4EB73EAA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6364-1085-294C-8AE6-ADE8F54CE4E5}" type="datetimeFigureOut">
              <a:rPr lang="en-US" smtClean="0"/>
              <a:pPr/>
              <a:t>11/22/14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F4CB8CB-BD6A-8341-BE04-FF4EB73EAA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6D56364-1085-294C-8AE6-ADE8F54CE4E5}" type="datetimeFigureOut">
              <a:rPr lang="en-US" smtClean="0"/>
              <a:pPr/>
              <a:t>11/22/14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6364-1085-294C-8AE6-ADE8F54CE4E5}" type="datetimeFigureOut">
              <a:rPr lang="en-US" smtClean="0"/>
              <a:pPr/>
              <a:t>11/22/14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CB8CB-BD6A-8341-BE04-FF4EB73EAA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F4CB8CB-BD6A-8341-BE04-FF4EB73EAA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6364-1085-294C-8AE6-ADE8F54CE4E5}" type="datetimeFigureOut">
              <a:rPr lang="en-US" smtClean="0"/>
              <a:pPr/>
              <a:t>11/22/14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6D56364-1085-294C-8AE6-ADE8F54CE4E5}" type="datetimeFigureOut">
              <a:rPr lang="en-US" smtClean="0"/>
              <a:pPr/>
              <a:t>11/22/14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F4CB8CB-BD6A-8341-BE04-FF4EB73EAA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easybib.com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aai.org" TargetMode="External"/><Relationship Id="rId3" Type="http://schemas.openxmlformats.org/officeDocument/2006/relationships/hyperlink" Target="http://colbertnation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Citations</a:t>
            </a:r>
            <a:endParaRPr lang="en-US" sz="5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MLA Style</a:t>
            </a:r>
            <a:endParaRPr lang="en-US" sz="6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/>
              <a:t>What is MLA?</a:t>
            </a:r>
            <a:endParaRPr lang="en-US" sz="5400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sz="4800" dirty="0" smtClean="0"/>
              <a:t>Modern Language Association</a:t>
            </a:r>
          </a:p>
          <a:p>
            <a:r>
              <a:rPr lang="en-US" sz="4800" dirty="0" smtClean="0"/>
              <a:t>A method of citing references in research and literary papers</a:t>
            </a:r>
          </a:p>
          <a:p>
            <a:pPr lvl="1"/>
            <a:r>
              <a:rPr lang="en-US" sz="4000" dirty="0" smtClean="0"/>
              <a:t>Parenthetical citations in text</a:t>
            </a:r>
          </a:p>
          <a:p>
            <a:pPr lvl="1"/>
            <a:r>
              <a:rPr lang="en-US" sz="4000" dirty="0" smtClean="0"/>
              <a:t>Works cited page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/>
              <a:t>Documentation in Text</a:t>
            </a:r>
            <a:endParaRPr lang="en-US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0" y="1417638"/>
            <a:ext cx="9144000" cy="51355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This is referred to as parenthetical citation.</a:t>
            </a:r>
          </a:p>
          <a:p>
            <a:r>
              <a:rPr lang="en-US" sz="3600" b="1" dirty="0" smtClean="0"/>
              <a:t>One Author</a:t>
            </a:r>
          </a:p>
          <a:p>
            <a:pPr lvl="1"/>
            <a:r>
              <a:rPr lang="en-US" sz="3200" b="1" dirty="0" smtClean="0"/>
              <a:t>Author’s name in reference</a:t>
            </a:r>
          </a:p>
          <a:p>
            <a:pPr lvl="2"/>
            <a:r>
              <a:rPr lang="en-US" sz="3000" b="1" dirty="0" smtClean="0"/>
              <a:t>Usually the author’s last name and page number</a:t>
            </a:r>
          </a:p>
          <a:p>
            <a:pPr lvl="2"/>
            <a:r>
              <a:rPr lang="en-US" sz="3000" b="1" dirty="0" smtClean="0"/>
              <a:t>Note punctuation</a:t>
            </a:r>
          </a:p>
          <a:p>
            <a:pPr lvl="3"/>
            <a:r>
              <a:rPr lang="en-US" sz="2800" b="1" dirty="0" smtClean="0"/>
              <a:t>(Author’s last name page number)</a:t>
            </a:r>
          </a:p>
          <a:p>
            <a:pPr lvl="3"/>
            <a:r>
              <a:rPr lang="en-US" sz="2800" b="1" dirty="0" smtClean="0"/>
              <a:t>Ex.  </a:t>
            </a:r>
            <a:r>
              <a:rPr lang="en-US" sz="2800" b="1" i="1" dirty="0" smtClean="0"/>
              <a:t>This point has been argued before </a:t>
            </a:r>
            <a:r>
              <a:rPr lang="en-US" sz="2800" b="1" dirty="0" smtClean="0">
                <a:solidFill>
                  <a:srgbClr val="FF0000"/>
                </a:solidFill>
              </a:rPr>
              <a:t>(Frye 1971).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 smtClean="0"/>
              <a:t>Two Authors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smtClean="0"/>
              <a:t>Authors’ names in reference</a:t>
            </a:r>
          </a:p>
          <a:p>
            <a:pPr lvl="1"/>
            <a:r>
              <a:rPr lang="en-US" sz="3200" dirty="0" smtClean="0"/>
              <a:t>Alphabetically by last name and page number</a:t>
            </a:r>
          </a:p>
          <a:p>
            <a:pPr lvl="1"/>
            <a:r>
              <a:rPr lang="en-US" sz="3200" dirty="0" smtClean="0"/>
              <a:t>Note punctuation</a:t>
            </a:r>
          </a:p>
          <a:p>
            <a:pPr lvl="2"/>
            <a:r>
              <a:rPr lang="en-US" sz="3200" dirty="0" smtClean="0"/>
              <a:t>(Author’s last name and Author’s last name page number)</a:t>
            </a:r>
          </a:p>
          <a:p>
            <a:pPr lvl="2"/>
            <a:r>
              <a:rPr lang="en-US" sz="3200" dirty="0" smtClean="0"/>
              <a:t>Ex. </a:t>
            </a:r>
            <a:r>
              <a:rPr lang="en-US" sz="3200" i="1" dirty="0" smtClean="0"/>
              <a:t>Others hold an opposite view </a:t>
            </a:r>
            <a:r>
              <a:rPr lang="en-US" sz="3200" dirty="0" smtClean="0">
                <a:solidFill>
                  <a:srgbClr val="FF0000"/>
                </a:solidFill>
              </a:rPr>
              <a:t>(Warren and </a:t>
            </a:r>
            <a:r>
              <a:rPr lang="en-US" sz="3200" dirty="0" err="1" smtClean="0">
                <a:solidFill>
                  <a:srgbClr val="FF0000"/>
                </a:solidFill>
              </a:rPr>
              <a:t>Wellek</a:t>
            </a:r>
            <a:r>
              <a:rPr lang="en-US" sz="3200" dirty="0" smtClean="0">
                <a:solidFill>
                  <a:srgbClr val="FF0000"/>
                </a:solidFill>
              </a:rPr>
              <a:t> 310-15).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/>
              <a:t>Authors’ names in text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4400" dirty="0" smtClean="0"/>
              <a:t>Do not use authors’ last names in the citation if the authors’ names appear in the text.</a:t>
            </a:r>
          </a:p>
          <a:p>
            <a:r>
              <a:rPr lang="en-US" sz="4400" dirty="0" smtClean="0"/>
              <a:t>(Page number)</a:t>
            </a:r>
          </a:p>
          <a:p>
            <a:r>
              <a:rPr lang="en-US" sz="4400" dirty="0" smtClean="0"/>
              <a:t>Ex. </a:t>
            </a:r>
            <a:r>
              <a:rPr lang="en-US" sz="4400" i="1" dirty="0" smtClean="0"/>
              <a:t>Smith, Taylor and Todd argue another measure of emotional intelligence is the success of interpersonal relationships </a:t>
            </a:r>
            <a:r>
              <a:rPr lang="en-US" sz="4400" dirty="0" smtClean="0">
                <a:solidFill>
                  <a:srgbClr val="FF0000"/>
                </a:solidFill>
              </a:rPr>
              <a:t>(14-15).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citation?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It is a sentence!  It consists of: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1752" y="2438400"/>
            <a:ext cx="2517648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Author’s </a:t>
            </a:r>
            <a:r>
              <a:rPr lang="en-US" dirty="0" err="1" smtClean="0"/>
              <a:t>name(s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200400" y="2438400"/>
            <a:ext cx="2517648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Title of Book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870448" y="2438400"/>
            <a:ext cx="2517648" cy="8382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Publishing Information (City, Publisher and date)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 smtClean="0"/>
              <a:t>Works Cited Page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Starts new page numbered sequentially</a:t>
            </a:r>
          </a:p>
          <a:p>
            <a:r>
              <a:rPr lang="en-US" dirty="0" smtClean="0"/>
              <a:t>Placed after the body of the paper</a:t>
            </a:r>
          </a:p>
          <a:p>
            <a:r>
              <a:rPr lang="en-US" dirty="0" err="1" smtClean="0"/>
              <a:t>Work(s</a:t>
            </a:r>
            <a:r>
              <a:rPr lang="en-US" dirty="0" smtClean="0"/>
              <a:t>) Cited </a:t>
            </a:r>
            <a:r>
              <a:rPr lang="en-US" i="1" dirty="0" smtClean="0"/>
              <a:t>is centered, without quotation marks, italics, or underlining</a:t>
            </a:r>
          </a:p>
          <a:p>
            <a:r>
              <a:rPr lang="en-US" dirty="0" smtClean="0"/>
              <a:t>Include all quoted, paraphrased, or summarized sources</a:t>
            </a:r>
          </a:p>
          <a:p>
            <a:r>
              <a:rPr lang="en-US" dirty="0" smtClean="0"/>
              <a:t>Start each entry on new line, regular left margin</a:t>
            </a:r>
          </a:p>
          <a:p>
            <a:r>
              <a:rPr lang="en-US" dirty="0" smtClean="0"/>
              <a:t>Indent the </a:t>
            </a:r>
            <a:r>
              <a:rPr lang="en-US" b="1" u="sng" dirty="0" smtClean="0"/>
              <a:t>second</a:t>
            </a:r>
            <a:r>
              <a:rPr lang="en-US" dirty="0" smtClean="0"/>
              <a:t> and all subsequent lines five spaces (‘hanging indent’)</a:t>
            </a:r>
          </a:p>
          <a:p>
            <a:r>
              <a:rPr lang="en-US" dirty="0" smtClean="0"/>
              <a:t>Double-space all lines</a:t>
            </a:r>
          </a:p>
          <a:p>
            <a:r>
              <a:rPr lang="en-US" dirty="0" smtClean="0"/>
              <a:t>Alphabetize by author’s last name, book title, or website name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 Cited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Authors’ Names</a:t>
            </a:r>
          </a:p>
          <a:p>
            <a:r>
              <a:rPr lang="en-US" dirty="0" smtClean="0"/>
              <a:t>For one author</a:t>
            </a:r>
          </a:p>
          <a:p>
            <a:pPr lvl="1"/>
            <a:r>
              <a:rPr lang="en-US" dirty="0" smtClean="0"/>
              <a:t>Include the author’s name as it appears on the title page in reverse order, period at end</a:t>
            </a:r>
          </a:p>
          <a:p>
            <a:pPr lvl="1"/>
            <a:r>
              <a:rPr lang="en-US" dirty="0" smtClean="0"/>
              <a:t>Ex. </a:t>
            </a:r>
            <a:r>
              <a:rPr lang="en-US" dirty="0" smtClean="0">
                <a:solidFill>
                  <a:srgbClr val="FF0000"/>
                </a:solidFill>
              </a:rPr>
              <a:t>Mills, Stephanie R.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For multiple authors</a:t>
            </a:r>
          </a:p>
          <a:p>
            <a:pPr lvl="1"/>
            <a:r>
              <a:rPr lang="en-US" dirty="0" smtClean="0"/>
              <a:t>First author = reverse order; all subsequent names = normal order, separated by commas, period at end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(Mills, Stephanie R., Bert W. Griggs, and Ronald H. Holland.)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 Cited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Capitalization of Titles</a:t>
            </a:r>
          </a:p>
          <a:p>
            <a:pPr lvl="1"/>
            <a:r>
              <a:rPr lang="en-US" sz="2800" dirty="0" smtClean="0"/>
              <a:t>Capitalize all major words and the first and last words of all titles and subtitles</a:t>
            </a:r>
          </a:p>
          <a:p>
            <a:pPr lvl="1"/>
            <a:r>
              <a:rPr lang="en-US" sz="2800" dirty="0" smtClean="0"/>
              <a:t>Don’t capitalize articles (a, an, the), prepositions (by, with, from), or coordinating conjunctions (and, but, for, nor, yet, or, so)</a:t>
            </a:r>
          </a:p>
          <a:p>
            <a:pPr lvl="1"/>
            <a:r>
              <a:rPr lang="en-US" sz="2800" dirty="0" smtClean="0"/>
              <a:t>Underline the title, but not the period at the end.</a:t>
            </a:r>
          </a:p>
          <a:p>
            <a:pPr lvl="2"/>
            <a:r>
              <a:rPr lang="en-US" sz="2800" dirty="0" smtClean="0"/>
              <a:t>Ex. </a:t>
            </a:r>
            <a:r>
              <a:rPr lang="en-US" sz="2800" u="sng" dirty="0" smtClean="0"/>
              <a:t>Catcher in the Rye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 Cited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/>
              <a:t>Place of Publication and Publisher</a:t>
            </a:r>
          </a:p>
          <a:p>
            <a:pPr lvl="1"/>
            <a:r>
              <a:rPr lang="en-US" sz="2800" dirty="0" smtClean="0"/>
              <a:t>Give only the first city listed for the place of publication</a:t>
            </a:r>
          </a:p>
          <a:p>
            <a:pPr lvl="1"/>
            <a:r>
              <a:rPr lang="en-US" sz="2800" dirty="0" smtClean="0"/>
              <a:t>List publisher name after the city and colon followed by a comma</a:t>
            </a:r>
          </a:p>
          <a:p>
            <a:pPr lvl="1"/>
            <a:r>
              <a:rPr lang="en-US" sz="2800" dirty="0" smtClean="0"/>
              <a:t>Do not list state names, regardless how obscure the city</a:t>
            </a:r>
          </a:p>
          <a:p>
            <a:pPr lvl="2"/>
            <a:r>
              <a:rPr lang="en-US" sz="2800" dirty="0" smtClean="0"/>
              <a:t>(City of publication: Publisher name,)</a:t>
            </a:r>
          </a:p>
          <a:p>
            <a:pPr lvl="2"/>
            <a:r>
              <a:rPr lang="en-US" sz="2800" dirty="0" smtClean="0"/>
              <a:t>Ex. </a:t>
            </a:r>
            <a:r>
              <a:rPr lang="en-US" sz="2800" dirty="0" smtClean="0">
                <a:solidFill>
                  <a:srgbClr val="FF0000"/>
                </a:solidFill>
              </a:rPr>
              <a:t>Malden: Blackwell,</a:t>
            </a:r>
          </a:p>
          <a:p>
            <a:pPr>
              <a:buNone/>
            </a:pPr>
            <a:endParaRPr lang="en-US" sz="2800" dirty="0" smtClean="0"/>
          </a:p>
          <a:p>
            <a:pPr lvl="1"/>
            <a:endParaRPr lang="en-US" dirty="0" smtClean="0"/>
          </a:p>
          <a:p>
            <a:pPr lvl="2"/>
            <a:endParaRPr lang="en-US" dirty="0" smtClean="0">
              <a:solidFill>
                <a:srgbClr val="FF0000"/>
              </a:solidFill>
            </a:endParaRPr>
          </a:p>
          <a:p>
            <a:pPr lvl="2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 Cited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Publication Month Abbreviations</a:t>
            </a:r>
          </a:p>
          <a:p>
            <a:pPr lvl="1"/>
            <a:r>
              <a:rPr lang="en-US" sz="2800" dirty="0" smtClean="0"/>
              <a:t>Year </a:t>
            </a:r>
            <a:r>
              <a:rPr lang="en-US" sz="2800" dirty="0" smtClean="0"/>
              <a:t>follows </a:t>
            </a:r>
            <a:r>
              <a:rPr lang="en-US" sz="2800" dirty="0" smtClean="0"/>
              <a:t>place of publication followed by the period. </a:t>
            </a:r>
          </a:p>
          <a:p>
            <a:pPr lvl="1"/>
            <a:r>
              <a:rPr lang="en-US" sz="2800" dirty="0" smtClean="0"/>
              <a:t>Ex</a:t>
            </a:r>
            <a:r>
              <a:rPr lang="en-US" sz="2800" dirty="0" smtClean="0"/>
              <a:t>. </a:t>
            </a:r>
            <a:r>
              <a:rPr lang="en-US" sz="2800" dirty="0" smtClean="0">
                <a:solidFill>
                  <a:srgbClr val="FF0000"/>
                </a:solidFill>
              </a:rPr>
              <a:t>2002</a:t>
            </a:r>
            <a:r>
              <a:rPr lang="en-US" sz="2800" dirty="0">
                <a:solidFill>
                  <a:srgbClr val="FF0000"/>
                </a:solidFill>
              </a:rPr>
              <a:t>.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 Cited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200000"/>
              </a:lnSpc>
              <a:buNone/>
            </a:pPr>
            <a:r>
              <a:rPr lang="en-US" dirty="0" smtClean="0"/>
              <a:t>Van Delay, Art. </a:t>
            </a:r>
            <a:r>
              <a:rPr lang="en-US" u="sng" dirty="0" err="1" smtClean="0"/>
              <a:t>Seinfeld:The</a:t>
            </a:r>
            <a:r>
              <a:rPr lang="en-US" u="sng" dirty="0" smtClean="0"/>
              <a:t> Show About Nothing</a:t>
            </a:r>
            <a:r>
              <a:rPr lang="en-US" dirty="0" smtClean="0"/>
              <a:t>.  	</a:t>
            </a:r>
          </a:p>
          <a:p>
            <a:pPr>
              <a:lnSpc>
                <a:spcPct val="200000"/>
              </a:lnSpc>
              <a:buNone/>
            </a:pPr>
            <a:r>
              <a:rPr lang="en-US" dirty="0" smtClean="0"/>
              <a:t>		New York: Penguin Books, 1997.</a:t>
            </a:r>
          </a:p>
          <a:p>
            <a:pPr>
              <a:lnSpc>
                <a:spcPct val="200000"/>
              </a:lnSpc>
              <a:buNone/>
            </a:pPr>
            <a:r>
              <a:rPr lang="en-US" dirty="0" smtClean="0"/>
              <a:t>Winston, Allen. </a:t>
            </a:r>
            <a:r>
              <a:rPr lang="en-US" u="sng" dirty="0" smtClean="0"/>
              <a:t>The Creation of the Media</a:t>
            </a:r>
            <a:r>
              <a:rPr lang="en-US" dirty="0" smtClean="0"/>
              <a:t>. Los 	Angeles: Houghton-Mifflin, 1992.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 Cited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10235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Citing Electronic Sources</a:t>
            </a:r>
          </a:p>
          <a:p>
            <a:pPr lvl="1"/>
            <a:r>
              <a:rPr lang="en-US" sz="2800" dirty="0" smtClean="0"/>
              <a:t>Go </a:t>
            </a:r>
            <a:r>
              <a:rPr lang="en-US" sz="2800" dirty="0"/>
              <a:t>to </a:t>
            </a:r>
            <a:r>
              <a:rPr lang="en-US" sz="2800" dirty="0">
                <a:hlinkClick r:id="rId2"/>
              </a:rPr>
              <a:t>http://www.easybib.com</a:t>
            </a:r>
            <a:r>
              <a:rPr lang="en-US" sz="2800" dirty="0" smtClean="0">
                <a:hlinkClick r:id="rId2"/>
              </a:rPr>
              <a:t>/</a:t>
            </a:r>
            <a:endParaRPr lang="en-US" sz="2800" dirty="0" smtClean="0"/>
          </a:p>
          <a:p>
            <a:pPr lvl="1"/>
            <a:r>
              <a:rPr lang="en-US" sz="2800" dirty="0" smtClean="0"/>
              <a:t>Type in the website of the source used.</a:t>
            </a:r>
          </a:p>
          <a:p>
            <a:pPr lvl="1"/>
            <a:r>
              <a:rPr lang="en-US" sz="2800" dirty="0" smtClean="0"/>
              <a:t>Click MLA and “Cite it.”</a:t>
            </a:r>
          </a:p>
          <a:p>
            <a:pPr lvl="1"/>
            <a:r>
              <a:rPr lang="en-US" sz="2800" dirty="0" smtClean="0"/>
              <a:t>Click “Continue”</a:t>
            </a:r>
          </a:p>
          <a:p>
            <a:pPr lvl="1"/>
            <a:r>
              <a:rPr lang="en-US" sz="2800" dirty="0" smtClean="0"/>
              <a:t>Edit as needed, adding additional info if available.</a:t>
            </a:r>
          </a:p>
          <a:p>
            <a:pPr lvl="1"/>
            <a:r>
              <a:rPr lang="en-US" sz="2800" dirty="0" smtClean="0"/>
              <a:t>Click “Create Citation”.</a:t>
            </a:r>
          </a:p>
          <a:p>
            <a:pPr lvl="1"/>
            <a:r>
              <a:rPr lang="en-US" sz="2800" dirty="0" smtClean="0"/>
              <a:t>See citation under “Bibliography.”  Copy and paste into your Works </a:t>
            </a:r>
            <a:r>
              <a:rPr lang="en-US" sz="2800" smtClean="0"/>
              <a:t>Cited page.</a:t>
            </a:r>
            <a:endParaRPr lang="en-US" sz="2800" dirty="0" smtClean="0"/>
          </a:p>
          <a:p>
            <a:pPr lvl="1"/>
            <a:endParaRPr lang="en-US" sz="2800" dirty="0" smtClean="0"/>
          </a:p>
          <a:p>
            <a:pPr lvl="1"/>
            <a:endParaRPr lang="en-US" sz="3600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 Cited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295400"/>
            <a:ext cx="9144000" cy="53340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200000"/>
              </a:lnSpc>
              <a:buNone/>
            </a:pPr>
            <a:r>
              <a:rPr lang="en-US" dirty="0" smtClean="0"/>
              <a:t>  </a:t>
            </a:r>
            <a:r>
              <a:rPr lang="en-US" sz="7200" u="sng" dirty="0" smtClean="0"/>
              <a:t>American Association for Artificial Intelligence</a:t>
            </a:r>
            <a:r>
              <a:rPr lang="en-US" sz="7200" dirty="0" smtClean="0"/>
              <a:t>. 17 Mar. 2001. </a:t>
            </a:r>
            <a:r>
              <a:rPr lang="en-US" sz="7200" dirty="0" smtClean="0">
                <a:hlinkClick r:id="rId2"/>
              </a:rPr>
              <a:t>http://www.aaai.org</a:t>
            </a:r>
            <a:r>
              <a:rPr lang="en-US" sz="7200" dirty="0" smtClean="0"/>
              <a:t>.</a:t>
            </a:r>
          </a:p>
          <a:p>
            <a:pPr>
              <a:lnSpc>
                <a:spcPct val="200000"/>
              </a:lnSpc>
              <a:buNone/>
            </a:pPr>
            <a:r>
              <a:rPr lang="en-US" sz="7200" dirty="0" smtClean="0"/>
              <a:t> Colbert, Stephen. Home page. 1 Nov. 2006. </a:t>
            </a:r>
            <a:r>
              <a:rPr lang="en-US" sz="7200" dirty="0" smtClean="0">
                <a:hlinkClick r:id="rId3"/>
              </a:rPr>
              <a:t>http://colbertnation.com</a:t>
            </a:r>
            <a:r>
              <a:rPr lang="en-US" sz="7200" dirty="0" smtClean="0"/>
              <a:t>.</a:t>
            </a:r>
          </a:p>
          <a:p>
            <a:pPr>
              <a:lnSpc>
                <a:spcPct val="200000"/>
              </a:lnSpc>
              <a:buNone/>
            </a:pPr>
            <a:r>
              <a:rPr lang="en-US" sz="7200" dirty="0" smtClean="0"/>
              <a:t> Van Delay, Art. </a:t>
            </a:r>
            <a:r>
              <a:rPr lang="en-US" sz="7200" u="sng" dirty="0" err="1" smtClean="0"/>
              <a:t>Seinfeld:The</a:t>
            </a:r>
            <a:r>
              <a:rPr lang="en-US" sz="7200" u="sng" dirty="0" smtClean="0"/>
              <a:t> Show About Nothing</a:t>
            </a:r>
            <a:r>
              <a:rPr lang="en-US" sz="7200" dirty="0" smtClean="0"/>
              <a:t>.  New York: </a:t>
            </a:r>
            <a:r>
              <a:rPr lang="en-US" sz="7200" smtClean="0"/>
              <a:t>Penguin Books</a:t>
            </a:r>
            <a:r>
              <a:rPr lang="en-US" sz="7200" dirty="0" smtClean="0"/>
              <a:t>, 1997.</a:t>
            </a:r>
          </a:p>
          <a:p>
            <a:pPr>
              <a:lnSpc>
                <a:spcPct val="200000"/>
              </a:lnSpc>
              <a:buNone/>
            </a:pPr>
            <a:r>
              <a:rPr lang="en-US" sz="7200" dirty="0" smtClean="0"/>
              <a:t> Winston, Allen. </a:t>
            </a:r>
            <a:r>
              <a:rPr lang="en-US" sz="7200" u="sng" dirty="0" smtClean="0"/>
              <a:t>The Creation of the Media</a:t>
            </a:r>
            <a:r>
              <a:rPr lang="en-US" sz="7200" dirty="0" smtClean="0"/>
              <a:t>. Los Angeles: Houghton-Mifflin, 1992.</a:t>
            </a:r>
          </a:p>
          <a:p>
            <a:pPr>
              <a:lnSpc>
                <a:spcPct val="200000"/>
              </a:lnSpc>
              <a:buNone/>
            </a:pPr>
            <a:endParaRPr lang="en-US" dirty="0" smtClean="0"/>
          </a:p>
          <a:p>
            <a:pPr>
              <a:lnSpc>
                <a:spcPct val="200000"/>
              </a:lnSpc>
              <a:buNone/>
            </a:pPr>
            <a:endParaRPr lang="en-US" dirty="0" smtClean="0"/>
          </a:p>
          <a:p>
            <a:pPr>
              <a:lnSpc>
                <a:spcPct val="200000"/>
              </a:lnSpc>
              <a:buNone/>
            </a:pPr>
            <a:r>
              <a:rPr lang="en-US" u="sng" dirty="0" smtClean="0"/>
              <a:t> </a:t>
            </a:r>
            <a:endParaRPr lang="en-US" u="sng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Civic.thmx</Template>
  <TotalTime>512</TotalTime>
  <Words>673</Words>
  <Application>Microsoft Macintosh PowerPoint</Application>
  <PresentationFormat>On-screen Show (4:3)</PresentationFormat>
  <Paragraphs>89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Civic</vt:lpstr>
      <vt:lpstr>MLA Style</vt:lpstr>
      <vt:lpstr>What is MLA?</vt:lpstr>
      <vt:lpstr>Documentation in Text</vt:lpstr>
      <vt:lpstr>Two Authors</vt:lpstr>
      <vt:lpstr>Authors’ names in text</vt:lpstr>
      <vt:lpstr>What is a citation?</vt:lpstr>
      <vt:lpstr>Works Cited Page</vt:lpstr>
      <vt:lpstr>Works Cited Page</vt:lpstr>
      <vt:lpstr>Works Cited Page</vt:lpstr>
      <vt:lpstr>Works Cited Page</vt:lpstr>
      <vt:lpstr>Works Cited Page</vt:lpstr>
      <vt:lpstr>Works Cited</vt:lpstr>
      <vt:lpstr>Works Cited Page</vt:lpstr>
      <vt:lpstr>Works Cited</vt:lpstr>
    </vt:vector>
  </TitlesOfParts>
  <Company>Freehold Borough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MLA Style</dc:title>
  <dc:creator>Desch, Paula</dc:creator>
  <cp:lastModifiedBy>Paula Desch</cp:lastModifiedBy>
  <cp:revision>9</cp:revision>
  <dcterms:created xsi:type="dcterms:W3CDTF">2014-01-25T14:38:15Z</dcterms:created>
  <dcterms:modified xsi:type="dcterms:W3CDTF">2014-11-22T14:31:15Z</dcterms:modified>
</cp:coreProperties>
</file>