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946900" cy="9283700"/>
  <p:custDataLst>
    <p:tags r:id="rId19"/>
  </p:custDataLst>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00"/>
    <a:srgbClr val="CC6600"/>
    <a:srgbClr val="996633"/>
    <a:srgbClr val="993300"/>
    <a:srgbClr val="FFCC99"/>
    <a:srgbClr val="CC9900"/>
    <a:srgbClr val="FFCC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24" autoAdjust="0"/>
  </p:normalViewPr>
  <p:slideViewPr>
    <p:cSldViewPr>
      <p:cViewPr varScale="1">
        <p:scale>
          <a:sx n="75" d="100"/>
          <a:sy n="75" d="100"/>
        </p:scale>
        <p:origin x="91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738" tIns="46369" rIns="92738" bIns="46369" numCol="1" anchor="t" anchorCtr="0" compatLnSpc="1">
            <a:prstTxWarp prst="textNoShape">
              <a:avLst/>
            </a:prstTxWarp>
          </a:bodyPr>
          <a:lstStyle>
            <a:lvl1pPr defTabSz="927100" eaLnBrk="0" hangingPunct="0">
              <a:defRPr sz="1200">
                <a:latin typeface="Times New Roman" pitchFamily="18" charset="0"/>
              </a:defRPr>
            </a:lvl1pPr>
          </a:lstStyle>
          <a:p>
            <a:endParaRPr lang="en-US"/>
          </a:p>
        </p:txBody>
      </p:sp>
      <p:sp>
        <p:nvSpPr>
          <p:cNvPr id="2057" name="Rectangle 9"/>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8" name="Rectangle 10"/>
          <p:cNvSpPr>
            <a:spLocks noGrp="1" noChangeArrowheads="1"/>
          </p:cNvSpPr>
          <p:nvPr>
            <p:ph type="body" sz="quarter" idx="3"/>
          </p:nvPr>
        </p:nvSpPr>
        <p:spPr bwMode="auto">
          <a:xfrm>
            <a:off x="925513" y="4410075"/>
            <a:ext cx="5095875"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738" tIns="46369" rIns="92738" bIns="4636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9" name="Rectangle 11"/>
          <p:cNvSpPr>
            <a:spLocks noGrp="1" noChangeArrowheads="1"/>
          </p:cNvSpPr>
          <p:nvPr>
            <p:ph type="dt" idx="1"/>
          </p:nvPr>
        </p:nvSpPr>
        <p:spPr bwMode="auto">
          <a:xfrm>
            <a:off x="3937000" y="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738" tIns="46369" rIns="92738" bIns="46369" numCol="1" anchor="t" anchorCtr="0" compatLnSpc="1">
            <a:prstTxWarp prst="textNoShape">
              <a:avLst/>
            </a:prstTxWarp>
          </a:bodyPr>
          <a:lstStyle>
            <a:lvl1pPr algn="r" defTabSz="927100" eaLnBrk="0" hangingPunct="0">
              <a:defRPr sz="1200">
                <a:latin typeface="Times New Roman" pitchFamily="18" charset="0"/>
              </a:defRPr>
            </a:lvl1pPr>
          </a:lstStyle>
          <a:p>
            <a:endParaRPr lang="en-US"/>
          </a:p>
        </p:txBody>
      </p:sp>
      <p:sp>
        <p:nvSpPr>
          <p:cNvPr id="2060" name="Rectangle 12"/>
          <p:cNvSpPr>
            <a:spLocks noGrp="1" noChangeArrowheads="1"/>
          </p:cNvSpPr>
          <p:nvPr>
            <p:ph type="ftr" sz="quarter" idx="4"/>
          </p:nvPr>
        </p:nvSpPr>
        <p:spPr bwMode="auto">
          <a:xfrm>
            <a:off x="0" y="882015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738" tIns="46369" rIns="92738" bIns="46369" numCol="1" anchor="b" anchorCtr="0" compatLnSpc="1">
            <a:prstTxWarp prst="textNoShape">
              <a:avLst/>
            </a:prstTxWarp>
          </a:bodyPr>
          <a:lstStyle>
            <a:lvl1pPr defTabSz="927100" eaLnBrk="0" hangingPunct="0">
              <a:defRPr sz="1200">
                <a:latin typeface="Times New Roman" pitchFamily="18" charset="0"/>
              </a:defRPr>
            </a:lvl1pPr>
          </a:lstStyle>
          <a:p>
            <a:endParaRPr lang="en-US"/>
          </a:p>
        </p:txBody>
      </p:sp>
      <p:sp>
        <p:nvSpPr>
          <p:cNvPr id="2061" name="Rectangle 13"/>
          <p:cNvSpPr>
            <a:spLocks noGrp="1" noChangeArrowheads="1"/>
          </p:cNvSpPr>
          <p:nvPr>
            <p:ph type="sldNum" sz="quarter" idx="5"/>
          </p:nvPr>
        </p:nvSpPr>
        <p:spPr bwMode="auto">
          <a:xfrm>
            <a:off x="3937000" y="882015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738" tIns="46369" rIns="92738" bIns="46369" numCol="1" anchor="b" anchorCtr="0" compatLnSpc="1">
            <a:prstTxWarp prst="textNoShape">
              <a:avLst/>
            </a:prstTxWarp>
          </a:bodyPr>
          <a:lstStyle>
            <a:lvl1pPr algn="r" defTabSz="927100" eaLnBrk="0" hangingPunct="0">
              <a:defRPr sz="1200">
                <a:latin typeface="Times New Roman" pitchFamily="18" charset="0"/>
              </a:defRPr>
            </a:lvl1pPr>
          </a:lstStyle>
          <a:p>
            <a:fld id="{C5AD84BD-B57F-44ED-B432-012949432F91}" type="slidenum">
              <a:rPr lang="en-US"/>
              <a:pPr/>
              <a:t>‹#›</a:t>
            </a:fld>
            <a:endParaRPr lang="en-US"/>
          </a:p>
        </p:txBody>
      </p:sp>
    </p:spTree>
    <p:extLst>
      <p:ext uri="{BB962C8B-B14F-4D97-AF65-F5344CB8AC3E}">
        <p14:creationId xmlns:p14="http://schemas.microsoft.com/office/powerpoint/2010/main" val="34800049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23" name="Rectangle 3"/>
          <p:cNvSpPr>
            <a:spLocks noGrp="1" noChangeArrowheads="1"/>
          </p:cNvSpPr>
          <p:nvPr>
            <p:ph type="ctrTitle"/>
          </p:nvPr>
        </p:nvSpPr>
        <p:spPr>
          <a:xfrm>
            <a:off x="2438400" y="3352800"/>
            <a:ext cx="6324600" cy="1371600"/>
          </a:xfrm>
        </p:spPr>
        <p:txBody>
          <a:bodyPr/>
          <a:lstStyle>
            <a:lvl1pPr>
              <a:lnSpc>
                <a:spcPct val="90000"/>
              </a:lnSpc>
              <a:defRPr sz="4800"/>
            </a:lvl1pPr>
          </a:lstStyle>
          <a:p>
            <a:pPr lvl="0"/>
            <a:r>
              <a:rPr lang="en-US" noProof="0" smtClean="0"/>
              <a:t>Click to edit Master title style</a:t>
            </a:r>
            <a:endParaRPr lang="en-US" noProof="0" dirty="0" smtClean="0"/>
          </a:p>
        </p:txBody>
      </p:sp>
      <p:sp>
        <p:nvSpPr>
          <p:cNvPr id="30724" name="Rectangle 4"/>
          <p:cNvSpPr>
            <a:spLocks noGrp="1" noChangeArrowheads="1"/>
          </p:cNvSpPr>
          <p:nvPr>
            <p:ph type="subTitle" idx="1"/>
          </p:nvPr>
        </p:nvSpPr>
        <p:spPr>
          <a:xfrm>
            <a:off x="2438400" y="4724400"/>
            <a:ext cx="6324600" cy="685800"/>
          </a:xfrm>
        </p:spPr>
        <p:txBody>
          <a:bodyPr/>
          <a:lstStyle>
            <a:lvl1pPr marL="0" indent="0">
              <a:lnSpc>
                <a:spcPct val="80000"/>
              </a:lnSpc>
              <a:buFont typeface="Wingdings" pitchFamily="2" charset="2"/>
              <a:buNone/>
              <a:defRPr sz="3200"/>
            </a:lvl1pPr>
          </a:lstStyle>
          <a:p>
            <a:pPr lvl="0"/>
            <a:r>
              <a:rPr lang="en-US" noProof="0" smtClean="0"/>
              <a:t>Click to edit Master subtitle style</a:t>
            </a:r>
            <a:endParaRPr lang="en-US" noProof="0" dirty="0" smtClean="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92426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063111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245203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739384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59809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709083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49005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297089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4682201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685800"/>
            <a:ext cx="1771650" cy="4876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685800"/>
            <a:ext cx="516255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479062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bwMode="auto">
          <a:xfrm>
            <a:off x="1524000" y="2057400"/>
            <a:ext cx="7086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9713" name="Rectangle 17"/>
          <p:cNvSpPr>
            <a:spLocks noGrp="1" noChangeArrowheads="1"/>
          </p:cNvSpPr>
          <p:nvPr>
            <p:ph type="title"/>
          </p:nvPr>
        </p:nvSpPr>
        <p:spPr bwMode="auto">
          <a:xfrm>
            <a:off x="1524000" y="685800"/>
            <a:ext cx="7086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l" rtl="0" eaLnBrk="1" fontAlgn="base" hangingPunct="1">
        <a:spcBef>
          <a:spcPct val="0"/>
        </a:spcBef>
        <a:spcAft>
          <a:spcPct val="0"/>
        </a:spcAft>
        <a:defRPr sz="4000" b="1">
          <a:solidFill>
            <a:schemeClr val="accent1">
              <a:lumMod val="50000"/>
            </a:schemeClr>
          </a:solidFill>
          <a:latin typeface="+mj-lt"/>
          <a:ea typeface="+mj-ea"/>
          <a:cs typeface="+mj-cs"/>
        </a:defRPr>
      </a:lvl1pPr>
      <a:lvl2pPr algn="l" rtl="0" eaLnBrk="1" fontAlgn="base" hangingPunct="1">
        <a:spcBef>
          <a:spcPct val="0"/>
        </a:spcBef>
        <a:spcAft>
          <a:spcPct val="0"/>
        </a:spcAft>
        <a:defRPr sz="4000" b="1">
          <a:solidFill>
            <a:srgbClr val="000000"/>
          </a:solidFill>
          <a:latin typeface="Arial Narrow" pitchFamily="34" charset="0"/>
        </a:defRPr>
      </a:lvl2pPr>
      <a:lvl3pPr algn="l" rtl="0" eaLnBrk="1" fontAlgn="base" hangingPunct="1">
        <a:spcBef>
          <a:spcPct val="0"/>
        </a:spcBef>
        <a:spcAft>
          <a:spcPct val="0"/>
        </a:spcAft>
        <a:defRPr sz="4000" b="1">
          <a:solidFill>
            <a:srgbClr val="000000"/>
          </a:solidFill>
          <a:latin typeface="Arial Narrow" pitchFamily="34" charset="0"/>
        </a:defRPr>
      </a:lvl3pPr>
      <a:lvl4pPr algn="l" rtl="0" eaLnBrk="1" fontAlgn="base" hangingPunct="1">
        <a:spcBef>
          <a:spcPct val="0"/>
        </a:spcBef>
        <a:spcAft>
          <a:spcPct val="0"/>
        </a:spcAft>
        <a:defRPr sz="4000" b="1">
          <a:solidFill>
            <a:srgbClr val="000000"/>
          </a:solidFill>
          <a:latin typeface="Arial Narrow" pitchFamily="34" charset="0"/>
        </a:defRPr>
      </a:lvl4pPr>
      <a:lvl5pPr algn="l" rtl="0" eaLnBrk="1" fontAlgn="base" hangingPunct="1">
        <a:spcBef>
          <a:spcPct val="0"/>
        </a:spcBef>
        <a:spcAft>
          <a:spcPct val="0"/>
        </a:spcAft>
        <a:defRPr sz="4000" b="1">
          <a:solidFill>
            <a:srgbClr val="000000"/>
          </a:solidFill>
          <a:latin typeface="Arial Narrow" pitchFamily="34" charset="0"/>
        </a:defRPr>
      </a:lvl5pPr>
      <a:lvl6pPr marL="457200" algn="l" rtl="0" eaLnBrk="1" fontAlgn="base" hangingPunct="1">
        <a:spcBef>
          <a:spcPct val="0"/>
        </a:spcBef>
        <a:spcAft>
          <a:spcPct val="0"/>
        </a:spcAft>
        <a:defRPr sz="4000" b="1">
          <a:solidFill>
            <a:srgbClr val="000000"/>
          </a:solidFill>
          <a:latin typeface="Arial Narrow" pitchFamily="34" charset="0"/>
        </a:defRPr>
      </a:lvl6pPr>
      <a:lvl7pPr marL="914400" algn="l" rtl="0" eaLnBrk="1" fontAlgn="base" hangingPunct="1">
        <a:spcBef>
          <a:spcPct val="0"/>
        </a:spcBef>
        <a:spcAft>
          <a:spcPct val="0"/>
        </a:spcAft>
        <a:defRPr sz="4000" b="1">
          <a:solidFill>
            <a:srgbClr val="000000"/>
          </a:solidFill>
          <a:latin typeface="Arial Narrow" pitchFamily="34" charset="0"/>
        </a:defRPr>
      </a:lvl7pPr>
      <a:lvl8pPr marL="1371600" algn="l" rtl="0" eaLnBrk="1" fontAlgn="base" hangingPunct="1">
        <a:spcBef>
          <a:spcPct val="0"/>
        </a:spcBef>
        <a:spcAft>
          <a:spcPct val="0"/>
        </a:spcAft>
        <a:defRPr sz="4000" b="1">
          <a:solidFill>
            <a:srgbClr val="000000"/>
          </a:solidFill>
          <a:latin typeface="Arial Narrow" pitchFamily="34" charset="0"/>
        </a:defRPr>
      </a:lvl8pPr>
      <a:lvl9pPr marL="1828800" algn="l" rtl="0" eaLnBrk="1" fontAlgn="base" hangingPunct="1">
        <a:spcBef>
          <a:spcPct val="0"/>
        </a:spcBef>
        <a:spcAft>
          <a:spcPct val="0"/>
        </a:spcAft>
        <a:defRPr sz="4000" b="1">
          <a:solidFill>
            <a:srgbClr val="000000"/>
          </a:solidFill>
          <a:latin typeface="Arial Narrow" pitchFamily="34" charset="0"/>
        </a:defRPr>
      </a:lvl9pPr>
    </p:titleStyle>
    <p:bodyStyle>
      <a:lvl1pPr marL="342900" indent="-342900" algn="l" rtl="0" eaLnBrk="1" fontAlgn="base" hangingPunct="1">
        <a:spcBef>
          <a:spcPct val="20000"/>
        </a:spcBef>
        <a:spcAft>
          <a:spcPct val="0"/>
        </a:spcAft>
        <a:buClr>
          <a:schemeClr val="accent1">
            <a:lumMod val="50000"/>
          </a:schemeClr>
        </a:buClr>
        <a:buSzPct val="50000"/>
        <a:buFont typeface="Wingdings" pitchFamily="2" charset="2"/>
        <a:buChar char="n"/>
        <a:defRPr sz="2800">
          <a:solidFill>
            <a:schemeClr val="accent1">
              <a:lumMod val="50000"/>
            </a:schemeClr>
          </a:solidFill>
          <a:latin typeface="+mn-lt"/>
          <a:ea typeface="+mn-ea"/>
          <a:cs typeface="+mn-cs"/>
        </a:defRPr>
      </a:lvl1pPr>
      <a:lvl2pPr marL="742950" indent="-285750" algn="l" rtl="0" eaLnBrk="1" fontAlgn="base" hangingPunct="1">
        <a:spcBef>
          <a:spcPct val="20000"/>
        </a:spcBef>
        <a:spcAft>
          <a:spcPct val="0"/>
        </a:spcAft>
        <a:buClr>
          <a:schemeClr val="accent1">
            <a:lumMod val="50000"/>
          </a:schemeClr>
        </a:buClr>
        <a:buSzPct val="50000"/>
        <a:buFont typeface="Wingdings" pitchFamily="2" charset="2"/>
        <a:buChar char="n"/>
        <a:defRPr sz="2400">
          <a:solidFill>
            <a:schemeClr val="accent1">
              <a:lumMod val="50000"/>
            </a:schemeClr>
          </a:solidFill>
          <a:latin typeface="+mn-lt"/>
        </a:defRPr>
      </a:lvl2pPr>
      <a:lvl3pPr marL="1143000" indent="-228600" algn="l" rtl="0" eaLnBrk="1" fontAlgn="base" hangingPunct="1">
        <a:spcBef>
          <a:spcPct val="20000"/>
        </a:spcBef>
        <a:spcAft>
          <a:spcPct val="0"/>
        </a:spcAft>
        <a:buClr>
          <a:schemeClr val="accent1">
            <a:lumMod val="50000"/>
          </a:schemeClr>
        </a:buClr>
        <a:buSzPct val="50000"/>
        <a:buFont typeface="Wingdings" pitchFamily="2" charset="2"/>
        <a:buChar char="n"/>
        <a:defRPr sz="2000">
          <a:solidFill>
            <a:schemeClr val="accent1">
              <a:lumMod val="50000"/>
            </a:schemeClr>
          </a:solidFill>
          <a:latin typeface="+mn-lt"/>
        </a:defRPr>
      </a:lvl3pPr>
      <a:lvl4pPr marL="1600200" indent="-228600" algn="l" rtl="0" eaLnBrk="1" fontAlgn="base" hangingPunct="1">
        <a:spcBef>
          <a:spcPct val="20000"/>
        </a:spcBef>
        <a:spcAft>
          <a:spcPct val="0"/>
        </a:spcAft>
        <a:buClr>
          <a:schemeClr val="accent1">
            <a:lumMod val="50000"/>
          </a:schemeClr>
        </a:buClr>
        <a:buSzPct val="50000"/>
        <a:buFont typeface="Wingdings" pitchFamily="2" charset="2"/>
        <a:buChar char="n"/>
        <a:defRPr>
          <a:solidFill>
            <a:schemeClr val="accent1">
              <a:lumMod val="50000"/>
            </a:schemeClr>
          </a:solidFill>
          <a:latin typeface="+mn-lt"/>
        </a:defRPr>
      </a:lvl4pPr>
      <a:lvl5pPr marL="2057400" indent="-228600" algn="l" rtl="0" eaLnBrk="1" fontAlgn="base" hangingPunct="1">
        <a:spcBef>
          <a:spcPct val="20000"/>
        </a:spcBef>
        <a:spcAft>
          <a:spcPct val="0"/>
        </a:spcAft>
        <a:buClr>
          <a:schemeClr val="accent1">
            <a:lumMod val="50000"/>
          </a:schemeClr>
        </a:buClr>
        <a:buSzPct val="50000"/>
        <a:buFont typeface="Wingdings" pitchFamily="2" charset="2"/>
        <a:buChar char="n"/>
        <a:defRPr>
          <a:solidFill>
            <a:schemeClr val="accent1">
              <a:lumMod val="50000"/>
            </a:schemeClr>
          </a:solidFill>
          <a:latin typeface="+mn-lt"/>
        </a:defRPr>
      </a:lvl5pPr>
      <a:lvl6pPr marL="2514600" indent="-228600" algn="l" rtl="0" eaLnBrk="1" fontAlgn="base" hangingPunct="1">
        <a:spcBef>
          <a:spcPct val="20000"/>
        </a:spcBef>
        <a:spcAft>
          <a:spcPct val="0"/>
        </a:spcAft>
        <a:buClr>
          <a:srgbClr val="000000"/>
        </a:buClr>
        <a:buSzPct val="50000"/>
        <a:buFont typeface="Wingdings" pitchFamily="2" charset="2"/>
        <a:buChar char="n"/>
        <a:defRPr>
          <a:solidFill>
            <a:srgbClr val="000000"/>
          </a:solidFill>
          <a:latin typeface="+mn-lt"/>
        </a:defRPr>
      </a:lvl6pPr>
      <a:lvl7pPr marL="2971800" indent="-228600" algn="l" rtl="0" eaLnBrk="1" fontAlgn="base" hangingPunct="1">
        <a:spcBef>
          <a:spcPct val="20000"/>
        </a:spcBef>
        <a:spcAft>
          <a:spcPct val="0"/>
        </a:spcAft>
        <a:buClr>
          <a:srgbClr val="000000"/>
        </a:buClr>
        <a:buSzPct val="50000"/>
        <a:buFont typeface="Wingdings" pitchFamily="2" charset="2"/>
        <a:buChar char="n"/>
        <a:defRPr>
          <a:solidFill>
            <a:srgbClr val="000000"/>
          </a:solidFill>
          <a:latin typeface="+mn-lt"/>
        </a:defRPr>
      </a:lvl7pPr>
      <a:lvl8pPr marL="3429000" indent="-228600" algn="l" rtl="0" eaLnBrk="1" fontAlgn="base" hangingPunct="1">
        <a:spcBef>
          <a:spcPct val="20000"/>
        </a:spcBef>
        <a:spcAft>
          <a:spcPct val="0"/>
        </a:spcAft>
        <a:buClr>
          <a:srgbClr val="000000"/>
        </a:buClr>
        <a:buSzPct val="50000"/>
        <a:buFont typeface="Wingdings" pitchFamily="2" charset="2"/>
        <a:buChar char="n"/>
        <a:defRPr>
          <a:solidFill>
            <a:srgbClr val="000000"/>
          </a:solidFill>
          <a:latin typeface="+mn-lt"/>
        </a:defRPr>
      </a:lvl8pPr>
      <a:lvl9pPr marL="3886200" indent="-228600" algn="l" rtl="0" eaLnBrk="1" fontAlgn="base" hangingPunct="1">
        <a:spcBef>
          <a:spcPct val="20000"/>
        </a:spcBef>
        <a:spcAft>
          <a:spcPct val="0"/>
        </a:spcAft>
        <a:buClr>
          <a:srgbClr val="000000"/>
        </a:buClr>
        <a:buSzPct val="50000"/>
        <a:buFont typeface="Wingdings" pitchFamily="2" charset="2"/>
        <a:buChar char="n"/>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a:xfrm>
            <a:off x="457200" y="3352800"/>
            <a:ext cx="8305800" cy="1371600"/>
          </a:xfrm>
        </p:spPr>
        <p:txBody>
          <a:bodyPr/>
          <a:lstStyle/>
          <a:p>
            <a:pPr algn="ctr"/>
            <a:r>
              <a:rPr lang="en-US" sz="6000" dirty="0" smtClean="0"/>
              <a:t>Juvenile Justice</a:t>
            </a:r>
            <a:endParaRPr lang="en-US" sz="6000" dirty="0"/>
          </a:p>
        </p:txBody>
      </p:sp>
      <p:sp>
        <p:nvSpPr>
          <p:cNvPr id="4103" name="Rectangle 7"/>
          <p:cNvSpPr>
            <a:spLocks noGrp="1" noChangeArrowheads="1"/>
          </p:cNvSpPr>
          <p:nvPr>
            <p:ph type="subTitle" idx="1"/>
          </p:nvPr>
        </p:nvSpPr>
        <p:spPr>
          <a:xfrm>
            <a:off x="457200" y="4724400"/>
            <a:ext cx="8305800" cy="1143000"/>
          </a:xfrm>
        </p:spPr>
        <p:txBody>
          <a:bodyPr/>
          <a:lstStyle/>
          <a:p>
            <a:pPr algn="ctr"/>
            <a:r>
              <a:rPr lang="en-US" sz="2800" dirty="0" smtClean="0"/>
              <a:t>Bridge to College English</a:t>
            </a:r>
          </a:p>
          <a:p>
            <a:pPr algn="ctr"/>
            <a:r>
              <a:rPr lang="en-US" sz="2800" dirty="0" smtClean="0"/>
              <a:t>October 2016</a:t>
            </a:r>
            <a:endParaRPr lang="en-US" sz="2800" dirty="0"/>
          </a:p>
        </p:txBody>
      </p:sp>
      <p:pic>
        <p:nvPicPr>
          <p:cNvPr id="1026" name="Picture 2" descr="http://www.anyclean.co.uk/userfiles/image/articles/get-rid-of-leav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2400"/>
            <a:ext cx="3879095"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0" y="1222801"/>
            <a:ext cx="2667000" cy="830997"/>
          </a:xfrm>
          <a:prstGeom prst="rect">
            <a:avLst/>
          </a:prstGeom>
          <a:noFill/>
          <a:ln w="38100">
            <a:solidFill>
              <a:schemeClr val="tx1"/>
            </a:solidFill>
          </a:ln>
        </p:spPr>
        <p:txBody>
          <a:bodyPr wrap="square" rtlCol="0">
            <a:spAutoFit/>
          </a:bodyPr>
          <a:lstStyle/>
          <a:p>
            <a:pPr algn="ctr"/>
            <a:r>
              <a:rPr lang="en-US" dirty="0" smtClean="0"/>
              <a:t>Sit with your leaves partner </a:t>
            </a:r>
            <a:r>
              <a:rPr lang="en-US" dirty="0" smtClean="0">
                <a:sym typeface="Wingdings" panose="05000000000000000000" pitchFamily="2" charset="2"/>
              </a:rPr>
              <a:t></a:t>
            </a:r>
            <a:r>
              <a:rPr lang="en-US" dirty="0" smtClean="0"/>
              <a:t> </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762000" y="685800"/>
            <a:ext cx="7467600" cy="1371600"/>
          </a:xfrm>
        </p:spPr>
        <p:txBody>
          <a:bodyPr/>
          <a:lstStyle/>
          <a:p>
            <a:pPr algn="ctr"/>
            <a:r>
              <a:rPr lang="en-US" sz="6000" dirty="0" smtClean="0"/>
              <a:t>Journal</a:t>
            </a:r>
            <a:endParaRPr lang="en-US" sz="6000" dirty="0"/>
          </a:p>
        </p:txBody>
      </p:sp>
      <p:sp>
        <p:nvSpPr>
          <p:cNvPr id="5127" name="Rectangle 7"/>
          <p:cNvSpPr>
            <a:spLocks noGrp="1" noChangeArrowheads="1"/>
          </p:cNvSpPr>
          <p:nvPr>
            <p:ph type="body" idx="1"/>
          </p:nvPr>
        </p:nvSpPr>
        <p:spPr>
          <a:xfrm>
            <a:off x="762000" y="2362200"/>
            <a:ext cx="7467600" cy="3200400"/>
          </a:xfrm>
        </p:spPr>
        <p:txBody>
          <a:bodyPr/>
          <a:lstStyle/>
          <a:p>
            <a:r>
              <a:rPr lang="en-US" sz="3200" dirty="0" smtClean="0"/>
              <a:t>If you committed a serious crime, do you think it would be fair for you to be punished the same way an adult who committed the same crime would be?</a:t>
            </a:r>
            <a:endParaRPr lang="en-US" sz="32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dirty="0" smtClean="0"/>
              <a:t>Make flash cards for each of these key terms! </a:t>
            </a:r>
            <a:endParaRPr lang="en-US" sz="3200" dirty="0"/>
          </a:p>
        </p:txBody>
      </p:sp>
    </p:spTree>
    <p:extLst>
      <p:ext uri="{BB962C8B-B14F-4D97-AF65-F5344CB8AC3E}">
        <p14:creationId xmlns:p14="http://schemas.microsoft.com/office/powerpoint/2010/main" val="204185638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b="1" dirty="0" smtClean="0"/>
              <a:t>Homicide</a:t>
            </a:r>
          </a:p>
          <a:p>
            <a:pPr marL="0" indent="0">
              <a:buNone/>
            </a:pPr>
            <a:endParaRPr lang="en-US" sz="1200" dirty="0"/>
          </a:p>
          <a:p>
            <a:pPr marL="0" indent="0">
              <a:buNone/>
            </a:pPr>
            <a:r>
              <a:rPr lang="en-US" sz="3200" dirty="0" smtClean="0"/>
              <a:t>The killing of one person by another, either intentionally or unintentionally</a:t>
            </a:r>
          </a:p>
          <a:p>
            <a:pPr marL="0" indent="0">
              <a:buNone/>
            </a:pPr>
            <a:endParaRPr lang="en-US" sz="1200" dirty="0"/>
          </a:p>
          <a:p>
            <a:pPr marL="0" indent="0">
              <a:buNone/>
            </a:pPr>
            <a:r>
              <a:rPr lang="en-US" sz="3200" dirty="0" smtClean="0"/>
              <a:t>*note: Homicide includes accidents and murder</a:t>
            </a:r>
            <a:endParaRPr lang="en-US" sz="3200" dirty="0"/>
          </a:p>
        </p:txBody>
      </p:sp>
    </p:spTree>
    <p:extLst>
      <p:ext uri="{BB962C8B-B14F-4D97-AF65-F5344CB8AC3E}">
        <p14:creationId xmlns:p14="http://schemas.microsoft.com/office/powerpoint/2010/main" val="250528950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b="1" dirty="0" smtClean="0"/>
              <a:t>Murder</a:t>
            </a:r>
          </a:p>
          <a:p>
            <a:pPr marL="0" indent="0">
              <a:buNone/>
            </a:pPr>
            <a:endParaRPr lang="en-US" sz="1200" dirty="0"/>
          </a:p>
          <a:p>
            <a:pPr marL="0" indent="0">
              <a:buNone/>
            </a:pPr>
            <a:r>
              <a:rPr lang="en-US" sz="3200" dirty="0" smtClean="0"/>
              <a:t>Killing someone with malice of forethought. </a:t>
            </a:r>
          </a:p>
          <a:p>
            <a:pPr marL="0" indent="0">
              <a:buNone/>
            </a:pPr>
            <a:endParaRPr lang="en-US" sz="1200" dirty="0"/>
          </a:p>
          <a:p>
            <a:pPr marL="0" indent="0">
              <a:buNone/>
            </a:pPr>
            <a:r>
              <a:rPr lang="en-US" sz="3200" dirty="0" smtClean="0"/>
              <a:t>*note: Murder may be done while committing another crime. Murder is always illegal.</a:t>
            </a:r>
            <a:endParaRPr lang="en-US" sz="3200" dirty="0"/>
          </a:p>
        </p:txBody>
      </p:sp>
    </p:spTree>
    <p:extLst>
      <p:ext uri="{BB962C8B-B14F-4D97-AF65-F5344CB8AC3E}">
        <p14:creationId xmlns:p14="http://schemas.microsoft.com/office/powerpoint/2010/main" val="273420046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b="1" dirty="0" smtClean="0"/>
              <a:t>First-degree murder</a:t>
            </a:r>
          </a:p>
          <a:p>
            <a:pPr marL="0" indent="0">
              <a:buNone/>
            </a:pPr>
            <a:endParaRPr lang="en-US" sz="1200" dirty="0"/>
          </a:p>
          <a:p>
            <a:pPr marL="0" indent="0">
              <a:buNone/>
            </a:pPr>
            <a:r>
              <a:rPr lang="en-US" sz="3200" dirty="0" smtClean="0"/>
              <a:t>Killing a person with malice of forethought; the killing was planned. It was done deliberately.</a:t>
            </a:r>
          </a:p>
          <a:p>
            <a:pPr marL="0" indent="0">
              <a:buNone/>
            </a:pPr>
            <a:endParaRPr lang="en-US" sz="1200" dirty="0"/>
          </a:p>
        </p:txBody>
      </p:sp>
    </p:spTree>
    <p:extLst>
      <p:ext uri="{BB962C8B-B14F-4D97-AF65-F5344CB8AC3E}">
        <p14:creationId xmlns:p14="http://schemas.microsoft.com/office/powerpoint/2010/main" val="385085165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b="1" dirty="0" smtClean="0"/>
              <a:t>Second-degree murder</a:t>
            </a:r>
          </a:p>
          <a:p>
            <a:pPr marL="0" indent="0">
              <a:buNone/>
            </a:pPr>
            <a:endParaRPr lang="en-US" sz="1200" dirty="0"/>
          </a:p>
          <a:p>
            <a:pPr marL="0" indent="0">
              <a:buNone/>
            </a:pPr>
            <a:r>
              <a:rPr lang="en-US" sz="3200" dirty="0" smtClean="0"/>
              <a:t>Killing done during a crime deemed dangerous to a human life. The crime was not committed with the intention of killing.</a:t>
            </a:r>
          </a:p>
          <a:p>
            <a:pPr marL="0" indent="0">
              <a:buNone/>
            </a:pPr>
            <a:endParaRPr lang="en-US" sz="1200" dirty="0"/>
          </a:p>
        </p:txBody>
      </p:sp>
    </p:spTree>
    <p:extLst>
      <p:ext uri="{BB962C8B-B14F-4D97-AF65-F5344CB8AC3E}">
        <p14:creationId xmlns:p14="http://schemas.microsoft.com/office/powerpoint/2010/main" val="370065421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0668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1295400" y="1905000"/>
            <a:ext cx="7162800" cy="4572000"/>
          </a:xfrm>
        </p:spPr>
        <p:txBody>
          <a:bodyPr/>
          <a:lstStyle/>
          <a:p>
            <a:pPr marL="0" indent="0">
              <a:buNone/>
            </a:pPr>
            <a:r>
              <a:rPr lang="en-US" sz="3200" b="1" dirty="0" smtClean="0"/>
              <a:t>Voluntary manslaughter</a:t>
            </a:r>
          </a:p>
          <a:p>
            <a:pPr marL="0" indent="0">
              <a:buNone/>
            </a:pPr>
            <a:endParaRPr lang="en-US" sz="1200" dirty="0"/>
          </a:p>
          <a:p>
            <a:pPr marL="0" indent="0">
              <a:buNone/>
            </a:pPr>
            <a:r>
              <a:rPr lang="en-US" sz="3200" dirty="0" smtClean="0"/>
              <a:t>Killing someone intentionally but without malice of forethought. </a:t>
            </a:r>
          </a:p>
          <a:p>
            <a:pPr marL="0" indent="0">
              <a:buNone/>
            </a:pPr>
            <a:endParaRPr lang="en-US" sz="1200" dirty="0"/>
          </a:p>
          <a:p>
            <a:pPr marL="0" indent="0">
              <a:buNone/>
            </a:pPr>
            <a:r>
              <a:rPr lang="en-US" sz="3200" dirty="0" smtClean="0"/>
              <a:t>*note: an example is a crime of passion, where a lover is killed because of jealousy. The intention was to kill, but there was no malice of forethought because it wasn’t planned.</a:t>
            </a:r>
          </a:p>
          <a:p>
            <a:pPr marL="0" indent="0">
              <a:buNone/>
            </a:pPr>
            <a:endParaRPr lang="en-US" sz="1200" dirty="0"/>
          </a:p>
        </p:txBody>
      </p:sp>
    </p:spTree>
    <p:extLst>
      <p:ext uri="{BB962C8B-B14F-4D97-AF65-F5344CB8AC3E}">
        <p14:creationId xmlns:p14="http://schemas.microsoft.com/office/powerpoint/2010/main" val="300578707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Key Terms</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b="1" dirty="0" smtClean="0"/>
              <a:t>Involuntary manslaughter</a:t>
            </a:r>
          </a:p>
          <a:p>
            <a:pPr marL="0" indent="0">
              <a:buNone/>
            </a:pPr>
            <a:endParaRPr lang="en-US" sz="1200" dirty="0"/>
          </a:p>
          <a:p>
            <a:pPr marL="0" indent="0">
              <a:buNone/>
            </a:pPr>
            <a:r>
              <a:rPr lang="en-US" sz="3200" dirty="0" smtClean="0"/>
              <a:t>Killing someone but without intent to kill and without conscious disregard for human life.</a:t>
            </a:r>
          </a:p>
          <a:p>
            <a:pPr marL="0" indent="0">
              <a:buNone/>
            </a:pPr>
            <a:endParaRPr lang="en-US" sz="1200" dirty="0"/>
          </a:p>
          <a:p>
            <a:pPr marL="0" indent="0">
              <a:buNone/>
            </a:pPr>
            <a:r>
              <a:rPr lang="en-US" sz="3200" dirty="0" smtClean="0"/>
              <a:t>*note: sometimes fatal collisions are charged as involuntary manslaughter</a:t>
            </a:r>
          </a:p>
          <a:p>
            <a:pPr marL="0" indent="0">
              <a:buNone/>
            </a:pPr>
            <a:endParaRPr lang="en-US" sz="1200" dirty="0"/>
          </a:p>
        </p:txBody>
      </p:sp>
    </p:spTree>
    <p:extLst>
      <p:ext uri="{BB962C8B-B14F-4D97-AF65-F5344CB8AC3E}">
        <p14:creationId xmlns:p14="http://schemas.microsoft.com/office/powerpoint/2010/main" val="198288301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Let’s Practice!</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dirty="0" smtClean="0"/>
              <a:t>Match the situation with the crime or conviction</a:t>
            </a:r>
          </a:p>
          <a:p>
            <a:pPr marL="0" indent="0">
              <a:buNone/>
            </a:pPr>
            <a:endParaRPr lang="en-US" sz="1200" dirty="0"/>
          </a:p>
        </p:txBody>
      </p:sp>
    </p:spTree>
    <p:extLst>
      <p:ext uri="{BB962C8B-B14F-4D97-AF65-F5344CB8AC3E}">
        <p14:creationId xmlns:p14="http://schemas.microsoft.com/office/powerpoint/2010/main" val="13211236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Let’s Practice!</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dirty="0" smtClean="0"/>
              <a:t>A troubled 17-year-old girl has slowly poisoned her parents each night at dinner. After three months, she came home to find them dead on the kitchen floor. The coroner’s report indicated that cyanide poisoning caused their deaths.</a:t>
            </a:r>
          </a:p>
          <a:p>
            <a:pPr marL="0" indent="0">
              <a:buNone/>
            </a:pPr>
            <a:endParaRPr lang="en-US" sz="1200" dirty="0"/>
          </a:p>
        </p:txBody>
      </p:sp>
    </p:spTree>
    <p:extLst>
      <p:ext uri="{BB962C8B-B14F-4D97-AF65-F5344CB8AC3E}">
        <p14:creationId xmlns:p14="http://schemas.microsoft.com/office/powerpoint/2010/main" val="9098694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Let’s Practice!</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dirty="0" smtClean="0"/>
              <a:t>Three 16-year-olds were hanging out at the park drinking alcohol. One boy started shoving his friend. Soon the shoving escalated into punching. One boy tripped, and his head hit a sharp-edged rock. The boy died before help arrived.</a:t>
            </a:r>
          </a:p>
          <a:p>
            <a:pPr marL="0" indent="0">
              <a:buNone/>
            </a:pPr>
            <a:endParaRPr lang="en-US" sz="1200" dirty="0"/>
          </a:p>
        </p:txBody>
      </p:sp>
    </p:spTree>
    <p:extLst>
      <p:ext uri="{BB962C8B-B14F-4D97-AF65-F5344CB8AC3E}">
        <p14:creationId xmlns:p14="http://schemas.microsoft.com/office/powerpoint/2010/main" val="284432775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Let’s Practice!</a:t>
            </a:r>
            <a:endParaRPr lang="en-US" sz="6000" dirty="0"/>
          </a:p>
        </p:txBody>
      </p:sp>
      <p:sp>
        <p:nvSpPr>
          <p:cNvPr id="5127" name="Rectangle 7"/>
          <p:cNvSpPr>
            <a:spLocks noGrp="1" noChangeArrowheads="1"/>
          </p:cNvSpPr>
          <p:nvPr>
            <p:ph type="body" idx="1"/>
          </p:nvPr>
        </p:nvSpPr>
        <p:spPr>
          <a:xfrm>
            <a:off x="838200" y="2362200"/>
            <a:ext cx="7467600" cy="3200400"/>
          </a:xfrm>
        </p:spPr>
        <p:txBody>
          <a:bodyPr/>
          <a:lstStyle/>
          <a:p>
            <a:pPr marL="0" indent="0">
              <a:buNone/>
            </a:pPr>
            <a:r>
              <a:rPr lang="en-US" sz="3200" dirty="0" smtClean="0"/>
              <a:t>Suspicious that his girlfriend was cheating, a 16-year old boy went to her house and found her in bed with his friend. Impulsively, he grabbed the nearest lamp and hit his friend on the head. His friend died two days later.</a:t>
            </a:r>
          </a:p>
          <a:p>
            <a:pPr marL="0" indent="0">
              <a:buNone/>
            </a:pPr>
            <a:endParaRPr lang="en-US" sz="1200" dirty="0"/>
          </a:p>
        </p:txBody>
      </p:sp>
    </p:spTree>
    <p:extLst>
      <p:ext uri="{BB962C8B-B14F-4D97-AF65-F5344CB8AC3E}">
        <p14:creationId xmlns:p14="http://schemas.microsoft.com/office/powerpoint/2010/main" val="411055505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838200" y="685800"/>
            <a:ext cx="7467600" cy="1371600"/>
          </a:xfrm>
        </p:spPr>
        <p:txBody>
          <a:bodyPr/>
          <a:lstStyle/>
          <a:p>
            <a:pPr algn="ctr"/>
            <a:r>
              <a:rPr lang="en-US" sz="6000" dirty="0" smtClean="0"/>
              <a:t>Let’s Practice!</a:t>
            </a:r>
            <a:endParaRPr lang="en-US" sz="6000" dirty="0"/>
          </a:p>
        </p:txBody>
      </p:sp>
      <p:sp>
        <p:nvSpPr>
          <p:cNvPr id="5127" name="Rectangle 7"/>
          <p:cNvSpPr>
            <a:spLocks noGrp="1" noChangeArrowheads="1"/>
          </p:cNvSpPr>
          <p:nvPr>
            <p:ph type="body" idx="1"/>
          </p:nvPr>
        </p:nvSpPr>
        <p:spPr>
          <a:xfrm>
            <a:off x="838200" y="2362200"/>
            <a:ext cx="7543800" cy="3200400"/>
          </a:xfrm>
        </p:spPr>
        <p:txBody>
          <a:bodyPr/>
          <a:lstStyle/>
          <a:p>
            <a:pPr marL="0" indent="0">
              <a:buNone/>
            </a:pPr>
            <a:r>
              <a:rPr lang="en-US" sz="3200" dirty="0" smtClean="0"/>
              <a:t>A 17-year-old girl was driving home at night. She flipped through the radio station to find music to keep herself awake. While looking at the dashboard, she swerved into the other lane and hit a car head-on. The driver in the other car died.</a:t>
            </a:r>
            <a:endParaRPr lang="en-US" sz="1200" dirty="0"/>
          </a:p>
        </p:txBody>
      </p:sp>
    </p:spTree>
    <p:extLst>
      <p:ext uri="{BB962C8B-B14F-4D97-AF65-F5344CB8AC3E}">
        <p14:creationId xmlns:p14="http://schemas.microsoft.com/office/powerpoint/2010/main" val="338590079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762000" y="685800"/>
            <a:ext cx="7467600" cy="1371600"/>
          </a:xfrm>
        </p:spPr>
        <p:txBody>
          <a:bodyPr/>
          <a:lstStyle/>
          <a:p>
            <a:pPr algn="ctr"/>
            <a:r>
              <a:rPr lang="en-US" sz="6000" dirty="0" err="1" smtClean="0"/>
              <a:t>Kahoot</a:t>
            </a:r>
            <a:r>
              <a:rPr lang="en-US" sz="6000" dirty="0" smtClean="0"/>
              <a:t>!</a:t>
            </a:r>
            <a:endParaRPr lang="en-US" sz="6000" dirty="0"/>
          </a:p>
        </p:txBody>
      </p:sp>
      <p:sp>
        <p:nvSpPr>
          <p:cNvPr id="5127" name="Rectangle 7"/>
          <p:cNvSpPr>
            <a:spLocks noGrp="1" noChangeArrowheads="1"/>
          </p:cNvSpPr>
          <p:nvPr>
            <p:ph type="body" idx="1"/>
          </p:nvPr>
        </p:nvSpPr>
        <p:spPr>
          <a:xfrm>
            <a:off x="762000" y="2362200"/>
            <a:ext cx="7467600" cy="3200400"/>
          </a:xfrm>
        </p:spPr>
        <p:txBody>
          <a:bodyPr/>
          <a:lstStyle/>
          <a:p>
            <a:r>
              <a:rPr lang="en-US" sz="3200" dirty="0" smtClean="0"/>
              <a:t>Let’s play a game! </a:t>
            </a:r>
            <a:endParaRPr lang="en-US" sz="3200" dirty="0"/>
          </a:p>
        </p:txBody>
      </p:sp>
    </p:spTree>
    <p:extLst>
      <p:ext uri="{BB962C8B-B14F-4D97-AF65-F5344CB8AC3E}">
        <p14:creationId xmlns:p14="http://schemas.microsoft.com/office/powerpoint/2010/main" val="373512930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RANCHTO" val="262"/>
  <p:tag name="HOTSPOTTYPE" val="DefinedInNavigator"/>
  <p:tag name="DEFINEDINNAVIGATOR" val="True"/>
</p:tagLst>
</file>

<file path=ppt/theme/theme1.xml><?xml version="1.0" encoding="utf-8"?>
<a:theme xmlns:a="http://schemas.openxmlformats.org/drawingml/2006/main" name="0101843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9900"/>
        </a:dk2>
        <a:lt2>
          <a:srgbClr val="CC0000"/>
        </a:lt2>
        <a:accent1>
          <a:srgbClr val="CCCC00"/>
        </a:accent1>
        <a:accent2>
          <a:srgbClr val="3333CC"/>
        </a:accent2>
        <a:accent3>
          <a:srgbClr val="FFFFFF"/>
        </a:accent3>
        <a:accent4>
          <a:srgbClr val="000000"/>
        </a:accent4>
        <a:accent5>
          <a:srgbClr val="E2E2AA"/>
        </a:accent5>
        <a:accent6>
          <a:srgbClr val="2D2DB9"/>
        </a:accent6>
        <a:hlink>
          <a:srgbClr val="000000"/>
        </a:hlink>
        <a:folHlink>
          <a:srgbClr val="80808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333399"/>
        </a:dk1>
        <a:lt1>
          <a:srgbClr val="FFFFCC"/>
        </a:lt1>
        <a:dk2>
          <a:srgbClr val="000000"/>
        </a:dk2>
        <a:lt2>
          <a:srgbClr val="0000FF"/>
        </a:lt2>
        <a:accent1>
          <a:srgbClr val="800000"/>
        </a:accent1>
        <a:accent2>
          <a:srgbClr val="3366CC"/>
        </a:accent2>
        <a:accent3>
          <a:srgbClr val="AAAAAA"/>
        </a:accent3>
        <a:accent4>
          <a:srgbClr val="DADAAE"/>
        </a:accent4>
        <a:accent5>
          <a:srgbClr val="C0AAAA"/>
        </a:accent5>
        <a:accent6>
          <a:srgbClr val="2D5CB9"/>
        </a:accent6>
        <a:hlink>
          <a:srgbClr val="FFFFFF"/>
        </a:hlink>
        <a:folHlink>
          <a:srgbClr val="B2B2B2"/>
        </a:folHlink>
      </a:clrScheme>
      <a:clrMap bg1="dk2" tx1="lt1" bg2="dk1" tx2="lt2" accent1="accent1" accent2="accent2" accent3="accent3" accent4="accent4" accent5="accent5" accent6="accent6" hlink="hlink" folHlink="folHlink"/>
    </a:extraClrScheme>
    <a:extraClrScheme>
      <a:clrScheme name="Office Theme 5">
        <a:dk1>
          <a:srgbClr val="CC3300"/>
        </a:dk1>
        <a:lt1>
          <a:srgbClr val="FFFFCC"/>
        </a:lt1>
        <a:dk2>
          <a:srgbClr val="000000"/>
        </a:dk2>
        <a:lt2>
          <a:srgbClr val="CC6600"/>
        </a:lt2>
        <a:accent1>
          <a:srgbClr val="993300"/>
        </a:accent1>
        <a:accent2>
          <a:srgbClr val="808000"/>
        </a:accent2>
        <a:accent3>
          <a:srgbClr val="AAAAAA"/>
        </a:accent3>
        <a:accent4>
          <a:srgbClr val="DADAAE"/>
        </a:accent4>
        <a:accent5>
          <a:srgbClr val="CAADAA"/>
        </a:accent5>
        <a:accent6>
          <a:srgbClr val="7373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Office Theme 6">
        <a:dk1>
          <a:srgbClr val="66CCFF"/>
        </a:dk1>
        <a:lt1>
          <a:srgbClr val="CCECFF"/>
        </a:lt1>
        <a:dk2>
          <a:srgbClr val="000000"/>
        </a:dk2>
        <a:lt2>
          <a:srgbClr val="9999FF"/>
        </a:lt2>
        <a:accent1>
          <a:srgbClr val="FFFFFF"/>
        </a:accent1>
        <a:accent2>
          <a:srgbClr val="99CCFF"/>
        </a:accent2>
        <a:accent3>
          <a:srgbClr val="AAAAAA"/>
        </a:accent3>
        <a:accent4>
          <a:srgbClr val="AEC9DA"/>
        </a:accent4>
        <a:accent5>
          <a:srgbClr val="FFFFFF"/>
        </a:accent5>
        <a:accent6>
          <a:srgbClr val="8AB9E7"/>
        </a:accent6>
        <a:hlink>
          <a:srgbClr val="CCECFF"/>
        </a:hlink>
        <a:folHlink>
          <a:srgbClr val="B2B2B2"/>
        </a:folHlink>
      </a:clrScheme>
      <a:clrMap bg1="dk2" tx1="lt1" bg2="dk1" tx2="lt2" accent1="accent1" accent2="accent2" accent3="accent3" accent4="accent4" accent5="accent5" accent6="accent6" hlink="hlink" folHlink="folHlink"/>
    </a:extraClrScheme>
    <a:extraClrScheme>
      <a:clrScheme name="Office Theme 7">
        <a:dk1>
          <a:srgbClr val="993366"/>
        </a:dk1>
        <a:lt1>
          <a:srgbClr val="FFFFCC"/>
        </a:lt1>
        <a:dk2>
          <a:srgbClr val="333399"/>
        </a:dk2>
        <a:lt2>
          <a:srgbClr val="0066FF"/>
        </a:lt2>
        <a:accent1>
          <a:srgbClr val="6600FF"/>
        </a:accent1>
        <a:accent2>
          <a:srgbClr val="0099CC"/>
        </a:accent2>
        <a:accent3>
          <a:srgbClr val="ADADCA"/>
        </a:accent3>
        <a:accent4>
          <a:srgbClr val="DADAAE"/>
        </a:accent4>
        <a:accent5>
          <a:srgbClr val="B8AAFF"/>
        </a:accent5>
        <a:accent6>
          <a:srgbClr val="008AB9"/>
        </a:accent6>
        <a:hlink>
          <a:srgbClr val="66FFFF"/>
        </a:hlink>
        <a:folHlink>
          <a:srgbClr val="B2B2B2"/>
        </a:folHlink>
      </a:clrScheme>
      <a:clrMap bg1="dk2" tx1="lt1" bg2="dk1" tx2="lt2" accent1="accent1" accent2="accent2" accent3="accent3" accent4="accent4" accent5="accent5" accent6="accent6" hlink="hlink" folHlink="folHlink"/>
    </a:extraClrScheme>
    <a:extraClrScheme>
      <a:clrScheme name="Office Theme 8">
        <a:dk1>
          <a:srgbClr val="993366"/>
        </a:dk1>
        <a:lt1>
          <a:srgbClr val="EAEAEA"/>
        </a:lt1>
        <a:dk2>
          <a:srgbClr val="660066"/>
        </a:dk2>
        <a:lt2>
          <a:srgbClr val="CC0000"/>
        </a:lt2>
        <a:accent1>
          <a:srgbClr val="A50021"/>
        </a:accent1>
        <a:accent2>
          <a:srgbClr val="660033"/>
        </a:accent2>
        <a:accent3>
          <a:srgbClr val="B8AAB8"/>
        </a:accent3>
        <a:accent4>
          <a:srgbClr val="C8C8C8"/>
        </a:accent4>
        <a:accent5>
          <a:srgbClr val="CFAAAB"/>
        </a:accent5>
        <a:accent6>
          <a:srgbClr val="5C00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759EEC4-39D7-42D0-88BB-59F0EA0849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strategy presentation</Template>
  <TotalTime>125</TotalTime>
  <Words>449</Words>
  <Application>Microsoft Office PowerPoint</Application>
  <PresentationFormat>On-screen Show (4:3)</PresentationFormat>
  <Paragraphs>52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Narrow</vt:lpstr>
      <vt:lpstr>Times New Roman</vt:lpstr>
      <vt:lpstr>Wingdings</vt:lpstr>
      <vt:lpstr>01018438</vt:lpstr>
      <vt:lpstr>Juvenile Justice</vt:lpstr>
      <vt:lpstr>Journal</vt:lpstr>
      <vt:lpstr>Key Terms</vt:lpstr>
      <vt:lpstr>Key Terms</vt:lpstr>
      <vt:lpstr>Key Terms</vt:lpstr>
      <vt:lpstr>Key Terms</vt:lpstr>
      <vt:lpstr>Key Terms</vt:lpstr>
      <vt:lpstr>Key Terms</vt:lpstr>
      <vt:lpstr>Key Terms</vt:lpstr>
      <vt:lpstr>Let’s Practice!</vt:lpstr>
      <vt:lpstr>Let’s Practice!</vt:lpstr>
      <vt:lpstr>Let’s Practice!</vt:lpstr>
      <vt:lpstr>Let’s Practice!</vt:lpstr>
      <vt:lpstr>Let’s Practice!</vt:lpstr>
      <vt:lpstr>Kahoot!</vt:lpstr>
    </vt:vector>
  </TitlesOfParts>
  <Company>Steilacoom Historical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Justice</dc:title>
  <dc:creator>Bochenek, Kelsey</dc:creator>
  <cp:keywords/>
  <cp:lastModifiedBy>Bochenek, Kelsey</cp:lastModifiedBy>
  <cp:revision>7</cp:revision>
  <cp:lastPrinted>1601-01-01T00:00:00Z</cp:lastPrinted>
  <dcterms:created xsi:type="dcterms:W3CDTF">2016-10-01T23:53:46Z</dcterms:created>
  <dcterms:modified xsi:type="dcterms:W3CDTF">2016-10-03T15:33:32Z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TC010184381033</vt:lpwstr>
  </property>
</Properties>
</file>