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82" r:id="rId5"/>
    <p:sldId id="263" r:id="rId6"/>
    <p:sldId id="264" r:id="rId7"/>
    <p:sldId id="286" r:id="rId8"/>
    <p:sldId id="259" r:id="rId9"/>
    <p:sldId id="261" r:id="rId10"/>
    <p:sldId id="262" r:id="rId11"/>
    <p:sldId id="265" r:id="rId12"/>
    <p:sldId id="266" r:id="rId13"/>
    <p:sldId id="267" r:id="rId14"/>
    <p:sldId id="269" r:id="rId15"/>
    <p:sldId id="270" r:id="rId16"/>
    <p:sldId id="271" r:id="rId17"/>
    <p:sldId id="273" r:id="rId18"/>
    <p:sldId id="274" r:id="rId19"/>
    <p:sldId id="279" r:id="rId20"/>
    <p:sldId id="280" r:id="rId21"/>
    <p:sldId id="283" r:id="rId22"/>
    <p:sldId id="287" r:id="rId23"/>
    <p:sldId id="289" r:id="rId24"/>
    <p:sldId id="281" r:id="rId25"/>
    <p:sldId id="284" r:id="rId26"/>
    <p:sldId id="285" r:id="rId27"/>
    <p:sldId id="290" r:id="rId28"/>
    <p:sldId id="291" r:id="rId29"/>
    <p:sldId id="292" r:id="rId30"/>
    <p:sldId id="293" r:id="rId31"/>
    <p:sldId id="294" r:id="rId32"/>
    <p:sldId id="295" r:id="rId33"/>
    <p:sldId id="29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23" autoAdjust="0"/>
  </p:normalViewPr>
  <p:slideViewPr>
    <p:cSldViewPr>
      <p:cViewPr varScale="1">
        <p:scale>
          <a:sx n="57" d="100"/>
          <a:sy n="57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80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FFB434-2682-4AC9-8E39-8AF42F41F4EF}" type="datetimeFigureOut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81D4BA1-13F1-4787-8A19-5EAC5FDC4E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84fL4HzBmw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38098"/>
            <a:ext cx="7851648" cy="1828800"/>
          </a:xfrm>
        </p:spPr>
        <p:txBody>
          <a:bodyPr/>
          <a:lstStyle/>
          <a:p>
            <a:r>
              <a:rPr lang="en-US" dirty="0" smtClean="0"/>
              <a:t>Welcome to Medical Terminology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5986818" y="304800"/>
            <a:ext cx="1527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Unit 1</a:t>
            </a:r>
            <a:endParaRPr lang="en-US" sz="3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3352800"/>
            <a:ext cx="81534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Objectives</a:t>
            </a:r>
            <a:r>
              <a:rPr lang="en-US" sz="2800" b="1" dirty="0"/>
              <a:t>:</a:t>
            </a:r>
          </a:p>
          <a:p>
            <a:endParaRPr lang="en-US" sz="2800" b="1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/>
              <a:t>Identify and define the four word parts.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/>
              <a:t>Differentiate an acronym, eponym and an abbreviation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/>
              <a:t>Analyze and define medical terms.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/>
              <a:t>Build medical terms for given definitions.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682094"/>
            <a:ext cx="815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Dr. Smith enters the nurse’s station and tells you that Mrs. Jones needs to have an exploratory laparotomy, but suspects he will end up doing a bilateral </a:t>
            </a:r>
            <a:r>
              <a:rPr lang="en-US" sz="3200" dirty="0" err="1"/>
              <a:t>salpingoophorectomy</a:t>
            </a:r>
            <a:r>
              <a:rPr lang="en-US" sz="3200" dirty="0"/>
              <a:t>.  Before she goes to surgery, he orders a CXR, EKG, CBC, and ABG done stat.  </a:t>
            </a:r>
          </a:p>
          <a:p>
            <a:endParaRPr lang="en-US" sz="3200" dirty="0" smtClean="0"/>
          </a:p>
          <a:p>
            <a:endParaRPr lang="en-US" sz="3200" dirty="0"/>
          </a:p>
          <a:p>
            <a:endParaRPr lang="en-US" sz="800" dirty="0"/>
          </a:p>
          <a:p>
            <a:r>
              <a:rPr lang="en-US" sz="3200" dirty="0"/>
              <a:t>Mrs. Smith needs what?  When?  Huh?   </a:t>
            </a:r>
          </a:p>
        </p:txBody>
      </p:sp>
      <p:pic>
        <p:nvPicPr>
          <p:cNvPr id="8" name="Picture 2" descr="http://www.ideachampions.com/weblogs/Confus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960" y="3200400"/>
            <a:ext cx="2286000" cy="332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1143000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+mn-lt"/>
              </a:rPr>
              <a:t>Origins of Medical Language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5344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Medicine has a language of its own.  </a:t>
            </a:r>
          </a:p>
          <a:p>
            <a:r>
              <a:rPr lang="en-US" sz="2800" dirty="0" smtClean="0"/>
              <a:t>75% of all medical terms are derived from Latin or Greek</a:t>
            </a:r>
          </a:p>
          <a:p>
            <a:r>
              <a:rPr lang="en-US" sz="2800" dirty="0" smtClean="0"/>
              <a:t>Used to convey the greatest amount of information with the least confusion and the most precision.</a:t>
            </a:r>
          </a:p>
          <a:p>
            <a:r>
              <a:rPr lang="en-US" sz="2800" dirty="0" smtClean="0"/>
              <a:t>A Single medical term can describe a disease, condition or procedure that might otherwise take several words.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Example:  </a:t>
            </a:r>
            <a:r>
              <a:rPr lang="en-US" sz="2400" i="1" dirty="0" smtClean="0"/>
              <a:t>appendectomy – </a:t>
            </a:r>
            <a:r>
              <a:rPr lang="en-US" sz="2400" dirty="0" smtClean="0"/>
              <a:t>surgical removal of the appendix</a:t>
            </a:r>
          </a:p>
          <a:p>
            <a:pPr marL="868680" lvl="3" indent="0">
              <a:buNone/>
            </a:pPr>
            <a:r>
              <a:rPr lang="en-US" sz="2400" i="1" dirty="0"/>
              <a:t>	</a:t>
            </a:r>
            <a:r>
              <a:rPr lang="en-US" sz="2400" i="1" dirty="0" smtClean="0"/>
              <a:t>	    pericarditis – </a:t>
            </a:r>
            <a:r>
              <a:rPr lang="en-US" sz="2400" dirty="0" smtClean="0"/>
              <a:t>inflammation of the sac containing 		      	    the heart</a:t>
            </a:r>
          </a:p>
          <a:p>
            <a:pPr marL="868680" lvl="3" indent="0">
              <a:buNone/>
            </a:pPr>
            <a:endParaRPr lang="en-US" i="1" dirty="0" smtClean="0"/>
          </a:p>
          <a:p>
            <a:pPr marL="868680" lvl="3" indent="0">
              <a:buNone/>
            </a:pPr>
            <a:endParaRPr lang="en-US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u="sng" dirty="0" smtClean="0">
                <a:latin typeface="+mn-lt"/>
              </a:rPr>
              <a:t>Abbreviations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8153400" cy="4572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Shortened forms of words</a:t>
            </a:r>
          </a:p>
          <a:p>
            <a:r>
              <a:rPr lang="en-US" sz="2800" dirty="0" smtClean="0"/>
              <a:t>Used in many health fields</a:t>
            </a:r>
          </a:p>
          <a:p>
            <a:r>
              <a:rPr lang="en-US" sz="2800" dirty="0" smtClean="0"/>
              <a:t>Each medical facility has an approved abbreviation list</a:t>
            </a:r>
          </a:p>
          <a:p>
            <a:r>
              <a:rPr lang="en-US" sz="2800" dirty="0" smtClean="0"/>
              <a:t>It is the responsibility of healthcare workers to learn the meanings of the abbreviations used in the facility in which they work.  </a:t>
            </a:r>
            <a:r>
              <a:rPr lang="en-US" sz="2800" b="1" dirty="0" smtClean="0"/>
              <a:t>***When in doubt, spell it out!!</a:t>
            </a:r>
          </a:p>
          <a:p>
            <a:pPr marL="0" indent="0">
              <a:buNone/>
            </a:pPr>
            <a:r>
              <a:rPr lang="en-US" sz="2800" dirty="0" smtClean="0"/>
              <a:t>Example: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noc</a:t>
            </a:r>
            <a:r>
              <a:rPr lang="en-US" sz="2800" dirty="0" smtClean="0"/>
              <a:t> (t) – night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po</a:t>
            </a:r>
            <a:r>
              <a:rPr lang="en-US" sz="2800" dirty="0" smtClean="0"/>
              <a:t> – by mouth</a:t>
            </a:r>
          </a:p>
          <a:p>
            <a:pPr marL="0" indent="0">
              <a:buNone/>
            </a:pPr>
            <a:endParaRPr lang="en-US" sz="900" dirty="0" smtClean="0"/>
          </a:p>
        </p:txBody>
      </p:sp>
    </p:spTree>
    <p:extLst>
      <p:ext uri="{BB962C8B-B14F-4D97-AF65-F5344CB8AC3E}">
        <p14:creationId xmlns:p14="http://schemas.microsoft.com/office/powerpoint/2010/main" val="1094775976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53340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Examples: </a:t>
            </a:r>
          </a:p>
          <a:p>
            <a:pPr marL="0" indent="0">
              <a:buNone/>
            </a:pPr>
            <a:r>
              <a:rPr lang="en-US" b="1" dirty="0" smtClean="0"/>
              <a:t>Parkinson’s disease - </a:t>
            </a:r>
            <a:r>
              <a:rPr lang="en-US" dirty="0" smtClean="0"/>
              <a:t>is named after James Parkinson, English physician who first described the disease in 1817 as shaking palsy.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Lou Gehrig’s Disease </a:t>
            </a:r>
            <a:r>
              <a:rPr lang="en-US" dirty="0" smtClean="0"/>
              <a:t>– is named after the famous New York Yankee who suffered from the disease.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Down Syndrome – </a:t>
            </a:r>
            <a:r>
              <a:rPr lang="en-US" dirty="0" smtClean="0"/>
              <a:t>is named after John Langdon Down, the British physician who described the syndrome in 1866.</a:t>
            </a:r>
          </a:p>
          <a:p>
            <a:pPr lvl="1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09800" y="311708"/>
            <a:ext cx="407453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 smtClean="0"/>
              <a:t>Eponyms</a:t>
            </a:r>
            <a:r>
              <a:rPr lang="en-US" sz="5400" dirty="0" smtClean="0"/>
              <a:t> </a:t>
            </a:r>
          </a:p>
          <a:p>
            <a:pPr algn="ctr"/>
            <a:r>
              <a:rPr lang="en-US" sz="2800" dirty="0" smtClean="0"/>
              <a:t>Words named after people</a:t>
            </a:r>
            <a:endParaRPr lang="en-U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514600"/>
            <a:ext cx="8991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SARS  (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ever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cute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espiratory 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yndrome)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LASER (</a:t>
            </a:r>
            <a:r>
              <a:rPr lang="en-US" b="1" dirty="0" smtClean="0">
                <a:solidFill>
                  <a:schemeClr val="accent1"/>
                </a:solidFill>
              </a:rPr>
              <a:t>L</a:t>
            </a:r>
            <a:r>
              <a:rPr lang="en-US" dirty="0" smtClean="0"/>
              <a:t>ight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mplification by 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timulated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mission of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adiation)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MASH (</a:t>
            </a:r>
            <a:r>
              <a:rPr lang="en-US" b="1" dirty="0" smtClean="0">
                <a:solidFill>
                  <a:schemeClr val="accent1"/>
                </a:solidFill>
              </a:rPr>
              <a:t>M</a:t>
            </a:r>
            <a:r>
              <a:rPr lang="en-US" dirty="0" smtClean="0"/>
              <a:t>obile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rmy 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urgical </a:t>
            </a:r>
            <a:r>
              <a:rPr lang="en-US" b="1" dirty="0" smtClean="0">
                <a:solidFill>
                  <a:schemeClr val="accent1"/>
                </a:solidFill>
              </a:rPr>
              <a:t>H</a:t>
            </a:r>
            <a:r>
              <a:rPr lang="en-US" dirty="0" smtClean="0"/>
              <a:t>ospital)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you think of any?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0" y="228600"/>
            <a:ext cx="5257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 smtClean="0"/>
              <a:t>Acronym</a:t>
            </a:r>
          </a:p>
          <a:p>
            <a:pPr algn="ctr"/>
            <a:r>
              <a:rPr lang="en-US" sz="2800" dirty="0" smtClean="0"/>
              <a:t>Short word formed from the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letters of the longer phrase </a:t>
            </a:r>
            <a:endParaRPr lang="en-U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011362"/>
          </a:xfrm>
        </p:spPr>
        <p:txBody>
          <a:bodyPr>
            <a:normAutofit/>
          </a:bodyPr>
          <a:lstStyle/>
          <a:p>
            <a:pPr algn="ctr"/>
            <a:r>
              <a:rPr lang="en-US" sz="5400" b="1" u="sng" dirty="0" err="1" smtClean="0">
                <a:latin typeface="+mn-lt"/>
              </a:rPr>
              <a:t>Initialism</a:t>
            </a:r>
            <a:r>
              <a:rPr lang="en-US" sz="5400" dirty="0" smtClean="0">
                <a:latin typeface="+mn-lt"/>
              </a:rPr>
              <a:t/>
            </a:r>
            <a:br>
              <a:rPr lang="en-US" sz="54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Formed by the initial letters of a series of words but is pronounced by its letters, not as a word itself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3622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ICU (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ntensive 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FF0000"/>
                </a:solidFill>
              </a:rPr>
              <a:t>U</a:t>
            </a:r>
            <a:r>
              <a:rPr lang="en-US" dirty="0" smtClean="0"/>
              <a:t>nit)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ESRD (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nd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tage </a:t>
            </a: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dirty="0" smtClean="0"/>
              <a:t>enal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isease)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ER (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mergency </a:t>
            </a: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dirty="0" smtClean="0"/>
              <a:t>oom)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you think of any?</a:t>
            </a:r>
          </a:p>
          <a:p>
            <a:pPr marL="3200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882755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With the advancement of medical and scientific knowledge, medical language changes.  Some words are discarded, the meanings of others are altered, and new words are added.</a:t>
            </a:r>
          </a:p>
          <a:p>
            <a:r>
              <a:rPr lang="en-US" sz="2800" dirty="0" smtClean="0"/>
              <a:t>These terms can be learned by two ways:</a:t>
            </a:r>
          </a:p>
          <a:p>
            <a:pPr lvl="1"/>
            <a:r>
              <a:rPr lang="en-US" sz="2800" dirty="0" smtClean="0"/>
              <a:t>1.  Memorizing medical terms.  (Monotonous </a:t>
            </a:r>
            <a:r>
              <a:rPr lang="en-US" sz="2800" dirty="0" smtClean="0">
                <a:sym typeface="Wingdings" pitchFamily="2" charset="2"/>
              </a:rPr>
              <a:t>)</a:t>
            </a:r>
          </a:p>
          <a:p>
            <a:pPr lvl="1"/>
            <a:r>
              <a:rPr lang="en-US" sz="2800" dirty="0" smtClean="0"/>
              <a:t>2.  </a:t>
            </a:r>
            <a:r>
              <a:rPr lang="en-US" sz="2800" b="1" dirty="0" smtClean="0"/>
              <a:t>Learning word parts </a:t>
            </a:r>
            <a:r>
              <a:rPr lang="en-US" sz="2800" dirty="0" smtClean="0"/>
              <a:t>and how they fit together to form medical terms.  (Easier </a:t>
            </a:r>
            <a:r>
              <a:rPr lang="en-US" sz="2800" dirty="0" smtClean="0">
                <a:sym typeface="Wingdings" pitchFamily="2" charset="2"/>
              </a:rPr>
              <a:t>)</a:t>
            </a:r>
          </a:p>
          <a:p>
            <a:pPr marL="393192" lvl="1" indent="0">
              <a:buNone/>
            </a:pPr>
            <a:endParaRPr lang="en-US" sz="2800" dirty="0" smtClean="0">
              <a:sym typeface="Wingdings" pitchFamily="2" charset="2"/>
            </a:endParaRPr>
          </a:p>
          <a:p>
            <a:pPr marL="393192" lvl="1" indent="0">
              <a:buNone/>
            </a:pPr>
            <a:endParaRPr lang="en-US" sz="2800" dirty="0" smtClean="0">
              <a:sym typeface="Wingdings" pitchFamily="2" charset="2"/>
            </a:endParaRPr>
          </a:p>
          <a:p>
            <a:pPr marL="393192" lvl="1" indent="0">
              <a:buNone/>
            </a:pPr>
            <a:r>
              <a:rPr lang="en-US" sz="2800" dirty="0" smtClean="0">
                <a:sym typeface="Wingdings" pitchFamily="2" charset="2"/>
              </a:rPr>
              <a:t>*Don’t Worry!!!  It is impossible to learn </a:t>
            </a:r>
            <a:r>
              <a:rPr lang="en-US" sz="2800" b="1" dirty="0" smtClean="0">
                <a:sym typeface="Wingdings" pitchFamily="2" charset="2"/>
              </a:rPr>
              <a:t>all</a:t>
            </a:r>
            <a:r>
              <a:rPr lang="en-US" sz="2800" dirty="0" smtClean="0">
                <a:sym typeface="Wingdings" pitchFamily="2" charset="2"/>
              </a:rPr>
              <a:t> medical terms but knowing the parts will help you figure them out!</a:t>
            </a:r>
          </a:p>
          <a:p>
            <a:pPr lvl="1">
              <a:buNone/>
            </a:pPr>
            <a:endParaRPr lang="en-US" dirty="0" smtClean="0">
              <a:sym typeface="Wingdings" pitchFamily="2" charset="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14500"/>
            <a:ext cx="5334000" cy="1143000"/>
          </a:xfrm>
        </p:spPr>
        <p:txBody>
          <a:bodyPr/>
          <a:lstStyle/>
          <a:p>
            <a:r>
              <a:rPr lang="en-US" dirty="0" smtClean="0"/>
              <a:t>The Four Word Parts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002028"/>
            <a:ext cx="8229600" cy="36273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Most medical terms are built with some or all of the following word parts:</a:t>
            </a:r>
          </a:p>
          <a:p>
            <a:pPr marL="0" indent="0">
              <a:buNone/>
            </a:pPr>
            <a:endParaRPr lang="en-US" sz="800" dirty="0" smtClean="0"/>
          </a:p>
          <a:p>
            <a:pPr marL="320040" lvl="1" indent="0">
              <a:buNone/>
            </a:pPr>
            <a:r>
              <a:rPr lang="en-US" dirty="0" smtClean="0"/>
              <a:t>	1.  WORD ROOTS</a:t>
            </a:r>
          </a:p>
          <a:p>
            <a:pPr marL="320040" lvl="1" indent="0">
              <a:buNone/>
            </a:pPr>
            <a:r>
              <a:rPr lang="en-US" dirty="0" smtClean="0"/>
              <a:t>	2.  SUFFIXES</a:t>
            </a:r>
          </a:p>
          <a:p>
            <a:pPr marL="320040" lvl="1" indent="0">
              <a:buNone/>
            </a:pPr>
            <a:r>
              <a:rPr lang="en-US" dirty="0" smtClean="0"/>
              <a:t>	3.  PREFIXES</a:t>
            </a:r>
          </a:p>
          <a:p>
            <a:pPr marL="320040" lvl="1" indent="0">
              <a:buNone/>
            </a:pPr>
            <a:r>
              <a:rPr lang="en-US" dirty="0" smtClean="0"/>
              <a:t>	4.  COMBINING FORMS</a:t>
            </a:r>
            <a:endParaRPr lang="en-US" dirty="0"/>
          </a:p>
        </p:txBody>
      </p:sp>
      <p:pic>
        <p:nvPicPr>
          <p:cNvPr id="1026" name="Picture 2" descr="http://3.bp.blogspot.com/-YYW9rnD9pKE/T0aVjYem2gI/AAAAAAAAEuA/DzGpzsrPnYk/s1600/key-puzzle-nb142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3064"/>
            <a:ext cx="300865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1500" y="762000"/>
            <a:ext cx="4653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Word Parts are the KEY!!!</a:t>
            </a:r>
            <a:endParaRPr lang="en-US" sz="32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667" y="896208"/>
            <a:ext cx="4104287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u="sng" dirty="0" smtClean="0">
                <a:latin typeface="+mn-lt"/>
              </a:rPr>
              <a:t>Word Root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+mn-lt"/>
              </a:rPr>
              <a:t>the core of the word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2528" y="3403976"/>
            <a:ext cx="83058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The word root contains the fundamental meaning of the word.</a:t>
            </a:r>
          </a:p>
          <a:p>
            <a:r>
              <a:rPr lang="en-US" dirty="0" smtClean="0"/>
              <a:t>Usually, </a:t>
            </a:r>
            <a:r>
              <a:rPr lang="en-US" i="1" dirty="0" smtClean="0"/>
              <a:t>but not always</a:t>
            </a:r>
            <a:r>
              <a:rPr lang="en-US" dirty="0" smtClean="0"/>
              <a:t>, indicates the involved body part.</a:t>
            </a:r>
          </a:p>
          <a:p>
            <a:r>
              <a:rPr lang="en-US" dirty="0" smtClean="0"/>
              <a:t>Since the word root is the core of the word, each medical term contains one or more word roots.</a:t>
            </a:r>
            <a:endParaRPr lang="en-US" dirty="0"/>
          </a:p>
        </p:txBody>
      </p:sp>
      <p:pic>
        <p:nvPicPr>
          <p:cNvPr id="3074" name="Picture 2" descr="http://areyouanandroid.com/wp-content/uploads/2011/11/root_1_l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687" y="104629"/>
            <a:ext cx="4350651" cy="343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7800" y="5227088"/>
            <a:ext cx="3749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Example: </a:t>
            </a:r>
          </a:p>
          <a:p>
            <a:r>
              <a:rPr lang="en-US" sz="3600" dirty="0" smtClean="0"/>
              <a:t>	</a:t>
            </a:r>
            <a:r>
              <a:rPr lang="en-US" sz="3600" u="sng" dirty="0" err="1" smtClean="0"/>
              <a:t>Gastr</a:t>
            </a:r>
            <a:r>
              <a:rPr lang="en-US" sz="3600" dirty="0" smtClean="0"/>
              <a:t> - stomach</a:t>
            </a:r>
            <a:endParaRPr lang="en-US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latin typeface="+mn-lt"/>
              </a:rPr>
              <a:t>More Examples of Word Roots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828800"/>
            <a:ext cx="7772400" cy="4572000"/>
          </a:xfrm>
        </p:spPr>
        <p:txBody>
          <a:bodyPr/>
          <a:lstStyle/>
          <a:p>
            <a:r>
              <a:rPr lang="en-US" dirty="0" smtClean="0"/>
              <a:t>Play/er;  In this word, </a:t>
            </a:r>
            <a:r>
              <a:rPr lang="en-US" i="1" dirty="0" smtClean="0"/>
              <a:t>play</a:t>
            </a:r>
            <a:r>
              <a:rPr lang="en-US" dirty="0" smtClean="0"/>
              <a:t> is the word root.</a:t>
            </a:r>
          </a:p>
          <a:p>
            <a:r>
              <a:rPr lang="en-US" dirty="0" smtClean="0"/>
              <a:t>Arthr/itis;  In this medical term, </a:t>
            </a:r>
            <a:r>
              <a:rPr lang="en-US" i="1" dirty="0" smtClean="0"/>
              <a:t>arthr</a:t>
            </a:r>
            <a:r>
              <a:rPr lang="en-US" dirty="0" smtClean="0"/>
              <a:t> (which means </a:t>
            </a:r>
            <a:r>
              <a:rPr lang="en-US" i="1" dirty="0" smtClean="0"/>
              <a:t>joint</a:t>
            </a:r>
            <a:r>
              <a:rPr lang="en-US" dirty="0" smtClean="0"/>
              <a:t>) is the word root.</a:t>
            </a:r>
          </a:p>
          <a:p>
            <a:r>
              <a:rPr lang="en-US" dirty="0" smtClean="0"/>
              <a:t>Hepat/itis; In this medical term, </a:t>
            </a:r>
            <a:r>
              <a:rPr lang="en-US" i="1" dirty="0" smtClean="0"/>
              <a:t>hepat</a:t>
            </a:r>
            <a:r>
              <a:rPr lang="en-US" dirty="0" smtClean="0"/>
              <a:t> (which means </a:t>
            </a:r>
            <a:r>
              <a:rPr lang="en-US" i="1" dirty="0" smtClean="0"/>
              <a:t>liver</a:t>
            </a:r>
            <a:r>
              <a:rPr lang="en-US" dirty="0" smtClean="0"/>
              <a:t>) is the word root.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60438"/>
          </a:xfrm>
        </p:spPr>
        <p:txBody>
          <a:bodyPr/>
          <a:lstStyle/>
          <a:p>
            <a:pPr algn="ctr"/>
            <a:r>
              <a:rPr lang="en-US" sz="5400" b="1" u="sng" dirty="0" smtClean="0">
                <a:latin typeface="+mn-lt"/>
              </a:rPr>
              <a:t>Suffix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The suffix appears at the end of the word root to modify its meaning.  </a:t>
            </a:r>
          </a:p>
          <a:p>
            <a:r>
              <a:rPr lang="en-US" dirty="0" smtClean="0"/>
              <a:t>Most medical terms have a suffix.</a:t>
            </a:r>
          </a:p>
          <a:p>
            <a:r>
              <a:rPr lang="en-US" dirty="0" smtClean="0"/>
              <a:t>The suffix frequently indicates a procedure, condition, or disease such as:    </a:t>
            </a:r>
          </a:p>
          <a:p>
            <a:pPr marL="0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dirty="0" smtClean="0"/>
              <a:t>	–scopy, meaning visual examination     (procedure)      </a:t>
            </a:r>
          </a:p>
          <a:p>
            <a:pPr marL="0" indent="0">
              <a:buNone/>
            </a:pPr>
            <a:r>
              <a:rPr lang="en-US" dirty="0" smtClean="0"/>
              <a:t>	–tomy, meaning surgical incision          (procedure)</a:t>
            </a:r>
          </a:p>
          <a:p>
            <a:pPr marL="0" indent="0">
              <a:buNone/>
            </a:pPr>
            <a:r>
              <a:rPr lang="en-US" dirty="0" smtClean="0"/>
              <a:t>	-itis, meaning inflammation 		   (condition)</a:t>
            </a:r>
          </a:p>
          <a:p>
            <a:pPr marL="0" indent="0">
              <a:buNone/>
            </a:pPr>
            <a:r>
              <a:rPr lang="en-US" dirty="0" smtClean="0"/>
              <a:t>	-oma, meaning tumor		  (disease)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latin typeface="+mn-lt"/>
              </a:rPr>
              <a:t>Suffix Examples</a:t>
            </a:r>
            <a:endParaRPr lang="en-US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Play/</a:t>
            </a:r>
            <a:r>
              <a:rPr lang="en-US" dirty="0" err="1" smtClean="0"/>
              <a:t>er</a:t>
            </a:r>
            <a:r>
              <a:rPr lang="en-US" dirty="0" smtClean="0"/>
              <a:t>  in this word, </a:t>
            </a:r>
            <a:r>
              <a:rPr lang="en-US" i="1" dirty="0" smtClean="0"/>
              <a:t>-er </a:t>
            </a:r>
            <a:r>
              <a:rPr lang="en-US" dirty="0" smtClean="0"/>
              <a:t>is the suffix.</a:t>
            </a:r>
          </a:p>
          <a:p>
            <a:r>
              <a:rPr lang="en-US" dirty="0" smtClean="0"/>
              <a:t>Hepat/ic  in this medical term, </a:t>
            </a:r>
            <a:r>
              <a:rPr lang="en-US" i="1" dirty="0" smtClean="0"/>
              <a:t>-ic </a:t>
            </a:r>
            <a:r>
              <a:rPr lang="en-US" dirty="0" smtClean="0"/>
              <a:t>(which means </a:t>
            </a:r>
            <a:r>
              <a:rPr lang="en-US" i="1" dirty="0" smtClean="0"/>
              <a:t>pertaining to</a:t>
            </a:r>
            <a:r>
              <a:rPr lang="en-US" dirty="0" smtClean="0"/>
              <a:t>) is the suffix.  </a:t>
            </a:r>
          </a:p>
          <a:p>
            <a:pPr lvl="1"/>
            <a:r>
              <a:rPr lang="en-US" i="1" dirty="0" smtClean="0"/>
              <a:t>Hepat</a:t>
            </a:r>
            <a:r>
              <a:rPr lang="en-US" dirty="0" smtClean="0"/>
              <a:t> is the word root for </a:t>
            </a:r>
            <a:r>
              <a:rPr lang="en-US" i="1" dirty="0" smtClean="0"/>
              <a:t>liver</a:t>
            </a:r>
            <a:r>
              <a:rPr lang="en-US" dirty="0" smtClean="0"/>
              <a:t>; therefore </a:t>
            </a:r>
            <a:r>
              <a:rPr lang="en-US" i="1" dirty="0" smtClean="0"/>
              <a:t>hepatic</a:t>
            </a:r>
            <a:r>
              <a:rPr lang="en-US" dirty="0" smtClean="0"/>
              <a:t> means </a:t>
            </a:r>
            <a:r>
              <a:rPr lang="en-US" i="1" dirty="0" smtClean="0"/>
              <a:t>pertaining to the liver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Hepat/itis in this medical term, </a:t>
            </a:r>
            <a:r>
              <a:rPr lang="en-US" i="1" dirty="0" smtClean="0"/>
              <a:t>-itis </a:t>
            </a:r>
            <a:r>
              <a:rPr lang="en-US" dirty="0" smtClean="0"/>
              <a:t>(which means </a:t>
            </a:r>
            <a:r>
              <a:rPr lang="en-US" i="1" dirty="0" smtClean="0"/>
              <a:t>inflammation</a:t>
            </a:r>
            <a:r>
              <a:rPr lang="en-US" dirty="0" smtClean="0"/>
              <a:t>) is the suffix.</a:t>
            </a:r>
          </a:p>
          <a:p>
            <a:r>
              <a:rPr lang="en-US" dirty="0" smtClean="0"/>
              <a:t>The term </a:t>
            </a:r>
            <a:r>
              <a:rPr lang="en-US" i="1" dirty="0" smtClean="0"/>
              <a:t>hepatitis </a:t>
            </a:r>
            <a:r>
              <a:rPr lang="en-US" dirty="0" smtClean="0"/>
              <a:t>means </a:t>
            </a:r>
            <a:r>
              <a:rPr lang="en-US" i="1" dirty="0" smtClean="0"/>
              <a:t>inflammation of the liver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7060"/>
            <a:ext cx="7772400" cy="1143000"/>
          </a:xfrm>
        </p:spPr>
        <p:txBody>
          <a:bodyPr/>
          <a:lstStyle/>
          <a:p>
            <a:pPr algn="ctr"/>
            <a:r>
              <a:rPr lang="en-US" sz="5400" u="sng" dirty="0" smtClean="0">
                <a:latin typeface="+mn-lt"/>
              </a:rPr>
              <a:t>Prefix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prefix appears at the beginning of a word root and modifies its meaning.</a:t>
            </a:r>
          </a:p>
          <a:p>
            <a:r>
              <a:rPr lang="en-US" dirty="0" smtClean="0"/>
              <a:t>Serves to further define a root word</a:t>
            </a:r>
          </a:p>
          <a:p>
            <a:r>
              <a:rPr lang="en-US" dirty="0" smtClean="0"/>
              <a:t>Prefixes can indicate;</a:t>
            </a:r>
          </a:p>
          <a:p>
            <a:pPr lvl="1"/>
            <a:r>
              <a:rPr lang="en-US" dirty="0" smtClean="0"/>
              <a:t>A number such as bi-, meaning two.</a:t>
            </a:r>
          </a:p>
          <a:p>
            <a:pPr lvl="1"/>
            <a:r>
              <a:rPr lang="en-US" dirty="0" smtClean="0"/>
              <a:t>A position, such as sub-, meaning under.</a:t>
            </a:r>
          </a:p>
          <a:p>
            <a:pPr lvl="1"/>
            <a:r>
              <a:rPr lang="en-US" dirty="0" smtClean="0"/>
              <a:t>A direction, such as intra-, meaning within.</a:t>
            </a:r>
          </a:p>
          <a:p>
            <a:pPr lvl="1"/>
            <a:r>
              <a:rPr lang="en-US" dirty="0" smtClean="0"/>
              <a:t>Time, such as brady-, meaning slow</a:t>
            </a:r>
          </a:p>
          <a:p>
            <a:pPr lvl="1"/>
            <a:r>
              <a:rPr lang="en-US" dirty="0" smtClean="0"/>
              <a:t>Negation, such as a-, meaning without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u="sng" dirty="0" smtClean="0">
                <a:latin typeface="+mn-lt"/>
              </a:rPr>
              <a:t>Prefix Examples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Re</a:t>
            </a:r>
            <a:r>
              <a:rPr lang="en-US" dirty="0" smtClean="0"/>
              <a:t>/play  - In this word, </a:t>
            </a:r>
            <a:r>
              <a:rPr lang="en-US" i="1" dirty="0" smtClean="0"/>
              <a:t>re-</a:t>
            </a:r>
            <a:r>
              <a:rPr lang="en-US" dirty="0" smtClean="0"/>
              <a:t> is the prefix.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Sub</a:t>
            </a:r>
            <a:r>
              <a:rPr lang="en-US" dirty="0" smtClean="0"/>
              <a:t>/</a:t>
            </a:r>
            <a:r>
              <a:rPr lang="en-US" dirty="0" err="1" smtClean="0"/>
              <a:t>hepat</a:t>
            </a:r>
            <a:r>
              <a:rPr lang="en-US" dirty="0" smtClean="0"/>
              <a:t>/</a:t>
            </a:r>
            <a:r>
              <a:rPr lang="en-US" dirty="0" err="1" smtClean="0"/>
              <a:t>ic</a:t>
            </a:r>
            <a:r>
              <a:rPr lang="en-US" dirty="0" smtClean="0"/>
              <a:t>  - In this medical term, </a:t>
            </a:r>
            <a:r>
              <a:rPr lang="en-US" i="1" dirty="0" smtClean="0"/>
              <a:t>sub-</a:t>
            </a:r>
            <a:r>
              <a:rPr lang="en-US" dirty="0" smtClean="0"/>
              <a:t> (which means </a:t>
            </a:r>
            <a:r>
              <a:rPr lang="en-US" i="1" dirty="0" smtClean="0"/>
              <a:t>under</a:t>
            </a:r>
            <a:r>
              <a:rPr lang="en-US" dirty="0" smtClean="0"/>
              <a:t>) is the prefix.</a:t>
            </a:r>
          </a:p>
          <a:p>
            <a:r>
              <a:rPr lang="en-US" dirty="0" smtClean="0"/>
              <a:t>What does the term </a:t>
            </a:r>
            <a:r>
              <a:rPr lang="en-US" i="1" dirty="0" smtClean="0"/>
              <a:t>Subhepatic </a:t>
            </a:r>
            <a:r>
              <a:rPr lang="en-US" dirty="0" smtClean="0"/>
              <a:t>mean?</a:t>
            </a:r>
          </a:p>
          <a:p>
            <a:r>
              <a:rPr lang="en-US" dirty="0" smtClean="0"/>
              <a:t>Subhepatic means </a:t>
            </a:r>
            <a:r>
              <a:rPr lang="en-US" i="1" dirty="0" smtClean="0"/>
              <a:t>pertaining to under the liver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Intra</a:t>
            </a:r>
            <a:r>
              <a:rPr lang="en-US" dirty="0" smtClean="0"/>
              <a:t>/</a:t>
            </a:r>
            <a:r>
              <a:rPr lang="en-US" dirty="0" err="1" smtClean="0"/>
              <a:t>ven</a:t>
            </a:r>
            <a:r>
              <a:rPr lang="en-US" dirty="0" smtClean="0"/>
              <a:t>/</a:t>
            </a:r>
            <a:r>
              <a:rPr lang="en-US" dirty="0" err="1" smtClean="0"/>
              <a:t>ous</a:t>
            </a:r>
            <a:r>
              <a:rPr lang="en-US" dirty="0" smtClean="0"/>
              <a:t>  - In this word, </a:t>
            </a:r>
            <a:r>
              <a:rPr lang="en-US" i="1" dirty="0" smtClean="0"/>
              <a:t>intra-</a:t>
            </a:r>
            <a:r>
              <a:rPr lang="en-US" dirty="0" smtClean="0"/>
              <a:t> (which means </a:t>
            </a:r>
            <a:r>
              <a:rPr lang="en-US" i="1" dirty="0" smtClean="0"/>
              <a:t>within</a:t>
            </a:r>
            <a:r>
              <a:rPr lang="en-US" dirty="0" smtClean="0"/>
              <a:t>) is the prefix.</a:t>
            </a:r>
          </a:p>
          <a:p>
            <a:r>
              <a:rPr lang="en-US" dirty="0" smtClean="0"/>
              <a:t>Identify the word root in the medical term </a:t>
            </a:r>
            <a:r>
              <a:rPr lang="en-US" i="1" dirty="0" smtClean="0"/>
              <a:t>Intravenous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word root is </a:t>
            </a:r>
            <a:r>
              <a:rPr lang="en-US" i="1" dirty="0" smtClean="0"/>
              <a:t>ven, </a:t>
            </a:r>
            <a:r>
              <a:rPr lang="en-US" dirty="0" smtClean="0"/>
              <a:t>which means </a:t>
            </a:r>
            <a:r>
              <a:rPr lang="en-US" i="1" dirty="0" smtClean="0"/>
              <a:t>vein.</a:t>
            </a:r>
            <a:endParaRPr lang="en-US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r>
              <a:rPr lang="en-US" dirty="0" smtClean="0"/>
              <a:t>What is the suffix in the word intravenous?</a:t>
            </a:r>
          </a:p>
          <a:p>
            <a:r>
              <a:rPr lang="en-US" dirty="0" smtClean="0"/>
              <a:t>The suffix is </a:t>
            </a:r>
            <a:r>
              <a:rPr lang="en-US" i="1" dirty="0" smtClean="0"/>
              <a:t>–ous</a:t>
            </a:r>
            <a:r>
              <a:rPr lang="en-US" dirty="0" smtClean="0"/>
              <a:t>, which means </a:t>
            </a:r>
            <a:r>
              <a:rPr lang="en-US" i="1" dirty="0" smtClean="0"/>
              <a:t>pertaining to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 what does the word </a:t>
            </a:r>
            <a:r>
              <a:rPr lang="en-US" i="1" dirty="0" smtClean="0"/>
              <a:t>intravenous</a:t>
            </a:r>
            <a:r>
              <a:rPr lang="en-US" dirty="0" smtClean="0"/>
              <a:t> mean?</a:t>
            </a:r>
          </a:p>
          <a:p>
            <a:r>
              <a:rPr lang="en-US" dirty="0" smtClean="0"/>
              <a:t>Intravenous means </a:t>
            </a:r>
            <a:r>
              <a:rPr lang="en-US" i="1" dirty="0" smtClean="0"/>
              <a:t>pertaining to within the vein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u="sng" dirty="0" smtClean="0">
                <a:latin typeface="+mn-lt"/>
              </a:rPr>
              <a:t>Combining Vowel	</a:t>
            </a:r>
            <a:endParaRPr lang="en-US" sz="5400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371600"/>
            <a:ext cx="77724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Usually an “o.” </a:t>
            </a:r>
          </a:p>
          <a:p>
            <a:r>
              <a:rPr lang="en-US" dirty="0" smtClean="0"/>
              <a:t>Join the root with a suffix or another root.</a:t>
            </a:r>
          </a:p>
          <a:p>
            <a:r>
              <a:rPr lang="en-US" dirty="0" smtClean="0"/>
              <a:t>Used to ease pronunciation so not all terms will have them.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dirty="0" smtClean="0"/>
              <a:t>Rules for use: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1. used when the suffix begins with a consonant.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neur</a:t>
            </a:r>
            <a:r>
              <a:rPr lang="en-US" dirty="0">
                <a:solidFill>
                  <a:schemeClr val="accent1"/>
                </a:solidFill>
              </a:rPr>
              <a:t>/</a:t>
            </a:r>
            <a:r>
              <a:rPr lang="en-US" dirty="0" smtClean="0">
                <a:solidFill>
                  <a:schemeClr val="accent1"/>
                </a:solidFill>
              </a:rPr>
              <a:t>o</a:t>
            </a:r>
            <a:r>
              <a:rPr lang="en-US" dirty="0" smtClean="0"/>
              <a:t>  + –</a:t>
            </a:r>
            <a:r>
              <a:rPr lang="en-US" dirty="0" err="1" smtClean="0"/>
              <a:t>plasty</a:t>
            </a:r>
            <a:r>
              <a:rPr lang="en-US" dirty="0" smtClean="0"/>
              <a:t> = </a:t>
            </a:r>
            <a:r>
              <a:rPr lang="en-US" dirty="0" err="1" smtClean="0"/>
              <a:t>neur</a:t>
            </a:r>
            <a:r>
              <a:rPr lang="en-US" dirty="0" err="1" smtClean="0">
                <a:solidFill>
                  <a:schemeClr val="accent1"/>
                </a:solidFill>
              </a:rPr>
              <a:t>o</a:t>
            </a:r>
            <a:r>
              <a:rPr lang="en-US" dirty="0" err="1" smtClean="0"/>
              <a:t>plasty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2. NOT used when the suffix begins with a vowel.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neur</a:t>
            </a:r>
            <a:r>
              <a:rPr lang="en-US" dirty="0" smtClean="0">
                <a:solidFill>
                  <a:schemeClr val="accent1"/>
                </a:solidFill>
              </a:rPr>
              <a:t>/o</a:t>
            </a:r>
            <a:r>
              <a:rPr lang="en-US" dirty="0" smtClean="0"/>
              <a:t>  + -</a:t>
            </a:r>
            <a:r>
              <a:rPr lang="en-US" dirty="0" err="1" smtClean="0"/>
              <a:t>itis</a:t>
            </a:r>
            <a:r>
              <a:rPr lang="en-US" dirty="0" smtClean="0"/>
              <a:t>  = neuritis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3. used when 2 or more root words are joined.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gastr</a:t>
            </a:r>
            <a:r>
              <a:rPr lang="en-US" dirty="0" smtClean="0"/>
              <a:t>/o  + enter/o  + -</a:t>
            </a:r>
            <a:r>
              <a:rPr lang="en-US" dirty="0" err="1" smtClean="0"/>
              <a:t>itis</a:t>
            </a:r>
            <a:r>
              <a:rPr lang="en-US" dirty="0" smtClean="0"/>
              <a:t>  = gastr</a:t>
            </a:r>
            <a:r>
              <a:rPr lang="en-US" dirty="0" smtClean="0">
                <a:solidFill>
                  <a:schemeClr val="accent1"/>
                </a:solidFill>
              </a:rPr>
              <a:t>o</a:t>
            </a:r>
            <a:r>
              <a:rPr lang="en-US" dirty="0" smtClean="0"/>
              <a:t>enteritis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52400"/>
            <a:ext cx="7772400" cy="1143000"/>
          </a:xfrm>
        </p:spPr>
        <p:txBody>
          <a:bodyPr/>
          <a:lstStyle/>
          <a:p>
            <a:pPr algn="ctr"/>
            <a:r>
              <a:rPr lang="en-US" u="sng" dirty="0" smtClean="0">
                <a:latin typeface="+mn-lt"/>
              </a:rPr>
              <a:t>Examples of Combining Vowels</a:t>
            </a:r>
            <a:endParaRPr lang="en-US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r>
              <a:rPr lang="en-US" dirty="0" smtClean="0"/>
              <a:t>In the word men/o/pause</a:t>
            </a:r>
          </a:p>
          <a:p>
            <a:pPr marL="320040" lvl="1" indent="0">
              <a:buNone/>
            </a:pPr>
            <a:r>
              <a:rPr lang="en-US" dirty="0" smtClean="0"/>
              <a:t>	O is the combining vowel used between </a:t>
            </a:r>
            <a:r>
              <a:rPr lang="en-US" dirty="0" smtClean="0">
                <a:solidFill>
                  <a:schemeClr val="accent1"/>
                </a:solidFill>
              </a:rPr>
              <a:t>two word roots</a:t>
            </a:r>
          </a:p>
          <a:p>
            <a:pPr marL="320040" lvl="1" indent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In the medical term arthr/o/pathy</a:t>
            </a:r>
          </a:p>
          <a:p>
            <a:pPr marL="320040" lvl="1" indent="0">
              <a:buNone/>
            </a:pPr>
            <a:r>
              <a:rPr lang="en-US" dirty="0" smtClean="0"/>
              <a:t>	O is the combining vowel used between the word root </a:t>
            </a:r>
            <a:r>
              <a:rPr lang="en-US" dirty="0" err="1" smtClean="0"/>
              <a:t>arthr</a:t>
            </a:r>
            <a:r>
              <a:rPr lang="en-US" dirty="0" smtClean="0"/>
              <a:t> 	and the suffix –pathy (which means disease).  </a:t>
            </a:r>
            <a:r>
              <a:rPr lang="en-US" dirty="0" smtClean="0">
                <a:solidFill>
                  <a:schemeClr val="accent1"/>
                </a:solidFill>
              </a:rPr>
              <a:t>Why?</a:t>
            </a:r>
          </a:p>
          <a:p>
            <a:pPr marL="320040" lvl="1" indent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In the medical term sub/hepat/ic</a:t>
            </a:r>
          </a:p>
          <a:p>
            <a:pPr marL="320040" lvl="1" indent="0">
              <a:buNone/>
            </a:pPr>
            <a:r>
              <a:rPr lang="en-US" dirty="0" smtClean="0"/>
              <a:t>	The combining vowel is not used between the prefix sub- 	and the word root </a:t>
            </a:r>
            <a:r>
              <a:rPr lang="en-US" dirty="0" err="1" smtClean="0"/>
              <a:t>hepat</a:t>
            </a:r>
            <a:r>
              <a:rPr lang="en-US" dirty="0" smtClean="0"/>
              <a:t>.  </a:t>
            </a:r>
            <a:r>
              <a:rPr lang="en-US" dirty="0" smtClean="0">
                <a:solidFill>
                  <a:schemeClr val="accent1"/>
                </a:solidFill>
              </a:rPr>
              <a:t>Why not?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+mn-lt"/>
              </a:rPr>
              <a:t>Combining Form</a:t>
            </a:r>
            <a:endParaRPr lang="en-US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dirty="0" smtClean="0"/>
              <a:t>A combining form is a word root with the combining vowel attached, separated by a vertical slash.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arthr/o</a:t>
            </a:r>
          </a:p>
          <a:p>
            <a:pPr lvl="1"/>
            <a:r>
              <a:rPr lang="en-US" dirty="0" smtClean="0"/>
              <a:t>oste/o</a:t>
            </a:r>
          </a:p>
          <a:p>
            <a:pPr lvl="1"/>
            <a:r>
              <a:rPr lang="en-US" dirty="0" smtClean="0"/>
              <a:t>ven/o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The combining form is not a word part per se; rather it is the word root and the combining vowel. 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5400" u="sng" dirty="0" smtClean="0">
                <a:latin typeface="+mn-lt"/>
              </a:rPr>
              <a:t>Summary</a:t>
            </a:r>
            <a:r>
              <a:rPr lang="en-US" sz="5400" dirty="0" smtClean="0"/>
              <a:t>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r>
              <a:rPr lang="en-US" b="1" u="sng" dirty="0" smtClean="0"/>
              <a:t>Word root</a:t>
            </a:r>
            <a:r>
              <a:rPr lang="en-US" dirty="0" smtClean="0"/>
              <a:t>- core of a word; for example, </a:t>
            </a:r>
            <a:r>
              <a:rPr lang="en-US" i="1" dirty="0" smtClean="0"/>
              <a:t>hepat</a:t>
            </a:r>
          </a:p>
          <a:p>
            <a:r>
              <a:rPr lang="en-US" b="1" u="sng" dirty="0" smtClean="0"/>
              <a:t>Suffix</a:t>
            </a:r>
            <a:r>
              <a:rPr lang="en-US" dirty="0" smtClean="0"/>
              <a:t>- attached at the end of a word root to modify its meaning; for example, </a:t>
            </a:r>
            <a:r>
              <a:rPr lang="en-US" i="1" dirty="0" smtClean="0"/>
              <a:t>-ic</a:t>
            </a:r>
            <a:r>
              <a:rPr lang="en-US" dirty="0" smtClean="0"/>
              <a:t>.</a:t>
            </a:r>
          </a:p>
          <a:p>
            <a:r>
              <a:rPr lang="en-US" b="1" u="sng" dirty="0" smtClean="0"/>
              <a:t>Prefix</a:t>
            </a:r>
            <a:r>
              <a:rPr lang="en-US" dirty="0" smtClean="0"/>
              <a:t>- attached at the beginning of a word to modify its meaning; for example, </a:t>
            </a:r>
            <a:r>
              <a:rPr lang="en-US" i="1" dirty="0" smtClean="0"/>
              <a:t>Sub-</a:t>
            </a:r>
          </a:p>
          <a:p>
            <a:r>
              <a:rPr lang="en-US" b="1" u="sng" dirty="0" smtClean="0"/>
              <a:t>Combining Vowel</a:t>
            </a:r>
            <a:r>
              <a:rPr lang="en-US" dirty="0" smtClean="0"/>
              <a:t>- usually an o used between two word roots or a word root and a suffix to ease pronunciation; for example </a:t>
            </a:r>
            <a:r>
              <a:rPr lang="en-US" i="1" dirty="0" smtClean="0"/>
              <a:t>hepat o pathy</a:t>
            </a:r>
          </a:p>
          <a:p>
            <a:r>
              <a:rPr lang="en-US" b="1" u="sng" dirty="0" smtClean="0"/>
              <a:t>Combining form</a:t>
            </a:r>
            <a:r>
              <a:rPr lang="en-US" dirty="0" smtClean="0"/>
              <a:t>- word root plus combining vowel separated by a vertical slash; for example, </a:t>
            </a:r>
            <a:r>
              <a:rPr lang="en-US" i="1" dirty="0" smtClean="0"/>
              <a:t>hepat/o.</a:t>
            </a:r>
            <a:endParaRPr lang="en-US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152400"/>
            <a:ext cx="77724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latin typeface="+mn-lt"/>
              </a:rPr>
              <a:t>Things to Consider…</a:t>
            </a:r>
            <a:endParaRPr lang="en-US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3058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Spelling is extremely important!</a:t>
            </a:r>
          </a:p>
          <a:p>
            <a:pPr marL="594360" lvl="2" indent="0">
              <a:buNone/>
            </a:pPr>
            <a:r>
              <a:rPr lang="en-US" sz="2800" dirty="0" smtClean="0"/>
              <a:t>   Many word sound the same but have very different meanings</a:t>
            </a:r>
          </a:p>
          <a:p>
            <a:pPr marL="1143000" lvl="4" indent="0">
              <a:buNone/>
            </a:pPr>
            <a:r>
              <a:rPr lang="en-US" sz="2800" dirty="0" smtClean="0"/>
              <a:t>Example:</a:t>
            </a:r>
          </a:p>
          <a:p>
            <a:pPr marL="1143000" lvl="4" indent="0"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ileum – </a:t>
            </a:r>
            <a:r>
              <a:rPr lang="en-US" sz="2800" dirty="0" smtClean="0"/>
              <a:t>is part of the small intestine</a:t>
            </a:r>
          </a:p>
          <a:p>
            <a:pPr marL="1143000" lvl="4" indent="0"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ilium – </a:t>
            </a:r>
            <a:r>
              <a:rPr lang="en-US" sz="2800" dirty="0" smtClean="0"/>
              <a:t>is part of the pelvic (hip) bone</a:t>
            </a:r>
          </a:p>
          <a:p>
            <a:r>
              <a:rPr lang="en-US" sz="3000" dirty="0" smtClean="0"/>
              <a:t>Pronunciation- is also important.</a:t>
            </a:r>
          </a:p>
          <a:p>
            <a:pPr marL="594360" lvl="2" indent="0">
              <a:buNone/>
            </a:pPr>
            <a:r>
              <a:rPr lang="en-US" sz="2800" dirty="0" smtClean="0"/>
              <a:t>     Words spelled correctly but pronounced incorrectly may be</a:t>
            </a:r>
          </a:p>
          <a:p>
            <a:pPr marL="594360" lvl="2" indent="0">
              <a:buNone/>
            </a:pPr>
            <a:r>
              <a:rPr lang="en-US" sz="2800" dirty="0" smtClean="0"/>
              <a:t>      misunderstood</a:t>
            </a:r>
          </a:p>
          <a:p>
            <a:pPr marL="1143000" lvl="4" indent="0">
              <a:buNone/>
            </a:pPr>
            <a:r>
              <a:rPr lang="en-US" sz="2800" dirty="0" smtClean="0"/>
              <a:t>Example:</a:t>
            </a:r>
          </a:p>
          <a:p>
            <a:pPr marL="1143000" lvl="4" indent="0"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prostate – </a:t>
            </a:r>
            <a:r>
              <a:rPr lang="en-US" sz="2800" dirty="0" smtClean="0"/>
              <a:t>a male gland that lies under the urinary  </a:t>
            </a:r>
          </a:p>
          <a:p>
            <a:pPr marL="1143000" lvl="4" indent="0">
              <a:buNone/>
            </a:pPr>
            <a:r>
              <a:rPr lang="en-US" sz="2800" dirty="0" smtClean="0"/>
              <a:t>         bladder and surrounds the urethra</a:t>
            </a:r>
          </a:p>
          <a:p>
            <a:pPr marL="1143000" lvl="4" indent="0">
              <a:buNone/>
            </a:pPr>
            <a:endParaRPr lang="en-US" sz="2800" dirty="0"/>
          </a:p>
          <a:p>
            <a:pPr marL="1143000" lvl="4" indent="0"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prostrate – </a:t>
            </a:r>
            <a:r>
              <a:rPr lang="en-US" sz="2800" dirty="0" smtClean="0"/>
              <a:t>to collapse and to be lying flat or to be </a:t>
            </a:r>
          </a:p>
          <a:p>
            <a:pPr marL="1143000" lvl="4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overcome with exhaustion</a:t>
            </a:r>
            <a:endParaRPr lang="en-US" sz="2800" dirty="0"/>
          </a:p>
        </p:txBody>
      </p:sp>
      <p:cxnSp>
        <p:nvCxnSpPr>
          <p:cNvPr id="5" name="Elbow Connector 4"/>
          <p:cNvCxnSpPr/>
          <p:nvPr/>
        </p:nvCxnSpPr>
        <p:spPr>
          <a:xfrm>
            <a:off x="990600" y="1447800"/>
            <a:ext cx="342900" cy="304800"/>
          </a:xfrm>
          <a:prstGeom prst="bentConnector3">
            <a:avLst>
              <a:gd name="adj1" fmla="val -174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1066800" y="3505200"/>
            <a:ext cx="457200" cy="228600"/>
          </a:xfrm>
          <a:prstGeom prst="bentConnector3">
            <a:avLst>
              <a:gd name="adj1" fmla="val -74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37657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772400" cy="1143000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+mn-lt"/>
              </a:rPr>
              <a:t>Pronunciation</a:t>
            </a:r>
            <a:endParaRPr lang="en-US" b="1" u="sng" dirty="0">
              <a:latin typeface="+mn-lt"/>
            </a:endParaRPr>
          </a:p>
        </p:txBody>
      </p:sp>
      <p:sp>
        <p:nvSpPr>
          <p:cNvPr id="4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21336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 smtClean="0">
                <a:latin typeface="Perpetua" panose="02020502060401020303" pitchFamily="18" charset="0"/>
              </a:rPr>
              <a:t>Accent marks</a:t>
            </a:r>
          </a:p>
          <a:p>
            <a:pPr marL="0" indent="0">
              <a:buNone/>
            </a:pPr>
            <a:endParaRPr lang="en-US" altLang="en-US" dirty="0">
              <a:latin typeface="Perpetua" panose="02020502060401020303" pitchFamily="18" charset="0"/>
            </a:endParaRPr>
          </a:p>
          <a:p>
            <a:pPr marL="0" indent="0">
              <a:buNone/>
            </a:pPr>
            <a:r>
              <a:rPr lang="en-US" altLang="en-US" dirty="0" smtClean="0">
                <a:latin typeface="Perpetua" panose="02020502060401020303" pitchFamily="18" charset="0"/>
              </a:rPr>
              <a:t>A single accent mark (') is called a primary accent and is used with the syllable that has the strongest stress. </a:t>
            </a:r>
          </a:p>
          <a:p>
            <a:pPr marL="0" indent="0">
              <a:buNone/>
            </a:pPr>
            <a:endParaRPr lang="en-US" alt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r>
              <a:rPr lang="en-US" altLang="en-US" dirty="0" smtClean="0">
                <a:latin typeface="Perpetua" panose="02020502060401020303" pitchFamily="18" charset="0"/>
              </a:rPr>
              <a:t>A double accent mark (") is called a secondary accent and is given to syllables that are stressed less than primary syllables.</a:t>
            </a:r>
          </a:p>
        </p:txBody>
      </p:sp>
    </p:spTree>
    <p:extLst>
      <p:ext uri="{BB962C8B-B14F-4D97-AF65-F5344CB8AC3E}">
        <p14:creationId xmlns:p14="http://schemas.microsoft.com/office/powerpoint/2010/main" val="117374211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772400" cy="1143000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+mn-lt"/>
              </a:rPr>
              <a:t>Pronunciation</a:t>
            </a:r>
            <a:endParaRPr lang="en-US" b="1" u="sng" dirty="0">
              <a:latin typeface="+mn-lt"/>
            </a:endParaRPr>
          </a:p>
        </p:txBody>
      </p:sp>
      <p:sp>
        <p:nvSpPr>
          <p:cNvPr id="4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9050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u="sng" dirty="0" smtClean="0">
                <a:latin typeface="Perpetua" panose="02020502060401020303" pitchFamily="18" charset="0"/>
              </a:rPr>
              <a:t>Diacritics</a:t>
            </a:r>
            <a:r>
              <a:rPr lang="en-US" altLang="en-US" b="1" dirty="0" smtClean="0"/>
              <a:t> </a:t>
            </a:r>
            <a:r>
              <a:rPr lang="en-US" altLang="en-US" dirty="0" smtClean="0"/>
              <a:t>are </a:t>
            </a:r>
            <a:r>
              <a:rPr lang="en-US" altLang="en-US" dirty="0"/>
              <a:t>marks placed over or under vowels to indicate the long or short sound of the vowel</a:t>
            </a:r>
            <a:r>
              <a:rPr lang="en-US" altLang="en-US" dirty="0" smtClean="0"/>
              <a:t>.</a:t>
            </a:r>
          </a:p>
          <a:p>
            <a:pPr marL="0" indent="0">
              <a:buNone/>
            </a:pPr>
            <a:endParaRPr lang="en-US" altLang="en-US" dirty="0"/>
          </a:p>
          <a:p>
            <a:pPr lvl="1"/>
            <a:r>
              <a:rPr lang="en-US" altLang="en-US" dirty="0"/>
              <a:t>Macron ( ¯ )</a:t>
            </a:r>
          </a:p>
          <a:p>
            <a:pPr marL="594360" lvl="2" indent="0">
              <a:buNone/>
            </a:pPr>
            <a:r>
              <a:rPr lang="en-US" altLang="en-US" dirty="0"/>
              <a:t>The long sound of the vowel.</a:t>
            </a:r>
          </a:p>
          <a:p>
            <a:pPr lvl="1"/>
            <a:r>
              <a:rPr lang="en-US" altLang="en-US" dirty="0"/>
              <a:t>Breve ( ˘ )</a:t>
            </a:r>
          </a:p>
          <a:p>
            <a:pPr marL="594360" lvl="2" indent="0">
              <a:buNone/>
            </a:pPr>
            <a:r>
              <a:rPr lang="en-US" altLang="en-US" dirty="0"/>
              <a:t>The short sound of the vowel.</a:t>
            </a:r>
          </a:p>
          <a:p>
            <a:pPr lvl="1"/>
            <a:r>
              <a:rPr lang="en-US" altLang="en-US" dirty="0"/>
              <a:t>Schwa ( ə )</a:t>
            </a:r>
          </a:p>
          <a:p>
            <a:pPr marL="594360" lvl="2" indent="0">
              <a:buNone/>
            </a:pPr>
            <a:r>
              <a:rPr lang="en-US" altLang="en-US" dirty="0"/>
              <a:t>Indicates the central vowel sound of most unstressed syllables.</a:t>
            </a:r>
          </a:p>
          <a:p>
            <a:pPr marL="0" indent="0">
              <a:buNone/>
            </a:pPr>
            <a:endParaRPr lang="en-US" altLang="en-US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3483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37338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+mn-lt"/>
              </a:rPr>
              <a:t>HAPPY  MEDICAL  TERM  BUILDING</a:t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>THE END </a:t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  <a:sym typeface="Wingdings" pitchFamily="2" charset="2"/>
              </a:rPr>
              <a:t></a:t>
            </a:r>
            <a:endParaRPr lang="en-US" b="1" dirty="0">
              <a:latin typeface="+mn-lt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772400" cy="62611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Answer the following questions and turn them in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7504" y="1285164"/>
            <a:ext cx="8686800" cy="464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Give me an example of an </a:t>
            </a:r>
            <a:r>
              <a:rPr lang="en-US" sz="2800" i="1" dirty="0" smtClean="0"/>
              <a:t>eponym</a:t>
            </a:r>
          </a:p>
          <a:p>
            <a:r>
              <a:rPr lang="en-US" sz="2800" dirty="0" smtClean="0"/>
              <a:t>What is the plural of vertebra</a:t>
            </a:r>
            <a:r>
              <a:rPr lang="en-US" sz="2800" smtClean="0"/>
              <a:t>?  </a:t>
            </a:r>
            <a:endParaRPr lang="en-US" sz="2800" dirty="0" smtClean="0"/>
          </a:p>
          <a:p>
            <a:r>
              <a:rPr lang="en-US" sz="2800" dirty="0" smtClean="0"/>
              <a:t>If a patient has hypotension, what can you tell me about their blood pressure?  (hint: tension refers to the blood pressure)</a:t>
            </a:r>
          </a:p>
          <a:p>
            <a:r>
              <a:rPr lang="en-US" sz="2800" dirty="0" smtClean="0"/>
              <a:t>Divide the following terms into their smaller word parts </a:t>
            </a:r>
            <a:r>
              <a:rPr lang="en-US" sz="2800" b="1" dirty="0" smtClean="0"/>
              <a:t>using the combining form for root words when necessary</a:t>
            </a:r>
            <a:r>
              <a:rPr lang="en-US" sz="2800" dirty="0" smtClean="0"/>
              <a:t>: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prenatal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hepatomegaly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osteoarthralgia</a:t>
            </a:r>
            <a:endParaRPr lang="en-US" sz="2800" dirty="0" smtClean="0"/>
          </a:p>
          <a:p>
            <a:r>
              <a:rPr lang="en-US" sz="2800" dirty="0" smtClean="0"/>
              <a:t>Which term is spelled correctly and why?</a:t>
            </a:r>
          </a:p>
          <a:p>
            <a:pPr marL="868680" lvl="3" indent="0">
              <a:buNone/>
            </a:pPr>
            <a:r>
              <a:rPr lang="en-US" sz="2800" dirty="0" err="1" smtClean="0"/>
              <a:t>Pyderma</a:t>
            </a:r>
            <a:r>
              <a:rPr lang="en-US" sz="2800" dirty="0" smtClean="0"/>
              <a:t>    or   </a:t>
            </a:r>
            <a:r>
              <a:rPr lang="en-US" sz="2800" dirty="0" err="1" smtClean="0"/>
              <a:t>Pyoderma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96747882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72400" cy="626114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Answer the following questions and turn them in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686800" cy="4648200"/>
          </a:xfrm>
        </p:spPr>
        <p:txBody>
          <a:bodyPr>
            <a:noAutofit/>
          </a:bodyPr>
          <a:lstStyle/>
          <a:p>
            <a:r>
              <a:rPr lang="en-US" dirty="0" smtClean="0"/>
              <a:t>Explain the difference between </a:t>
            </a:r>
            <a:r>
              <a:rPr lang="en-US" b="1" dirty="0" smtClean="0">
                <a:solidFill>
                  <a:srgbClr val="FF0000"/>
                </a:solidFill>
              </a:rPr>
              <a:t>mucous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mucus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Explain the difference between a </a:t>
            </a:r>
            <a:r>
              <a:rPr lang="en-US" b="1" dirty="0" smtClean="0">
                <a:solidFill>
                  <a:srgbClr val="FF0000"/>
                </a:solidFill>
              </a:rPr>
              <a:t>sign</a:t>
            </a:r>
            <a:r>
              <a:rPr lang="en-US" dirty="0" smtClean="0"/>
              <a:t> and a </a:t>
            </a:r>
            <a:r>
              <a:rPr lang="en-US" b="1" dirty="0" smtClean="0">
                <a:solidFill>
                  <a:srgbClr val="FF0000"/>
                </a:solidFill>
              </a:rPr>
              <a:t>symptom</a:t>
            </a:r>
          </a:p>
          <a:p>
            <a:r>
              <a:rPr lang="en-US" dirty="0" smtClean="0"/>
              <a:t>Explain the difference between </a:t>
            </a:r>
            <a:r>
              <a:rPr lang="en-US" b="1" dirty="0" smtClean="0">
                <a:solidFill>
                  <a:srgbClr val="FF0000"/>
                </a:solidFill>
              </a:rPr>
              <a:t>infection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inflammation</a:t>
            </a:r>
          </a:p>
          <a:p>
            <a:r>
              <a:rPr lang="en-US" dirty="0" smtClean="0"/>
              <a:t>What are the signs/symptoms of </a:t>
            </a:r>
            <a:r>
              <a:rPr lang="en-US" b="1" dirty="0" smtClean="0">
                <a:solidFill>
                  <a:srgbClr val="FF0000"/>
                </a:solidFill>
              </a:rPr>
              <a:t>infection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are the signs/symptoms of </a:t>
            </a:r>
            <a:r>
              <a:rPr lang="en-US" b="1" dirty="0" smtClean="0">
                <a:solidFill>
                  <a:srgbClr val="FF0000"/>
                </a:solidFill>
              </a:rPr>
              <a:t>inflammation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Great aunt Martha fell down the stairs and broke hurt wrist.  She is experiencing </a:t>
            </a:r>
            <a:r>
              <a:rPr lang="en-US" b="1" dirty="0" smtClean="0">
                <a:solidFill>
                  <a:srgbClr val="FF0000"/>
                </a:solidFill>
              </a:rPr>
              <a:t>erythema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edema</a:t>
            </a:r>
            <a:r>
              <a:rPr lang="en-US" dirty="0" smtClean="0"/>
              <a:t>, pain and the wrist is warm to the touch.  What is Great Aunt Martha experiencing?</a:t>
            </a:r>
          </a:p>
          <a:p>
            <a:r>
              <a:rPr lang="en-US" dirty="0" smtClean="0"/>
              <a:t>Divide the following terms into their respective word parts and define the term.</a:t>
            </a:r>
          </a:p>
          <a:p>
            <a:pPr lvl="2"/>
            <a:r>
              <a:rPr lang="en-US" dirty="0" err="1" smtClean="0"/>
              <a:t>Pyelitis</a:t>
            </a:r>
            <a:endParaRPr lang="en-US" dirty="0" smtClean="0"/>
          </a:p>
          <a:p>
            <a:pPr lvl="2"/>
            <a:r>
              <a:rPr lang="en-US" dirty="0" err="1" smtClean="0"/>
              <a:t>Pyrosis</a:t>
            </a:r>
            <a:endParaRPr lang="en-US" dirty="0" smtClean="0"/>
          </a:p>
          <a:p>
            <a:pPr lvl="2"/>
            <a:r>
              <a:rPr lang="en-US" dirty="0" smtClean="0"/>
              <a:t>Atheroma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803056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/>
              <a:t>The Medical Record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May be written on paper or digital</a:t>
            </a:r>
          </a:p>
          <a:p>
            <a:r>
              <a:rPr lang="en-US" sz="2800" dirty="0" smtClean="0"/>
              <a:t>Describes information about the pt. and his/her health care</a:t>
            </a:r>
          </a:p>
          <a:p>
            <a:r>
              <a:rPr lang="en-US" sz="2800" dirty="0" smtClean="0"/>
              <a:t>Contains the dates, observations, medical or surgical interventions, and treatment outcomes provided during a hospitalization or visit to a health care facility</a:t>
            </a:r>
          </a:p>
          <a:p>
            <a:r>
              <a:rPr lang="en-US" sz="2800" dirty="0" smtClean="0"/>
              <a:t>Used to ensure that the pt. receives quality care</a:t>
            </a:r>
            <a:endParaRPr lang="en-US" sz="2800" dirty="0"/>
          </a:p>
          <a:p>
            <a:r>
              <a:rPr lang="en-US" sz="2800" dirty="0" smtClean="0"/>
              <a:t>The actual record belongs to the health care provider, but the information in it belongs to the pt.</a:t>
            </a:r>
          </a:p>
        </p:txBody>
      </p:sp>
    </p:spTree>
    <p:extLst>
      <p:ext uri="{BB962C8B-B14F-4D97-AF65-F5344CB8AC3E}">
        <p14:creationId xmlns:p14="http://schemas.microsoft.com/office/powerpoint/2010/main" val="4191778831"/>
      </p:ext>
    </p:extLst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/>
              <a:t>The Medical Record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Serves as:</a:t>
            </a:r>
          </a:p>
          <a:p>
            <a:pPr lvl="1"/>
            <a:r>
              <a:rPr lang="en-US" sz="3200" dirty="0" smtClean="0"/>
              <a:t>Basis for planning care and </a:t>
            </a:r>
            <a:r>
              <a:rPr lang="en-US" sz="3200" dirty="0" err="1" smtClean="0"/>
              <a:t>Tx</a:t>
            </a:r>
            <a:endParaRPr lang="en-US" sz="3200" dirty="0" smtClean="0"/>
          </a:p>
          <a:p>
            <a:pPr lvl="1"/>
            <a:r>
              <a:rPr lang="en-US" sz="3200" dirty="0" smtClean="0"/>
              <a:t>Means for doctors, nurses, and others caring for the pt. </a:t>
            </a:r>
            <a:r>
              <a:rPr lang="en-US" sz="3200" dirty="0"/>
              <a:t>t</a:t>
            </a:r>
            <a:r>
              <a:rPr lang="en-US" sz="3200" dirty="0" smtClean="0"/>
              <a:t>o communicate</a:t>
            </a:r>
          </a:p>
          <a:p>
            <a:pPr lvl="1"/>
            <a:r>
              <a:rPr lang="en-US" sz="3200" dirty="0" smtClean="0"/>
              <a:t>Legal documentation describing the care the pt. received and can be used as evidence in court</a:t>
            </a:r>
          </a:p>
          <a:p>
            <a:pPr lvl="1"/>
            <a:r>
              <a:rPr lang="en-US" sz="3200" dirty="0" smtClean="0"/>
              <a:t>Means by which the pt. insurance company can verify the services billed were actually provided</a:t>
            </a:r>
          </a:p>
        </p:txBody>
      </p:sp>
    </p:spTree>
    <p:extLst>
      <p:ext uri="{BB962C8B-B14F-4D97-AF65-F5344CB8AC3E}">
        <p14:creationId xmlns:p14="http://schemas.microsoft.com/office/powerpoint/2010/main" val="2593092340"/>
      </p:ext>
    </p:extLst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/>
              <a:t>The Medical Record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May include:</a:t>
            </a:r>
          </a:p>
          <a:p>
            <a:pPr lvl="1"/>
            <a:r>
              <a:rPr lang="en-US" sz="3000" dirty="0" smtClean="0"/>
              <a:t>Private and confidential information about family relationships, sexual behavior, substance abuse, and even personal thoughts and feelings</a:t>
            </a:r>
          </a:p>
          <a:p>
            <a:pPr marL="320040" lvl="1" indent="0">
              <a:buNone/>
            </a:pPr>
            <a:endParaRPr lang="en-US" sz="3000" dirty="0" smtClean="0"/>
          </a:p>
          <a:p>
            <a:pPr lvl="1"/>
            <a:r>
              <a:rPr lang="en-US" sz="3000" dirty="0" smtClean="0"/>
              <a:t>This is very personal information and is protected by Health Insurance Portability and Accountability Act (HIPAA) in 1996 (more about this Monday!)</a:t>
            </a:r>
          </a:p>
        </p:txBody>
      </p:sp>
    </p:spTree>
    <p:extLst>
      <p:ext uri="{BB962C8B-B14F-4D97-AF65-F5344CB8AC3E}">
        <p14:creationId xmlns:p14="http://schemas.microsoft.com/office/powerpoint/2010/main" val="47269521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-762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/>
              <a:t>The Medical Record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8120" y="2372618"/>
            <a:ext cx="8976360" cy="4734818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endParaRPr lang="en-US" sz="3200" dirty="0" smtClean="0"/>
          </a:p>
          <a:p>
            <a:pPr lvl="1"/>
            <a:r>
              <a:rPr lang="en-US" sz="3300" dirty="0" smtClean="0"/>
              <a:t>Patient Data</a:t>
            </a:r>
          </a:p>
          <a:p>
            <a:pPr lvl="1"/>
            <a:r>
              <a:rPr lang="en-US" sz="3300" dirty="0" smtClean="0"/>
              <a:t>Medical History (</a:t>
            </a:r>
            <a:r>
              <a:rPr lang="en-US" sz="3300" dirty="0" err="1" smtClean="0"/>
              <a:t>Hx</a:t>
            </a:r>
            <a:r>
              <a:rPr lang="en-US" sz="3300" dirty="0" smtClean="0"/>
              <a:t>)</a:t>
            </a:r>
          </a:p>
          <a:p>
            <a:pPr lvl="1"/>
            <a:r>
              <a:rPr lang="en-US" sz="3300" dirty="0" smtClean="0"/>
              <a:t>Physical Examination (PE)</a:t>
            </a:r>
          </a:p>
          <a:p>
            <a:pPr lvl="1"/>
            <a:r>
              <a:rPr lang="en-US" sz="3300" dirty="0" smtClean="0"/>
              <a:t>Consent Form</a:t>
            </a:r>
          </a:p>
          <a:p>
            <a:pPr lvl="1"/>
            <a:r>
              <a:rPr lang="en-US" sz="3300" dirty="0" smtClean="0"/>
              <a:t>Informed Consent</a:t>
            </a:r>
          </a:p>
          <a:p>
            <a:pPr lvl="1"/>
            <a:r>
              <a:rPr lang="en-US" sz="3300" dirty="0" smtClean="0"/>
              <a:t>Physician’s Orders</a:t>
            </a:r>
          </a:p>
          <a:p>
            <a:pPr lvl="1"/>
            <a:r>
              <a:rPr lang="en-US" sz="3300" dirty="0" smtClean="0"/>
              <a:t>Nurse’s Notes</a:t>
            </a:r>
          </a:p>
          <a:p>
            <a:pPr lvl="1"/>
            <a:r>
              <a:rPr lang="en-US" sz="3300" dirty="0" smtClean="0"/>
              <a:t>Physician’s Progress Notes</a:t>
            </a:r>
          </a:p>
          <a:p>
            <a:pPr marL="320040" lvl="1" indent="0">
              <a:buNone/>
            </a:pPr>
            <a:endParaRPr lang="en-US" sz="3300" dirty="0" smtClean="0"/>
          </a:p>
          <a:p>
            <a:pPr marL="320040" lvl="1" indent="0">
              <a:buNone/>
            </a:pPr>
            <a:r>
              <a:rPr lang="en-US" sz="1900" b="1" dirty="0" smtClean="0"/>
              <a:t>See pgs. 19-20</a:t>
            </a:r>
          </a:p>
          <a:p>
            <a:pPr lvl="1"/>
            <a:endParaRPr lang="en-US" sz="3300" dirty="0"/>
          </a:p>
          <a:p>
            <a:pPr marL="320040" lvl="1" indent="0">
              <a:buNone/>
            </a:pPr>
            <a:endParaRPr lang="en-US" sz="3300" dirty="0" smtClean="0"/>
          </a:p>
          <a:p>
            <a:pPr lvl="1"/>
            <a:r>
              <a:rPr lang="en-US" sz="3300" dirty="0" smtClean="0"/>
              <a:t>Consultation Reports</a:t>
            </a:r>
          </a:p>
          <a:p>
            <a:pPr lvl="1"/>
            <a:r>
              <a:rPr lang="en-US" sz="3300" dirty="0" smtClean="0"/>
              <a:t>Ancillary/Misc. Reports</a:t>
            </a:r>
          </a:p>
          <a:p>
            <a:pPr lvl="1"/>
            <a:r>
              <a:rPr lang="en-US" sz="3300" dirty="0" smtClean="0"/>
              <a:t>Diagnostic Tests/Laboratory Reports</a:t>
            </a:r>
          </a:p>
          <a:p>
            <a:pPr lvl="1"/>
            <a:r>
              <a:rPr lang="en-US" sz="3300" dirty="0" smtClean="0"/>
              <a:t>Operative Report</a:t>
            </a:r>
          </a:p>
          <a:p>
            <a:pPr lvl="1"/>
            <a:r>
              <a:rPr lang="en-US" sz="3300" dirty="0" smtClean="0"/>
              <a:t>Anesthesiology Report</a:t>
            </a:r>
          </a:p>
          <a:p>
            <a:pPr lvl="1"/>
            <a:r>
              <a:rPr lang="en-US" sz="3300" dirty="0" smtClean="0"/>
              <a:t>Pathology Report</a:t>
            </a:r>
          </a:p>
          <a:p>
            <a:pPr lvl="1"/>
            <a:r>
              <a:rPr lang="en-US" sz="3300" dirty="0" smtClean="0"/>
              <a:t>Discharge Summary</a:t>
            </a:r>
          </a:p>
          <a:p>
            <a:pPr marL="0" indent="0">
              <a:buNone/>
            </a:pPr>
            <a:r>
              <a:rPr lang="en-US" sz="3300" dirty="0"/>
              <a:t>	</a:t>
            </a:r>
            <a:endParaRPr lang="en-US" sz="33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81000" y="1295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</a:t>
            </a:r>
            <a:r>
              <a:rPr lang="en-US" sz="3200" b="1" dirty="0" smtClean="0"/>
              <a:t>Electronic Health Record (EHR) </a:t>
            </a:r>
            <a:r>
              <a:rPr lang="en-US" sz="3200" dirty="0" smtClean="0"/>
              <a:t>usually contains the following general components: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596513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-762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/>
              <a:t>The Medical Record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09538"/>
            <a:ext cx="83058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71039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Medical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www.youtube.com/watch?v=Z84fL4HzBmw</a:t>
            </a: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www.youtube.com/watch?v=hcrS13OWQ1U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7720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SOAP: Chart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534400" cy="4572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S</a:t>
            </a:r>
            <a:r>
              <a:rPr lang="en-US" sz="2800" dirty="0" smtClean="0"/>
              <a:t>ubjective – includes </a:t>
            </a:r>
            <a:r>
              <a:rPr lang="en-US" sz="2800" b="1" dirty="0" smtClean="0"/>
              <a:t>symptoms</a:t>
            </a:r>
            <a:r>
              <a:rPr lang="en-US" sz="2800" dirty="0" smtClean="0"/>
              <a:t> that the subject feels and describes to the health care professional.  Not perceptible to the observer. Ex. Dizziness, pain, tightness</a:t>
            </a:r>
          </a:p>
          <a:p>
            <a:r>
              <a:rPr lang="en-US" sz="2800" b="1" dirty="0" smtClean="0"/>
              <a:t>O</a:t>
            </a:r>
            <a:r>
              <a:rPr lang="en-US" sz="2800" dirty="0" smtClean="0"/>
              <a:t>bjective – </a:t>
            </a:r>
            <a:r>
              <a:rPr lang="en-US" sz="2800" b="1" dirty="0" smtClean="0"/>
              <a:t>signs</a:t>
            </a:r>
            <a:r>
              <a:rPr lang="en-US" sz="2800" dirty="0" smtClean="0"/>
              <a:t> that can be seen, felt, smelled, heard, or measured by the health care provider. Ex. VS such as TPR and BP, physical exam findings such as lung sounds</a:t>
            </a:r>
          </a:p>
          <a:p>
            <a:r>
              <a:rPr lang="en-US" sz="2800" b="1" dirty="0" smtClean="0"/>
              <a:t>A</a:t>
            </a:r>
            <a:r>
              <a:rPr lang="en-US" sz="2800" dirty="0" smtClean="0"/>
              <a:t>ssessment – Interpretation of the subjective and objective findings and generally includes a diagnosis.</a:t>
            </a:r>
          </a:p>
          <a:p>
            <a:r>
              <a:rPr lang="en-US" sz="2800" b="1" dirty="0" smtClean="0"/>
              <a:t>P</a:t>
            </a:r>
            <a:r>
              <a:rPr lang="en-US" sz="2800" dirty="0" smtClean="0"/>
              <a:t>lanning- includes management and </a:t>
            </a:r>
            <a:r>
              <a:rPr lang="en-US" sz="2800" dirty="0" err="1" smtClean="0"/>
              <a:t>Tx</a:t>
            </a:r>
            <a:r>
              <a:rPr lang="en-US" sz="2800" dirty="0" smtClean="0"/>
              <a:t> regimen for the pt.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032732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6099</TotalTime>
  <Words>1644</Words>
  <Application>Microsoft Office PowerPoint</Application>
  <PresentationFormat>On-screen Show (4:3)</PresentationFormat>
  <Paragraphs>250</Paragraphs>
  <Slides>33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Equity</vt:lpstr>
      <vt:lpstr>Welcome to Medical Terminology</vt:lpstr>
      <vt:lpstr>PowerPoint Presentation</vt:lpstr>
      <vt:lpstr>Origins of Medical Language </vt:lpstr>
      <vt:lpstr>Abbreviations </vt:lpstr>
      <vt:lpstr>PowerPoint Presentation</vt:lpstr>
      <vt:lpstr>PowerPoint Presentation</vt:lpstr>
      <vt:lpstr>Initialism Formed by the initial letters of a series of words but is pronounced by its letters, not as a word itself</vt:lpstr>
      <vt:lpstr>PowerPoint Presentation</vt:lpstr>
      <vt:lpstr>The Four Word Parts </vt:lpstr>
      <vt:lpstr>Word Root the core of the word</vt:lpstr>
      <vt:lpstr>More Examples of Word Roots </vt:lpstr>
      <vt:lpstr>Suffix </vt:lpstr>
      <vt:lpstr>Suffix Examples</vt:lpstr>
      <vt:lpstr>Prefix </vt:lpstr>
      <vt:lpstr>Prefix Examples </vt:lpstr>
      <vt:lpstr>PowerPoint Presentation</vt:lpstr>
      <vt:lpstr>Combining Vowel </vt:lpstr>
      <vt:lpstr>Examples of Combining Vowels</vt:lpstr>
      <vt:lpstr>Combining Form</vt:lpstr>
      <vt:lpstr>Summary </vt:lpstr>
      <vt:lpstr>Things to Consider…</vt:lpstr>
      <vt:lpstr>Pronunciation</vt:lpstr>
      <vt:lpstr>Pronunciation</vt:lpstr>
      <vt:lpstr>HAPPY  MEDICAL  TERM  BUILDING  THE END  </vt:lpstr>
      <vt:lpstr>Answer the following questions and turn them in</vt:lpstr>
      <vt:lpstr>Answer the following questions and turn them in</vt:lpstr>
      <vt:lpstr>The Medical Record</vt:lpstr>
      <vt:lpstr>The Medical Record</vt:lpstr>
      <vt:lpstr>The Medical Record</vt:lpstr>
      <vt:lpstr>The Medical Record</vt:lpstr>
      <vt:lpstr>The Medical Record</vt:lpstr>
      <vt:lpstr>The Medical Record</vt:lpstr>
      <vt:lpstr>SOAP: Chart Note</vt:lpstr>
    </vt:vector>
  </TitlesOfParts>
  <Company>STPSB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Medical Terminology</dc:title>
  <dc:creator>Preferred Customer</dc:creator>
  <cp:lastModifiedBy>Michelle Davlantis</cp:lastModifiedBy>
  <cp:revision>176</cp:revision>
  <dcterms:created xsi:type="dcterms:W3CDTF">2012-01-04T16:19:47Z</dcterms:created>
  <dcterms:modified xsi:type="dcterms:W3CDTF">2016-08-29T16:39:59Z</dcterms:modified>
</cp:coreProperties>
</file>