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96EBB-8DF9-4F2D-A784-288F68826E6F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CDF24-C834-4ED0-BCF0-46D193F1965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27013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State the extent to which you agree or disagree with the following: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600200"/>
            <a:ext cx="9067800" cy="525780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Marriage is an important social construct.</a:t>
            </a:r>
          </a:p>
          <a:p>
            <a:r>
              <a:rPr lang="en-US" sz="4000" dirty="0" smtClean="0"/>
              <a:t>Manners are an important component of social interaction.</a:t>
            </a:r>
          </a:p>
          <a:p>
            <a:r>
              <a:rPr lang="en-US" sz="4000" dirty="0" smtClean="0"/>
              <a:t>Individuals should have complete freedom to select a romantic partner.</a:t>
            </a:r>
          </a:p>
          <a:p>
            <a:r>
              <a:rPr lang="en-US" sz="4000" dirty="0" smtClean="0"/>
              <a:t>Sincerity should be valued above social cohesion.</a:t>
            </a:r>
          </a:p>
          <a:p>
            <a:endParaRPr lang="en-US" sz="4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17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 smtClean="0"/>
              <a:t>Importance of Being Earnest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Reading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33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Justify your answers by citing evidence from the text and clearly connecting evidence to interpretation.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Act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9436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Find a funny or interesting piece of dialogue in this act.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Note </a:t>
            </a:r>
            <a:r>
              <a:rPr lang="en-US" dirty="0"/>
              <a:t>the relationship between Lane and Algernon</a:t>
            </a:r>
            <a:r>
              <a:rPr lang="en-US" dirty="0" smtClean="0"/>
              <a:t>.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By what name does Algernon call Jack? Why two names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How does Jack distinguish between his life in town and that in the country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Explain what “</a:t>
            </a:r>
            <a:r>
              <a:rPr lang="en-US" dirty="0" err="1"/>
              <a:t>Bunburying</a:t>
            </a:r>
            <a:r>
              <a:rPr lang="en-US" dirty="0"/>
              <a:t>” is</a:t>
            </a:r>
            <a:r>
              <a:rPr lang="en-US" dirty="0" smtClean="0"/>
              <a:t>.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Note the nature of Jack’s proposal and also of </a:t>
            </a:r>
            <a:r>
              <a:rPr lang="en-US" dirty="0" err="1"/>
              <a:t>Gwendolen’s</a:t>
            </a:r>
            <a:r>
              <a:rPr lang="en-US" dirty="0"/>
              <a:t> reaction</a:t>
            </a:r>
            <a:r>
              <a:rPr lang="en-US" dirty="0" smtClean="0"/>
              <a:t>.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does Lady </a:t>
            </a:r>
            <a:r>
              <a:rPr lang="en-US" dirty="0" err="1"/>
              <a:t>Bracknell</a:t>
            </a:r>
            <a:r>
              <a:rPr lang="en-US" dirty="0"/>
              <a:t> require of Jack if he intends to marry </a:t>
            </a:r>
            <a:r>
              <a:rPr lang="en-US" dirty="0" err="1"/>
              <a:t>Gwendolen</a:t>
            </a:r>
            <a:r>
              <a:rPr lang="en-US" dirty="0"/>
              <a:t>? Why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can you say about Algernon’s worldview at this point? What do you think his plans are?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Find a funny or interesting piece of dialogue in this act.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What </a:t>
            </a:r>
            <a:r>
              <a:rPr lang="en-US" dirty="0"/>
              <a:t>is ironic about Cecily’s and Miss Prism’s characterization of Jack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is the significance of Cecily’s diary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Why didn’t Miss Prism publish her novel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reputation does “Ernest” have in the country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Note Miss Prism’s interaction with Reverend Chasuble</a:t>
            </a:r>
            <a:r>
              <a:rPr lang="en-US" dirty="0" smtClean="0"/>
              <a:t>.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does Jack announce on his return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favor does Jack ask of the </a:t>
            </a:r>
            <a:r>
              <a:rPr lang="en-US" dirty="0" smtClean="0"/>
              <a:t>reverend?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Note Cecily’s interaction with </a:t>
            </a:r>
            <a:r>
              <a:rPr lang="en-US" dirty="0" err="1"/>
              <a:t>Gwendolen</a:t>
            </a:r>
            <a:r>
              <a:rPr lang="en-US" dirty="0"/>
              <a:t>. How does it compare to that of Algernon and Jack?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Act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638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Find a funny or interesting piece of dialogue in this act.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Why </a:t>
            </a:r>
            <a:r>
              <a:rPr lang="en-US" dirty="0"/>
              <a:t>do the women decide to forgive the men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Why does Lady </a:t>
            </a:r>
            <a:r>
              <a:rPr lang="en-US" dirty="0" err="1"/>
              <a:t>Bracknell’s</a:t>
            </a:r>
            <a:r>
              <a:rPr lang="en-US" dirty="0"/>
              <a:t> opinion of Cecily change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Under what circumstances will Jack approve of Cecily’s marriage to Algernon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How does Lady </a:t>
            </a:r>
            <a:r>
              <a:rPr lang="en-US" dirty="0" err="1"/>
              <a:t>Bracknell</a:t>
            </a:r>
            <a:r>
              <a:rPr lang="en-US" dirty="0"/>
              <a:t> resolve all identity conflicts once and for all</a:t>
            </a:r>
            <a:r>
              <a:rPr lang="en-US" dirty="0" smtClean="0"/>
              <a:t>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is Jack’s real name</a:t>
            </a:r>
            <a:r>
              <a:rPr lang="en-US" dirty="0" smtClean="0"/>
              <a:t>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Interpret the meaning of the last line of the play.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792162"/>
          </a:xfrm>
        </p:spPr>
        <p:txBody>
          <a:bodyPr/>
          <a:lstStyle/>
          <a:p>
            <a:r>
              <a:rPr lang="en-US" b="1" dirty="0" smtClean="0"/>
              <a:t>Whole Play 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Why does Wilde title the play </a:t>
            </a:r>
            <a:r>
              <a:rPr lang="en-US" i="1" dirty="0" smtClean="0"/>
              <a:t>The Importance of Being Earnest: A Trivial Comedy for Serious People</a:t>
            </a:r>
            <a:r>
              <a:rPr lang="en-US" dirty="0" smtClean="0"/>
              <a:t>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Rank the characters in order from most to least earnest or moral. What are the standards on which you have based your rankings?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Compare and contrast Jack and Algernon, </a:t>
            </a:r>
            <a:r>
              <a:rPr lang="en-US" dirty="0" err="1" smtClean="0"/>
              <a:t>Gwendolen</a:t>
            </a:r>
            <a:r>
              <a:rPr lang="en-US" dirty="0" smtClean="0"/>
              <a:t> and Cecily, Lady </a:t>
            </a:r>
            <a:r>
              <a:rPr lang="en-US" dirty="0" err="1" smtClean="0"/>
              <a:t>Bracknell</a:t>
            </a:r>
            <a:r>
              <a:rPr lang="en-US" dirty="0" smtClean="0"/>
              <a:t> and Ms. Prism. How does this parallel structure relate to the themes of the play?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does the play challenge conventional notions of </a:t>
            </a:r>
            <a:r>
              <a:rPr lang="en-US" dirty="0" smtClean="0"/>
              <a:t>gender </a:t>
            </a:r>
            <a:r>
              <a:rPr lang="en-US" dirty="0" smtClean="0"/>
              <a:t>and </a:t>
            </a:r>
            <a:r>
              <a:rPr lang="en-US" dirty="0" smtClean="0"/>
              <a:t>public/private </a:t>
            </a:r>
            <a:r>
              <a:rPr lang="en-US" dirty="0" smtClean="0"/>
              <a:t>spheres?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specific ironic moments from the play. What effect do these instances of irony have on the reader?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 what ways are the play’s values about love and marriage similar to or different from today’s values?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does Wilde’s tone and style help reinforce his critical perspective on social class in Victorian England?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489</Words>
  <Application>Microsoft Office PowerPoint</Application>
  <PresentationFormat>On-screen Show (4:3)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State the extent to which you agree or disagree with the following:</vt:lpstr>
      <vt:lpstr>Importance of Being Earnest Reading Questions</vt:lpstr>
      <vt:lpstr>Act I</vt:lpstr>
      <vt:lpstr>Act II</vt:lpstr>
      <vt:lpstr>Act III</vt:lpstr>
      <vt:lpstr>Whole Play 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Being Earnest Reading Questions</dc:title>
  <dc:creator>Chris Sabolcik</dc:creator>
  <cp:lastModifiedBy>Sabolcik, Christopher T</cp:lastModifiedBy>
  <cp:revision>11</cp:revision>
  <dcterms:created xsi:type="dcterms:W3CDTF">2016-01-04T01:08:31Z</dcterms:created>
  <dcterms:modified xsi:type="dcterms:W3CDTF">2016-01-06T20:40:27Z</dcterms:modified>
</cp:coreProperties>
</file>