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Times New Roman"/>
                <a:cs typeface="Times New Roman"/>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80" y="0"/>
            <a:ext cx="9144635" cy="6858000"/>
          </a:xfrm>
          <a:custGeom>
            <a:avLst/>
            <a:gdLst/>
            <a:ahLst/>
            <a:cxnLst/>
            <a:rect l="l" t="t" r="r" b="b"/>
            <a:pathLst>
              <a:path w="9144635" h="6858000">
                <a:moveTo>
                  <a:pt x="0" y="0"/>
                </a:moveTo>
                <a:lnTo>
                  <a:pt x="0" y="6858000"/>
                </a:lnTo>
                <a:lnTo>
                  <a:pt x="9144381" y="6858000"/>
                </a:lnTo>
                <a:lnTo>
                  <a:pt x="9144381" y="0"/>
                </a:lnTo>
                <a:lnTo>
                  <a:pt x="0" y="0"/>
                </a:lnTo>
                <a:close/>
              </a:path>
            </a:pathLst>
          </a:custGeom>
          <a:solidFill>
            <a:srgbClr val="99CC01"/>
          </a:solidFill>
        </p:spPr>
        <p:txBody>
          <a:bodyPr wrap="square" lIns="0" tIns="0" rIns="0" bIns="0" rtlCol="0"/>
          <a:lstStyle/>
          <a:p>
            <a:endParaRPr/>
          </a:p>
        </p:txBody>
      </p:sp>
      <p:sp>
        <p:nvSpPr>
          <p:cNvPr id="2" name="Holder 2"/>
          <p:cNvSpPr>
            <a:spLocks noGrp="1"/>
          </p:cNvSpPr>
          <p:nvPr>
            <p:ph type="title"/>
          </p:nvPr>
        </p:nvSpPr>
        <p:spPr>
          <a:xfrm>
            <a:off x="1007617" y="336550"/>
            <a:ext cx="7128764" cy="986790"/>
          </a:xfrm>
          <a:prstGeom prst="rect">
            <a:avLst/>
          </a:prstGeom>
        </p:spPr>
        <p:txBody>
          <a:bodyPr wrap="square" lIns="0" tIns="0" rIns="0" bIns="0">
            <a:spAutoFit/>
          </a:bodyPr>
          <a:lstStyle>
            <a:lvl1pPr>
              <a:defRPr sz="3200" b="1" i="0">
                <a:solidFill>
                  <a:schemeClr val="tx1"/>
                </a:solidFill>
                <a:latin typeface="Times New Roman"/>
                <a:cs typeface="Times New Roman"/>
              </a:defRPr>
            </a:lvl1pPr>
          </a:lstStyle>
          <a:p>
            <a:endParaRPr/>
          </a:p>
        </p:txBody>
      </p:sp>
      <p:sp>
        <p:nvSpPr>
          <p:cNvPr id="3" name="Holder 3"/>
          <p:cNvSpPr>
            <a:spLocks noGrp="1"/>
          </p:cNvSpPr>
          <p:nvPr>
            <p:ph type="body" idx="1"/>
          </p:nvPr>
        </p:nvSpPr>
        <p:spPr>
          <a:xfrm>
            <a:off x="536701" y="1634997"/>
            <a:ext cx="8070596" cy="379984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11/15/2016</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04800" y="444246"/>
            <a:ext cx="8534399" cy="4985980"/>
          </a:xfrm>
          <a:prstGeom prst="rect">
            <a:avLst/>
          </a:prstGeom>
        </p:spPr>
        <p:txBody>
          <a:bodyPr vert="horz" wrap="square" lIns="0" tIns="0" rIns="0" bIns="0" rtlCol="0">
            <a:spAutoFit/>
          </a:bodyPr>
          <a:lstStyle/>
          <a:p>
            <a:pPr algn="ctr">
              <a:lnSpc>
                <a:spcPct val="100000"/>
              </a:lnSpc>
            </a:pPr>
            <a:r>
              <a:rPr sz="3600" b="1" u="heavy" spc="-5" dirty="0">
                <a:latin typeface="Arial"/>
                <a:cs typeface="Arial"/>
              </a:rPr>
              <a:t>Dialectical</a:t>
            </a:r>
            <a:r>
              <a:rPr sz="3600" b="1" u="heavy" spc="-105" dirty="0">
                <a:latin typeface="Arial"/>
                <a:cs typeface="Arial"/>
              </a:rPr>
              <a:t> </a:t>
            </a:r>
            <a:r>
              <a:rPr sz="3600" b="1" u="heavy" spc="-5" dirty="0">
                <a:latin typeface="Arial"/>
                <a:cs typeface="Arial"/>
              </a:rPr>
              <a:t>Journal</a:t>
            </a:r>
            <a:endParaRPr sz="3600" dirty="0">
              <a:latin typeface="Arial"/>
              <a:cs typeface="Arial"/>
            </a:endParaRPr>
          </a:p>
          <a:p>
            <a:pPr marL="12700" marR="5080" indent="635" algn="ctr">
              <a:lnSpc>
                <a:spcPct val="100000"/>
              </a:lnSpc>
              <a:spcBef>
                <a:spcPts val="5"/>
              </a:spcBef>
              <a:tabLst>
                <a:tab pos="6848475" algn="l"/>
              </a:tabLst>
            </a:pPr>
            <a:r>
              <a:rPr sz="3600" b="1" spc="-5" dirty="0">
                <a:latin typeface="Arial"/>
                <a:cs typeface="Arial"/>
              </a:rPr>
              <a:t>The dialectical journal is a type of  </a:t>
            </a:r>
            <a:r>
              <a:rPr sz="3600" b="1" dirty="0">
                <a:latin typeface="Arial"/>
                <a:cs typeface="Arial"/>
              </a:rPr>
              <a:t>double-entry note-taking which</a:t>
            </a:r>
            <a:r>
              <a:rPr sz="3600" b="1" spc="-100" dirty="0">
                <a:latin typeface="Arial"/>
                <a:cs typeface="Arial"/>
              </a:rPr>
              <a:t> </a:t>
            </a:r>
            <a:r>
              <a:rPr sz="3600" b="1" dirty="0">
                <a:latin typeface="Arial"/>
                <a:cs typeface="Arial"/>
              </a:rPr>
              <a:t>you  use while reading literature. In	two  </a:t>
            </a:r>
            <a:r>
              <a:rPr sz="3600" b="1" spc="-5" dirty="0">
                <a:latin typeface="Arial"/>
                <a:cs typeface="Arial"/>
              </a:rPr>
              <a:t>columns, </a:t>
            </a:r>
            <a:r>
              <a:rPr sz="3600" b="1" spc="-5" dirty="0" smtClean="0">
                <a:latin typeface="Arial"/>
                <a:cs typeface="Arial"/>
              </a:rPr>
              <a:t>write </a:t>
            </a:r>
            <a:r>
              <a:rPr sz="3600" b="1" spc="-5" dirty="0">
                <a:latin typeface="Arial"/>
                <a:cs typeface="Arial"/>
              </a:rPr>
              <a:t>notes that  </a:t>
            </a:r>
            <a:r>
              <a:rPr sz="3600" b="1" dirty="0">
                <a:latin typeface="Arial"/>
                <a:cs typeface="Arial"/>
              </a:rPr>
              <a:t>dialogue with one another, thereby  developing critical reading and  </a:t>
            </a:r>
            <a:r>
              <a:rPr sz="3600" b="1" spc="-5" dirty="0">
                <a:latin typeface="Arial"/>
                <a:cs typeface="Arial"/>
              </a:rPr>
              <a:t>reflective</a:t>
            </a:r>
            <a:r>
              <a:rPr sz="3600" b="1" spc="-10" dirty="0">
                <a:latin typeface="Arial"/>
                <a:cs typeface="Arial"/>
              </a:rPr>
              <a:t> </a:t>
            </a:r>
            <a:r>
              <a:rPr sz="3600" b="1" spc="-5" dirty="0">
                <a:latin typeface="Arial"/>
                <a:cs typeface="Arial"/>
              </a:rPr>
              <a:t>questioning</a:t>
            </a:r>
            <a:r>
              <a:rPr sz="3600" spc="-5" dirty="0" smtClean="0">
                <a:latin typeface="Arial"/>
                <a:cs typeface="Arial"/>
              </a:rPr>
              <a:t>.</a:t>
            </a:r>
            <a:r>
              <a:rPr lang="en-US" sz="3600" spc="-5" dirty="0" smtClean="0">
                <a:latin typeface="Arial"/>
                <a:cs typeface="Arial"/>
              </a:rPr>
              <a:t> </a:t>
            </a:r>
            <a:r>
              <a:rPr lang="en-US" sz="3600" spc="-5" dirty="0" smtClean="0">
                <a:latin typeface="Arial"/>
                <a:cs typeface="Arial"/>
              </a:rPr>
              <a:t>We practiced this with </a:t>
            </a:r>
            <a:r>
              <a:rPr lang="en-US" sz="3600" i="1" spc="-5" dirty="0" smtClean="0">
                <a:latin typeface="Arial"/>
                <a:cs typeface="Arial"/>
              </a:rPr>
              <a:t>The Scarlet Letter.</a:t>
            </a:r>
            <a:endParaRPr sz="3600" i="1" dirty="0">
              <a:latin typeface="Arial"/>
              <a:cs typeface="Arial"/>
            </a:endParaRPr>
          </a:p>
        </p:txBody>
      </p:sp>
      <p:sp>
        <p:nvSpPr>
          <p:cNvPr id="3" name="object 3"/>
          <p:cNvSpPr/>
          <p:nvPr/>
        </p:nvSpPr>
        <p:spPr>
          <a:xfrm>
            <a:off x="3733800" y="4876800"/>
            <a:ext cx="1837944" cy="174497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141095" marR="5080" indent="-1129030">
              <a:lnSpc>
                <a:spcPct val="100000"/>
              </a:lnSpc>
            </a:pPr>
            <a:r>
              <a:rPr spc="-5" dirty="0"/>
              <a:t>Use this model to set up your dialectical  journal for </a:t>
            </a:r>
            <a:r>
              <a:rPr lang="en-US" i="1" spc="-5" dirty="0" smtClean="0"/>
              <a:t>Huckleberry Finn</a:t>
            </a:r>
            <a:endParaRPr i="1" spc="-5" dirty="0">
              <a:latin typeface="Times New Roman"/>
              <a:cs typeface="Times New Roman"/>
            </a:endParaRPr>
          </a:p>
        </p:txBody>
      </p:sp>
      <p:sp>
        <p:nvSpPr>
          <p:cNvPr id="3" name="object 3"/>
          <p:cNvSpPr/>
          <p:nvPr/>
        </p:nvSpPr>
        <p:spPr>
          <a:xfrm>
            <a:off x="304800" y="1447799"/>
            <a:ext cx="8610600" cy="532257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6701" y="336041"/>
            <a:ext cx="7697470" cy="3323987"/>
          </a:xfrm>
          <a:prstGeom prst="rect">
            <a:avLst/>
          </a:prstGeom>
        </p:spPr>
        <p:txBody>
          <a:bodyPr vert="horz" wrap="square" lIns="0" tIns="0" rIns="0" bIns="0" rtlCol="0">
            <a:spAutoFit/>
          </a:bodyPr>
          <a:lstStyle/>
          <a:p>
            <a:pPr marL="12700" marR="5080">
              <a:lnSpc>
                <a:spcPct val="100000"/>
              </a:lnSpc>
              <a:tabLst>
                <a:tab pos="5232400" algn="l"/>
              </a:tabLst>
            </a:pPr>
            <a:r>
              <a:rPr sz="3600" b="1" spc="-5" dirty="0">
                <a:latin typeface="Times New Roman"/>
                <a:cs typeface="Times New Roman"/>
              </a:rPr>
              <a:t>In </a:t>
            </a:r>
            <a:r>
              <a:rPr lang="en-US" sz="3600" b="1" i="1" spc="-5" dirty="0" smtClean="0">
                <a:latin typeface="Times New Roman"/>
                <a:cs typeface="Times New Roman"/>
              </a:rPr>
              <a:t>Huckleberry Finn </a:t>
            </a:r>
            <a:r>
              <a:rPr sz="3600" b="1" dirty="0" smtClean="0">
                <a:latin typeface="Times New Roman"/>
                <a:cs typeface="Times New Roman"/>
              </a:rPr>
              <a:t>you </a:t>
            </a:r>
            <a:r>
              <a:rPr sz="3600" b="1" spc="-5" dirty="0">
                <a:latin typeface="Times New Roman"/>
                <a:cs typeface="Times New Roman"/>
              </a:rPr>
              <a:t>will </a:t>
            </a:r>
            <a:r>
              <a:rPr sz="3600" b="1" dirty="0">
                <a:latin typeface="Times New Roman"/>
                <a:cs typeface="Times New Roman"/>
              </a:rPr>
              <a:t>identify </a:t>
            </a:r>
            <a:r>
              <a:rPr sz="3600" b="1" spc="-5" dirty="0">
                <a:latin typeface="Times New Roman"/>
                <a:cs typeface="Times New Roman"/>
              </a:rPr>
              <a:t>one  quotation </a:t>
            </a:r>
            <a:r>
              <a:rPr lang="en-US" sz="3600" b="1" dirty="0" smtClean="0">
                <a:latin typeface="Times New Roman"/>
                <a:cs typeface="Times New Roman"/>
              </a:rPr>
              <a:t>from </a:t>
            </a:r>
            <a:r>
              <a:rPr lang="en-US" sz="3600" b="1" dirty="0" smtClean="0">
                <a:latin typeface="Times New Roman"/>
                <a:cs typeface="Times New Roman"/>
              </a:rPr>
              <a:t>almost each </a:t>
            </a:r>
            <a:r>
              <a:rPr lang="en-US" sz="3600" b="1" dirty="0" smtClean="0">
                <a:latin typeface="Times New Roman"/>
                <a:cs typeface="Times New Roman"/>
              </a:rPr>
              <a:t>chapter, </a:t>
            </a:r>
            <a:r>
              <a:rPr sz="3600" b="1" spc="-5" dirty="0" smtClean="0">
                <a:latin typeface="Times New Roman"/>
                <a:cs typeface="Times New Roman"/>
              </a:rPr>
              <a:t>which </a:t>
            </a:r>
            <a:r>
              <a:rPr sz="3600" b="1" dirty="0">
                <a:latin typeface="Times New Roman"/>
                <a:cs typeface="Times New Roman"/>
              </a:rPr>
              <a:t>you feel </a:t>
            </a:r>
            <a:r>
              <a:rPr sz="3600" b="1" spc="-5" dirty="0">
                <a:latin typeface="Times New Roman"/>
                <a:cs typeface="Times New Roman"/>
              </a:rPr>
              <a:t>is  important</a:t>
            </a:r>
            <a:r>
              <a:rPr sz="3600" b="1" spc="20" dirty="0">
                <a:latin typeface="Times New Roman"/>
                <a:cs typeface="Times New Roman"/>
              </a:rPr>
              <a:t> </a:t>
            </a:r>
            <a:r>
              <a:rPr sz="3600" b="1" spc="-5" dirty="0">
                <a:latin typeface="Times New Roman"/>
                <a:cs typeface="Times New Roman"/>
              </a:rPr>
              <a:t>or</a:t>
            </a:r>
            <a:r>
              <a:rPr sz="3600" b="1" spc="25" dirty="0">
                <a:latin typeface="Times New Roman"/>
                <a:cs typeface="Times New Roman"/>
              </a:rPr>
              <a:t> </a:t>
            </a:r>
            <a:r>
              <a:rPr sz="3600" b="1" spc="-5" dirty="0">
                <a:latin typeface="Times New Roman"/>
                <a:cs typeface="Times New Roman"/>
              </a:rPr>
              <a:t>noteworthy</a:t>
            </a:r>
            <a:r>
              <a:rPr sz="3600" b="1" spc="-5" dirty="0" smtClean="0">
                <a:latin typeface="Times New Roman"/>
                <a:cs typeface="Times New Roman"/>
              </a:rPr>
              <a:t>.</a:t>
            </a:r>
            <a:r>
              <a:rPr lang="en-US" sz="3600" b="1" spc="-5" dirty="0" smtClean="0">
                <a:latin typeface="Times New Roman"/>
                <a:cs typeface="Times New Roman"/>
              </a:rPr>
              <a:t> </a:t>
            </a:r>
            <a:endParaRPr lang="en-US" sz="3600" b="1" spc="-5" dirty="0" smtClean="0">
              <a:latin typeface="Times New Roman"/>
              <a:cs typeface="Times New Roman"/>
            </a:endParaRPr>
          </a:p>
          <a:p>
            <a:pPr marL="12700" marR="5080">
              <a:lnSpc>
                <a:spcPct val="100000"/>
              </a:lnSpc>
              <a:tabLst>
                <a:tab pos="5232400" algn="l"/>
              </a:tabLst>
            </a:pPr>
            <a:r>
              <a:rPr lang="en-US" sz="3600" b="1" spc="-5" dirty="0" smtClean="0">
                <a:latin typeface="Times New Roman"/>
                <a:cs typeface="Times New Roman"/>
              </a:rPr>
              <a:t>You </a:t>
            </a:r>
            <a:r>
              <a:rPr lang="en-US" sz="3600" b="1" spc="-5" dirty="0" smtClean="0">
                <a:latin typeface="Times New Roman"/>
                <a:cs typeface="Times New Roman"/>
              </a:rPr>
              <a:t>will have </a:t>
            </a:r>
            <a:r>
              <a:rPr lang="en-US" sz="3600" b="1" spc="-5" dirty="0" smtClean="0">
                <a:latin typeface="Times New Roman"/>
                <a:cs typeface="Times New Roman"/>
              </a:rPr>
              <a:t>30</a:t>
            </a:r>
            <a:r>
              <a:rPr lang="en-US" sz="3600" b="1" spc="-5" dirty="0" smtClean="0">
                <a:latin typeface="Times New Roman"/>
                <a:cs typeface="Times New Roman"/>
              </a:rPr>
              <a:t> </a:t>
            </a:r>
            <a:r>
              <a:rPr lang="en-US" sz="3600" b="1" spc="-5" dirty="0" smtClean="0">
                <a:latin typeface="Times New Roman"/>
                <a:cs typeface="Times New Roman"/>
              </a:rPr>
              <a:t>quotes with </a:t>
            </a:r>
            <a:r>
              <a:rPr lang="en-US" sz="3600" b="1" spc="-5" dirty="0" smtClean="0">
                <a:latin typeface="Times New Roman"/>
                <a:cs typeface="Times New Roman"/>
              </a:rPr>
              <a:t>30</a:t>
            </a:r>
            <a:r>
              <a:rPr lang="en-US" sz="3600" b="1" spc="-5" dirty="0" smtClean="0">
                <a:latin typeface="Times New Roman"/>
                <a:cs typeface="Times New Roman"/>
              </a:rPr>
              <a:t> </a:t>
            </a:r>
            <a:r>
              <a:rPr lang="en-US" sz="3600" b="1" spc="-5" dirty="0" smtClean="0">
                <a:latin typeface="Times New Roman"/>
                <a:cs typeface="Times New Roman"/>
              </a:rPr>
              <a:t>journal entries discussing each quote</a:t>
            </a:r>
            <a:r>
              <a:rPr lang="en-US" sz="3600" b="1" spc="-5" dirty="0" smtClean="0">
                <a:latin typeface="Times New Roman"/>
                <a:cs typeface="Times New Roman"/>
              </a:rPr>
              <a:t>.</a:t>
            </a:r>
            <a:r>
              <a:rPr sz="3600" b="1" spc="-5" dirty="0">
                <a:latin typeface="Times New Roman"/>
                <a:cs typeface="Times New Roman"/>
              </a:rPr>
              <a:t>	</a:t>
            </a:r>
            <a:endParaRPr sz="3600" dirty="0">
              <a:latin typeface="Times New Roman"/>
              <a:cs typeface="Times New Roman"/>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4267200"/>
            <a:ext cx="1847850" cy="24669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12901" y="640841"/>
            <a:ext cx="7844155" cy="6093976"/>
          </a:xfrm>
          <a:prstGeom prst="rect">
            <a:avLst/>
          </a:prstGeom>
        </p:spPr>
        <p:txBody>
          <a:bodyPr vert="horz" wrap="square" lIns="0" tIns="0" rIns="0" bIns="0" rtlCol="0">
            <a:spAutoFit/>
          </a:bodyPr>
          <a:lstStyle/>
          <a:p>
            <a:pPr marL="584200" marR="384175" indent="-571500">
              <a:lnSpc>
                <a:spcPct val="100000"/>
              </a:lnSpc>
              <a:buFont typeface="Arial" panose="020B0604020202020204" pitchFamily="34" charset="0"/>
              <a:buChar char="•"/>
            </a:pPr>
            <a:r>
              <a:rPr lang="en-US" sz="3600" b="1" dirty="0" smtClean="0">
                <a:latin typeface="Times New Roman"/>
                <a:cs typeface="Times New Roman"/>
              </a:rPr>
              <a:t>This will be done on your own paper.</a:t>
            </a:r>
          </a:p>
          <a:p>
            <a:pPr marL="584200" marR="384175" indent="-571500">
              <a:lnSpc>
                <a:spcPct val="100000"/>
              </a:lnSpc>
              <a:buFont typeface="Arial" panose="020B0604020202020204" pitchFamily="34" charset="0"/>
              <a:buChar char="•"/>
            </a:pPr>
            <a:r>
              <a:rPr lang="en-US" sz="3600" b="1" dirty="0" smtClean="0">
                <a:latin typeface="Times New Roman"/>
                <a:cs typeface="Times New Roman"/>
              </a:rPr>
              <a:t>Number </a:t>
            </a:r>
            <a:r>
              <a:rPr lang="en-US" sz="3600" b="1" dirty="0" smtClean="0">
                <a:latin typeface="Times New Roman"/>
                <a:cs typeface="Times New Roman"/>
              </a:rPr>
              <a:t>and </a:t>
            </a:r>
            <a:r>
              <a:rPr lang="en-US" sz="3600" b="1" dirty="0" smtClean="0">
                <a:latin typeface="Times New Roman"/>
                <a:cs typeface="Times New Roman"/>
              </a:rPr>
              <a:t>write</a:t>
            </a:r>
            <a:r>
              <a:rPr sz="3600" b="1" dirty="0" smtClean="0">
                <a:latin typeface="Times New Roman"/>
                <a:cs typeface="Times New Roman"/>
              </a:rPr>
              <a:t> </a:t>
            </a:r>
            <a:r>
              <a:rPr sz="3600" b="1" spc="-5" dirty="0">
                <a:latin typeface="Times New Roman"/>
                <a:cs typeface="Times New Roman"/>
              </a:rPr>
              <a:t>the </a:t>
            </a:r>
            <a:r>
              <a:rPr sz="3600" b="1" dirty="0">
                <a:latin typeface="Times New Roman"/>
                <a:cs typeface="Times New Roman"/>
              </a:rPr>
              <a:t>exact </a:t>
            </a:r>
            <a:r>
              <a:rPr sz="3600" b="1" spc="-5" dirty="0">
                <a:latin typeface="Times New Roman"/>
                <a:cs typeface="Times New Roman"/>
              </a:rPr>
              <a:t>quote in the </a:t>
            </a:r>
            <a:r>
              <a:rPr sz="3600" b="1" dirty="0">
                <a:latin typeface="Times New Roman"/>
                <a:cs typeface="Times New Roman"/>
              </a:rPr>
              <a:t>left </a:t>
            </a:r>
            <a:r>
              <a:rPr sz="3600" b="1" spc="-5" dirty="0">
                <a:latin typeface="Times New Roman"/>
                <a:cs typeface="Times New Roman"/>
              </a:rPr>
              <a:t>hand  column </a:t>
            </a:r>
            <a:r>
              <a:rPr sz="3600" b="1" dirty="0">
                <a:latin typeface="Times New Roman"/>
                <a:cs typeface="Times New Roman"/>
              </a:rPr>
              <a:t>of your dialectical</a:t>
            </a:r>
            <a:r>
              <a:rPr sz="3600" b="1" spc="-75" dirty="0">
                <a:latin typeface="Times New Roman"/>
                <a:cs typeface="Times New Roman"/>
              </a:rPr>
              <a:t> </a:t>
            </a:r>
            <a:r>
              <a:rPr sz="3600" b="1" dirty="0">
                <a:latin typeface="Times New Roman"/>
                <a:cs typeface="Times New Roman"/>
              </a:rPr>
              <a:t>journal.</a:t>
            </a:r>
            <a:endParaRPr sz="3600" dirty="0">
              <a:latin typeface="Times New Roman"/>
              <a:cs typeface="Times New Roman"/>
            </a:endParaRPr>
          </a:p>
          <a:p>
            <a:pPr marL="584200" marR="208279" indent="-571500">
              <a:lnSpc>
                <a:spcPct val="100000"/>
              </a:lnSpc>
              <a:buClr>
                <a:srgbClr val="010000"/>
              </a:buClr>
              <a:buFont typeface="Arial" panose="020B0604020202020204" pitchFamily="34" charset="0"/>
              <a:buChar char="•"/>
              <a:tabLst>
                <a:tab pos="287020" algn="l"/>
              </a:tabLst>
            </a:pPr>
            <a:r>
              <a:rPr sz="3600" b="1" spc="-5" dirty="0" smtClean="0">
                <a:latin typeface="Times New Roman"/>
                <a:cs typeface="Times New Roman"/>
              </a:rPr>
              <a:t>Put </a:t>
            </a:r>
            <a:r>
              <a:rPr sz="3600" b="1" spc="-5" dirty="0">
                <a:latin typeface="Times New Roman"/>
                <a:cs typeface="Times New Roman"/>
              </a:rPr>
              <a:t>the page number where the </a:t>
            </a:r>
            <a:r>
              <a:rPr sz="3600" b="1" spc="-10" dirty="0">
                <a:latin typeface="Times New Roman"/>
                <a:cs typeface="Times New Roman"/>
              </a:rPr>
              <a:t>quote  </a:t>
            </a:r>
            <a:r>
              <a:rPr sz="3600" b="1" dirty="0">
                <a:latin typeface="Times New Roman"/>
                <a:cs typeface="Times New Roman"/>
              </a:rPr>
              <a:t>may </a:t>
            </a:r>
            <a:r>
              <a:rPr sz="3600" b="1" spc="-5" dirty="0">
                <a:latin typeface="Times New Roman"/>
                <a:cs typeface="Times New Roman"/>
              </a:rPr>
              <a:t>be found in the </a:t>
            </a:r>
            <a:r>
              <a:rPr sz="3600" b="1" dirty="0">
                <a:latin typeface="Times New Roman"/>
                <a:cs typeface="Times New Roman"/>
              </a:rPr>
              <a:t>center</a:t>
            </a:r>
            <a:r>
              <a:rPr sz="3600" b="1" spc="-25" dirty="0">
                <a:latin typeface="Times New Roman"/>
                <a:cs typeface="Times New Roman"/>
              </a:rPr>
              <a:t> </a:t>
            </a:r>
            <a:r>
              <a:rPr sz="3600" b="1" dirty="0">
                <a:latin typeface="Times New Roman"/>
                <a:cs typeface="Times New Roman"/>
              </a:rPr>
              <a:t>column.</a:t>
            </a:r>
            <a:endParaRPr sz="3600" dirty="0">
              <a:latin typeface="Times New Roman"/>
              <a:cs typeface="Times New Roman"/>
            </a:endParaRPr>
          </a:p>
          <a:p>
            <a:pPr marL="584200" marR="5080" indent="-571500">
              <a:lnSpc>
                <a:spcPct val="100000"/>
              </a:lnSpc>
              <a:buClr>
                <a:srgbClr val="010000"/>
              </a:buClr>
              <a:buFont typeface="Arial" panose="020B0604020202020204" pitchFamily="34" charset="0"/>
              <a:buChar char="•"/>
              <a:tabLst>
                <a:tab pos="400685" algn="l"/>
                <a:tab pos="401320" algn="l"/>
              </a:tabLst>
            </a:pPr>
            <a:r>
              <a:rPr sz="3600" b="1" spc="-5" dirty="0" smtClean="0">
                <a:latin typeface="Times New Roman"/>
                <a:cs typeface="Times New Roman"/>
              </a:rPr>
              <a:t>In </a:t>
            </a:r>
            <a:r>
              <a:rPr sz="3600" b="1" spc="-5" dirty="0">
                <a:latin typeface="Times New Roman"/>
                <a:cs typeface="Times New Roman"/>
              </a:rPr>
              <a:t>the </a:t>
            </a:r>
            <a:r>
              <a:rPr sz="3600" b="1" dirty="0">
                <a:latin typeface="Times New Roman"/>
                <a:cs typeface="Times New Roman"/>
              </a:rPr>
              <a:t>right </a:t>
            </a:r>
            <a:r>
              <a:rPr sz="3600" b="1" spc="-5" dirty="0">
                <a:latin typeface="Times New Roman"/>
                <a:cs typeface="Times New Roman"/>
              </a:rPr>
              <a:t>hand </a:t>
            </a:r>
            <a:r>
              <a:rPr sz="3600" b="1" dirty="0">
                <a:latin typeface="Times New Roman"/>
                <a:cs typeface="Times New Roman"/>
              </a:rPr>
              <a:t>column, </a:t>
            </a:r>
            <a:r>
              <a:rPr sz="3600" b="1" spc="-5" dirty="0">
                <a:latin typeface="Times New Roman"/>
                <a:cs typeface="Times New Roman"/>
              </a:rPr>
              <a:t>discuss </a:t>
            </a:r>
            <a:r>
              <a:rPr sz="3600" b="1" spc="-10" dirty="0">
                <a:latin typeface="Times New Roman"/>
                <a:cs typeface="Times New Roman"/>
              </a:rPr>
              <a:t>why  </a:t>
            </a:r>
            <a:r>
              <a:rPr sz="3600" b="1" spc="-5" dirty="0">
                <a:latin typeface="Times New Roman"/>
                <a:cs typeface="Times New Roman"/>
              </a:rPr>
              <a:t>you chose the quote and what makes </a:t>
            </a:r>
            <a:r>
              <a:rPr sz="3600" b="1" dirty="0">
                <a:latin typeface="Times New Roman"/>
                <a:cs typeface="Times New Roman"/>
              </a:rPr>
              <a:t>it  important to </a:t>
            </a:r>
            <a:r>
              <a:rPr sz="3600" b="1" spc="-5" dirty="0">
                <a:latin typeface="Times New Roman"/>
                <a:cs typeface="Times New Roman"/>
              </a:rPr>
              <a:t>the</a:t>
            </a:r>
            <a:r>
              <a:rPr sz="3600" b="1" spc="-110" dirty="0">
                <a:latin typeface="Times New Roman"/>
                <a:cs typeface="Times New Roman"/>
              </a:rPr>
              <a:t> </a:t>
            </a:r>
            <a:r>
              <a:rPr sz="3600" b="1" dirty="0">
                <a:latin typeface="Times New Roman"/>
                <a:cs typeface="Times New Roman"/>
              </a:rPr>
              <a:t>text.</a:t>
            </a:r>
            <a:endParaRPr sz="3600" dirty="0">
              <a:latin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3400" y="118426"/>
            <a:ext cx="7913370" cy="6768007"/>
          </a:xfrm>
          <a:prstGeom prst="rect">
            <a:avLst/>
          </a:prstGeom>
        </p:spPr>
        <p:txBody>
          <a:bodyPr vert="horz" wrap="square" lIns="0" tIns="0" rIns="0" bIns="0" rtlCol="0">
            <a:spAutoFit/>
          </a:bodyPr>
          <a:lstStyle/>
          <a:p>
            <a:pPr marL="355600" marR="5080" indent="-342900">
              <a:lnSpc>
                <a:spcPct val="100000"/>
              </a:lnSpc>
              <a:buClr>
                <a:srgbClr val="010000"/>
              </a:buClr>
              <a:buFont typeface="Arial"/>
              <a:buChar char="•"/>
              <a:tabLst>
                <a:tab pos="355600" algn="l"/>
              </a:tabLst>
            </a:pPr>
            <a:r>
              <a:rPr sz="3600" b="1" dirty="0">
                <a:latin typeface="Arial"/>
                <a:cs typeface="Arial"/>
              </a:rPr>
              <a:t>You should </a:t>
            </a:r>
            <a:r>
              <a:rPr sz="3600" b="1" spc="-5" dirty="0">
                <a:latin typeface="Arial"/>
                <a:cs typeface="Arial"/>
              </a:rPr>
              <a:t>have </a:t>
            </a:r>
            <a:r>
              <a:rPr sz="3600" b="1" dirty="0">
                <a:latin typeface="Arial"/>
                <a:cs typeface="Arial"/>
              </a:rPr>
              <a:t>one quotation</a:t>
            </a:r>
            <a:r>
              <a:rPr sz="3600" b="1" spc="-70" dirty="0">
                <a:latin typeface="Arial"/>
                <a:cs typeface="Arial"/>
              </a:rPr>
              <a:t> </a:t>
            </a:r>
            <a:r>
              <a:rPr sz="3600" b="1" dirty="0">
                <a:latin typeface="Arial"/>
                <a:cs typeface="Arial"/>
              </a:rPr>
              <a:t>for  </a:t>
            </a:r>
            <a:r>
              <a:rPr sz="3600" b="1" spc="-5" dirty="0">
                <a:latin typeface="Arial"/>
                <a:cs typeface="Arial"/>
              </a:rPr>
              <a:t>every </a:t>
            </a:r>
            <a:r>
              <a:rPr lang="en-US" sz="3600" b="1" spc="-5" dirty="0" smtClean="0">
                <a:latin typeface="Arial"/>
                <a:cs typeface="Arial"/>
              </a:rPr>
              <a:t>chapter </a:t>
            </a:r>
            <a:r>
              <a:rPr sz="3600" b="1" spc="-5" dirty="0" smtClean="0">
                <a:latin typeface="Arial"/>
                <a:cs typeface="Arial"/>
              </a:rPr>
              <a:t>you</a:t>
            </a:r>
            <a:r>
              <a:rPr sz="3600" b="1" spc="-90" dirty="0" smtClean="0">
                <a:latin typeface="Arial"/>
                <a:cs typeface="Arial"/>
              </a:rPr>
              <a:t> </a:t>
            </a:r>
            <a:r>
              <a:rPr sz="3600" b="1" spc="-5" dirty="0" smtClean="0">
                <a:latin typeface="Arial"/>
                <a:cs typeface="Arial"/>
              </a:rPr>
              <a:t>read</a:t>
            </a:r>
            <a:r>
              <a:rPr lang="en-US" sz="3600" b="1" spc="-5" dirty="0" smtClean="0">
                <a:latin typeface="Arial"/>
                <a:cs typeface="Arial"/>
              </a:rPr>
              <a:t> until Ch.31</a:t>
            </a:r>
            <a:r>
              <a:rPr sz="3600" b="1" spc="-5" dirty="0" smtClean="0">
                <a:latin typeface="Arial"/>
                <a:cs typeface="Arial"/>
              </a:rPr>
              <a:t>.</a:t>
            </a:r>
            <a:endParaRPr sz="3600" dirty="0">
              <a:latin typeface="Arial"/>
              <a:cs typeface="Arial"/>
            </a:endParaRPr>
          </a:p>
          <a:p>
            <a:pPr marL="355600" marR="587375" indent="-342900">
              <a:lnSpc>
                <a:spcPct val="100000"/>
              </a:lnSpc>
              <a:spcBef>
                <a:spcPts val="869"/>
              </a:spcBef>
              <a:buClr>
                <a:srgbClr val="010000"/>
              </a:buClr>
              <a:buFont typeface="Arial"/>
              <a:buChar char="•"/>
              <a:tabLst>
                <a:tab pos="355600" algn="l"/>
              </a:tabLst>
            </a:pPr>
            <a:r>
              <a:rPr sz="3600" b="1" dirty="0" smtClean="0">
                <a:latin typeface="Arial"/>
                <a:cs typeface="Arial"/>
              </a:rPr>
              <a:t>You</a:t>
            </a:r>
            <a:r>
              <a:rPr lang="en-US" sz="3600" b="1" dirty="0" smtClean="0">
                <a:latin typeface="Arial"/>
                <a:cs typeface="Arial"/>
              </a:rPr>
              <a:t> </a:t>
            </a:r>
            <a:r>
              <a:rPr sz="3600" b="1" dirty="0" smtClean="0">
                <a:latin typeface="Arial"/>
                <a:cs typeface="Arial"/>
              </a:rPr>
              <a:t>will </a:t>
            </a:r>
            <a:r>
              <a:rPr sz="3600" b="1" dirty="0">
                <a:latin typeface="Arial"/>
                <a:cs typeface="Arial"/>
              </a:rPr>
              <a:t>identify </a:t>
            </a:r>
            <a:r>
              <a:rPr lang="en-US" sz="3600" b="1" dirty="0" smtClean="0">
                <a:latin typeface="Arial"/>
                <a:cs typeface="Arial"/>
              </a:rPr>
              <a:t>some </a:t>
            </a:r>
            <a:r>
              <a:rPr sz="3600" b="1" dirty="0" smtClean="0">
                <a:latin typeface="Arial"/>
                <a:cs typeface="Arial"/>
              </a:rPr>
              <a:t>quotations  </a:t>
            </a:r>
            <a:r>
              <a:rPr sz="3600" b="1" spc="-5" dirty="0">
                <a:latin typeface="Arial"/>
                <a:cs typeface="Arial"/>
              </a:rPr>
              <a:t>that are important because they  </a:t>
            </a:r>
            <a:r>
              <a:rPr sz="3600" b="1" spc="-10" dirty="0">
                <a:latin typeface="Arial"/>
                <a:cs typeface="Arial"/>
              </a:rPr>
              <a:t>reflect:</a:t>
            </a:r>
            <a:endParaRPr sz="3600" dirty="0">
              <a:latin typeface="Arial"/>
              <a:cs typeface="Arial"/>
            </a:endParaRPr>
          </a:p>
          <a:p>
            <a:pPr marL="1841500">
              <a:lnSpc>
                <a:spcPct val="100000"/>
              </a:lnSpc>
              <a:spcBef>
                <a:spcPts val="869"/>
              </a:spcBef>
            </a:pPr>
            <a:r>
              <a:rPr sz="3600" b="1" i="1" dirty="0">
                <a:latin typeface="Arial"/>
                <a:cs typeface="Arial"/>
              </a:rPr>
              <a:t>Irony</a:t>
            </a:r>
            <a:endParaRPr sz="3600" dirty="0">
              <a:latin typeface="Arial"/>
              <a:cs typeface="Arial"/>
            </a:endParaRPr>
          </a:p>
          <a:p>
            <a:pPr marL="1841500" marR="2125980">
              <a:lnSpc>
                <a:spcPct val="120100"/>
              </a:lnSpc>
            </a:pPr>
            <a:r>
              <a:rPr sz="3600" b="1" i="1" dirty="0">
                <a:latin typeface="Arial"/>
                <a:cs typeface="Arial"/>
              </a:rPr>
              <a:t>Internal conflict  </a:t>
            </a:r>
            <a:r>
              <a:rPr sz="3600" b="1" i="1" spc="-5" dirty="0">
                <a:latin typeface="Arial"/>
                <a:cs typeface="Arial"/>
              </a:rPr>
              <a:t>External </a:t>
            </a:r>
            <a:r>
              <a:rPr sz="3600" b="1" i="1" dirty="0">
                <a:latin typeface="Arial"/>
                <a:cs typeface="Arial"/>
              </a:rPr>
              <a:t>Conflict  </a:t>
            </a:r>
            <a:r>
              <a:rPr sz="3600" b="1" i="1" spc="-5" dirty="0">
                <a:latin typeface="Arial"/>
                <a:cs typeface="Arial"/>
              </a:rPr>
              <a:t>Sensory</a:t>
            </a:r>
            <a:r>
              <a:rPr sz="3600" b="1" i="1" spc="-95" dirty="0">
                <a:latin typeface="Arial"/>
                <a:cs typeface="Arial"/>
              </a:rPr>
              <a:t> </a:t>
            </a:r>
            <a:r>
              <a:rPr sz="3600" b="1" i="1" spc="-5" dirty="0" smtClean="0">
                <a:latin typeface="Arial"/>
                <a:cs typeface="Arial"/>
              </a:rPr>
              <a:t>languag</a:t>
            </a:r>
            <a:r>
              <a:rPr lang="en-US" sz="3600" b="1" i="1" spc="-5" dirty="0" smtClean="0">
                <a:latin typeface="Arial"/>
                <a:cs typeface="Arial"/>
              </a:rPr>
              <a:t>e</a:t>
            </a:r>
          </a:p>
          <a:p>
            <a:pPr marL="1841500" marR="2125980">
              <a:lnSpc>
                <a:spcPct val="120100"/>
              </a:lnSpc>
            </a:pPr>
            <a:r>
              <a:rPr lang="en-US" sz="3600" b="1" i="1" spc="-5" dirty="0" smtClean="0">
                <a:latin typeface="Arial"/>
                <a:cs typeface="Arial"/>
              </a:rPr>
              <a:t>Etc. (Lit terms)</a:t>
            </a:r>
            <a:endParaRPr sz="3600" dirty="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6620" y="339597"/>
            <a:ext cx="8037830" cy="5880100"/>
          </a:xfrm>
          <a:prstGeom prst="rect">
            <a:avLst/>
          </a:prstGeom>
        </p:spPr>
        <p:txBody>
          <a:bodyPr vert="horz" wrap="square" lIns="0" tIns="0" rIns="0" bIns="0" rtlCol="0">
            <a:spAutoFit/>
          </a:bodyPr>
          <a:lstStyle/>
          <a:p>
            <a:pPr marL="44450">
              <a:lnSpc>
                <a:spcPct val="100000"/>
              </a:lnSpc>
            </a:pPr>
            <a:r>
              <a:rPr sz="3200" b="1" spc="-5" dirty="0">
                <a:latin typeface="Arial"/>
                <a:cs typeface="Arial"/>
              </a:rPr>
              <a:t>What do </a:t>
            </a:r>
            <a:r>
              <a:rPr sz="3200" b="1" dirty="0">
                <a:latin typeface="Arial"/>
                <a:cs typeface="Arial"/>
              </a:rPr>
              <a:t>I </a:t>
            </a:r>
            <a:r>
              <a:rPr sz="3200" b="1" spc="-5" dirty="0">
                <a:latin typeface="Arial"/>
                <a:cs typeface="Arial"/>
              </a:rPr>
              <a:t>write for </a:t>
            </a:r>
            <a:r>
              <a:rPr sz="3200" b="1" spc="-10" dirty="0">
                <a:latin typeface="Arial"/>
                <a:cs typeface="Arial"/>
              </a:rPr>
              <a:t>responses </a:t>
            </a:r>
            <a:r>
              <a:rPr sz="3200" b="1" spc="-5" dirty="0">
                <a:latin typeface="Arial"/>
                <a:cs typeface="Arial"/>
              </a:rPr>
              <a:t>to the</a:t>
            </a:r>
            <a:r>
              <a:rPr sz="3200" b="1" spc="-35" dirty="0">
                <a:latin typeface="Arial"/>
                <a:cs typeface="Arial"/>
              </a:rPr>
              <a:t> </a:t>
            </a:r>
            <a:r>
              <a:rPr sz="3200" b="1" spc="-10" dirty="0">
                <a:latin typeface="Arial"/>
                <a:cs typeface="Arial"/>
              </a:rPr>
              <a:t>text?</a:t>
            </a:r>
            <a:endParaRPr sz="3200">
              <a:latin typeface="Arial"/>
              <a:cs typeface="Arial"/>
            </a:endParaRPr>
          </a:p>
          <a:p>
            <a:pPr marL="354965" marR="395605" indent="-342265">
              <a:lnSpc>
                <a:spcPct val="100000"/>
              </a:lnSpc>
              <a:spcBef>
                <a:spcPts val="960"/>
              </a:spcBef>
              <a:buClr>
                <a:srgbClr val="010000"/>
              </a:buClr>
              <a:buFont typeface="Arial"/>
              <a:buChar char="•"/>
              <a:tabLst>
                <a:tab pos="354965" algn="l"/>
                <a:tab pos="355600" algn="l"/>
              </a:tabLst>
            </a:pPr>
            <a:r>
              <a:rPr sz="3200" b="1" spc="-10" dirty="0">
                <a:latin typeface="Arial"/>
                <a:cs typeface="Arial"/>
              </a:rPr>
              <a:t>Raise questions </a:t>
            </a:r>
            <a:r>
              <a:rPr sz="3200" b="1" spc="-5" dirty="0">
                <a:latin typeface="Arial"/>
                <a:cs typeface="Arial"/>
              </a:rPr>
              <a:t>about the </a:t>
            </a:r>
            <a:r>
              <a:rPr sz="3200" b="1" spc="-10" dirty="0">
                <a:latin typeface="Arial"/>
                <a:cs typeface="Arial"/>
              </a:rPr>
              <a:t>beliefs and  values </a:t>
            </a:r>
            <a:r>
              <a:rPr sz="3200" b="1" spc="-5" dirty="0">
                <a:latin typeface="Arial"/>
                <a:cs typeface="Arial"/>
              </a:rPr>
              <a:t>implied in the</a:t>
            </a:r>
            <a:r>
              <a:rPr sz="3200" b="1" spc="-55" dirty="0">
                <a:latin typeface="Arial"/>
                <a:cs typeface="Arial"/>
              </a:rPr>
              <a:t> </a:t>
            </a:r>
            <a:r>
              <a:rPr sz="3200" b="1" spc="-10" dirty="0">
                <a:latin typeface="Arial"/>
                <a:cs typeface="Arial"/>
              </a:rPr>
              <a:t>text</a:t>
            </a:r>
            <a:endParaRPr sz="3200">
              <a:latin typeface="Arial"/>
              <a:cs typeface="Arial"/>
            </a:endParaRPr>
          </a:p>
          <a:p>
            <a:pPr marL="354965" marR="866775" indent="-342265">
              <a:lnSpc>
                <a:spcPct val="100000"/>
              </a:lnSpc>
              <a:spcBef>
                <a:spcPts val="755"/>
              </a:spcBef>
              <a:buClr>
                <a:srgbClr val="010000"/>
              </a:buClr>
              <a:buFont typeface="Arial"/>
              <a:buChar char="•"/>
              <a:tabLst>
                <a:tab pos="354965" algn="l"/>
                <a:tab pos="355600" algn="l"/>
              </a:tabLst>
            </a:pPr>
            <a:r>
              <a:rPr sz="3200" b="1" spc="-5" dirty="0">
                <a:latin typeface="Arial"/>
                <a:cs typeface="Arial"/>
              </a:rPr>
              <a:t>Give your </a:t>
            </a:r>
            <a:r>
              <a:rPr sz="3200" b="1" spc="-10" dirty="0">
                <a:latin typeface="Arial"/>
                <a:cs typeface="Arial"/>
              </a:rPr>
              <a:t>personal reactions </a:t>
            </a:r>
            <a:r>
              <a:rPr sz="3200" b="1" spc="-5" dirty="0">
                <a:latin typeface="Arial"/>
                <a:cs typeface="Arial"/>
              </a:rPr>
              <a:t>to </a:t>
            </a:r>
            <a:r>
              <a:rPr sz="3200" b="1" spc="-10" dirty="0">
                <a:latin typeface="Arial"/>
                <a:cs typeface="Arial"/>
              </a:rPr>
              <a:t>the  passage</a:t>
            </a:r>
            <a:endParaRPr sz="3200">
              <a:latin typeface="Arial"/>
              <a:cs typeface="Arial"/>
            </a:endParaRPr>
          </a:p>
          <a:p>
            <a:pPr marL="354965" indent="-342265">
              <a:lnSpc>
                <a:spcPct val="100000"/>
              </a:lnSpc>
              <a:spcBef>
                <a:spcPts val="760"/>
              </a:spcBef>
              <a:buClr>
                <a:srgbClr val="010000"/>
              </a:buClr>
              <a:buFont typeface="Arial"/>
              <a:buChar char="•"/>
              <a:tabLst>
                <a:tab pos="354965" algn="l"/>
                <a:tab pos="355600" algn="l"/>
              </a:tabLst>
            </a:pPr>
            <a:r>
              <a:rPr sz="3200" b="1" spc="-10" dirty="0">
                <a:latin typeface="Arial"/>
                <a:cs typeface="Arial"/>
              </a:rPr>
              <a:t>Connect </a:t>
            </a:r>
            <a:r>
              <a:rPr sz="3200" b="1" spc="-5" dirty="0">
                <a:latin typeface="Arial"/>
                <a:cs typeface="Arial"/>
              </a:rPr>
              <a:t>to your own</a:t>
            </a:r>
            <a:r>
              <a:rPr sz="3200" b="1" spc="-20" dirty="0">
                <a:latin typeface="Arial"/>
                <a:cs typeface="Arial"/>
              </a:rPr>
              <a:t> </a:t>
            </a:r>
            <a:r>
              <a:rPr sz="3200" b="1" spc="-10" dirty="0">
                <a:latin typeface="Arial"/>
                <a:cs typeface="Arial"/>
              </a:rPr>
              <a:t>experiences</a:t>
            </a:r>
            <a:endParaRPr sz="3200">
              <a:latin typeface="Arial"/>
              <a:cs typeface="Arial"/>
            </a:endParaRPr>
          </a:p>
          <a:p>
            <a:pPr marL="354965" marR="528955" indent="-342265">
              <a:lnSpc>
                <a:spcPct val="100000"/>
              </a:lnSpc>
              <a:spcBef>
                <a:spcPts val="755"/>
              </a:spcBef>
              <a:buClr>
                <a:srgbClr val="010000"/>
              </a:buClr>
              <a:buFont typeface="Arial"/>
              <a:buChar char="•"/>
              <a:tabLst>
                <a:tab pos="354965" algn="l"/>
                <a:tab pos="355600" algn="l"/>
              </a:tabLst>
            </a:pPr>
            <a:r>
              <a:rPr sz="3200" b="1" spc="-10" dirty="0">
                <a:latin typeface="Arial"/>
                <a:cs typeface="Arial"/>
              </a:rPr>
              <a:t>Reflect </a:t>
            </a:r>
            <a:r>
              <a:rPr sz="3200" b="1" spc="-5" dirty="0">
                <a:latin typeface="Arial"/>
                <a:cs typeface="Arial"/>
              </a:rPr>
              <a:t>on how it </a:t>
            </a:r>
            <a:r>
              <a:rPr sz="3200" b="1" spc="-10" dirty="0">
                <a:latin typeface="Arial"/>
                <a:cs typeface="Arial"/>
              </a:rPr>
              <a:t>makes </a:t>
            </a:r>
            <a:r>
              <a:rPr sz="3200" b="1" spc="-5" dirty="0">
                <a:latin typeface="Arial"/>
                <a:cs typeface="Arial"/>
              </a:rPr>
              <a:t>you feel </a:t>
            </a:r>
            <a:r>
              <a:rPr sz="3200" b="1" spc="-10" dirty="0">
                <a:latin typeface="Arial"/>
                <a:cs typeface="Arial"/>
              </a:rPr>
              <a:t>as  compared </a:t>
            </a:r>
            <a:r>
              <a:rPr sz="3200" b="1" spc="-5" dirty="0">
                <a:latin typeface="Arial"/>
                <a:cs typeface="Arial"/>
              </a:rPr>
              <a:t>to the </a:t>
            </a:r>
            <a:r>
              <a:rPr sz="3200" b="1" spc="-10" dirty="0">
                <a:latin typeface="Arial"/>
                <a:cs typeface="Arial"/>
              </a:rPr>
              <a:t>intended </a:t>
            </a:r>
            <a:r>
              <a:rPr sz="3200" b="1" spc="-5" dirty="0">
                <a:latin typeface="Arial"/>
                <a:cs typeface="Arial"/>
              </a:rPr>
              <a:t>tone of </a:t>
            </a:r>
            <a:r>
              <a:rPr sz="3200" b="1" spc="-10" dirty="0">
                <a:latin typeface="Arial"/>
                <a:cs typeface="Arial"/>
              </a:rPr>
              <a:t>the  author</a:t>
            </a:r>
            <a:endParaRPr sz="3200">
              <a:latin typeface="Arial"/>
              <a:cs typeface="Arial"/>
            </a:endParaRPr>
          </a:p>
          <a:p>
            <a:pPr marL="354965" marR="415925" indent="-342265">
              <a:lnSpc>
                <a:spcPct val="100000"/>
              </a:lnSpc>
              <a:spcBef>
                <a:spcPts val="760"/>
              </a:spcBef>
              <a:buClr>
                <a:srgbClr val="010000"/>
              </a:buClr>
              <a:buFont typeface="Arial"/>
              <a:buChar char="•"/>
              <a:tabLst>
                <a:tab pos="354965" algn="l"/>
                <a:tab pos="355600" algn="l"/>
              </a:tabLst>
            </a:pPr>
            <a:r>
              <a:rPr sz="3200" b="1" spc="-10" dirty="0">
                <a:latin typeface="Arial"/>
                <a:cs typeface="Arial"/>
              </a:rPr>
              <a:t>Argue </a:t>
            </a:r>
            <a:r>
              <a:rPr sz="3200" b="1" spc="-5" dirty="0">
                <a:latin typeface="Arial"/>
                <a:cs typeface="Arial"/>
              </a:rPr>
              <a:t>with or </a:t>
            </a:r>
            <a:r>
              <a:rPr sz="3200" b="1" spc="-10" dirty="0">
                <a:latin typeface="Arial"/>
                <a:cs typeface="Arial"/>
              </a:rPr>
              <a:t>speak </a:t>
            </a:r>
            <a:r>
              <a:rPr sz="3200" b="1" spc="-5" dirty="0">
                <a:latin typeface="Arial"/>
                <a:cs typeface="Arial"/>
              </a:rPr>
              <a:t>to the </a:t>
            </a:r>
            <a:r>
              <a:rPr sz="3200" b="1" spc="-10" dirty="0">
                <a:latin typeface="Arial"/>
                <a:cs typeface="Arial"/>
              </a:rPr>
              <a:t>characters  </a:t>
            </a:r>
            <a:r>
              <a:rPr sz="3200" b="1" spc="-5" dirty="0">
                <a:latin typeface="Arial"/>
                <a:cs typeface="Arial"/>
              </a:rPr>
              <a:t>or the</a:t>
            </a:r>
            <a:r>
              <a:rPr sz="3200" b="1" spc="-80" dirty="0">
                <a:latin typeface="Arial"/>
                <a:cs typeface="Arial"/>
              </a:rPr>
              <a:t> </a:t>
            </a:r>
            <a:r>
              <a:rPr sz="3200" b="1" spc="-10" dirty="0">
                <a:latin typeface="Arial"/>
                <a:cs typeface="Arial"/>
              </a:rPr>
              <a:t>author</a:t>
            </a:r>
            <a:endParaRPr sz="320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6620" y="339597"/>
            <a:ext cx="8037830" cy="3935095"/>
          </a:xfrm>
          <a:prstGeom prst="rect">
            <a:avLst/>
          </a:prstGeom>
        </p:spPr>
        <p:txBody>
          <a:bodyPr vert="horz" wrap="square" lIns="0" tIns="0" rIns="0" bIns="0" rtlCol="0">
            <a:spAutoFit/>
          </a:bodyPr>
          <a:lstStyle/>
          <a:p>
            <a:pPr marL="44450">
              <a:lnSpc>
                <a:spcPct val="100000"/>
              </a:lnSpc>
            </a:pPr>
            <a:r>
              <a:rPr sz="3200" b="1" spc="-5" dirty="0">
                <a:latin typeface="Arial"/>
                <a:cs typeface="Arial"/>
              </a:rPr>
              <a:t>What do </a:t>
            </a:r>
            <a:r>
              <a:rPr sz="3200" b="1" dirty="0">
                <a:latin typeface="Arial"/>
                <a:cs typeface="Arial"/>
              </a:rPr>
              <a:t>I </a:t>
            </a:r>
            <a:r>
              <a:rPr sz="3200" b="1" spc="-5" dirty="0">
                <a:latin typeface="Arial"/>
                <a:cs typeface="Arial"/>
              </a:rPr>
              <a:t>write for </a:t>
            </a:r>
            <a:r>
              <a:rPr sz="3200" b="1" spc="-10" dirty="0">
                <a:latin typeface="Arial"/>
                <a:cs typeface="Arial"/>
              </a:rPr>
              <a:t>responses </a:t>
            </a:r>
            <a:r>
              <a:rPr sz="3200" b="1" spc="-5" dirty="0">
                <a:latin typeface="Arial"/>
                <a:cs typeface="Arial"/>
              </a:rPr>
              <a:t>to the</a:t>
            </a:r>
            <a:r>
              <a:rPr sz="3200" b="1" spc="-35" dirty="0">
                <a:latin typeface="Arial"/>
                <a:cs typeface="Arial"/>
              </a:rPr>
              <a:t> </a:t>
            </a:r>
            <a:r>
              <a:rPr sz="3200" b="1" spc="-10" dirty="0">
                <a:latin typeface="Arial"/>
                <a:cs typeface="Arial"/>
              </a:rPr>
              <a:t>text?</a:t>
            </a:r>
            <a:endParaRPr sz="3200">
              <a:latin typeface="Arial"/>
              <a:cs typeface="Arial"/>
            </a:endParaRPr>
          </a:p>
          <a:p>
            <a:pPr>
              <a:lnSpc>
                <a:spcPct val="100000"/>
              </a:lnSpc>
            </a:pPr>
            <a:endParaRPr sz="3200">
              <a:latin typeface="Times New Roman"/>
              <a:cs typeface="Times New Roman"/>
            </a:endParaRPr>
          </a:p>
          <a:p>
            <a:pPr marL="354965" indent="-342265">
              <a:lnSpc>
                <a:spcPct val="100000"/>
              </a:lnSpc>
              <a:spcBef>
                <a:spcPts val="2675"/>
              </a:spcBef>
              <a:buClr>
                <a:srgbClr val="010000"/>
              </a:buClr>
              <a:buFont typeface="Arial"/>
              <a:buChar char="•"/>
              <a:tabLst>
                <a:tab pos="354965" algn="l"/>
                <a:tab pos="355600" algn="l"/>
              </a:tabLst>
            </a:pPr>
            <a:r>
              <a:rPr sz="3200" b="1" spc="-10" dirty="0">
                <a:latin typeface="Arial"/>
                <a:cs typeface="Arial"/>
              </a:rPr>
              <a:t>Make</a:t>
            </a:r>
            <a:r>
              <a:rPr sz="3200" b="1" spc="-45" dirty="0">
                <a:latin typeface="Arial"/>
                <a:cs typeface="Arial"/>
              </a:rPr>
              <a:t> </a:t>
            </a:r>
            <a:r>
              <a:rPr sz="3200" b="1" spc="-10" dirty="0">
                <a:latin typeface="Arial"/>
                <a:cs typeface="Arial"/>
              </a:rPr>
              <a:t>predictions</a:t>
            </a:r>
            <a:endParaRPr sz="3200">
              <a:latin typeface="Arial"/>
              <a:cs typeface="Arial"/>
            </a:endParaRPr>
          </a:p>
          <a:p>
            <a:pPr marL="354965" marR="255270" indent="-342265">
              <a:lnSpc>
                <a:spcPct val="100000"/>
              </a:lnSpc>
              <a:spcBef>
                <a:spcPts val="760"/>
              </a:spcBef>
              <a:buClr>
                <a:srgbClr val="010000"/>
              </a:buClr>
              <a:buFont typeface="Arial"/>
              <a:buChar char="•"/>
              <a:tabLst>
                <a:tab pos="354965" algn="l"/>
                <a:tab pos="355600" algn="l"/>
              </a:tabLst>
            </a:pPr>
            <a:r>
              <a:rPr sz="3200" b="1" spc="-5" dirty="0">
                <a:latin typeface="Arial"/>
                <a:cs typeface="Arial"/>
              </a:rPr>
              <a:t>Cite </a:t>
            </a:r>
            <a:r>
              <a:rPr sz="3200" b="1" spc="-10" dirty="0">
                <a:latin typeface="Arial"/>
                <a:cs typeface="Arial"/>
              </a:rPr>
              <a:t>literary terms, </a:t>
            </a:r>
            <a:r>
              <a:rPr sz="3200" b="1" spc="-5" dirty="0">
                <a:latin typeface="Arial"/>
                <a:cs typeface="Arial"/>
              </a:rPr>
              <a:t>including </a:t>
            </a:r>
            <a:r>
              <a:rPr sz="3200" b="1" spc="-10" dirty="0">
                <a:latin typeface="Arial"/>
                <a:cs typeface="Arial"/>
              </a:rPr>
              <a:t>figurative  language </a:t>
            </a:r>
            <a:r>
              <a:rPr sz="3200" b="1" spc="-5" dirty="0">
                <a:latin typeface="Arial"/>
                <a:cs typeface="Arial"/>
              </a:rPr>
              <a:t>and its</a:t>
            </a:r>
            <a:r>
              <a:rPr sz="3200" b="1" spc="-25" dirty="0">
                <a:latin typeface="Arial"/>
                <a:cs typeface="Arial"/>
              </a:rPr>
              <a:t> </a:t>
            </a:r>
            <a:r>
              <a:rPr sz="3200" b="1" spc="-10" dirty="0">
                <a:latin typeface="Arial"/>
                <a:cs typeface="Arial"/>
              </a:rPr>
              <a:t>effectiveness</a:t>
            </a:r>
            <a:endParaRPr sz="3200">
              <a:latin typeface="Arial"/>
              <a:cs typeface="Arial"/>
            </a:endParaRPr>
          </a:p>
          <a:p>
            <a:pPr marL="354965" marR="348615" indent="-342265">
              <a:lnSpc>
                <a:spcPct val="100000"/>
              </a:lnSpc>
              <a:spcBef>
                <a:spcPts val="760"/>
              </a:spcBef>
              <a:buClr>
                <a:srgbClr val="010000"/>
              </a:buClr>
              <a:buFont typeface="Arial"/>
              <a:buChar char="•"/>
              <a:tabLst>
                <a:tab pos="354965" algn="l"/>
                <a:tab pos="355600" algn="l"/>
              </a:tabLst>
            </a:pPr>
            <a:r>
              <a:rPr sz="3200" b="1" spc="-10" dirty="0">
                <a:latin typeface="Arial"/>
                <a:cs typeface="Arial"/>
              </a:rPr>
              <a:t>Reflect </a:t>
            </a:r>
            <a:r>
              <a:rPr sz="3200" b="1" spc="-5" dirty="0">
                <a:latin typeface="Arial"/>
                <a:cs typeface="Arial"/>
              </a:rPr>
              <a:t>on </a:t>
            </a:r>
            <a:r>
              <a:rPr sz="3200" b="1" spc="-10" dirty="0">
                <a:latin typeface="Arial"/>
                <a:cs typeface="Arial"/>
              </a:rPr>
              <a:t>passages </a:t>
            </a:r>
            <a:r>
              <a:rPr sz="3200" b="1" spc="-5" dirty="0">
                <a:latin typeface="Arial"/>
                <a:cs typeface="Arial"/>
              </a:rPr>
              <a:t>that </a:t>
            </a:r>
            <a:r>
              <a:rPr sz="3200" b="1" spc="-10" dirty="0">
                <a:latin typeface="Arial"/>
                <a:cs typeface="Arial"/>
              </a:rPr>
              <a:t>surprise you  </a:t>
            </a:r>
            <a:r>
              <a:rPr sz="3200" b="1" spc="-5" dirty="0">
                <a:latin typeface="Arial"/>
                <a:cs typeface="Arial"/>
              </a:rPr>
              <a:t>or </a:t>
            </a:r>
            <a:r>
              <a:rPr sz="3200" b="1" spc="-10" dirty="0">
                <a:latin typeface="Arial"/>
                <a:cs typeface="Arial"/>
              </a:rPr>
              <a:t>interest</a:t>
            </a:r>
            <a:r>
              <a:rPr sz="3200" b="1" spc="-55" dirty="0">
                <a:latin typeface="Arial"/>
                <a:cs typeface="Arial"/>
              </a:rPr>
              <a:t> </a:t>
            </a:r>
            <a:r>
              <a:rPr sz="3200" b="1" spc="-10" dirty="0">
                <a:latin typeface="Arial"/>
                <a:cs typeface="Arial"/>
              </a:rPr>
              <a:t>you</a:t>
            </a:r>
            <a:endParaRPr sz="320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59911" y="0"/>
            <a:ext cx="2423795" cy="617220"/>
          </a:xfrm>
          <a:prstGeom prst="rect">
            <a:avLst/>
          </a:prstGeom>
        </p:spPr>
        <p:txBody>
          <a:bodyPr vert="horz" wrap="square" lIns="0" tIns="0" rIns="0" bIns="0" rtlCol="0">
            <a:spAutoFit/>
          </a:bodyPr>
          <a:lstStyle/>
          <a:p>
            <a:pPr marL="12700">
              <a:lnSpc>
                <a:spcPct val="100000"/>
              </a:lnSpc>
            </a:pPr>
            <a:r>
              <a:rPr sz="4000" b="0" spc="-5" dirty="0">
                <a:latin typeface="Arial"/>
                <a:cs typeface="Arial"/>
              </a:rPr>
              <a:t>EXAMPLE</a:t>
            </a:r>
            <a:endParaRPr sz="4000">
              <a:latin typeface="Arial"/>
              <a:cs typeface="Arial"/>
            </a:endParaRPr>
          </a:p>
        </p:txBody>
      </p:sp>
      <p:sp>
        <p:nvSpPr>
          <p:cNvPr id="3" name="object 3"/>
          <p:cNvSpPr/>
          <p:nvPr/>
        </p:nvSpPr>
        <p:spPr>
          <a:xfrm>
            <a:off x="0" y="762000"/>
            <a:ext cx="4572000" cy="0"/>
          </a:xfrm>
          <a:custGeom>
            <a:avLst/>
            <a:gdLst/>
            <a:ahLst/>
            <a:cxnLst/>
            <a:rect l="l" t="t" r="r" b="b"/>
            <a:pathLst>
              <a:path w="4572000">
                <a:moveTo>
                  <a:pt x="0" y="0"/>
                </a:moveTo>
                <a:lnTo>
                  <a:pt x="4572000" y="0"/>
                </a:lnTo>
              </a:path>
            </a:pathLst>
          </a:custGeom>
          <a:ln w="28575">
            <a:solidFill>
              <a:srgbClr val="010101"/>
            </a:solidFill>
          </a:ln>
        </p:spPr>
        <p:txBody>
          <a:bodyPr wrap="square" lIns="0" tIns="0" rIns="0" bIns="0" rtlCol="0"/>
          <a:lstStyle/>
          <a:p>
            <a:endParaRPr/>
          </a:p>
        </p:txBody>
      </p:sp>
      <p:sp>
        <p:nvSpPr>
          <p:cNvPr id="4" name="object 4"/>
          <p:cNvSpPr/>
          <p:nvPr/>
        </p:nvSpPr>
        <p:spPr>
          <a:xfrm>
            <a:off x="4572000" y="762000"/>
            <a:ext cx="4572000" cy="0"/>
          </a:xfrm>
          <a:custGeom>
            <a:avLst/>
            <a:gdLst/>
            <a:ahLst/>
            <a:cxnLst/>
            <a:rect l="l" t="t" r="r" b="b"/>
            <a:pathLst>
              <a:path w="4572000">
                <a:moveTo>
                  <a:pt x="0" y="0"/>
                </a:moveTo>
                <a:lnTo>
                  <a:pt x="4572000" y="0"/>
                </a:lnTo>
              </a:path>
            </a:pathLst>
          </a:custGeom>
          <a:ln w="28575">
            <a:solidFill>
              <a:srgbClr val="010101"/>
            </a:solidFill>
          </a:ln>
        </p:spPr>
        <p:txBody>
          <a:bodyPr wrap="square" lIns="0" tIns="0" rIns="0" bIns="0" rtlCol="0"/>
          <a:lstStyle/>
          <a:p>
            <a:endParaRPr/>
          </a:p>
        </p:txBody>
      </p:sp>
      <p:graphicFrame>
        <p:nvGraphicFramePr>
          <p:cNvPr id="5" name="object 5"/>
          <p:cNvGraphicFramePr>
            <a:graphicFrameLocks noGrp="1"/>
          </p:cNvGraphicFramePr>
          <p:nvPr>
            <p:extLst>
              <p:ext uri="{D42A27DB-BD31-4B8C-83A1-F6EECF244321}">
                <p14:modId xmlns:p14="http://schemas.microsoft.com/office/powerpoint/2010/main" val="1369585064"/>
              </p:ext>
            </p:extLst>
          </p:nvPr>
        </p:nvGraphicFramePr>
        <p:xfrm>
          <a:off x="-14287" y="762000"/>
          <a:ext cx="9144000" cy="6096000"/>
        </p:xfrm>
        <a:graphic>
          <a:graphicData uri="http://schemas.openxmlformats.org/drawingml/2006/table">
            <a:tbl>
              <a:tblPr firstRow="1" bandRow="1">
                <a:tableStyleId>{2D5ABB26-0587-4C30-8999-92F81FD0307C}</a:tableStyleId>
              </a:tblPr>
              <a:tblGrid>
                <a:gridCol w="4572000"/>
                <a:gridCol w="4572000"/>
              </a:tblGrid>
              <a:tr h="6096000">
                <a:tc>
                  <a:txBody>
                    <a:bodyPr/>
                    <a:lstStyle/>
                    <a:p>
                      <a:pPr marL="591820" marR="151765" indent="-514350">
                        <a:lnSpc>
                          <a:spcPct val="100000"/>
                        </a:lnSpc>
                        <a:spcBef>
                          <a:spcPts val="290"/>
                        </a:spcBef>
                        <a:buAutoNum type="arabicPeriod"/>
                      </a:pPr>
                      <a:r>
                        <a:rPr sz="2800" dirty="0" smtClean="0">
                          <a:latin typeface="Arial"/>
                          <a:cs typeface="Arial"/>
                        </a:rPr>
                        <a:t>“The </a:t>
                      </a:r>
                      <a:r>
                        <a:rPr sz="2800" dirty="0">
                          <a:latin typeface="Arial"/>
                          <a:cs typeface="Arial"/>
                        </a:rPr>
                        <a:t>house on Mango  Street is ours, and we</a:t>
                      </a:r>
                      <a:r>
                        <a:rPr sz="2800" spc="-85" dirty="0">
                          <a:latin typeface="Arial"/>
                          <a:cs typeface="Arial"/>
                        </a:rPr>
                        <a:t> </a:t>
                      </a:r>
                      <a:r>
                        <a:rPr sz="2800" dirty="0">
                          <a:latin typeface="Arial"/>
                          <a:cs typeface="Arial"/>
                        </a:rPr>
                        <a:t>don’t  have to pay rent to  anybody, or share the yard  with the people downstairs,  or be careful not to make  too much noise, and there  isn’t a landlord banging on  the ceiling with a broom.”  (Cisneros3</a:t>
                      </a:r>
                      <a:r>
                        <a:rPr sz="2800" dirty="0" smtClean="0">
                          <a:latin typeface="Arial"/>
                          <a:cs typeface="Arial"/>
                        </a:rPr>
                        <a:t>)</a:t>
                      </a:r>
                      <a:endParaRPr lang="en-US" sz="2800" dirty="0" smtClean="0">
                        <a:latin typeface="Arial"/>
                        <a:cs typeface="Arial"/>
                      </a:endParaRPr>
                    </a:p>
                    <a:p>
                      <a:pPr marL="591820" marR="151765" indent="-514350">
                        <a:lnSpc>
                          <a:spcPct val="100000"/>
                        </a:lnSpc>
                        <a:spcBef>
                          <a:spcPts val="290"/>
                        </a:spcBef>
                        <a:buAutoNum type="arabicPeriod"/>
                      </a:pPr>
                      <a:r>
                        <a:rPr lang="en-US" sz="2800" dirty="0" smtClean="0">
                          <a:latin typeface="Arial"/>
                          <a:cs typeface="Arial"/>
                        </a:rPr>
                        <a:t>“Quote”</a:t>
                      </a:r>
                    </a:p>
                    <a:p>
                      <a:pPr marL="591820" marR="151765" indent="-514350">
                        <a:lnSpc>
                          <a:spcPct val="100000"/>
                        </a:lnSpc>
                        <a:spcBef>
                          <a:spcPts val="290"/>
                        </a:spcBef>
                        <a:buAutoNum type="arabicPeriod"/>
                      </a:pPr>
                      <a:r>
                        <a:rPr lang="en-US" sz="2800" dirty="0" smtClean="0">
                          <a:latin typeface="Arial"/>
                          <a:cs typeface="Arial"/>
                        </a:rPr>
                        <a:t>“Quote”</a:t>
                      </a:r>
                      <a:endParaRPr sz="2800" dirty="0">
                        <a:latin typeface="Arial"/>
                        <a:cs typeface="Arial"/>
                      </a:endParaRPr>
                    </a:p>
                  </a:txBody>
                  <a:tcPr marL="0" marR="0" marT="0" marB="0">
                    <a:lnL w="28575">
                      <a:solidFill>
                        <a:srgbClr val="010101"/>
                      </a:solidFill>
                      <a:prstDash val="solid"/>
                    </a:lnL>
                    <a:lnR w="12700">
                      <a:solidFill>
                        <a:srgbClr val="010101"/>
                      </a:solidFill>
                      <a:prstDash val="solid"/>
                    </a:lnR>
                    <a:lnB w="28575">
                      <a:solidFill>
                        <a:srgbClr val="010101"/>
                      </a:solidFill>
                      <a:prstDash val="solid"/>
                    </a:lnB>
                    <a:solidFill>
                      <a:srgbClr val="99CC01"/>
                    </a:solidFill>
                  </a:tcPr>
                </a:tc>
                <a:tc>
                  <a:txBody>
                    <a:bodyPr/>
                    <a:lstStyle/>
                    <a:p>
                      <a:pPr marL="85725" marR="102870">
                        <a:lnSpc>
                          <a:spcPct val="100000"/>
                        </a:lnSpc>
                        <a:spcBef>
                          <a:spcPts val="310"/>
                        </a:spcBef>
                        <a:tabLst>
                          <a:tab pos="3964940" algn="l"/>
                        </a:tabLst>
                      </a:pPr>
                      <a:r>
                        <a:rPr sz="2000" b="1" spc="-5" dirty="0">
                          <a:latin typeface="Arial"/>
                          <a:cs typeface="Arial"/>
                        </a:rPr>
                        <a:t>She is listing </a:t>
                      </a:r>
                      <a:r>
                        <a:rPr sz="2000" b="1" spc="-10" dirty="0">
                          <a:latin typeface="Arial"/>
                          <a:cs typeface="Arial"/>
                        </a:rPr>
                        <a:t>experiences people  </a:t>
                      </a:r>
                      <a:r>
                        <a:rPr sz="2000" b="1" spc="-5" dirty="0">
                          <a:latin typeface="Arial"/>
                          <a:cs typeface="Arial"/>
                        </a:rPr>
                        <a:t>who rent </a:t>
                      </a:r>
                      <a:r>
                        <a:rPr sz="2000" b="1" spc="-10" dirty="0">
                          <a:latin typeface="Arial"/>
                          <a:cs typeface="Arial"/>
                        </a:rPr>
                        <a:t>homes </a:t>
                      </a:r>
                      <a:r>
                        <a:rPr sz="2000" b="1" spc="-5" dirty="0">
                          <a:latin typeface="Arial"/>
                          <a:cs typeface="Arial"/>
                        </a:rPr>
                        <a:t>and </a:t>
                      </a:r>
                      <a:r>
                        <a:rPr sz="2000" b="1" spc="-10" dirty="0">
                          <a:latin typeface="Arial"/>
                          <a:cs typeface="Arial"/>
                        </a:rPr>
                        <a:t>apartments  </a:t>
                      </a:r>
                      <a:r>
                        <a:rPr sz="2000" b="1" spc="-5" dirty="0">
                          <a:latin typeface="Arial"/>
                          <a:cs typeface="Arial"/>
                        </a:rPr>
                        <a:t>might have </a:t>
                      </a:r>
                      <a:r>
                        <a:rPr sz="2000" b="1" spc="-10" dirty="0">
                          <a:latin typeface="Arial"/>
                          <a:cs typeface="Arial"/>
                        </a:rPr>
                        <a:t>experienced </a:t>
                      </a:r>
                      <a:r>
                        <a:rPr sz="2000" b="1" spc="-5" dirty="0">
                          <a:latin typeface="Arial"/>
                          <a:cs typeface="Arial"/>
                        </a:rPr>
                        <a:t>as </a:t>
                      </a:r>
                      <a:r>
                        <a:rPr sz="2000" b="1" spc="-10" dirty="0">
                          <a:latin typeface="Arial"/>
                          <a:cs typeface="Arial"/>
                        </a:rPr>
                        <a:t>well.  </a:t>
                      </a:r>
                      <a:r>
                        <a:rPr sz="2000" b="1" spc="-5" dirty="0">
                          <a:latin typeface="Arial"/>
                          <a:cs typeface="Arial"/>
                        </a:rPr>
                        <a:t>This might pull those </a:t>
                      </a:r>
                      <a:r>
                        <a:rPr sz="2000" b="1" spc="-10" dirty="0">
                          <a:latin typeface="Arial"/>
                          <a:cs typeface="Arial"/>
                        </a:rPr>
                        <a:t>readers closer  </a:t>
                      </a:r>
                      <a:r>
                        <a:rPr sz="2000" b="1" spc="-5" dirty="0">
                          <a:latin typeface="Arial"/>
                          <a:cs typeface="Arial"/>
                        </a:rPr>
                        <a:t>to her through common experience.  It also </a:t>
                      </a:r>
                      <a:r>
                        <a:rPr sz="2000" b="1" spc="-10" dirty="0">
                          <a:latin typeface="Arial"/>
                          <a:cs typeface="Arial"/>
                        </a:rPr>
                        <a:t>serves </a:t>
                      </a:r>
                      <a:r>
                        <a:rPr sz="2000" b="1" spc="-5" dirty="0">
                          <a:latin typeface="Arial"/>
                          <a:cs typeface="Arial"/>
                        </a:rPr>
                        <a:t>to pull the </a:t>
                      </a:r>
                      <a:r>
                        <a:rPr sz="2000" b="1" spc="-10" dirty="0">
                          <a:latin typeface="Arial"/>
                          <a:cs typeface="Arial"/>
                        </a:rPr>
                        <a:t>reader who  </a:t>
                      </a:r>
                      <a:r>
                        <a:rPr sz="2000" b="1" spc="-5" dirty="0">
                          <a:latin typeface="Arial"/>
                          <a:cs typeface="Arial"/>
                        </a:rPr>
                        <a:t>has </a:t>
                      </a:r>
                      <a:r>
                        <a:rPr sz="2000" b="1" spc="-10" dirty="0">
                          <a:latin typeface="Arial"/>
                          <a:cs typeface="Arial"/>
                        </a:rPr>
                        <a:t>never rented </a:t>
                      </a:r>
                      <a:r>
                        <a:rPr sz="2000" b="1" spc="-5" dirty="0">
                          <a:latin typeface="Arial"/>
                          <a:cs typeface="Arial"/>
                        </a:rPr>
                        <a:t>into her </a:t>
                      </a:r>
                      <a:r>
                        <a:rPr sz="2000" b="1" spc="-10" dirty="0">
                          <a:latin typeface="Arial"/>
                          <a:cs typeface="Arial"/>
                        </a:rPr>
                        <a:t>narrative.  </a:t>
                      </a:r>
                      <a:r>
                        <a:rPr sz="2000" b="1" spc="-5" dirty="0">
                          <a:latin typeface="Arial"/>
                          <a:cs typeface="Arial"/>
                        </a:rPr>
                        <a:t>She lists </a:t>
                      </a:r>
                      <a:r>
                        <a:rPr sz="2000" b="1" spc="-10" dirty="0">
                          <a:latin typeface="Arial"/>
                          <a:cs typeface="Arial"/>
                        </a:rPr>
                        <a:t>multiple inconveniences  </a:t>
                      </a:r>
                      <a:r>
                        <a:rPr sz="2000" b="1" spc="-5" dirty="0">
                          <a:latin typeface="Arial"/>
                          <a:cs typeface="Arial"/>
                        </a:rPr>
                        <a:t>and </a:t>
                      </a:r>
                      <a:r>
                        <a:rPr sz="2000" b="1" spc="-10" dirty="0">
                          <a:latin typeface="Arial"/>
                          <a:cs typeface="Arial"/>
                        </a:rPr>
                        <a:t>negative aspects </a:t>
                      </a:r>
                      <a:r>
                        <a:rPr sz="2000" b="1" spc="-5" dirty="0">
                          <a:latin typeface="Arial"/>
                          <a:cs typeface="Arial"/>
                        </a:rPr>
                        <a:t>of </a:t>
                      </a:r>
                      <a:r>
                        <a:rPr sz="2000" b="1" spc="-10" dirty="0">
                          <a:latin typeface="Arial"/>
                          <a:cs typeface="Arial"/>
                        </a:rPr>
                        <a:t>this  lifestyle (paying </a:t>
                      </a:r>
                      <a:r>
                        <a:rPr sz="2000" b="1" spc="-5" dirty="0">
                          <a:latin typeface="Arial"/>
                          <a:cs typeface="Arial"/>
                        </a:rPr>
                        <a:t>rent, </a:t>
                      </a:r>
                      <a:r>
                        <a:rPr sz="2000" b="1" spc="-10" dirty="0">
                          <a:latin typeface="Arial"/>
                          <a:cs typeface="Arial"/>
                        </a:rPr>
                        <a:t>sharing yard,  having </a:t>
                      </a:r>
                      <a:r>
                        <a:rPr sz="2000" b="1" spc="-5" dirty="0">
                          <a:latin typeface="Arial"/>
                          <a:cs typeface="Arial"/>
                        </a:rPr>
                        <a:t>to be quiet) and this </a:t>
                      </a:r>
                      <a:r>
                        <a:rPr sz="2000" b="1" spc="-10" dirty="0">
                          <a:latin typeface="Arial"/>
                          <a:cs typeface="Arial"/>
                        </a:rPr>
                        <a:t>begins  </a:t>
                      </a:r>
                      <a:r>
                        <a:rPr sz="2000" b="1" spc="-5" dirty="0">
                          <a:latin typeface="Arial"/>
                          <a:cs typeface="Arial"/>
                        </a:rPr>
                        <a:t>to </a:t>
                      </a:r>
                      <a:r>
                        <a:rPr sz="2000" b="1" spc="-10" dirty="0">
                          <a:latin typeface="Arial"/>
                          <a:cs typeface="Arial"/>
                        </a:rPr>
                        <a:t>create </a:t>
                      </a:r>
                      <a:r>
                        <a:rPr sz="2000" b="1" spc="-5" dirty="0">
                          <a:latin typeface="Arial"/>
                          <a:cs typeface="Arial"/>
                        </a:rPr>
                        <a:t>an </a:t>
                      </a:r>
                      <a:r>
                        <a:rPr sz="2000" b="1" spc="-10" dirty="0">
                          <a:latin typeface="Arial"/>
                          <a:cs typeface="Arial"/>
                        </a:rPr>
                        <a:t>image. While  </a:t>
                      </a:r>
                      <a:r>
                        <a:rPr sz="2000" b="1" spc="-5" dirty="0">
                          <a:latin typeface="Arial"/>
                          <a:cs typeface="Arial"/>
                        </a:rPr>
                        <a:t>Esperanza’s family no longer has to  deal with </a:t>
                      </a:r>
                      <a:r>
                        <a:rPr sz="2000" b="1" spc="-10" dirty="0">
                          <a:latin typeface="Arial"/>
                          <a:cs typeface="Arial"/>
                        </a:rPr>
                        <a:t>these problems their  </a:t>
                      </a:r>
                      <a:r>
                        <a:rPr sz="2000" b="1" spc="-5" dirty="0">
                          <a:latin typeface="Arial"/>
                          <a:cs typeface="Arial"/>
                        </a:rPr>
                        <a:t>neighbors on Mango</a:t>
                      </a:r>
                      <a:r>
                        <a:rPr sz="2000" b="1" spc="60" dirty="0">
                          <a:latin typeface="Arial"/>
                          <a:cs typeface="Arial"/>
                        </a:rPr>
                        <a:t> </a:t>
                      </a:r>
                      <a:r>
                        <a:rPr sz="2000" b="1" spc="-5" dirty="0">
                          <a:latin typeface="Arial"/>
                          <a:cs typeface="Arial"/>
                        </a:rPr>
                        <a:t>Street</a:t>
                      </a:r>
                      <a:r>
                        <a:rPr sz="2000" b="1" spc="15" dirty="0">
                          <a:latin typeface="Arial"/>
                          <a:cs typeface="Arial"/>
                        </a:rPr>
                        <a:t> </a:t>
                      </a:r>
                      <a:r>
                        <a:rPr sz="2000" b="1" spc="-5" dirty="0">
                          <a:latin typeface="Arial"/>
                          <a:cs typeface="Arial"/>
                        </a:rPr>
                        <a:t>do.	It  provides a window into a</a:t>
                      </a:r>
                      <a:r>
                        <a:rPr sz="2000" b="1" spc="-45" dirty="0">
                          <a:latin typeface="Arial"/>
                          <a:cs typeface="Arial"/>
                        </a:rPr>
                        <a:t> </a:t>
                      </a:r>
                      <a:r>
                        <a:rPr sz="2000" b="1" spc="-10" dirty="0">
                          <a:latin typeface="Arial"/>
                          <a:cs typeface="Arial"/>
                        </a:rPr>
                        <a:t>lifestyle</a:t>
                      </a:r>
                      <a:r>
                        <a:rPr sz="2000" b="1" spc="-10" dirty="0" smtClean="0">
                          <a:latin typeface="Arial"/>
                          <a:cs typeface="Arial"/>
                        </a:rPr>
                        <a:t>.</a:t>
                      </a:r>
                      <a:endParaRPr lang="en-US" sz="2000" b="1" spc="-10" dirty="0" smtClean="0">
                        <a:latin typeface="Arial"/>
                        <a:cs typeface="Arial"/>
                      </a:endParaRPr>
                    </a:p>
                    <a:p>
                      <a:pPr marL="85725" marR="102870">
                        <a:lnSpc>
                          <a:spcPct val="100000"/>
                        </a:lnSpc>
                        <a:spcBef>
                          <a:spcPts val="310"/>
                        </a:spcBef>
                        <a:tabLst>
                          <a:tab pos="3964940" algn="l"/>
                        </a:tabLst>
                      </a:pPr>
                      <a:endParaRPr lang="en-US" sz="2000" b="1" spc="-10" dirty="0" smtClean="0">
                        <a:latin typeface="Arial"/>
                        <a:cs typeface="Arial"/>
                      </a:endParaRPr>
                    </a:p>
                    <a:p>
                      <a:pPr marL="85725" marR="102870">
                        <a:lnSpc>
                          <a:spcPct val="100000"/>
                        </a:lnSpc>
                        <a:spcBef>
                          <a:spcPts val="310"/>
                        </a:spcBef>
                        <a:tabLst>
                          <a:tab pos="3964940" algn="l"/>
                        </a:tabLst>
                      </a:pPr>
                      <a:r>
                        <a:rPr lang="en-US" sz="2000" b="1" spc="-10" dirty="0" smtClean="0">
                          <a:latin typeface="Arial"/>
                          <a:cs typeface="Arial"/>
                        </a:rPr>
                        <a:t>“Response”</a:t>
                      </a:r>
                    </a:p>
                    <a:p>
                      <a:pPr marL="85725" marR="102870">
                        <a:lnSpc>
                          <a:spcPct val="100000"/>
                        </a:lnSpc>
                        <a:spcBef>
                          <a:spcPts val="310"/>
                        </a:spcBef>
                        <a:tabLst>
                          <a:tab pos="3964940" algn="l"/>
                        </a:tabLst>
                      </a:pPr>
                      <a:r>
                        <a:rPr lang="en-US" sz="2000" b="1" spc="-10" dirty="0" smtClean="0">
                          <a:latin typeface="Arial"/>
                          <a:cs typeface="Arial"/>
                        </a:rPr>
                        <a:t>“Response”</a:t>
                      </a:r>
                      <a:endParaRPr sz="2000" dirty="0">
                        <a:latin typeface="Arial"/>
                        <a:cs typeface="Arial"/>
                      </a:endParaRPr>
                    </a:p>
                  </a:txBody>
                  <a:tcPr marL="0" marR="0" marT="0" marB="0">
                    <a:lnL w="12700">
                      <a:solidFill>
                        <a:srgbClr val="010101"/>
                      </a:solidFill>
                      <a:prstDash val="solid"/>
                    </a:lnL>
                    <a:lnR w="28575">
                      <a:solidFill>
                        <a:srgbClr val="010101"/>
                      </a:solidFill>
                      <a:prstDash val="solid"/>
                    </a:lnR>
                    <a:lnB w="28575">
                      <a:solidFill>
                        <a:srgbClr val="010101"/>
                      </a:solidFill>
                      <a:prstDash val="solid"/>
                    </a:lnB>
                    <a:solidFill>
                      <a:srgbClr val="99CC01"/>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59911" y="38353"/>
            <a:ext cx="2423795" cy="617220"/>
          </a:xfrm>
          <a:prstGeom prst="rect">
            <a:avLst/>
          </a:prstGeom>
        </p:spPr>
        <p:txBody>
          <a:bodyPr vert="horz" wrap="square" lIns="0" tIns="0" rIns="0" bIns="0" rtlCol="0">
            <a:spAutoFit/>
          </a:bodyPr>
          <a:lstStyle/>
          <a:p>
            <a:pPr marL="12700">
              <a:lnSpc>
                <a:spcPct val="100000"/>
              </a:lnSpc>
            </a:pPr>
            <a:r>
              <a:rPr sz="4000" b="0" spc="-5" dirty="0">
                <a:latin typeface="Arial"/>
                <a:cs typeface="Arial"/>
              </a:rPr>
              <a:t>EXAMPLE</a:t>
            </a:r>
            <a:endParaRPr sz="4000">
              <a:latin typeface="Arial"/>
              <a:cs typeface="Arial"/>
            </a:endParaRPr>
          </a:p>
        </p:txBody>
      </p:sp>
      <p:sp>
        <p:nvSpPr>
          <p:cNvPr id="3" name="object 3"/>
          <p:cNvSpPr/>
          <p:nvPr/>
        </p:nvSpPr>
        <p:spPr>
          <a:xfrm>
            <a:off x="0" y="762000"/>
            <a:ext cx="4572000" cy="0"/>
          </a:xfrm>
          <a:custGeom>
            <a:avLst/>
            <a:gdLst/>
            <a:ahLst/>
            <a:cxnLst/>
            <a:rect l="l" t="t" r="r" b="b"/>
            <a:pathLst>
              <a:path w="4572000">
                <a:moveTo>
                  <a:pt x="0" y="0"/>
                </a:moveTo>
                <a:lnTo>
                  <a:pt x="4572000" y="0"/>
                </a:lnTo>
              </a:path>
            </a:pathLst>
          </a:custGeom>
          <a:ln w="28575">
            <a:solidFill>
              <a:srgbClr val="010101"/>
            </a:solidFill>
          </a:ln>
        </p:spPr>
        <p:txBody>
          <a:bodyPr wrap="square" lIns="0" tIns="0" rIns="0" bIns="0" rtlCol="0"/>
          <a:lstStyle/>
          <a:p>
            <a:endParaRPr/>
          </a:p>
        </p:txBody>
      </p:sp>
      <p:sp>
        <p:nvSpPr>
          <p:cNvPr id="4" name="object 4"/>
          <p:cNvSpPr/>
          <p:nvPr/>
        </p:nvSpPr>
        <p:spPr>
          <a:xfrm>
            <a:off x="4572000" y="762000"/>
            <a:ext cx="4572000" cy="0"/>
          </a:xfrm>
          <a:custGeom>
            <a:avLst/>
            <a:gdLst/>
            <a:ahLst/>
            <a:cxnLst/>
            <a:rect l="l" t="t" r="r" b="b"/>
            <a:pathLst>
              <a:path w="4572000">
                <a:moveTo>
                  <a:pt x="0" y="0"/>
                </a:moveTo>
                <a:lnTo>
                  <a:pt x="4572000" y="0"/>
                </a:lnTo>
              </a:path>
            </a:pathLst>
          </a:custGeom>
          <a:ln w="28575">
            <a:solidFill>
              <a:srgbClr val="010101"/>
            </a:solidFill>
          </a:ln>
        </p:spPr>
        <p:txBody>
          <a:bodyPr wrap="square" lIns="0" tIns="0" rIns="0" bIns="0" rtlCol="0"/>
          <a:lstStyle/>
          <a:p>
            <a:endParaRPr/>
          </a:p>
        </p:txBody>
      </p:sp>
      <p:graphicFrame>
        <p:nvGraphicFramePr>
          <p:cNvPr id="5" name="object 5"/>
          <p:cNvGraphicFramePr>
            <a:graphicFrameLocks noGrp="1"/>
          </p:cNvGraphicFramePr>
          <p:nvPr/>
        </p:nvGraphicFramePr>
        <p:xfrm>
          <a:off x="-14287" y="762000"/>
          <a:ext cx="9144000" cy="6096000"/>
        </p:xfrm>
        <a:graphic>
          <a:graphicData uri="http://schemas.openxmlformats.org/drawingml/2006/table">
            <a:tbl>
              <a:tblPr firstRow="1" bandRow="1">
                <a:tableStyleId>{2D5ABB26-0587-4C30-8999-92F81FD0307C}</a:tableStyleId>
              </a:tblPr>
              <a:tblGrid>
                <a:gridCol w="4572000"/>
                <a:gridCol w="4572000"/>
              </a:tblGrid>
              <a:tr h="6096000">
                <a:tc>
                  <a:txBody>
                    <a:bodyPr/>
                    <a:lstStyle/>
                    <a:p>
                      <a:pPr marL="77470" marR="208915">
                        <a:lnSpc>
                          <a:spcPct val="100000"/>
                        </a:lnSpc>
                        <a:spcBef>
                          <a:spcPts val="290"/>
                        </a:spcBef>
                      </a:pPr>
                      <a:r>
                        <a:rPr sz="2800" dirty="0">
                          <a:latin typeface="Arial"/>
                          <a:cs typeface="Arial"/>
                        </a:rPr>
                        <a:t>“But my mother’s hair, my  mother’s hair, like little  rosettes, like little candy  circles all curly and pretty  because she pinned it in  pincurls all day, sweet to  put your nose into when  she is holding you, holding  you and you feel safe, is  the warm smell of bread  before you bake it, is the  smell when she makes  room for you on her side</a:t>
                      </a:r>
                      <a:r>
                        <a:rPr sz="2800" spc="-85" dirty="0">
                          <a:latin typeface="Arial"/>
                          <a:cs typeface="Arial"/>
                        </a:rPr>
                        <a:t> </a:t>
                      </a:r>
                      <a:r>
                        <a:rPr sz="2800" dirty="0">
                          <a:latin typeface="Arial"/>
                          <a:cs typeface="Arial"/>
                        </a:rPr>
                        <a:t>of  the bed.” (Cisneros</a:t>
                      </a:r>
                      <a:r>
                        <a:rPr sz="2800" spc="-90" dirty="0">
                          <a:latin typeface="Arial"/>
                          <a:cs typeface="Arial"/>
                        </a:rPr>
                        <a:t> </a:t>
                      </a:r>
                      <a:r>
                        <a:rPr sz="2800" dirty="0">
                          <a:latin typeface="Arial"/>
                          <a:cs typeface="Arial"/>
                        </a:rPr>
                        <a:t>6)</a:t>
                      </a:r>
                      <a:endParaRPr sz="2800">
                        <a:latin typeface="Arial"/>
                        <a:cs typeface="Arial"/>
                      </a:endParaRPr>
                    </a:p>
                  </a:txBody>
                  <a:tcPr marL="0" marR="0" marT="0" marB="0">
                    <a:lnL w="28575">
                      <a:solidFill>
                        <a:srgbClr val="010101"/>
                      </a:solidFill>
                      <a:prstDash val="solid"/>
                    </a:lnL>
                    <a:lnR w="12700">
                      <a:solidFill>
                        <a:srgbClr val="010101"/>
                      </a:solidFill>
                      <a:prstDash val="solid"/>
                    </a:lnR>
                    <a:lnB w="28575">
                      <a:solidFill>
                        <a:srgbClr val="010101"/>
                      </a:solidFill>
                      <a:prstDash val="solid"/>
                    </a:lnB>
                    <a:solidFill>
                      <a:srgbClr val="99CC01"/>
                    </a:solidFill>
                  </a:tcPr>
                </a:tc>
                <a:tc>
                  <a:txBody>
                    <a:bodyPr/>
                    <a:lstStyle/>
                    <a:p>
                      <a:pPr marL="85725" marR="97155">
                        <a:lnSpc>
                          <a:spcPct val="100000"/>
                        </a:lnSpc>
                        <a:spcBef>
                          <a:spcPts val="325"/>
                        </a:spcBef>
                      </a:pPr>
                      <a:r>
                        <a:rPr sz="1600" b="1" dirty="0">
                          <a:latin typeface="Arial"/>
                          <a:cs typeface="Arial"/>
                        </a:rPr>
                        <a:t>This long list of similes and metaphors  </a:t>
                      </a:r>
                      <a:r>
                        <a:rPr sz="1600" b="1" spc="-5" dirty="0">
                          <a:latin typeface="Arial"/>
                          <a:cs typeface="Arial"/>
                        </a:rPr>
                        <a:t>describing her mother’s hair must be  important. She describes her father’s hair in  one sentence </a:t>
                      </a:r>
                      <a:r>
                        <a:rPr sz="1600" b="1" dirty="0">
                          <a:latin typeface="Arial"/>
                          <a:cs typeface="Arial"/>
                        </a:rPr>
                        <a:t>– </a:t>
                      </a:r>
                      <a:r>
                        <a:rPr sz="1600" b="1" spc="-5" dirty="0">
                          <a:latin typeface="Arial"/>
                          <a:cs typeface="Arial"/>
                        </a:rPr>
                        <a:t>as well as the hair of the  </a:t>
                      </a:r>
                      <a:r>
                        <a:rPr sz="1600" b="1" dirty="0">
                          <a:latin typeface="Arial"/>
                          <a:cs typeface="Arial"/>
                        </a:rPr>
                        <a:t>other family members. The repetition of  “holding you” is a clue as well. She  </a:t>
                      </a:r>
                      <a:r>
                        <a:rPr sz="1600" b="1" spc="-5" dirty="0">
                          <a:latin typeface="Arial"/>
                          <a:cs typeface="Arial"/>
                        </a:rPr>
                        <a:t>obviously has </a:t>
                      </a:r>
                      <a:r>
                        <a:rPr sz="1600" b="1" dirty="0">
                          <a:latin typeface="Arial"/>
                          <a:cs typeface="Arial"/>
                        </a:rPr>
                        <a:t>a </a:t>
                      </a:r>
                      <a:r>
                        <a:rPr sz="1600" b="1" spc="-5" dirty="0">
                          <a:latin typeface="Arial"/>
                          <a:cs typeface="Arial"/>
                        </a:rPr>
                        <a:t>strong connection to her  </a:t>
                      </a:r>
                      <a:r>
                        <a:rPr sz="1600" b="1" dirty="0">
                          <a:latin typeface="Arial"/>
                          <a:cs typeface="Arial"/>
                        </a:rPr>
                        <a:t>mother and it must be the most important  relationship in her life – </a:t>
                      </a:r>
                      <a:r>
                        <a:rPr sz="1600" b="1" spc="-10" dirty="0">
                          <a:latin typeface="Arial"/>
                          <a:cs typeface="Arial"/>
                        </a:rPr>
                        <a:t>at </a:t>
                      </a:r>
                      <a:r>
                        <a:rPr sz="1600" b="1" dirty="0">
                          <a:latin typeface="Arial"/>
                          <a:cs typeface="Arial"/>
                        </a:rPr>
                        <a:t>least in her family.  </a:t>
                      </a:r>
                      <a:r>
                        <a:rPr sz="1600" b="1" spc="-5" dirty="0">
                          <a:latin typeface="Arial"/>
                          <a:cs typeface="Arial"/>
                        </a:rPr>
                        <a:t>Other evidence of this closeness is </a:t>
                      </a:r>
                      <a:r>
                        <a:rPr sz="1600" b="1" dirty="0">
                          <a:latin typeface="Arial"/>
                          <a:cs typeface="Arial"/>
                        </a:rPr>
                        <a:t>the  </a:t>
                      </a:r>
                      <a:r>
                        <a:rPr sz="1600" b="1" spc="-5" dirty="0">
                          <a:latin typeface="Arial"/>
                          <a:cs typeface="Arial"/>
                        </a:rPr>
                        <a:t>association of </a:t>
                      </a:r>
                      <a:r>
                        <a:rPr sz="1600" b="1" dirty="0">
                          <a:latin typeface="Arial"/>
                          <a:cs typeface="Arial"/>
                        </a:rPr>
                        <a:t>a </a:t>
                      </a:r>
                      <a:r>
                        <a:rPr sz="1600" b="1" spc="-5" dirty="0">
                          <a:latin typeface="Arial"/>
                          <a:cs typeface="Arial"/>
                        </a:rPr>
                        <a:t>smell </a:t>
                      </a:r>
                      <a:r>
                        <a:rPr sz="1600" b="1" dirty="0">
                          <a:latin typeface="Arial"/>
                          <a:cs typeface="Arial"/>
                        </a:rPr>
                        <a:t>– </a:t>
                      </a:r>
                      <a:r>
                        <a:rPr sz="1600" b="1" spc="-5" dirty="0">
                          <a:latin typeface="Arial"/>
                          <a:cs typeface="Arial"/>
                        </a:rPr>
                        <a:t>the smell </a:t>
                      </a:r>
                      <a:r>
                        <a:rPr sz="1600" b="1" dirty="0">
                          <a:latin typeface="Arial"/>
                          <a:cs typeface="Arial"/>
                        </a:rPr>
                        <a:t>of </a:t>
                      </a:r>
                      <a:r>
                        <a:rPr sz="1600" b="1" spc="-5" dirty="0">
                          <a:latin typeface="Arial"/>
                          <a:cs typeface="Arial"/>
                        </a:rPr>
                        <a:t>bread </a:t>
                      </a:r>
                      <a:r>
                        <a:rPr sz="1600" b="1" dirty="0">
                          <a:latin typeface="Arial"/>
                          <a:cs typeface="Arial"/>
                        </a:rPr>
                        <a:t>–  with her mother. Olfactory memories are  </a:t>
                      </a:r>
                      <a:r>
                        <a:rPr sz="1600" b="1" spc="-5" dirty="0">
                          <a:latin typeface="Arial"/>
                          <a:cs typeface="Arial"/>
                        </a:rPr>
                        <a:t>some of the strongest. </a:t>
                      </a:r>
                      <a:r>
                        <a:rPr sz="1600" b="1" dirty="0">
                          <a:latin typeface="Arial"/>
                          <a:cs typeface="Arial"/>
                        </a:rPr>
                        <a:t>It reminds me of  </a:t>
                      </a:r>
                      <a:r>
                        <a:rPr sz="1600" b="1" spc="-5" dirty="0">
                          <a:latin typeface="Arial"/>
                          <a:cs typeface="Arial"/>
                        </a:rPr>
                        <a:t>smell associations </a:t>
                      </a:r>
                      <a:r>
                        <a:rPr sz="1600" b="1" dirty="0">
                          <a:latin typeface="Arial"/>
                          <a:cs typeface="Arial"/>
                        </a:rPr>
                        <a:t>I </a:t>
                      </a:r>
                      <a:r>
                        <a:rPr sz="1600" b="1" spc="-5" dirty="0">
                          <a:latin typeface="Arial"/>
                          <a:cs typeface="Arial"/>
                        </a:rPr>
                        <a:t>have. Like Coppertone  sunscreen and the trip my husband and </a:t>
                      </a:r>
                      <a:r>
                        <a:rPr sz="1600" b="1" dirty="0">
                          <a:latin typeface="Arial"/>
                          <a:cs typeface="Arial"/>
                        </a:rPr>
                        <a:t>I  took to Pie de la Cuesta </a:t>
                      </a:r>
                      <a:r>
                        <a:rPr sz="1600" b="1" spc="-5" dirty="0">
                          <a:latin typeface="Arial"/>
                          <a:cs typeface="Arial"/>
                        </a:rPr>
                        <a:t>just </a:t>
                      </a:r>
                      <a:r>
                        <a:rPr sz="1600" b="1" dirty="0">
                          <a:latin typeface="Arial"/>
                          <a:cs typeface="Arial"/>
                        </a:rPr>
                        <a:t>before we  moved away from Mexico. Every time I smell  </a:t>
                      </a:r>
                      <a:r>
                        <a:rPr sz="1600" b="1" spc="-5" dirty="0">
                          <a:latin typeface="Arial"/>
                          <a:cs typeface="Arial"/>
                        </a:rPr>
                        <a:t>it </a:t>
                      </a:r>
                      <a:r>
                        <a:rPr sz="1600" b="1" dirty="0">
                          <a:latin typeface="Arial"/>
                          <a:cs typeface="Arial"/>
                        </a:rPr>
                        <a:t>I </a:t>
                      </a:r>
                      <a:r>
                        <a:rPr sz="1600" b="1" spc="-5" dirty="0">
                          <a:latin typeface="Arial"/>
                          <a:cs typeface="Arial"/>
                        </a:rPr>
                        <a:t>am transported back to that carefree</a:t>
                      </a:r>
                      <a:r>
                        <a:rPr sz="1600" b="1" spc="50" dirty="0">
                          <a:latin typeface="Arial"/>
                          <a:cs typeface="Arial"/>
                        </a:rPr>
                        <a:t> </a:t>
                      </a:r>
                      <a:r>
                        <a:rPr sz="1600" b="1" spc="-5" dirty="0">
                          <a:latin typeface="Arial"/>
                          <a:cs typeface="Arial"/>
                        </a:rPr>
                        <a:t>time</a:t>
                      </a:r>
                      <a:endParaRPr sz="1600">
                        <a:latin typeface="Arial"/>
                        <a:cs typeface="Arial"/>
                      </a:endParaRPr>
                    </a:p>
                    <a:p>
                      <a:pPr marL="85725" marR="180975">
                        <a:lnSpc>
                          <a:spcPct val="100000"/>
                        </a:lnSpc>
                        <a:spcBef>
                          <a:spcPts val="5"/>
                        </a:spcBef>
                      </a:pPr>
                      <a:r>
                        <a:rPr sz="1600" b="1" dirty="0">
                          <a:latin typeface="Arial"/>
                          <a:cs typeface="Arial"/>
                        </a:rPr>
                        <a:t>– </a:t>
                      </a:r>
                      <a:r>
                        <a:rPr sz="1600" b="1" spc="-5" dirty="0">
                          <a:latin typeface="Arial"/>
                          <a:cs typeface="Arial"/>
                        </a:rPr>
                        <a:t>and </a:t>
                      </a:r>
                      <a:r>
                        <a:rPr sz="1600" b="1" dirty="0">
                          <a:latin typeface="Arial"/>
                          <a:cs typeface="Arial"/>
                        </a:rPr>
                        <a:t>for this reason I keep </a:t>
                      </a:r>
                      <a:r>
                        <a:rPr sz="1600" b="1" spc="-5" dirty="0">
                          <a:latin typeface="Arial"/>
                          <a:cs typeface="Arial"/>
                        </a:rPr>
                        <a:t>buying </a:t>
                      </a:r>
                      <a:r>
                        <a:rPr sz="1600" b="1" dirty="0">
                          <a:latin typeface="Arial"/>
                          <a:cs typeface="Arial"/>
                        </a:rPr>
                        <a:t>it. Warm  </a:t>
                      </a:r>
                      <a:r>
                        <a:rPr sz="1600" b="1" spc="-5" dirty="0">
                          <a:latin typeface="Arial"/>
                          <a:cs typeface="Arial"/>
                        </a:rPr>
                        <a:t>bread connotes comfort and care. It takes  time an patience to bake bread </a:t>
                      </a:r>
                      <a:r>
                        <a:rPr sz="1600" b="1" dirty="0">
                          <a:latin typeface="Arial"/>
                          <a:cs typeface="Arial"/>
                        </a:rPr>
                        <a:t>– </a:t>
                      </a:r>
                      <a:r>
                        <a:rPr sz="1600" b="1" spc="-5" dirty="0">
                          <a:latin typeface="Arial"/>
                          <a:cs typeface="Arial"/>
                        </a:rPr>
                        <a:t>just</a:t>
                      </a:r>
                      <a:r>
                        <a:rPr sz="1600" b="1" spc="15" dirty="0">
                          <a:latin typeface="Arial"/>
                          <a:cs typeface="Arial"/>
                        </a:rPr>
                        <a:t> </a:t>
                      </a:r>
                      <a:r>
                        <a:rPr sz="1600" b="1" spc="-5" dirty="0">
                          <a:latin typeface="Arial"/>
                          <a:cs typeface="Arial"/>
                        </a:rPr>
                        <a:t>like</a:t>
                      </a:r>
                      <a:endParaRPr sz="1600">
                        <a:latin typeface="Arial"/>
                        <a:cs typeface="Arial"/>
                      </a:endParaRPr>
                    </a:p>
                    <a:p>
                      <a:pPr marL="85725">
                        <a:lnSpc>
                          <a:spcPct val="100000"/>
                        </a:lnSpc>
                        <a:spcBef>
                          <a:spcPts val="1160"/>
                        </a:spcBef>
                      </a:pPr>
                      <a:r>
                        <a:rPr sz="1600" b="1" spc="-5" dirty="0">
                          <a:latin typeface="Arial"/>
                          <a:cs typeface="Arial"/>
                        </a:rPr>
                        <a:t>being </a:t>
                      </a:r>
                      <a:r>
                        <a:rPr sz="1600" b="1" dirty="0">
                          <a:latin typeface="Arial"/>
                          <a:cs typeface="Arial"/>
                        </a:rPr>
                        <a:t>a</a:t>
                      </a:r>
                      <a:r>
                        <a:rPr sz="1600" b="1" spc="-80" dirty="0">
                          <a:latin typeface="Arial"/>
                          <a:cs typeface="Arial"/>
                        </a:rPr>
                        <a:t> </a:t>
                      </a:r>
                      <a:r>
                        <a:rPr sz="1600" b="1" spc="-5" dirty="0">
                          <a:latin typeface="Arial"/>
                          <a:cs typeface="Arial"/>
                        </a:rPr>
                        <a:t>mom.</a:t>
                      </a:r>
                      <a:endParaRPr sz="1600">
                        <a:latin typeface="Arial"/>
                        <a:cs typeface="Arial"/>
                      </a:endParaRPr>
                    </a:p>
                  </a:txBody>
                  <a:tcPr marL="0" marR="0" marT="0" marB="0">
                    <a:lnL w="12700">
                      <a:solidFill>
                        <a:srgbClr val="010101"/>
                      </a:solidFill>
                      <a:prstDash val="solid"/>
                    </a:lnL>
                    <a:lnR w="28575">
                      <a:solidFill>
                        <a:srgbClr val="010101"/>
                      </a:solidFill>
                      <a:prstDash val="solid"/>
                    </a:lnR>
                    <a:lnB w="28575">
                      <a:solidFill>
                        <a:srgbClr val="010101"/>
                      </a:solidFill>
                      <a:prstDash val="solid"/>
                    </a:lnB>
                    <a:solidFill>
                      <a:srgbClr val="99CC01"/>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4143549048"/>
              </p:ext>
            </p:extLst>
          </p:nvPr>
        </p:nvGraphicFramePr>
        <p:xfrm>
          <a:off x="223837" y="300037"/>
          <a:ext cx="8534398" cy="6172197"/>
        </p:xfrm>
        <a:graphic>
          <a:graphicData uri="http://schemas.openxmlformats.org/drawingml/2006/table">
            <a:tbl>
              <a:tblPr firstRow="1" bandRow="1">
                <a:tableStyleId>{2D5ABB26-0587-4C30-8999-92F81FD0307C}</a:tableStyleId>
              </a:tblPr>
              <a:tblGrid>
                <a:gridCol w="1706880"/>
                <a:gridCol w="1707642"/>
                <a:gridCol w="1705355"/>
                <a:gridCol w="1707642"/>
                <a:gridCol w="1706879"/>
              </a:tblGrid>
              <a:tr h="794003">
                <a:tc>
                  <a:txBody>
                    <a:bodyPr/>
                    <a:lstStyle/>
                    <a:p>
                      <a:r>
                        <a:rPr lang="en-US" sz="1600" dirty="0" smtClean="0">
                          <a:latin typeface="Arial"/>
                          <a:cs typeface="Arial"/>
                        </a:rPr>
                        <a:t>Huck Finn</a:t>
                      </a:r>
                    </a:p>
                    <a:p>
                      <a:r>
                        <a:rPr lang="en-US" sz="1600" dirty="0" smtClean="0">
                          <a:latin typeface="Arial"/>
                          <a:cs typeface="Arial"/>
                        </a:rPr>
                        <a:t>Dialectical </a:t>
                      </a:r>
                    </a:p>
                    <a:p>
                      <a:r>
                        <a:rPr lang="en-US" sz="1600" dirty="0" smtClean="0">
                          <a:latin typeface="Arial"/>
                          <a:cs typeface="Arial"/>
                        </a:rPr>
                        <a:t>Journal </a:t>
                      </a:r>
                      <a:r>
                        <a:rPr lang="en-US" sz="1600" dirty="0" smtClean="0">
                          <a:latin typeface="Arial"/>
                          <a:cs typeface="Arial"/>
                        </a:rPr>
                        <a:t>(30 </a:t>
                      </a:r>
                      <a:r>
                        <a:rPr lang="en-US" sz="1600" dirty="0" smtClean="0">
                          <a:latin typeface="Arial"/>
                          <a:cs typeface="Arial"/>
                        </a:rPr>
                        <a:t>pts)</a:t>
                      </a:r>
                      <a:endParaRPr sz="1600" dirty="0">
                        <a:latin typeface="Arial"/>
                        <a:cs typeface="Arial"/>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99CC01"/>
                    </a:solidFill>
                  </a:tcPr>
                </a:tc>
                <a:tc>
                  <a:txBody>
                    <a:bodyPr/>
                    <a:lstStyle/>
                    <a:p>
                      <a:pPr>
                        <a:lnSpc>
                          <a:spcPct val="100000"/>
                        </a:lnSpc>
                        <a:spcBef>
                          <a:spcPts val="45"/>
                        </a:spcBef>
                      </a:pPr>
                      <a:endParaRPr sz="1350" dirty="0">
                        <a:latin typeface="Times New Roman"/>
                        <a:cs typeface="Times New Roman"/>
                      </a:endParaRPr>
                    </a:p>
                    <a:p>
                      <a:pPr marL="314325">
                        <a:lnSpc>
                          <a:spcPct val="100000"/>
                        </a:lnSpc>
                      </a:pPr>
                      <a:r>
                        <a:rPr sz="1200" b="1" dirty="0">
                          <a:latin typeface="Times New Roman"/>
                          <a:cs typeface="Times New Roman"/>
                        </a:rPr>
                        <a:t>Level 4 </a:t>
                      </a:r>
                      <a:r>
                        <a:rPr lang="en-US" sz="1200" b="1" dirty="0" smtClean="0">
                          <a:latin typeface="Times New Roman"/>
                          <a:cs typeface="Times New Roman"/>
                        </a:rPr>
                        <a:t>(Five</a:t>
                      </a:r>
                      <a:r>
                        <a:rPr lang="en-US" sz="1200" b="1" baseline="0" dirty="0" smtClean="0">
                          <a:latin typeface="Times New Roman"/>
                          <a:cs typeface="Times New Roman"/>
                        </a:rPr>
                        <a:t> </a:t>
                      </a:r>
                      <a:endParaRPr sz="1200" dirty="0">
                        <a:latin typeface="Times New Roman"/>
                        <a:cs typeface="Times New Roman"/>
                      </a:endParaRPr>
                    </a:p>
                    <a:p>
                      <a:pPr marL="790575">
                        <a:lnSpc>
                          <a:spcPct val="100000"/>
                        </a:lnSpc>
                        <a:spcBef>
                          <a:spcPts val="5"/>
                        </a:spcBef>
                      </a:pPr>
                      <a:r>
                        <a:rPr sz="1200" b="1" dirty="0">
                          <a:latin typeface="Times New Roman"/>
                          <a:cs typeface="Times New Roman"/>
                        </a:rPr>
                        <a:t>Points)</a:t>
                      </a:r>
                      <a:endParaRPr sz="1200" dirty="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E0FFFF"/>
                    </a:solidFill>
                  </a:tcPr>
                </a:tc>
                <a:tc>
                  <a:txBody>
                    <a:bodyPr/>
                    <a:lstStyle/>
                    <a:p>
                      <a:pPr>
                        <a:lnSpc>
                          <a:spcPct val="100000"/>
                        </a:lnSpc>
                      </a:pPr>
                      <a:endParaRPr sz="1200" dirty="0">
                        <a:latin typeface="Times New Roman"/>
                        <a:cs typeface="Times New Roman"/>
                      </a:endParaRPr>
                    </a:p>
                    <a:p>
                      <a:pPr marL="108585">
                        <a:lnSpc>
                          <a:spcPct val="100000"/>
                        </a:lnSpc>
                        <a:spcBef>
                          <a:spcPts val="944"/>
                        </a:spcBef>
                      </a:pPr>
                      <a:r>
                        <a:rPr sz="1200" b="1" dirty="0">
                          <a:latin typeface="Times New Roman"/>
                          <a:cs typeface="Times New Roman"/>
                        </a:rPr>
                        <a:t>Level 3 </a:t>
                      </a:r>
                      <a:r>
                        <a:rPr sz="1200" b="1" dirty="0" smtClean="0">
                          <a:latin typeface="Times New Roman"/>
                          <a:cs typeface="Times New Roman"/>
                        </a:rPr>
                        <a:t>(</a:t>
                      </a:r>
                      <a:r>
                        <a:rPr lang="en-US" sz="1200" b="1" dirty="0" smtClean="0">
                          <a:latin typeface="Times New Roman"/>
                          <a:cs typeface="Times New Roman"/>
                        </a:rPr>
                        <a:t>Four</a:t>
                      </a:r>
                      <a:r>
                        <a:rPr lang="en-US" sz="1200" b="1" baseline="0" dirty="0" smtClean="0">
                          <a:latin typeface="Times New Roman"/>
                          <a:cs typeface="Times New Roman"/>
                        </a:rPr>
                        <a:t> </a:t>
                      </a:r>
                      <a:r>
                        <a:rPr sz="1200" b="1" spc="-5" dirty="0" smtClean="0">
                          <a:latin typeface="Times New Roman"/>
                          <a:cs typeface="Times New Roman"/>
                        </a:rPr>
                        <a:t>points</a:t>
                      </a:r>
                      <a:r>
                        <a:rPr sz="1200" b="1" spc="-5" dirty="0">
                          <a:latin typeface="Times New Roman"/>
                          <a:cs typeface="Times New Roman"/>
                        </a:rPr>
                        <a:t>)</a:t>
                      </a:r>
                      <a:endParaRPr sz="1200" dirty="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E0FFFF"/>
                    </a:solidFill>
                  </a:tcPr>
                </a:tc>
                <a:tc>
                  <a:txBody>
                    <a:bodyPr/>
                    <a:lstStyle/>
                    <a:p>
                      <a:pPr>
                        <a:lnSpc>
                          <a:spcPct val="100000"/>
                        </a:lnSpc>
                      </a:pPr>
                      <a:endParaRPr sz="1200" dirty="0">
                        <a:latin typeface="Times New Roman"/>
                        <a:cs typeface="Times New Roman"/>
                      </a:endParaRPr>
                    </a:p>
                    <a:p>
                      <a:pPr marL="109855">
                        <a:lnSpc>
                          <a:spcPct val="100000"/>
                        </a:lnSpc>
                        <a:spcBef>
                          <a:spcPts val="944"/>
                        </a:spcBef>
                      </a:pPr>
                      <a:r>
                        <a:rPr sz="1200" b="1" dirty="0">
                          <a:latin typeface="Times New Roman"/>
                          <a:cs typeface="Times New Roman"/>
                        </a:rPr>
                        <a:t>Level 2 </a:t>
                      </a:r>
                      <a:r>
                        <a:rPr sz="1200" b="1" dirty="0" smtClean="0">
                          <a:latin typeface="Times New Roman"/>
                          <a:cs typeface="Times New Roman"/>
                        </a:rPr>
                        <a:t>(</a:t>
                      </a:r>
                      <a:r>
                        <a:rPr lang="en-US" sz="1200" b="1" dirty="0" smtClean="0">
                          <a:latin typeface="Times New Roman"/>
                          <a:cs typeface="Times New Roman"/>
                        </a:rPr>
                        <a:t>Three</a:t>
                      </a:r>
                      <a:r>
                        <a:rPr lang="en-US" sz="1200" b="1" baseline="0" dirty="0" smtClean="0">
                          <a:latin typeface="Times New Roman"/>
                          <a:cs typeface="Times New Roman"/>
                        </a:rPr>
                        <a:t> </a:t>
                      </a:r>
                      <a:r>
                        <a:rPr sz="1200" b="1" spc="-5" dirty="0" smtClean="0">
                          <a:latin typeface="Times New Roman"/>
                          <a:cs typeface="Times New Roman"/>
                        </a:rPr>
                        <a:t>points</a:t>
                      </a:r>
                      <a:r>
                        <a:rPr sz="1200" b="1" spc="-5" dirty="0">
                          <a:latin typeface="Times New Roman"/>
                          <a:cs typeface="Times New Roman"/>
                        </a:rPr>
                        <a:t>)</a:t>
                      </a:r>
                      <a:endParaRPr sz="1200" dirty="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E0FFFF"/>
                    </a:solidFill>
                  </a:tcPr>
                </a:tc>
                <a:tc>
                  <a:txBody>
                    <a:bodyPr/>
                    <a:lstStyle/>
                    <a:p>
                      <a:pPr>
                        <a:lnSpc>
                          <a:spcPct val="100000"/>
                        </a:lnSpc>
                      </a:pPr>
                      <a:endParaRPr sz="1200" dirty="0">
                        <a:latin typeface="Times New Roman"/>
                        <a:cs typeface="Times New Roman"/>
                      </a:endParaRPr>
                    </a:p>
                    <a:p>
                      <a:pPr marL="109220">
                        <a:lnSpc>
                          <a:spcPct val="100000"/>
                        </a:lnSpc>
                        <a:spcBef>
                          <a:spcPts val="944"/>
                        </a:spcBef>
                      </a:pPr>
                      <a:r>
                        <a:rPr sz="1200" b="1" dirty="0">
                          <a:latin typeface="Times New Roman"/>
                          <a:cs typeface="Times New Roman"/>
                        </a:rPr>
                        <a:t>Level 1 </a:t>
                      </a:r>
                      <a:r>
                        <a:rPr sz="1200" b="1" dirty="0" smtClean="0">
                          <a:latin typeface="Times New Roman"/>
                          <a:cs typeface="Times New Roman"/>
                        </a:rPr>
                        <a:t>(</a:t>
                      </a:r>
                      <a:r>
                        <a:rPr lang="en-US" sz="1200" b="1" dirty="0" smtClean="0">
                          <a:latin typeface="Times New Roman"/>
                          <a:cs typeface="Times New Roman"/>
                        </a:rPr>
                        <a:t>Two</a:t>
                      </a:r>
                      <a:r>
                        <a:rPr lang="en-US" sz="1200" b="1" baseline="0" dirty="0" smtClean="0">
                          <a:latin typeface="Times New Roman"/>
                          <a:cs typeface="Times New Roman"/>
                        </a:rPr>
                        <a:t> </a:t>
                      </a:r>
                      <a:r>
                        <a:rPr sz="1200" b="1" spc="-5" dirty="0" smtClean="0">
                          <a:latin typeface="Times New Roman"/>
                          <a:cs typeface="Times New Roman"/>
                        </a:rPr>
                        <a:t>points</a:t>
                      </a:r>
                      <a:r>
                        <a:rPr sz="1200" b="1" spc="-5" dirty="0">
                          <a:latin typeface="Times New Roman"/>
                          <a:cs typeface="Times New Roman"/>
                        </a:rPr>
                        <a:t>)</a:t>
                      </a:r>
                      <a:endParaRPr sz="1200" dirty="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E0FFFF"/>
                    </a:solidFill>
                  </a:tcPr>
                </a:tc>
              </a:tr>
              <a:tr h="697992">
                <a:tc>
                  <a:txBody>
                    <a:bodyPr/>
                    <a:lstStyle/>
                    <a:p>
                      <a:pPr>
                        <a:lnSpc>
                          <a:spcPct val="100000"/>
                        </a:lnSpc>
                      </a:pPr>
                      <a:endParaRPr sz="1050">
                        <a:latin typeface="Times New Roman"/>
                        <a:cs typeface="Times New Roman"/>
                      </a:endParaRPr>
                    </a:p>
                    <a:p>
                      <a:pPr marL="429895" marR="299085" indent="-342900">
                        <a:lnSpc>
                          <a:spcPct val="100800"/>
                        </a:lnSpc>
                      </a:pPr>
                      <a:r>
                        <a:rPr sz="1200" b="1" spc="-5" dirty="0">
                          <a:latin typeface="Times New Roman"/>
                          <a:cs typeface="Times New Roman"/>
                        </a:rPr>
                        <a:t>Quotations and</a:t>
                      </a:r>
                      <a:r>
                        <a:rPr sz="1200" b="1" spc="-50" dirty="0">
                          <a:latin typeface="Times New Roman"/>
                          <a:cs typeface="Times New Roman"/>
                        </a:rPr>
                        <a:t> </a:t>
                      </a:r>
                      <a:r>
                        <a:rPr sz="1200" b="1" dirty="0">
                          <a:latin typeface="Times New Roman"/>
                          <a:cs typeface="Times New Roman"/>
                        </a:rPr>
                        <a:t>Plot  Details</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E0FFFF"/>
                    </a:solidFill>
                  </a:tcPr>
                </a:tc>
                <a:tc>
                  <a:txBody>
                    <a:bodyPr/>
                    <a:lstStyle/>
                    <a:p>
                      <a:pPr>
                        <a:lnSpc>
                          <a:spcPct val="100000"/>
                        </a:lnSpc>
                        <a:spcBef>
                          <a:spcPts val="50"/>
                        </a:spcBef>
                      </a:pPr>
                      <a:endParaRPr sz="1650">
                        <a:latin typeface="Times New Roman"/>
                        <a:cs typeface="Times New Roman"/>
                      </a:endParaRPr>
                    </a:p>
                    <a:p>
                      <a:pPr marL="86360">
                        <a:lnSpc>
                          <a:spcPct val="100000"/>
                        </a:lnSpc>
                      </a:pPr>
                      <a:r>
                        <a:rPr sz="1200" b="1" dirty="0">
                          <a:latin typeface="Times New Roman"/>
                          <a:cs typeface="Times New Roman"/>
                        </a:rPr>
                        <a:t>Detailed,</a:t>
                      </a:r>
                      <a:r>
                        <a:rPr sz="1200" b="1" spc="-105" dirty="0">
                          <a:latin typeface="Times New Roman"/>
                          <a:cs typeface="Times New Roman"/>
                        </a:rPr>
                        <a:t> </a:t>
                      </a:r>
                      <a:r>
                        <a:rPr sz="1200" b="1" dirty="0">
                          <a:latin typeface="Times New Roman"/>
                          <a:cs typeface="Times New Roman"/>
                        </a:rPr>
                        <a:t>meaningful</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pPr>
                      <a:endParaRPr sz="1050">
                        <a:latin typeface="Times New Roman"/>
                        <a:cs typeface="Times New Roman"/>
                      </a:endParaRPr>
                    </a:p>
                    <a:p>
                      <a:pPr marL="429895" marR="223520" indent="-342900">
                        <a:lnSpc>
                          <a:spcPct val="100800"/>
                        </a:lnSpc>
                      </a:pPr>
                      <a:r>
                        <a:rPr sz="1200" b="1" dirty="0">
                          <a:latin typeface="Times New Roman"/>
                          <a:cs typeface="Times New Roman"/>
                        </a:rPr>
                        <a:t>Less detailed </a:t>
                      </a:r>
                      <a:r>
                        <a:rPr sz="1200" b="1" spc="-10" dirty="0">
                          <a:latin typeface="Times New Roman"/>
                          <a:cs typeface="Times New Roman"/>
                        </a:rPr>
                        <a:t>but</a:t>
                      </a:r>
                      <a:r>
                        <a:rPr sz="1200" b="1" spc="-95" dirty="0">
                          <a:latin typeface="Times New Roman"/>
                          <a:cs typeface="Times New Roman"/>
                        </a:rPr>
                        <a:t> </a:t>
                      </a:r>
                      <a:r>
                        <a:rPr sz="1200" b="1" dirty="0">
                          <a:latin typeface="Times New Roman"/>
                          <a:cs typeface="Times New Roman"/>
                        </a:rPr>
                        <a:t>still  good</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spcBef>
                          <a:spcPts val="50"/>
                        </a:spcBef>
                      </a:pPr>
                      <a:endParaRPr sz="1650">
                        <a:latin typeface="Times New Roman"/>
                        <a:cs typeface="Times New Roman"/>
                      </a:endParaRPr>
                    </a:p>
                    <a:p>
                      <a:pPr marL="86995">
                        <a:lnSpc>
                          <a:spcPct val="100000"/>
                        </a:lnSpc>
                      </a:pPr>
                      <a:r>
                        <a:rPr sz="1200" b="1" dirty="0">
                          <a:latin typeface="Times New Roman"/>
                          <a:cs typeface="Times New Roman"/>
                        </a:rPr>
                        <a:t>Few good</a:t>
                      </a:r>
                      <a:r>
                        <a:rPr sz="1200" b="1" spc="-114" dirty="0">
                          <a:latin typeface="Times New Roman"/>
                          <a:cs typeface="Times New Roman"/>
                        </a:rPr>
                        <a:t> </a:t>
                      </a:r>
                      <a:r>
                        <a:rPr sz="1200" b="1" dirty="0">
                          <a:latin typeface="Times New Roman"/>
                          <a:cs typeface="Times New Roman"/>
                        </a:rPr>
                        <a:t>details</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pPr>
                      <a:endParaRPr sz="1050">
                        <a:latin typeface="Times New Roman"/>
                        <a:cs typeface="Times New Roman"/>
                      </a:endParaRPr>
                    </a:p>
                    <a:p>
                      <a:pPr marL="429895" marR="509270" indent="-342900">
                        <a:lnSpc>
                          <a:spcPct val="100800"/>
                        </a:lnSpc>
                      </a:pPr>
                      <a:r>
                        <a:rPr sz="1200" b="1" dirty="0">
                          <a:latin typeface="Times New Roman"/>
                          <a:cs typeface="Times New Roman"/>
                        </a:rPr>
                        <a:t>Hardly any</a:t>
                      </a:r>
                      <a:r>
                        <a:rPr sz="1200" b="1" spc="-105" dirty="0">
                          <a:latin typeface="Times New Roman"/>
                          <a:cs typeface="Times New Roman"/>
                        </a:rPr>
                        <a:t> </a:t>
                      </a:r>
                      <a:r>
                        <a:rPr sz="1200" b="1" dirty="0">
                          <a:latin typeface="Times New Roman"/>
                          <a:cs typeface="Times New Roman"/>
                        </a:rPr>
                        <a:t>good  details</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r>
              <a:tr h="698753">
                <a:tc>
                  <a:txBody>
                    <a:bodyPr/>
                    <a:lstStyle/>
                    <a:p>
                      <a:pPr>
                        <a:lnSpc>
                          <a:spcPct val="100000"/>
                        </a:lnSpc>
                        <a:spcBef>
                          <a:spcPts val="50"/>
                        </a:spcBef>
                      </a:pPr>
                      <a:endParaRPr sz="1650">
                        <a:latin typeface="Times New Roman"/>
                        <a:cs typeface="Times New Roman"/>
                      </a:endParaRPr>
                    </a:p>
                    <a:p>
                      <a:pPr marL="86995">
                        <a:lnSpc>
                          <a:spcPct val="100000"/>
                        </a:lnSpc>
                      </a:pPr>
                      <a:r>
                        <a:rPr sz="1200" b="1" spc="-5" dirty="0">
                          <a:latin typeface="Times New Roman"/>
                          <a:cs typeface="Times New Roman"/>
                        </a:rPr>
                        <a:t>Interpretation</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E0FFFF"/>
                    </a:solidFill>
                  </a:tcPr>
                </a:tc>
                <a:tc>
                  <a:txBody>
                    <a:bodyPr/>
                    <a:lstStyle/>
                    <a:p>
                      <a:pPr>
                        <a:lnSpc>
                          <a:spcPct val="100000"/>
                        </a:lnSpc>
                        <a:spcBef>
                          <a:spcPts val="20"/>
                        </a:spcBef>
                      </a:pPr>
                      <a:endParaRPr sz="1050">
                        <a:latin typeface="Times New Roman"/>
                        <a:cs typeface="Times New Roman"/>
                      </a:endParaRPr>
                    </a:p>
                    <a:p>
                      <a:pPr marL="429259" marR="376555" indent="-342900">
                        <a:lnSpc>
                          <a:spcPct val="100000"/>
                        </a:lnSpc>
                      </a:pPr>
                      <a:r>
                        <a:rPr sz="1200" b="1" spc="-5" dirty="0">
                          <a:latin typeface="Times New Roman"/>
                          <a:cs typeface="Times New Roman"/>
                        </a:rPr>
                        <a:t>Thoughtful,</a:t>
                      </a:r>
                      <a:r>
                        <a:rPr sz="1200" b="1" spc="-80" dirty="0">
                          <a:latin typeface="Times New Roman"/>
                          <a:cs typeface="Times New Roman"/>
                        </a:rPr>
                        <a:t> </a:t>
                      </a:r>
                      <a:r>
                        <a:rPr sz="1200" b="1" spc="-5" dirty="0">
                          <a:latin typeface="Times New Roman"/>
                          <a:cs typeface="Times New Roman"/>
                        </a:rPr>
                        <a:t>avoids  </a:t>
                      </a:r>
                      <a:r>
                        <a:rPr sz="1200" b="1" dirty="0">
                          <a:latin typeface="Times New Roman"/>
                          <a:cs typeface="Times New Roman"/>
                        </a:rPr>
                        <a:t>cliches</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spcBef>
                          <a:spcPts val="20"/>
                        </a:spcBef>
                      </a:pPr>
                      <a:endParaRPr sz="1050">
                        <a:latin typeface="Times New Roman"/>
                        <a:cs typeface="Times New Roman"/>
                      </a:endParaRPr>
                    </a:p>
                    <a:p>
                      <a:pPr marL="429895" marR="270510" indent="-342900">
                        <a:lnSpc>
                          <a:spcPct val="100000"/>
                        </a:lnSpc>
                      </a:pPr>
                      <a:r>
                        <a:rPr sz="1200" b="1" spc="-5" dirty="0">
                          <a:latin typeface="Times New Roman"/>
                          <a:cs typeface="Times New Roman"/>
                        </a:rPr>
                        <a:t>Intelligent, discusses  </a:t>
                      </a:r>
                      <a:r>
                        <a:rPr sz="1200" b="1" dirty="0">
                          <a:latin typeface="Times New Roman"/>
                          <a:cs typeface="Times New Roman"/>
                        </a:rPr>
                        <a:t>theme</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spcBef>
                          <a:spcPts val="20"/>
                        </a:spcBef>
                      </a:pPr>
                      <a:endParaRPr sz="1050">
                        <a:latin typeface="Times New Roman"/>
                        <a:cs typeface="Times New Roman"/>
                      </a:endParaRPr>
                    </a:p>
                    <a:p>
                      <a:pPr marL="429895" marR="280670" indent="-342900">
                        <a:lnSpc>
                          <a:spcPct val="100000"/>
                        </a:lnSpc>
                      </a:pPr>
                      <a:r>
                        <a:rPr sz="1200" b="1" spc="-5" dirty="0">
                          <a:latin typeface="Times New Roman"/>
                          <a:cs typeface="Times New Roman"/>
                        </a:rPr>
                        <a:t>vague, </a:t>
                      </a:r>
                      <a:r>
                        <a:rPr sz="1200" b="1" spc="-10" dirty="0">
                          <a:latin typeface="Times New Roman"/>
                          <a:cs typeface="Times New Roman"/>
                        </a:rPr>
                        <a:t>unsupported,  </a:t>
                      </a:r>
                      <a:r>
                        <a:rPr sz="1200" b="1" spc="-5" dirty="0">
                          <a:latin typeface="Times New Roman"/>
                          <a:cs typeface="Times New Roman"/>
                        </a:rPr>
                        <a:t>plot</a:t>
                      </a:r>
                      <a:r>
                        <a:rPr sz="1200" b="1" spc="-80" dirty="0">
                          <a:latin typeface="Times New Roman"/>
                          <a:cs typeface="Times New Roman"/>
                        </a:rPr>
                        <a:t> </a:t>
                      </a:r>
                      <a:r>
                        <a:rPr sz="1200" b="1" spc="-5" dirty="0">
                          <a:latin typeface="Times New Roman"/>
                          <a:cs typeface="Times New Roman"/>
                        </a:rPr>
                        <a:t>summary</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spcBef>
                          <a:spcPts val="20"/>
                        </a:spcBef>
                      </a:pPr>
                      <a:endParaRPr sz="1050">
                        <a:latin typeface="Times New Roman"/>
                        <a:cs typeface="Times New Roman"/>
                      </a:endParaRPr>
                    </a:p>
                    <a:p>
                      <a:pPr marL="429895" marR="315595" indent="-342900">
                        <a:lnSpc>
                          <a:spcPct val="100000"/>
                        </a:lnSpc>
                      </a:pPr>
                      <a:r>
                        <a:rPr sz="1200" b="1" dirty="0">
                          <a:latin typeface="Times New Roman"/>
                          <a:cs typeface="Times New Roman"/>
                        </a:rPr>
                        <a:t>plot </a:t>
                      </a:r>
                      <a:r>
                        <a:rPr sz="1200" b="1" spc="-5" dirty="0">
                          <a:latin typeface="Times New Roman"/>
                          <a:cs typeface="Times New Roman"/>
                        </a:rPr>
                        <a:t>summaries</a:t>
                      </a:r>
                      <a:r>
                        <a:rPr sz="1200" b="1" spc="-75" dirty="0">
                          <a:latin typeface="Times New Roman"/>
                          <a:cs typeface="Times New Roman"/>
                        </a:rPr>
                        <a:t> </a:t>
                      </a:r>
                      <a:r>
                        <a:rPr sz="1200" b="1" dirty="0">
                          <a:latin typeface="Times New Roman"/>
                          <a:cs typeface="Times New Roman"/>
                        </a:rPr>
                        <a:t>and  </a:t>
                      </a:r>
                      <a:r>
                        <a:rPr sz="1200" b="1" spc="-5" dirty="0">
                          <a:latin typeface="Times New Roman"/>
                          <a:cs typeface="Times New Roman"/>
                        </a:rPr>
                        <a:t>paraphrases</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r>
              <a:tr h="1257300">
                <a:tc>
                  <a:txBody>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10"/>
                        </a:spcBef>
                      </a:pPr>
                      <a:endParaRPr sz="1200">
                        <a:latin typeface="Times New Roman"/>
                        <a:cs typeface="Times New Roman"/>
                      </a:endParaRPr>
                    </a:p>
                    <a:p>
                      <a:pPr marL="86995">
                        <a:lnSpc>
                          <a:spcPct val="100000"/>
                        </a:lnSpc>
                      </a:pPr>
                      <a:r>
                        <a:rPr sz="1200" b="1" dirty="0">
                          <a:latin typeface="Times New Roman"/>
                          <a:cs typeface="Times New Roman"/>
                        </a:rPr>
                        <a:t>Literary</a:t>
                      </a:r>
                      <a:r>
                        <a:rPr sz="1200" b="1" spc="-100" dirty="0">
                          <a:latin typeface="Times New Roman"/>
                          <a:cs typeface="Times New Roman"/>
                        </a:rPr>
                        <a:t> </a:t>
                      </a:r>
                      <a:r>
                        <a:rPr sz="1200" b="1" dirty="0">
                          <a:latin typeface="Times New Roman"/>
                          <a:cs typeface="Times New Roman"/>
                        </a:rPr>
                        <a:t>Elements</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E0FFFF"/>
                    </a:solidFill>
                  </a:tcPr>
                </a:tc>
                <a:tc>
                  <a:txBody>
                    <a:bodyPr/>
                    <a:lstStyle/>
                    <a:p>
                      <a:pPr>
                        <a:lnSpc>
                          <a:spcPct val="100000"/>
                        </a:lnSpc>
                        <a:spcBef>
                          <a:spcPts val="55"/>
                        </a:spcBef>
                      </a:pPr>
                      <a:endParaRPr sz="1050">
                        <a:latin typeface="Times New Roman"/>
                        <a:cs typeface="Times New Roman"/>
                      </a:endParaRPr>
                    </a:p>
                    <a:p>
                      <a:pPr marR="382905" algn="ctr">
                        <a:lnSpc>
                          <a:spcPts val="1435"/>
                        </a:lnSpc>
                      </a:pPr>
                      <a:r>
                        <a:rPr sz="1200" b="1" spc="-5" dirty="0">
                          <a:latin typeface="Times New Roman"/>
                          <a:cs typeface="Times New Roman"/>
                        </a:rPr>
                        <a:t>Discusses</a:t>
                      </a:r>
                      <a:r>
                        <a:rPr sz="1200" b="1" spc="-85" dirty="0">
                          <a:latin typeface="Times New Roman"/>
                          <a:cs typeface="Times New Roman"/>
                        </a:rPr>
                        <a:t> </a:t>
                      </a:r>
                      <a:r>
                        <a:rPr sz="1200" b="1" dirty="0">
                          <a:latin typeface="Times New Roman"/>
                          <a:cs typeface="Times New Roman"/>
                        </a:rPr>
                        <a:t>diction,</a:t>
                      </a:r>
                      <a:endParaRPr sz="1200">
                        <a:latin typeface="Times New Roman"/>
                        <a:cs typeface="Times New Roman"/>
                      </a:endParaRPr>
                    </a:p>
                    <a:p>
                      <a:pPr marL="429259" marR="113664">
                        <a:lnSpc>
                          <a:spcPct val="99800"/>
                        </a:lnSpc>
                      </a:pPr>
                      <a:r>
                        <a:rPr sz="1200" b="1" dirty="0">
                          <a:latin typeface="Times New Roman"/>
                          <a:cs typeface="Times New Roman"/>
                        </a:rPr>
                        <a:t>imagery, syntax,  etc </a:t>
                      </a:r>
                      <a:r>
                        <a:rPr sz="1200" b="1" spc="-5" dirty="0">
                          <a:latin typeface="Times New Roman"/>
                          <a:cs typeface="Times New Roman"/>
                        </a:rPr>
                        <a:t>and how</a:t>
                      </a:r>
                      <a:r>
                        <a:rPr sz="1200" b="1" spc="-75" dirty="0">
                          <a:latin typeface="Times New Roman"/>
                          <a:cs typeface="Times New Roman"/>
                        </a:rPr>
                        <a:t> </a:t>
                      </a:r>
                      <a:r>
                        <a:rPr sz="1200" b="1" dirty="0">
                          <a:latin typeface="Times New Roman"/>
                          <a:cs typeface="Times New Roman"/>
                        </a:rPr>
                        <a:t>these  contribute</a:t>
                      </a:r>
                      <a:r>
                        <a:rPr sz="1200" b="1" spc="-110" dirty="0">
                          <a:latin typeface="Times New Roman"/>
                          <a:cs typeface="Times New Roman"/>
                        </a:rPr>
                        <a:t> </a:t>
                      </a:r>
                      <a:r>
                        <a:rPr sz="1200" b="1" dirty="0">
                          <a:latin typeface="Times New Roman"/>
                          <a:cs typeface="Times New Roman"/>
                        </a:rPr>
                        <a:t>to</a:t>
                      </a:r>
                      <a:endParaRPr sz="1200">
                        <a:latin typeface="Times New Roman"/>
                        <a:cs typeface="Times New Roman"/>
                      </a:endParaRPr>
                    </a:p>
                    <a:p>
                      <a:pPr marL="429259">
                        <a:lnSpc>
                          <a:spcPct val="100000"/>
                        </a:lnSpc>
                        <a:spcBef>
                          <a:spcPts val="10"/>
                        </a:spcBef>
                      </a:pPr>
                      <a:r>
                        <a:rPr sz="1200" b="1" dirty="0">
                          <a:latin typeface="Times New Roman"/>
                          <a:cs typeface="Times New Roman"/>
                        </a:rPr>
                        <a:t>meaning</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spcBef>
                          <a:spcPts val="55"/>
                        </a:spcBef>
                      </a:pPr>
                      <a:endParaRPr sz="1050">
                        <a:latin typeface="Times New Roman"/>
                        <a:cs typeface="Times New Roman"/>
                      </a:endParaRPr>
                    </a:p>
                    <a:p>
                      <a:pPr marL="429895" marR="278765" indent="-342900">
                        <a:lnSpc>
                          <a:spcPct val="100000"/>
                        </a:lnSpc>
                      </a:pPr>
                      <a:r>
                        <a:rPr sz="1200" b="1" spc="-5" dirty="0">
                          <a:latin typeface="Times New Roman"/>
                          <a:cs typeface="Times New Roman"/>
                        </a:rPr>
                        <a:t>Includes them but  doesn't</a:t>
                      </a:r>
                      <a:r>
                        <a:rPr sz="1200" b="1" spc="-65" dirty="0">
                          <a:latin typeface="Times New Roman"/>
                          <a:cs typeface="Times New Roman"/>
                        </a:rPr>
                        <a:t> </a:t>
                      </a:r>
                      <a:r>
                        <a:rPr sz="1200" b="1" dirty="0">
                          <a:latin typeface="Times New Roman"/>
                          <a:cs typeface="Times New Roman"/>
                        </a:rPr>
                        <a:t>explain  </a:t>
                      </a:r>
                      <a:r>
                        <a:rPr sz="1200" b="1" spc="-5" dirty="0">
                          <a:latin typeface="Times New Roman"/>
                          <a:cs typeface="Times New Roman"/>
                        </a:rPr>
                        <a:t>how </a:t>
                      </a:r>
                      <a:r>
                        <a:rPr sz="1200" b="1" dirty="0">
                          <a:latin typeface="Times New Roman"/>
                          <a:cs typeface="Times New Roman"/>
                        </a:rPr>
                        <a:t>they  contribute to  meaning</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spcBef>
                          <a:spcPts val="25"/>
                        </a:spcBef>
                      </a:pPr>
                      <a:endParaRPr sz="1700">
                        <a:latin typeface="Times New Roman"/>
                        <a:cs typeface="Times New Roman"/>
                      </a:endParaRPr>
                    </a:p>
                    <a:p>
                      <a:pPr marL="429895" marR="151130" indent="-342900">
                        <a:lnSpc>
                          <a:spcPct val="100000"/>
                        </a:lnSpc>
                        <a:spcBef>
                          <a:spcPts val="5"/>
                        </a:spcBef>
                      </a:pPr>
                      <a:r>
                        <a:rPr sz="1200" b="1" dirty="0">
                          <a:latin typeface="Times New Roman"/>
                          <a:cs typeface="Times New Roman"/>
                        </a:rPr>
                        <a:t>Lists literary</a:t>
                      </a:r>
                      <a:r>
                        <a:rPr sz="1200" b="1" spc="-90" dirty="0">
                          <a:latin typeface="Times New Roman"/>
                          <a:cs typeface="Times New Roman"/>
                        </a:rPr>
                        <a:t> </a:t>
                      </a:r>
                      <a:r>
                        <a:rPr sz="1200" b="1" dirty="0">
                          <a:latin typeface="Times New Roman"/>
                          <a:cs typeface="Times New Roman"/>
                        </a:rPr>
                        <a:t>elements  </a:t>
                      </a:r>
                      <a:r>
                        <a:rPr sz="1200" b="1" spc="-5" dirty="0">
                          <a:latin typeface="Times New Roman"/>
                          <a:cs typeface="Times New Roman"/>
                        </a:rPr>
                        <a:t>but </a:t>
                      </a:r>
                      <a:r>
                        <a:rPr sz="1200" b="1" dirty="0">
                          <a:latin typeface="Times New Roman"/>
                          <a:cs typeface="Times New Roman"/>
                        </a:rPr>
                        <a:t>little  </a:t>
                      </a:r>
                      <a:r>
                        <a:rPr sz="1200" b="1" spc="-5" dirty="0">
                          <a:latin typeface="Times New Roman"/>
                          <a:cs typeface="Times New Roman"/>
                        </a:rPr>
                        <a:t>discussion of  </a:t>
                      </a:r>
                      <a:r>
                        <a:rPr sz="1200" b="1" dirty="0">
                          <a:latin typeface="Times New Roman"/>
                          <a:cs typeface="Times New Roman"/>
                        </a:rPr>
                        <a:t>meaning</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spcBef>
                          <a:spcPts val="25"/>
                        </a:spcBef>
                      </a:pPr>
                      <a:endParaRPr sz="1700">
                        <a:latin typeface="Times New Roman"/>
                        <a:cs typeface="Times New Roman"/>
                      </a:endParaRPr>
                    </a:p>
                    <a:p>
                      <a:pPr marL="429895" marR="153670" indent="-342900">
                        <a:lnSpc>
                          <a:spcPct val="100000"/>
                        </a:lnSpc>
                        <a:spcBef>
                          <a:spcPts val="5"/>
                        </a:spcBef>
                      </a:pPr>
                      <a:r>
                        <a:rPr sz="1200" b="1" dirty="0">
                          <a:latin typeface="Times New Roman"/>
                          <a:cs typeface="Times New Roman"/>
                        </a:rPr>
                        <a:t>Few literary</a:t>
                      </a:r>
                      <a:r>
                        <a:rPr sz="1200" b="1" spc="-85" dirty="0">
                          <a:latin typeface="Times New Roman"/>
                          <a:cs typeface="Times New Roman"/>
                        </a:rPr>
                        <a:t> </a:t>
                      </a:r>
                      <a:r>
                        <a:rPr sz="1200" b="1" dirty="0">
                          <a:latin typeface="Times New Roman"/>
                          <a:cs typeface="Times New Roman"/>
                        </a:rPr>
                        <a:t>elements,  almost no  </a:t>
                      </a:r>
                      <a:r>
                        <a:rPr sz="1200" b="1" spc="-5" dirty="0">
                          <a:latin typeface="Times New Roman"/>
                          <a:cs typeface="Times New Roman"/>
                        </a:rPr>
                        <a:t>discussion of  </a:t>
                      </a:r>
                      <a:r>
                        <a:rPr sz="1200" b="1" dirty="0">
                          <a:latin typeface="Times New Roman"/>
                          <a:cs typeface="Times New Roman"/>
                        </a:rPr>
                        <a:t>meaning</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r>
              <a:tr h="1047750">
                <a:tc>
                  <a:txBody>
                    <a:bodyPr/>
                    <a:lstStyle/>
                    <a:p>
                      <a:pPr>
                        <a:lnSpc>
                          <a:spcPct val="100000"/>
                        </a:lnSpc>
                      </a:pPr>
                      <a:endParaRPr sz="1200">
                        <a:latin typeface="Times New Roman"/>
                        <a:cs typeface="Times New Roman"/>
                      </a:endParaRPr>
                    </a:p>
                    <a:p>
                      <a:pPr>
                        <a:lnSpc>
                          <a:spcPct val="100000"/>
                        </a:lnSpc>
                        <a:spcBef>
                          <a:spcPts val="15"/>
                        </a:spcBef>
                      </a:pPr>
                      <a:endParaRPr sz="1050">
                        <a:latin typeface="Times New Roman"/>
                        <a:cs typeface="Times New Roman"/>
                      </a:endParaRPr>
                    </a:p>
                    <a:p>
                      <a:pPr marL="86995">
                        <a:lnSpc>
                          <a:spcPct val="100000"/>
                        </a:lnSpc>
                      </a:pPr>
                      <a:r>
                        <a:rPr sz="1200" b="1" spc="-5" dirty="0">
                          <a:latin typeface="Times New Roman"/>
                          <a:cs typeface="Times New Roman"/>
                        </a:rPr>
                        <a:t>Questions</a:t>
                      </a:r>
                      <a:r>
                        <a:rPr sz="1200" b="1" spc="-90" dirty="0">
                          <a:latin typeface="Times New Roman"/>
                          <a:cs typeface="Times New Roman"/>
                        </a:rPr>
                        <a:t> </a:t>
                      </a:r>
                      <a:r>
                        <a:rPr sz="1200" b="1" spc="-10" dirty="0">
                          <a:latin typeface="Times New Roman"/>
                          <a:cs typeface="Times New Roman"/>
                        </a:rPr>
                        <a:t>and</a:t>
                      </a:r>
                      <a:endParaRPr sz="1200">
                        <a:latin typeface="Times New Roman"/>
                        <a:cs typeface="Times New Roman"/>
                      </a:endParaRPr>
                    </a:p>
                    <a:p>
                      <a:pPr marL="429895">
                        <a:lnSpc>
                          <a:spcPct val="100000"/>
                        </a:lnSpc>
                        <a:spcBef>
                          <a:spcPts val="5"/>
                        </a:spcBef>
                      </a:pPr>
                      <a:r>
                        <a:rPr sz="1200" b="1" spc="-5" dirty="0">
                          <a:latin typeface="Times New Roman"/>
                          <a:cs typeface="Times New Roman"/>
                        </a:rPr>
                        <a:t>Connections</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E0FFFF"/>
                    </a:solidFill>
                  </a:tcPr>
                </a:tc>
                <a:tc>
                  <a:txBody>
                    <a:bodyPr/>
                    <a:lstStyle/>
                    <a:p>
                      <a:pPr marL="429259" marR="372745" indent="-342900">
                        <a:lnSpc>
                          <a:spcPct val="100000"/>
                        </a:lnSpc>
                        <a:spcBef>
                          <a:spcPts val="434"/>
                        </a:spcBef>
                      </a:pPr>
                      <a:r>
                        <a:rPr sz="1200" b="1" spc="-5" dirty="0">
                          <a:latin typeface="Times New Roman"/>
                          <a:cs typeface="Times New Roman"/>
                        </a:rPr>
                        <a:t>Insightful</a:t>
                      </a:r>
                      <a:r>
                        <a:rPr sz="1200" b="1" spc="-30" dirty="0">
                          <a:latin typeface="Times New Roman"/>
                          <a:cs typeface="Times New Roman"/>
                        </a:rPr>
                        <a:t> </a:t>
                      </a:r>
                      <a:r>
                        <a:rPr sz="1200" b="1" spc="-5" dirty="0">
                          <a:latin typeface="Times New Roman"/>
                          <a:cs typeface="Times New Roman"/>
                        </a:rPr>
                        <a:t>personal  connections,  </a:t>
                      </a:r>
                      <a:r>
                        <a:rPr sz="1200" b="1" spc="-10" dirty="0">
                          <a:latin typeface="Times New Roman"/>
                          <a:cs typeface="Times New Roman"/>
                        </a:rPr>
                        <a:t>thought-  </a:t>
                      </a:r>
                      <a:r>
                        <a:rPr sz="1200" b="1" dirty="0">
                          <a:latin typeface="Times New Roman"/>
                          <a:cs typeface="Times New Roman"/>
                        </a:rPr>
                        <a:t>provoking  </a:t>
                      </a:r>
                      <a:r>
                        <a:rPr sz="1200" b="1" spc="-5" dirty="0">
                          <a:latin typeface="Times New Roman"/>
                          <a:cs typeface="Times New Roman"/>
                        </a:rPr>
                        <a:t>questions</a:t>
                      </a:r>
                      <a:endParaRPr sz="1200" dirty="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spcBef>
                          <a:spcPts val="10"/>
                        </a:spcBef>
                      </a:pPr>
                      <a:endParaRPr sz="1000">
                        <a:latin typeface="Times New Roman"/>
                        <a:cs typeface="Times New Roman"/>
                      </a:endParaRPr>
                    </a:p>
                    <a:p>
                      <a:pPr marL="86995">
                        <a:lnSpc>
                          <a:spcPct val="100000"/>
                        </a:lnSpc>
                      </a:pPr>
                      <a:r>
                        <a:rPr sz="1200" b="1" dirty="0">
                          <a:latin typeface="Times New Roman"/>
                          <a:cs typeface="Times New Roman"/>
                        </a:rPr>
                        <a:t>Some</a:t>
                      </a:r>
                      <a:r>
                        <a:rPr sz="1200" b="1" spc="-105" dirty="0">
                          <a:latin typeface="Times New Roman"/>
                          <a:cs typeface="Times New Roman"/>
                        </a:rPr>
                        <a:t> </a:t>
                      </a:r>
                      <a:r>
                        <a:rPr sz="1200" b="1" dirty="0">
                          <a:latin typeface="Times New Roman"/>
                          <a:cs typeface="Times New Roman"/>
                        </a:rPr>
                        <a:t>personal</a:t>
                      </a:r>
                      <a:endParaRPr sz="1200">
                        <a:latin typeface="Times New Roman"/>
                        <a:cs typeface="Times New Roman"/>
                      </a:endParaRPr>
                    </a:p>
                    <a:p>
                      <a:pPr marL="429895" marR="297815">
                        <a:lnSpc>
                          <a:spcPct val="100000"/>
                        </a:lnSpc>
                      </a:pPr>
                      <a:r>
                        <a:rPr sz="1200" b="1" spc="-5" dirty="0">
                          <a:latin typeface="Times New Roman"/>
                          <a:cs typeface="Times New Roman"/>
                        </a:rPr>
                        <a:t>connections,  questions</a:t>
                      </a:r>
                      <a:r>
                        <a:rPr sz="1200" b="1" spc="-60" dirty="0">
                          <a:latin typeface="Times New Roman"/>
                          <a:cs typeface="Times New Roman"/>
                        </a:rPr>
                        <a:t> </a:t>
                      </a:r>
                      <a:r>
                        <a:rPr sz="1200" b="1" spc="-5" dirty="0">
                          <a:latin typeface="Times New Roman"/>
                          <a:cs typeface="Times New Roman"/>
                        </a:rPr>
                        <a:t>arise</a:t>
                      </a:r>
                      <a:endParaRPr sz="1200">
                        <a:latin typeface="Times New Roman"/>
                        <a:cs typeface="Times New Roman"/>
                      </a:endParaRPr>
                    </a:p>
                    <a:p>
                      <a:pPr marL="429895">
                        <a:lnSpc>
                          <a:spcPct val="100000"/>
                        </a:lnSpc>
                        <a:spcBef>
                          <a:spcPts val="10"/>
                        </a:spcBef>
                      </a:pPr>
                      <a:r>
                        <a:rPr sz="1200" b="1" dirty="0">
                          <a:latin typeface="Times New Roman"/>
                          <a:cs typeface="Times New Roman"/>
                        </a:rPr>
                        <a:t>from</a:t>
                      </a:r>
                      <a:r>
                        <a:rPr sz="1200" b="1" spc="-100" dirty="0">
                          <a:latin typeface="Times New Roman"/>
                          <a:cs typeface="Times New Roman"/>
                        </a:rPr>
                        <a:t> </a:t>
                      </a:r>
                      <a:r>
                        <a:rPr sz="1200" b="1" dirty="0">
                          <a:latin typeface="Times New Roman"/>
                          <a:cs typeface="Times New Roman"/>
                        </a:rPr>
                        <a:t>text</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pPr>
                      <a:endParaRPr sz="1200">
                        <a:latin typeface="Times New Roman"/>
                        <a:cs typeface="Times New Roman"/>
                      </a:endParaRPr>
                    </a:p>
                    <a:p>
                      <a:pPr>
                        <a:lnSpc>
                          <a:spcPct val="100000"/>
                        </a:lnSpc>
                        <a:spcBef>
                          <a:spcPts val="15"/>
                        </a:spcBef>
                      </a:pPr>
                      <a:endParaRPr sz="1050">
                        <a:latin typeface="Times New Roman"/>
                        <a:cs typeface="Times New Roman"/>
                      </a:endParaRPr>
                    </a:p>
                    <a:p>
                      <a:pPr marL="86995">
                        <a:lnSpc>
                          <a:spcPct val="100000"/>
                        </a:lnSpc>
                      </a:pPr>
                      <a:r>
                        <a:rPr sz="1200" b="1" dirty="0">
                          <a:latin typeface="Times New Roman"/>
                          <a:cs typeface="Times New Roman"/>
                        </a:rPr>
                        <a:t>Few</a:t>
                      </a:r>
                      <a:r>
                        <a:rPr sz="1200" b="1" spc="-95" dirty="0">
                          <a:latin typeface="Times New Roman"/>
                          <a:cs typeface="Times New Roman"/>
                        </a:rPr>
                        <a:t> </a:t>
                      </a:r>
                      <a:r>
                        <a:rPr sz="1200" b="1" spc="-5" dirty="0">
                          <a:latin typeface="Times New Roman"/>
                          <a:cs typeface="Times New Roman"/>
                        </a:rPr>
                        <a:t>connections,</a:t>
                      </a:r>
                      <a:endParaRPr sz="1200">
                        <a:latin typeface="Times New Roman"/>
                        <a:cs typeface="Times New Roman"/>
                      </a:endParaRPr>
                    </a:p>
                    <a:p>
                      <a:pPr marL="429895">
                        <a:lnSpc>
                          <a:spcPct val="100000"/>
                        </a:lnSpc>
                        <a:spcBef>
                          <a:spcPts val="5"/>
                        </a:spcBef>
                      </a:pPr>
                      <a:r>
                        <a:rPr sz="1200" b="1" spc="-5" dirty="0">
                          <a:latin typeface="Times New Roman"/>
                          <a:cs typeface="Times New Roman"/>
                        </a:rPr>
                        <a:t>obvious</a:t>
                      </a:r>
                      <a:r>
                        <a:rPr sz="1200" b="1" spc="-50" dirty="0">
                          <a:latin typeface="Times New Roman"/>
                          <a:cs typeface="Times New Roman"/>
                        </a:rPr>
                        <a:t> </a:t>
                      </a:r>
                      <a:r>
                        <a:rPr sz="1200" b="1" spc="-5" dirty="0">
                          <a:latin typeface="Times New Roman"/>
                          <a:cs typeface="Times New Roman"/>
                        </a:rPr>
                        <a:t>questions</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pPr>
                      <a:endParaRPr sz="1200">
                        <a:latin typeface="Times New Roman"/>
                        <a:cs typeface="Times New Roman"/>
                      </a:endParaRPr>
                    </a:p>
                    <a:p>
                      <a:pPr>
                        <a:lnSpc>
                          <a:spcPct val="100000"/>
                        </a:lnSpc>
                        <a:spcBef>
                          <a:spcPts val="15"/>
                        </a:spcBef>
                      </a:pPr>
                      <a:endParaRPr sz="1050">
                        <a:latin typeface="Times New Roman"/>
                        <a:cs typeface="Times New Roman"/>
                      </a:endParaRPr>
                    </a:p>
                    <a:p>
                      <a:pPr marL="429895" marR="292735" indent="-342900">
                        <a:lnSpc>
                          <a:spcPct val="100000"/>
                        </a:lnSpc>
                      </a:pPr>
                      <a:r>
                        <a:rPr sz="1200" b="1" dirty="0">
                          <a:latin typeface="Times New Roman"/>
                          <a:cs typeface="Times New Roman"/>
                        </a:rPr>
                        <a:t>Few </a:t>
                      </a:r>
                      <a:r>
                        <a:rPr sz="1200" b="1" spc="-5" dirty="0">
                          <a:latin typeface="Times New Roman"/>
                          <a:cs typeface="Times New Roman"/>
                        </a:rPr>
                        <a:t>connections,</a:t>
                      </a:r>
                      <a:r>
                        <a:rPr sz="1200" b="1" spc="-65" dirty="0">
                          <a:latin typeface="Times New Roman"/>
                          <a:cs typeface="Times New Roman"/>
                        </a:rPr>
                        <a:t> </a:t>
                      </a:r>
                      <a:r>
                        <a:rPr sz="1200" b="1" spc="-5" dirty="0">
                          <a:latin typeface="Times New Roman"/>
                          <a:cs typeface="Times New Roman"/>
                        </a:rPr>
                        <a:t>no  questions</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r>
              <a:tr h="698753">
                <a:tc>
                  <a:txBody>
                    <a:bodyPr/>
                    <a:lstStyle/>
                    <a:p>
                      <a:pPr>
                        <a:lnSpc>
                          <a:spcPct val="100000"/>
                        </a:lnSpc>
                        <a:spcBef>
                          <a:spcPts val="50"/>
                        </a:spcBef>
                      </a:pPr>
                      <a:endParaRPr sz="1650">
                        <a:latin typeface="Times New Roman"/>
                        <a:cs typeface="Times New Roman"/>
                      </a:endParaRPr>
                    </a:p>
                    <a:p>
                      <a:pPr marL="86995">
                        <a:lnSpc>
                          <a:spcPct val="100000"/>
                        </a:lnSpc>
                      </a:pPr>
                      <a:r>
                        <a:rPr sz="1200" b="1" dirty="0">
                          <a:latin typeface="Times New Roman"/>
                          <a:cs typeface="Times New Roman"/>
                        </a:rPr>
                        <a:t>Coverage of</a:t>
                      </a:r>
                      <a:r>
                        <a:rPr sz="1200" b="1" spc="-105" dirty="0">
                          <a:latin typeface="Times New Roman"/>
                          <a:cs typeface="Times New Roman"/>
                        </a:rPr>
                        <a:t> </a:t>
                      </a:r>
                      <a:r>
                        <a:rPr sz="1200" b="1" dirty="0">
                          <a:latin typeface="Times New Roman"/>
                          <a:cs typeface="Times New Roman"/>
                        </a:rPr>
                        <a:t>text</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E0FFFF"/>
                    </a:solidFill>
                  </a:tcPr>
                </a:tc>
                <a:tc>
                  <a:txBody>
                    <a:bodyPr/>
                    <a:lstStyle/>
                    <a:p>
                      <a:pPr>
                        <a:lnSpc>
                          <a:spcPct val="100000"/>
                        </a:lnSpc>
                        <a:spcBef>
                          <a:spcPts val="50"/>
                        </a:spcBef>
                      </a:pPr>
                      <a:endParaRPr sz="1650">
                        <a:latin typeface="Times New Roman"/>
                        <a:cs typeface="Times New Roman"/>
                      </a:endParaRPr>
                    </a:p>
                    <a:p>
                      <a:pPr marL="86360">
                        <a:lnSpc>
                          <a:spcPct val="100000"/>
                        </a:lnSpc>
                      </a:pPr>
                      <a:r>
                        <a:rPr sz="1200" b="1" dirty="0">
                          <a:latin typeface="Times New Roman"/>
                          <a:cs typeface="Times New Roman"/>
                        </a:rPr>
                        <a:t>Covers text</a:t>
                      </a:r>
                      <a:r>
                        <a:rPr sz="1200" b="1" spc="-105" dirty="0">
                          <a:latin typeface="Times New Roman"/>
                          <a:cs typeface="Times New Roman"/>
                        </a:rPr>
                        <a:t> </a:t>
                      </a:r>
                      <a:r>
                        <a:rPr sz="1200" b="1" dirty="0">
                          <a:latin typeface="Times New Roman"/>
                          <a:cs typeface="Times New Roman"/>
                        </a:rPr>
                        <a:t>thoroughly</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pPr>
                      <a:endParaRPr sz="1050">
                        <a:latin typeface="Times New Roman"/>
                        <a:cs typeface="Times New Roman"/>
                      </a:endParaRPr>
                    </a:p>
                    <a:p>
                      <a:pPr marL="429895" marR="161290" indent="-342900">
                        <a:lnSpc>
                          <a:spcPct val="100800"/>
                        </a:lnSpc>
                      </a:pPr>
                      <a:r>
                        <a:rPr sz="1200" b="1" dirty="0">
                          <a:latin typeface="Times New Roman"/>
                          <a:cs typeface="Times New Roman"/>
                        </a:rPr>
                        <a:t>Covers </a:t>
                      </a:r>
                      <a:r>
                        <a:rPr sz="1200" b="1" spc="-5" dirty="0">
                          <a:latin typeface="Times New Roman"/>
                          <a:cs typeface="Times New Roman"/>
                        </a:rPr>
                        <a:t>important  </a:t>
                      </a:r>
                      <a:r>
                        <a:rPr sz="1200" b="1" dirty="0">
                          <a:latin typeface="Times New Roman"/>
                          <a:cs typeface="Times New Roman"/>
                        </a:rPr>
                        <a:t>parts</a:t>
                      </a:r>
                      <a:r>
                        <a:rPr sz="1200" b="1" spc="-114" dirty="0">
                          <a:latin typeface="Times New Roman"/>
                          <a:cs typeface="Times New Roman"/>
                        </a:rPr>
                        <a:t> </a:t>
                      </a:r>
                      <a:r>
                        <a:rPr sz="1200" b="1" dirty="0">
                          <a:latin typeface="Times New Roman"/>
                          <a:cs typeface="Times New Roman"/>
                        </a:rPr>
                        <a:t>thoroughly</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pPr>
                      <a:endParaRPr sz="1050">
                        <a:latin typeface="Times New Roman"/>
                        <a:cs typeface="Times New Roman"/>
                      </a:endParaRPr>
                    </a:p>
                    <a:p>
                      <a:pPr marL="429895" marR="122555" indent="-342900">
                        <a:lnSpc>
                          <a:spcPct val="100800"/>
                        </a:lnSpc>
                      </a:pPr>
                      <a:r>
                        <a:rPr sz="1200" b="1" dirty="0">
                          <a:latin typeface="Times New Roman"/>
                          <a:cs typeface="Times New Roman"/>
                        </a:rPr>
                        <a:t>Covers </a:t>
                      </a:r>
                      <a:r>
                        <a:rPr sz="1200" b="1" spc="-5" dirty="0">
                          <a:latin typeface="Times New Roman"/>
                          <a:cs typeface="Times New Roman"/>
                        </a:rPr>
                        <a:t>most </a:t>
                      </a:r>
                      <a:r>
                        <a:rPr sz="1200" b="1" dirty="0">
                          <a:latin typeface="Times New Roman"/>
                          <a:cs typeface="Times New Roman"/>
                        </a:rPr>
                        <a:t>parts,</a:t>
                      </a:r>
                      <a:r>
                        <a:rPr sz="1200" b="1" spc="-70" dirty="0">
                          <a:latin typeface="Times New Roman"/>
                          <a:cs typeface="Times New Roman"/>
                        </a:rPr>
                        <a:t> </a:t>
                      </a:r>
                      <a:r>
                        <a:rPr sz="1200" b="1" spc="-10" dirty="0">
                          <a:latin typeface="Times New Roman"/>
                          <a:cs typeface="Times New Roman"/>
                        </a:rPr>
                        <a:t>but  </a:t>
                      </a:r>
                      <a:r>
                        <a:rPr sz="1200" b="1" spc="-5" dirty="0">
                          <a:latin typeface="Times New Roman"/>
                          <a:cs typeface="Times New Roman"/>
                        </a:rPr>
                        <a:t>quickly</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spcBef>
                          <a:spcPts val="50"/>
                        </a:spcBef>
                      </a:pPr>
                      <a:endParaRPr sz="1650">
                        <a:latin typeface="Times New Roman"/>
                        <a:cs typeface="Times New Roman"/>
                      </a:endParaRPr>
                    </a:p>
                    <a:p>
                      <a:pPr marL="86995">
                        <a:lnSpc>
                          <a:spcPct val="100000"/>
                        </a:lnSpc>
                      </a:pPr>
                      <a:r>
                        <a:rPr sz="1200" b="1" spc="-5" dirty="0">
                          <a:latin typeface="Times New Roman"/>
                          <a:cs typeface="Times New Roman"/>
                        </a:rPr>
                        <a:t>Way too</a:t>
                      </a:r>
                      <a:r>
                        <a:rPr sz="1200" b="1" spc="-80" dirty="0">
                          <a:latin typeface="Times New Roman"/>
                          <a:cs typeface="Times New Roman"/>
                        </a:rPr>
                        <a:t> </a:t>
                      </a:r>
                      <a:r>
                        <a:rPr sz="1200" b="1" spc="-10" dirty="0">
                          <a:latin typeface="Times New Roman"/>
                          <a:cs typeface="Times New Roman"/>
                        </a:rPr>
                        <a:t>short</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r>
              <a:tr h="977646">
                <a:tc>
                  <a:txBody>
                    <a:bodyPr/>
                    <a:lstStyle/>
                    <a:p>
                      <a:pPr>
                        <a:lnSpc>
                          <a:spcPct val="100000"/>
                        </a:lnSpc>
                      </a:pPr>
                      <a:endParaRPr sz="1200">
                        <a:latin typeface="Times New Roman"/>
                        <a:cs typeface="Times New Roman"/>
                      </a:endParaRPr>
                    </a:p>
                    <a:p>
                      <a:pPr>
                        <a:lnSpc>
                          <a:spcPct val="100000"/>
                        </a:lnSpc>
                        <a:spcBef>
                          <a:spcPts val="55"/>
                        </a:spcBef>
                      </a:pPr>
                      <a:endParaRPr sz="1400">
                        <a:latin typeface="Times New Roman"/>
                        <a:cs typeface="Times New Roman"/>
                      </a:endParaRPr>
                    </a:p>
                    <a:p>
                      <a:pPr marL="86995">
                        <a:lnSpc>
                          <a:spcPct val="100000"/>
                        </a:lnSpc>
                      </a:pPr>
                      <a:r>
                        <a:rPr sz="1200" b="1" dirty="0">
                          <a:latin typeface="Times New Roman"/>
                          <a:cs typeface="Times New Roman"/>
                        </a:rPr>
                        <a:t>Presentation</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E0FFFF"/>
                    </a:solidFill>
                  </a:tcPr>
                </a:tc>
                <a:tc>
                  <a:txBody>
                    <a:bodyPr/>
                    <a:lstStyle/>
                    <a:p>
                      <a:pPr>
                        <a:lnSpc>
                          <a:spcPct val="100000"/>
                        </a:lnSpc>
                        <a:spcBef>
                          <a:spcPts val="45"/>
                        </a:spcBef>
                      </a:pPr>
                      <a:endParaRPr sz="1350">
                        <a:latin typeface="Times New Roman"/>
                        <a:cs typeface="Times New Roman"/>
                      </a:endParaRPr>
                    </a:p>
                    <a:p>
                      <a:pPr marL="429259" marR="120650" indent="-342900">
                        <a:lnSpc>
                          <a:spcPct val="100200"/>
                        </a:lnSpc>
                      </a:pPr>
                      <a:r>
                        <a:rPr sz="1200" b="1" dirty="0">
                          <a:latin typeface="Times New Roman"/>
                          <a:cs typeface="Times New Roman"/>
                        </a:rPr>
                        <a:t>Neat, organized, looks  </a:t>
                      </a:r>
                      <a:r>
                        <a:rPr sz="1200" b="1" spc="-5" dirty="0">
                          <a:latin typeface="Times New Roman"/>
                          <a:cs typeface="Times New Roman"/>
                        </a:rPr>
                        <a:t>professional,  follows</a:t>
                      </a:r>
                      <a:r>
                        <a:rPr sz="1200" b="1" spc="-80" dirty="0">
                          <a:latin typeface="Times New Roman"/>
                          <a:cs typeface="Times New Roman"/>
                        </a:rPr>
                        <a:t> </a:t>
                      </a:r>
                      <a:r>
                        <a:rPr sz="1200" b="1" dirty="0">
                          <a:latin typeface="Times New Roman"/>
                          <a:cs typeface="Times New Roman"/>
                        </a:rPr>
                        <a:t>directions</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pPr>
                      <a:endParaRPr sz="1200">
                        <a:latin typeface="Times New Roman"/>
                        <a:cs typeface="Times New Roman"/>
                      </a:endParaRPr>
                    </a:p>
                    <a:p>
                      <a:pPr marL="429895" marR="117475" indent="-342900">
                        <a:lnSpc>
                          <a:spcPct val="100800"/>
                        </a:lnSpc>
                        <a:spcBef>
                          <a:spcPts val="930"/>
                        </a:spcBef>
                      </a:pPr>
                      <a:r>
                        <a:rPr sz="1200" b="1" dirty="0">
                          <a:latin typeface="Times New Roman"/>
                          <a:cs typeface="Times New Roman"/>
                        </a:rPr>
                        <a:t>Neat </a:t>
                      </a:r>
                      <a:r>
                        <a:rPr sz="1200" b="1" spc="-5" dirty="0">
                          <a:latin typeface="Times New Roman"/>
                          <a:cs typeface="Times New Roman"/>
                        </a:rPr>
                        <a:t>and </a:t>
                      </a:r>
                      <a:r>
                        <a:rPr sz="1200" b="1" dirty="0">
                          <a:latin typeface="Times New Roman"/>
                          <a:cs typeface="Times New Roman"/>
                        </a:rPr>
                        <a:t>readable,  </a:t>
                      </a:r>
                      <a:r>
                        <a:rPr sz="1200" b="1" spc="-5" dirty="0">
                          <a:latin typeface="Times New Roman"/>
                          <a:cs typeface="Times New Roman"/>
                        </a:rPr>
                        <a:t>follows</a:t>
                      </a:r>
                      <a:r>
                        <a:rPr sz="1200" b="1" spc="-80" dirty="0">
                          <a:latin typeface="Times New Roman"/>
                          <a:cs typeface="Times New Roman"/>
                        </a:rPr>
                        <a:t> </a:t>
                      </a:r>
                      <a:r>
                        <a:rPr sz="1200" b="1" dirty="0">
                          <a:latin typeface="Times New Roman"/>
                          <a:cs typeface="Times New Roman"/>
                        </a:rPr>
                        <a:t>directions</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spcBef>
                          <a:spcPts val="45"/>
                        </a:spcBef>
                      </a:pPr>
                      <a:endParaRPr sz="1350">
                        <a:latin typeface="Times New Roman"/>
                        <a:cs typeface="Times New Roman"/>
                      </a:endParaRPr>
                    </a:p>
                    <a:p>
                      <a:pPr marL="429895" marR="152400" indent="-342900">
                        <a:lnSpc>
                          <a:spcPct val="100200"/>
                        </a:lnSpc>
                      </a:pPr>
                      <a:r>
                        <a:rPr sz="1200" b="1" spc="-5" dirty="0">
                          <a:latin typeface="Times New Roman"/>
                          <a:cs typeface="Times New Roman"/>
                        </a:rPr>
                        <a:t>Neat but hard to read,  </a:t>
                      </a:r>
                      <a:r>
                        <a:rPr sz="1200" b="1" dirty="0">
                          <a:latin typeface="Times New Roman"/>
                          <a:cs typeface="Times New Roman"/>
                        </a:rPr>
                        <a:t>doesn't follow  directions</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c>
                  <a:txBody>
                    <a:bodyPr/>
                    <a:lstStyle/>
                    <a:p>
                      <a:pPr>
                        <a:lnSpc>
                          <a:spcPct val="100000"/>
                        </a:lnSpc>
                      </a:pPr>
                      <a:endParaRPr sz="1200">
                        <a:latin typeface="Times New Roman"/>
                        <a:cs typeface="Times New Roman"/>
                      </a:endParaRPr>
                    </a:p>
                    <a:p>
                      <a:pPr marL="429895" marR="177800" indent="-342900">
                        <a:lnSpc>
                          <a:spcPct val="100800"/>
                        </a:lnSpc>
                        <a:spcBef>
                          <a:spcPts val="930"/>
                        </a:spcBef>
                      </a:pPr>
                      <a:r>
                        <a:rPr sz="1200" b="1" dirty="0">
                          <a:latin typeface="Times New Roman"/>
                          <a:cs typeface="Times New Roman"/>
                        </a:rPr>
                        <a:t>Hard to read, doesn't  follow</a:t>
                      </a:r>
                      <a:r>
                        <a:rPr sz="1200" b="1" spc="-75" dirty="0">
                          <a:latin typeface="Times New Roman"/>
                          <a:cs typeface="Times New Roman"/>
                        </a:rPr>
                        <a:t> </a:t>
                      </a:r>
                      <a:r>
                        <a:rPr sz="1200" b="1" spc="-5" dirty="0">
                          <a:latin typeface="Times New Roman"/>
                          <a:cs typeface="Times New Roman"/>
                        </a:rPr>
                        <a:t>directions</a:t>
                      </a:r>
                      <a:endParaRPr sz="1200">
                        <a:latin typeface="Times New Roman"/>
                        <a:cs typeface="Times New Roman"/>
                      </a:endParaRPr>
                    </a:p>
                  </a:txBody>
                  <a:tcPr marL="0" marR="0" marT="0" marB="0">
                    <a:lnL w="9525">
                      <a:solidFill>
                        <a:srgbClr val="010101"/>
                      </a:solidFill>
                      <a:prstDash val="solid"/>
                    </a:lnL>
                    <a:lnR w="9525">
                      <a:solidFill>
                        <a:srgbClr val="010101"/>
                      </a:solidFill>
                      <a:prstDash val="solid"/>
                    </a:lnR>
                    <a:lnT w="9525">
                      <a:solidFill>
                        <a:srgbClr val="010101"/>
                      </a:solidFill>
                      <a:prstDash val="solid"/>
                    </a:lnT>
                    <a:lnB w="9525">
                      <a:solidFill>
                        <a:srgbClr val="010101"/>
                      </a:solidFill>
                      <a:prstDash val="solid"/>
                    </a:lnB>
                    <a:solidFill>
                      <a:srgbClr val="F0FFFF"/>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93724" y="4607305"/>
            <a:ext cx="6954520" cy="620395"/>
          </a:xfrm>
          <a:prstGeom prst="rect">
            <a:avLst/>
          </a:prstGeom>
        </p:spPr>
        <p:txBody>
          <a:bodyPr vert="horz" wrap="square" lIns="0" tIns="0" rIns="0" bIns="0" rtlCol="0">
            <a:spAutoFit/>
          </a:bodyPr>
          <a:lstStyle/>
          <a:p>
            <a:pPr marL="12700">
              <a:lnSpc>
                <a:spcPct val="100000"/>
              </a:lnSpc>
            </a:pPr>
            <a:r>
              <a:rPr sz="4000" spc="-5" dirty="0">
                <a:latin typeface="Times New Roman"/>
                <a:cs typeface="Times New Roman"/>
              </a:rPr>
              <a:t>THIS MAJOR ASSESSMENT</a:t>
            </a:r>
            <a:r>
              <a:rPr sz="4000" spc="-65" dirty="0">
                <a:latin typeface="Times New Roman"/>
                <a:cs typeface="Times New Roman"/>
              </a:rPr>
              <a:t> </a:t>
            </a:r>
            <a:r>
              <a:rPr sz="4000" spc="-5" dirty="0">
                <a:latin typeface="Times New Roman"/>
                <a:cs typeface="Times New Roman"/>
              </a:rPr>
              <a:t>IS</a:t>
            </a:r>
            <a:endParaRPr sz="4000">
              <a:latin typeface="Times New Roman"/>
              <a:cs typeface="Times New Roman"/>
            </a:endParaRPr>
          </a:p>
        </p:txBody>
      </p:sp>
      <p:sp>
        <p:nvSpPr>
          <p:cNvPr id="3" name="object 3"/>
          <p:cNvSpPr txBox="1"/>
          <p:nvPr/>
        </p:nvSpPr>
        <p:spPr>
          <a:xfrm>
            <a:off x="1071867" y="5212841"/>
            <a:ext cx="6999605" cy="741680"/>
          </a:xfrm>
          <a:prstGeom prst="rect">
            <a:avLst/>
          </a:prstGeom>
        </p:spPr>
        <p:txBody>
          <a:bodyPr vert="horz" wrap="square" lIns="0" tIns="0" rIns="0" bIns="0" rtlCol="0">
            <a:spAutoFit/>
          </a:bodyPr>
          <a:lstStyle/>
          <a:p>
            <a:pPr marL="12700">
              <a:lnSpc>
                <a:spcPct val="100000"/>
              </a:lnSpc>
              <a:tabLst>
                <a:tab pos="1436370" algn="l"/>
                <a:tab pos="6428105" algn="l"/>
              </a:tabLst>
            </a:pPr>
            <a:r>
              <a:rPr sz="4000" spc="-5" dirty="0">
                <a:latin typeface="Times New Roman"/>
                <a:cs typeface="Times New Roman"/>
              </a:rPr>
              <a:t>DUE	</a:t>
            </a:r>
            <a:r>
              <a:rPr lang="en-US" sz="4000" spc="-5" dirty="0" smtClean="0">
                <a:latin typeface="Times New Roman"/>
                <a:cs typeface="Times New Roman"/>
              </a:rPr>
              <a:t>December 7 and 8</a:t>
            </a:r>
            <a:r>
              <a:rPr sz="4800" dirty="0" smtClean="0">
                <a:solidFill>
                  <a:srgbClr val="0000FF"/>
                </a:solidFill>
                <a:latin typeface="Times New Roman"/>
                <a:cs typeface="Times New Roman"/>
              </a:rPr>
              <a:t>!</a:t>
            </a:r>
            <a:r>
              <a:rPr sz="4800" spc="-105" dirty="0" smtClean="0">
                <a:solidFill>
                  <a:srgbClr val="0000FF"/>
                </a:solidFill>
                <a:latin typeface="Times New Roman"/>
                <a:cs typeface="Times New Roman"/>
              </a:rPr>
              <a:t> </a:t>
            </a:r>
            <a:r>
              <a:rPr sz="4800" dirty="0">
                <a:solidFill>
                  <a:srgbClr val="0000FF"/>
                </a:solidFill>
                <a:latin typeface="Times New Roman"/>
                <a:cs typeface="Times New Roman"/>
              </a:rPr>
              <a:t>!</a:t>
            </a:r>
            <a:endParaRPr sz="4800" dirty="0">
              <a:latin typeface="Times New Roman"/>
              <a:cs typeface="Times New Roman"/>
            </a:endParaRPr>
          </a:p>
        </p:txBody>
      </p:sp>
      <p:sp>
        <p:nvSpPr>
          <p:cNvPr id="4" name="object 4"/>
          <p:cNvSpPr/>
          <p:nvPr/>
        </p:nvSpPr>
        <p:spPr>
          <a:xfrm>
            <a:off x="2514600" y="304800"/>
            <a:ext cx="3998976" cy="40386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TotalTime>
  <Words>868</Words>
  <Application>Microsoft Office PowerPoint</Application>
  <PresentationFormat>On-screen Show (4:3)</PresentationFormat>
  <Paragraphs>123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Times New Roman</vt:lpstr>
      <vt:lpstr>Office Theme</vt:lpstr>
      <vt:lpstr>PowerPoint Presentation</vt:lpstr>
      <vt:lpstr>Use this model to set up your dialectical  journal for Huckleberry Finn</vt:lpstr>
      <vt:lpstr>PowerPoint Presentation</vt:lpstr>
      <vt:lpstr>PowerPoint Presentation</vt:lpstr>
      <vt:lpstr>PowerPoint Presentation</vt:lpstr>
      <vt:lpstr>PowerPoint Presentation</vt:lpstr>
      <vt:lpstr>PowerPoint Presentation</vt:lpstr>
      <vt:lpstr>EXAMPLE</vt:lpstr>
      <vt:lpstr>EXAMPLE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Holland, Susan</dc:creator>
  <cp:lastModifiedBy>Criswell, Sandi</cp:lastModifiedBy>
  <cp:revision>6</cp:revision>
  <dcterms:created xsi:type="dcterms:W3CDTF">2016-10-31T20:11:48Z</dcterms:created>
  <dcterms:modified xsi:type="dcterms:W3CDTF">2016-11-15T15:06:45Z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2016-10-31T00:00:00Z</vt:filetime>
  </property>
  <property fmtid="{D5CDD505-2E9C-101B-9397-08002B2CF9AE}" pid="3" name="LastSaved">
    <vt:filetime>2016-10-31T00:00:00Z</vt:filetime>
  </property>
</Properties>
</file>