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57" r:id="rId3"/>
    <p:sldId id="269" r:id="rId4"/>
    <p:sldId id="270" r:id="rId5"/>
    <p:sldId id="284" r:id="rId6"/>
    <p:sldId id="285" r:id="rId7"/>
    <p:sldId id="266" r:id="rId8"/>
    <p:sldId id="267" r:id="rId9"/>
    <p:sldId id="268" r:id="rId10"/>
    <p:sldId id="271" r:id="rId11"/>
    <p:sldId id="272" r:id="rId12"/>
    <p:sldId id="278" r:id="rId13"/>
    <p:sldId id="277" r:id="rId14"/>
    <p:sldId id="276" r:id="rId15"/>
    <p:sldId id="274" r:id="rId16"/>
    <p:sldId id="275" r:id="rId17"/>
    <p:sldId id="291" r:id="rId18"/>
    <p:sldId id="273" r:id="rId19"/>
    <p:sldId id="280" r:id="rId20"/>
    <p:sldId id="281" r:id="rId21"/>
    <p:sldId id="282" r:id="rId22"/>
    <p:sldId id="286" r:id="rId23"/>
    <p:sldId id="287" r:id="rId24"/>
    <p:sldId id="288" r:id="rId25"/>
    <p:sldId id="289" r:id="rId26"/>
    <p:sldId id="290" r:id="rId27"/>
    <p:sldId id="292" r:id="rId28"/>
    <p:sldId id="29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54E91-DE47-4BCF-AC69-664A0FDBE13A}" type="datetimeFigureOut">
              <a:rPr lang="en-US" smtClean="0"/>
              <a:t>4/21/2016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23896A-A69B-409B-ADF5-1B242C882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765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D9E37-AE3C-4AC1-9607-48B9FCEB0639}" type="datetimeFigureOut">
              <a:rPr lang="en-US" smtClean="0"/>
              <a:t>4/21/2016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C30A7D-E886-4CEF-A593-05A66251F8F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36D9E37-AE3C-4AC1-9607-48B9FCEB0639}" type="datetimeFigureOut">
              <a:rPr lang="en-US" smtClean="0"/>
              <a:t>4/21/2016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C30A7D-E886-4CEF-A593-05A66251F8F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D9E37-AE3C-4AC1-9607-48B9FCEB0639}" type="datetimeFigureOut">
              <a:rPr lang="en-US" smtClean="0"/>
              <a:t>4/21/2016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C30A7D-E886-4CEF-A593-05A66251F8F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D9E37-AE3C-4AC1-9607-48B9FCEB0639}" type="datetimeFigureOut">
              <a:rPr lang="en-US" smtClean="0"/>
              <a:t>4/21/2016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C30A7D-E886-4CEF-A593-05A66251F8F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D9E37-AE3C-4AC1-9607-48B9FCEB0639}" type="datetimeFigureOut">
              <a:rPr lang="en-US" smtClean="0"/>
              <a:t>4/21/2016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C30A7D-E886-4CEF-A593-05A66251F8F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136D9E37-AE3C-4AC1-9607-48B9FCEB0639}" type="datetimeFigureOut">
              <a:rPr lang="en-US" smtClean="0"/>
              <a:t>4/21/2016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C30A7D-E886-4CEF-A593-05A66251F8F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D9E37-AE3C-4AC1-9607-48B9FCEB0639}" type="datetimeFigureOut">
              <a:rPr lang="en-US" smtClean="0"/>
              <a:t>4/21/2016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30A7D-E886-4CEF-A593-05A66251F8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D9E37-AE3C-4AC1-9607-48B9FCEB0639}" type="datetimeFigureOut">
              <a:rPr lang="en-US" smtClean="0"/>
              <a:t>4/21/2016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C30A7D-E886-4CEF-A593-05A66251F8F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D9E37-AE3C-4AC1-9607-48B9FCEB0639}" type="datetimeFigureOut">
              <a:rPr lang="en-US" smtClean="0"/>
              <a:t>4/21/2016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C30A7D-E886-4CEF-A593-05A66251F8F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D9E37-AE3C-4AC1-9607-48B9FCEB0639}" type="datetimeFigureOut">
              <a:rPr lang="en-US" smtClean="0"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30A7D-E886-4CEF-A593-05A66251F8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D9E37-AE3C-4AC1-9607-48B9FCEB0639}" type="datetimeFigureOut">
              <a:rPr lang="en-US" smtClean="0"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30A7D-E886-4CEF-A593-05A66251F8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D9E37-AE3C-4AC1-9607-48B9FCEB0639}" type="datetimeFigureOut">
              <a:rPr lang="en-US" smtClean="0"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30A7D-E886-4CEF-A593-05A66251F8F6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em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0"/>
            <a:ext cx="8153400" cy="2251579"/>
          </a:xfrm>
        </p:spPr>
        <p:txBody>
          <a:bodyPr/>
          <a:lstStyle/>
          <a:p>
            <a:pPr algn="ctr"/>
            <a:r>
              <a:rPr lang="en-US" sz="5400" dirty="0" smtClean="0"/>
              <a:t>The </a:t>
            </a:r>
            <a:r>
              <a:rPr lang="en-US" sz="5400" dirty="0" err="1" smtClean="0"/>
              <a:t>CrissCross</a:t>
            </a:r>
            <a:r>
              <a:rPr lang="en-US" sz="5400" dirty="0" smtClean="0"/>
              <a:t> Method &amp;Polyatomic ions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4038600"/>
            <a:ext cx="6172200" cy="1123336"/>
          </a:xfrm>
        </p:spPr>
        <p:txBody>
          <a:bodyPr>
            <a:normAutofit/>
          </a:bodyPr>
          <a:lstStyle/>
          <a:p>
            <a:endParaRPr lang="en-US" sz="2800" dirty="0"/>
          </a:p>
        </p:txBody>
      </p:sp>
      <p:pic>
        <p:nvPicPr>
          <p:cNvPr id="1026" name="Picture 2" descr="http://bossip.files.wordpress.com/2013/05/kris_kro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398" y="2667000"/>
            <a:ext cx="2924747" cy="390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62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116824" cy="10668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Bonding Review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371600"/>
            <a:ext cx="8190046" cy="5018319"/>
          </a:xfrm>
        </p:spPr>
        <p:txBody>
          <a:bodyPr>
            <a:normAutofit/>
          </a:bodyPr>
          <a:lstStyle/>
          <a:p>
            <a:r>
              <a:rPr lang="en-US" sz="2800" i="0" dirty="0" smtClean="0"/>
              <a:t>Always Trying to Fulfill the </a:t>
            </a:r>
            <a:r>
              <a:rPr lang="en-US" sz="2800" b="1" i="0" u="sng" dirty="0" smtClean="0"/>
              <a:t>OCTET RULE</a:t>
            </a:r>
            <a:r>
              <a:rPr lang="en-US" sz="2800" i="0" dirty="0" smtClean="0"/>
              <a:t>!</a:t>
            </a:r>
          </a:p>
          <a:p>
            <a:r>
              <a:rPr lang="en-US" sz="2800" i="0" dirty="0" smtClean="0"/>
              <a:t>Ionic </a:t>
            </a:r>
            <a:r>
              <a:rPr lang="en-US" sz="2800" i="0" dirty="0"/>
              <a:t>- electron transfer</a:t>
            </a:r>
          </a:p>
          <a:p>
            <a:pPr lvl="1"/>
            <a:r>
              <a:rPr lang="en-US" sz="2800" i="0" dirty="0"/>
              <a:t>Forms between a metal and a nonmetal</a:t>
            </a:r>
          </a:p>
          <a:p>
            <a:pPr lvl="1"/>
            <a:r>
              <a:rPr lang="en-US" sz="2800" i="0" dirty="0" smtClean="0"/>
              <a:t>The </a:t>
            </a:r>
            <a:r>
              <a:rPr lang="en-US" sz="2800" i="0" dirty="0"/>
              <a:t>metal </a:t>
            </a:r>
            <a:r>
              <a:rPr lang="en-US" sz="2800" b="1" i="0" dirty="0"/>
              <a:t>gives</a:t>
            </a:r>
            <a:r>
              <a:rPr lang="en-US" sz="2800" i="0" dirty="0"/>
              <a:t> up the electrons and the nonmetal </a:t>
            </a:r>
            <a:r>
              <a:rPr lang="en-US" sz="2800" b="1" i="0" dirty="0"/>
              <a:t>takes</a:t>
            </a:r>
            <a:r>
              <a:rPr lang="en-US" sz="2800" i="0" dirty="0"/>
              <a:t> them</a:t>
            </a:r>
          </a:p>
          <a:p>
            <a:r>
              <a:rPr lang="en-US" sz="2800" i="0" dirty="0"/>
              <a:t>Covalent - electron sharing</a:t>
            </a:r>
          </a:p>
          <a:p>
            <a:pPr lvl="1"/>
            <a:r>
              <a:rPr lang="en-US" sz="2800" i="0" dirty="0" smtClean="0"/>
              <a:t>Forms most often </a:t>
            </a:r>
            <a:r>
              <a:rPr lang="en-US" sz="2800" i="0" dirty="0"/>
              <a:t>between two nonmetals</a:t>
            </a:r>
          </a:p>
          <a:p>
            <a:pPr lvl="1"/>
            <a:r>
              <a:rPr lang="en-US" sz="2800" i="0" dirty="0" smtClean="0"/>
              <a:t>Electron </a:t>
            </a:r>
            <a:r>
              <a:rPr lang="en-US" sz="2800" b="1" i="0" dirty="0" smtClean="0"/>
              <a:t>shared pairs </a:t>
            </a:r>
            <a:r>
              <a:rPr lang="en-US" sz="2800" i="0" dirty="0" smtClean="0"/>
              <a:t>are formed to allow both elements to fulfill the octet rule.</a:t>
            </a:r>
          </a:p>
          <a:p>
            <a:pPr marL="457200" lvl="1" indent="0">
              <a:buNone/>
            </a:pPr>
            <a:endParaRPr lang="en-US" sz="2800" i="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8820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116824" cy="1066800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 smtClean="0"/>
              <a:t>CrissCross</a:t>
            </a:r>
            <a:r>
              <a:rPr lang="en-US" sz="4000" dirty="0" smtClean="0"/>
              <a:t> Method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371600"/>
            <a:ext cx="8305800" cy="5018319"/>
          </a:xfrm>
        </p:spPr>
        <p:txBody>
          <a:bodyPr>
            <a:normAutofit/>
          </a:bodyPr>
          <a:lstStyle/>
          <a:p>
            <a:r>
              <a:rPr lang="en-US" sz="2800" i="0" dirty="0" smtClean="0"/>
              <a:t>Determine the charges/oxidation #’s for each element.</a:t>
            </a:r>
          </a:p>
          <a:p>
            <a:r>
              <a:rPr lang="en-US" sz="2800" i="0" dirty="0" smtClean="0"/>
              <a:t>By </a:t>
            </a:r>
            <a:r>
              <a:rPr lang="en-US" sz="2800" b="1" i="0" dirty="0" err="1" smtClean="0"/>
              <a:t>criss</a:t>
            </a:r>
            <a:r>
              <a:rPr lang="en-US" sz="2800" b="1" i="0" dirty="0" smtClean="0"/>
              <a:t> crossing </a:t>
            </a:r>
            <a:r>
              <a:rPr lang="en-US" sz="2800" i="0" dirty="0"/>
              <a:t>the </a:t>
            </a:r>
            <a:r>
              <a:rPr lang="en-US" sz="2800" b="1" i="0" dirty="0"/>
              <a:t>charges</a:t>
            </a:r>
            <a:r>
              <a:rPr lang="en-US" sz="2800" i="0" dirty="0"/>
              <a:t> of the elements you can </a:t>
            </a:r>
            <a:r>
              <a:rPr lang="en-US" sz="2800" i="0" dirty="0" smtClean="0"/>
              <a:t>easily </a:t>
            </a:r>
            <a:r>
              <a:rPr lang="en-US" sz="2800" i="0" dirty="0"/>
              <a:t>write </a:t>
            </a:r>
            <a:r>
              <a:rPr lang="en-US" sz="2800" i="0" dirty="0" smtClean="0"/>
              <a:t>the </a:t>
            </a:r>
            <a:r>
              <a:rPr lang="en-US" sz="2800" i="0" u="sng" dirty="0"/>
              <a:t>chemical formula</a:t>
            </a:r>
          </a:p>
          <a:p>
            <a:r>
              <a:rPr lang="en-US" sz="2800" i="0" dirty="0"/>
              <a:t>Example: </a:t>
            </a:r>
            <a:r>
              <a:rPr lang="en-US" sz="2800" i="0" dirty="0" smtClean="0"/>
              <a:t>	Hydrogen  </a:t>
            </a:r>
            <a:r>
              <a:rPr lang="en-US" sz="2800" i="0" dirty="0"/>
              <a:t>+ </a:t>
            </a:r>
            <a:r>
              <a:rPr lang="en-US" sz="2800" i="0" dirty="0" smtClean="0"/>
              <a:t>Oxygen</a:t>
            </a:r>
            <a:endParaRPr lang="en-US" sz="2800" i="0" dirty="0"/>
          </a:p>
          <a:p>
            <a:pPr lvl="1"/>
            <a:r>
              <a:rPr lang="en-US" sz="2800" i="0" dirty="0" smtClean="0"/>
              <a:t>H + O     </a:t>
            </a:r>
            <a:r>
              <a:rPr lang="en-US" sz="2800" i="0" dirty="0" smtClean="0">
                <a:sym typeface="Wingdings" panose="05000000000000000000" pitchFamily="2" charset="2"/>
              </a:rPr>
              <a:t>     IONS =  </a:t>
            </a:r>
            <a:r>
              <a:rPr lang="en-US" sz="2800" b="1" i="0" dirty="0" smtClean="0"/>
              <a:t>H</a:t>
            </a:r>
            <a:r>
              <a:rPr lang="en-US" sz="2800" b="1" i="0" baseline="30000" dirty="0" smtClean="0"/>
              <a:t>+1</a:t>
            </a:r>
            <a:r>
              <a:rPr lang="en-US" sz="2800" b="1" i="0" dirty="0" smtClean="0"/>
              <a:t>   +  O</a:t>
            </a:r>
            <a:r>
              <a:rPr lang="en-US" sz="2800" b="1" i="0" baseline="30000" dirty="0" smtClean="0"/>
              <a:t>–2</a:t>
            </a:r>
            <a:r>
              <a:rPr lang="en-US" sz="2800" b="1" i="0" dirty="0" smtClean="0"/>
              <a:t>  </a:t>
            </a:r>
            <a:endParaRPr lang="en-US" sz="2800" b="1" i="0" dirty="0"/>
          </a:p>
          <a:p>
            <a:pPr lvl="1"/>
            <a:r>
              <a:rPr lang="en-US" sz="2800" i="0" dirty="0" err="1"/>
              <a:t>Criss</a:t>
            </a:r>
            <a:r>
              <a:rPr lang="en-US" sz="2800" i="0" dirty="0"/>
              <a:t> cross the </a:t>
            </a:r>
            <a:r>
              <a:rPr lang="en-US" sz="2800" i="0" dirty="0" smtClean="0"/>
              <a:t>oxidation </a:t>
            </a:r>
            <a:r>
              <a:rPr lang="en-US" sz="2800" b="1" i="0" dirty="0" smtClean="0">
                <a:solidFill>
                  <a:schemeClr val="tx2">
                    <a:lumMod val="75000"/>
                  </a:schemeClr>
                </a:solidFill>
              </a:rPr>
              <a:t>#</a:t>
            </a:r>
            <a:r>
              <a:rPr lang="en-US" sz="2800" i="0" dirty="0" smtClean="0"/>
              <a:t> </a:t>
            </a:r>
            <a:endParaRPr lang="en-US" sz="2800" i="0" dirty="0"/>
          </a:p>
          <a:p>
            <a:pPr lvl="2"/>
            <a:r>
              <a:rPr lang="en-US" sz="2400" i="0" dirty="0" smtClean="0"/>
              <a:t>just </a:t>
            </a:r>
            <a:r>
              <a:rPr lang="en-US" sz="2400" i="0" dirty="0"/>
              <a:t>the </a:t>
            </a:r>
            <a:r>
              <a:rPr lang="en-US" sz="2400" i="0" dirty="0" smtClean="0"/>
              <a:t>numbers - </a:t>
            </a:r>
            <a:r>
              <a:rPr lang="en-US" sz="2400" b="1" i="0" dirty="0" smtClean="0"/>
              <a:t>not </a:t>
            </a:r>
            <a:r>
              <a:rPr lang="en-US" sz="2400" b="1" i="0" dirty="0"/>
              <a:t>the + / - signs </a:t>
            </a:r>
            <a:r>
              <a:rPr lang="en-US" sz="2400" b="1" i="0" dirty="0" smtClean="0"/>
              <a:t> </a:t>
            </a:r>
            <a:endParaRPr lang="en-US" sz="2400" b="1" i="0" dirty="0"/>
          </a:p>
          <a:p>
            <a:pPr lvl="1"/>
            <a:r>
              <a:rPr lang="en-US" sz="2800" i="0" dirty="0"/>
              <a:t>Write the numbers as </a:t>
            </a:r>
            <a:r>
              <a:rPr lang="en-US" sz="2800" b="1" i="0" dirty="0"/>
              <a:t>subscripts </a:t>
            </a:r>
          </a:p>
          <a:p>
            <a:pPr lvl="2"/>
            <a:r>
              <a:rPr lang="en-US" sz="2400" i="0" dirty="0" smtClean="0"/>
              <a:t>bottom </a:t>
            </a:r>
            <a:r>
              <a:rPr lang="en-US" sz="2400" i="0" dirty="0"/>
              <a:t>right of </a:t>
            </a:r>
            <a:r>
              <a:rPr lang="en-US" sz="2400" i="0" dirty="0" smtClean="0"/>
              <a:t>symbol</a:t>
            </a:r>
            <a:endParaRPr lang="en-US" sz="2400" i="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9716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116824" cy="1066800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 smtClean="0"/>
              <a:t>CrissCross</a:t>
            </a:r>
            <a:r>
              <a:rPr lang="en-US" sz="4000" dirty="0" smtClean="0"/>
              <a:t> Method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371600"/>
            <a:ext cx="8190046" cy="5018319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3600" dirty="0" smtClean="0"/>
          </a:p>
          <a:p>
            <a:pPr>
              <a:buNone/>
            </a:pPr>
            <a:r>
              <a:rPr lang="en-US" sz="3600" dirty="0"/>
              <a:t> </a:t>
            </a:r>
            <a:r>
              <a:rPr lang="en-US" sz="3600" dirty="0" smtClean="0"/>
              <a:t>             </a:t>
            </a:r>
            <a:r>
              <a:rPr lang="en-US" sz="4000" dirty="0" smtClean="0"/>
              <a:t>H</a:t>
            </a:r>
            <a:r>
              <a:rPr lang="en-US" sz="4000" baseline="30000" dirty="0" smtClean="0"/>
              <a:t>+1          </a:t>
            </a:r>
            <a:r>
              <a:rPr lang="en-US" sz="4000" b="1" dirty="0"/>
              <a:t>O</a:t>
            </a:r>
            <a:r>
              <a:rPr lang="en-US" sz="4000" baseline="30000" dirty="0"/>
              <a:t>-2</a:t>
            </a:r>
            <a:r>
              <a:rPr lang="en-US" sz="3200" baseline="30000" dirty="0"/>
              <a:t>  </a:t>
            </a:r>
            <a:endParaRPr lang="en-US" sz="2800" baseline="30000" dirty="0"/>
          </a:p>
          <a:p>
            <a:pPr>
              <a:buNone/>
            </a:pPr>
            <a:r>
              <a:rPr lang="en-US" sz="2800" baseline="30000" dirty="0"/>
              <a:t>			</a:t>
            </a:r>
            <a:r>
              <a:rPr lang="en-US" sz="2800" baseline="30000" dirty="0" smtClean="0"/>
              <a:t>                                                  </a:t>
            </a:r>
            <a:r>
              <a:rPr lang="en-US" sz="2800" dirty="0" err="1" smtClean="0"/>
              <a:t>CrissCross</a:t>
            </a:r>
            <a:r>
              <a:rPr lang="en-US" sz="2800" dirty="0" smtClean="0"/>
              <a:t> </a:t>
            </a:r>
            <a:r>
              <a:rPr lang="en-US" sz="2800" dirty="0"/>
              <a:t>the numbers</a:t>
            </a:r>
            <a:endParaRPr lang="en-US" sz="2800" baseline="30000" dirty="0"/>
          </a:p>
          <a:p>
            <a:pPr>
              <a:buNone/>
            </a:pPr>
            <a:r>
              <a:rPr lang="en-US" sz="2800" dirty="0">
                <a:cs typeface="Times New Roman" pitchFamily="18" charset="0"/>
              </a:rPr>
              <a:t>	</a:t>
            </a:r>
            <a:r>
              <a:rPr lang="en-US" sz="2800" dirty="0" smtClean="0">
                <a:cs typeface="Times New Roman" pitchFamily="18" charset="0"/>
              </a:rPr>
              <a:t>              </a:t>
            </a:r>
            <a:r>
              <a:rPr lang="en-US" sz="4000" b="1" dirty="0" smtClean="0">
                <a:cs typeface="Times New Roman" pitchFamily="18" charset="0"/>
              </a:rPr>
              <a:t>H</a:t>
            </a:r>
            <a:r>
              <a:rPr lang="en-US" sz="4000" b="1" baseline="-25000" dirty="0" smtClean="0">
                <a:cs typeface="Times New Roman" pitchFamily="18" charset="0"/>
              </a:rPr>
              <a:t>2</a:t>
            </a:r>
            <a:r>
              <a:rPr lang="en-US" sz="4000" b="1" dirty="0" smtClean="0">
                <a:cs typeface="Times New Roman" pitchFamily="18" charset="0"/>
              </a:rPr>
              <a:t>O</a:t>
            </a:r>
            <a:r>
              <a:rPr lang="en-US" sz="4000" b="1" baseline="-25000" dirty="0" smtClean="0">
                <a:cs typeface="Times New Roman" pitchFamily="18" charset="0"/>
              </a:rPr>
              <a:t>1</a:t>
            </a:r>
            <a:r>
              <a:rPr lang="en-US" sz="2800" b="1" dirty="0">
                <a:cs typeface="Times New Roman" pitchFamily="18" charset="0"/>
              </a:rPr>
              <a:t>	</a:t>
            </a:r>
            <a:r>
              <a:rPr lang="en-US" sz="2800" b="1" dirty="0">
                <a:cs typeface="Times New Roman" pitchFamily="18" charset="0"/>
                <a:sym typeface="Wingdings" pitchFamily="2" charset="2"/>
              </a:rPr>
              <a:t>    </a:t>
            </a:r>
          </a:p>
          <a:p>
            <a:pPr>
              <a:buNone/>
            </a:pPr>
            <a:r>
              <a:rPr lang="en-US" sz="2800" b="1" dirty="0">
                <a:cs typeface="Times New Roman" pitchFamily="18" charset="0"/>
                <a:sym typeface="Wingdings" pitchFamily="2" charset="2"/>
              </a:rPr>
              <a:t>				</a:t>
            </a:r>
            <a:r>
              <a:rPr lang="en-US" sz="2800" b="1" dirty="0" smtClean="0">
                <a:cs typeface="Times New Roman" pitchFamily="18" charset="0"/>
                <a:sym typeface="Wingdings" pitchFamily="2" charset="2"/>
              </a:rPr>
              <a:t>      </a:t>
            </a:r>
            <a:r>
              <a:rPr lang="en-US" sz="2800" i="0" dirty="0" smtClean="0">
                <a:cs typeface="Times New Roman" pitchFamily="18" charset="0"/>
                <a:sym typeface="Wingdings" pitchFamily="2" charset="2"/>
              </a:rPr>
              <a:t>Final</a:t>
            </a:r>
            <a:r>
              <a:rPr lang="en-US" sz="2800" i="0" dirty="0">
                <a:cs typeface="Times New Roman" pitchFamily="18" charset="0"/>
                <a:sym typeface="Wingdings" pitchFamily="2" charset="2"/>
              </a:rPr>
              <a:t>:  </a:t>
            </a:r>
            <a:r>
              <a:rPr lang="en-US" sz="3600" i="0" dirty="0" smtClean="0">
                <a:cs typeface="Times New Roman" pitchFamily="18" charset="0"/>
                <a:sym typeface="Wingdings" pitchFamily="2" charset="2"/>
              </a:rPr>
              <a:t>H</a:t>
            </a:r>
            <a:r>
              <a:rPr lang="en-US" sz="3600" i="0" baseline="-25000" dirty="0" smtClean="0">
                <a:cs typeface="Times New Roman" pitchFamily="18" charset="0"/>
                <a:sym typeface="Wingdings" pitchFamily="2" charset="2"/>
              </a:rPr>
              <a:t>2</a:t>
            </a:r>
            <a:r>
              <a:rPr lang="en-US" sz="3600" i="0" dirty="0" smtClean="0">
                <a:cs typeface="Times New Roman" pitchFamily="18" charset="0"/>
                <a:sym typeface="Wingdings" pitchFamily="2" charset="2"/>
              </a:rPr>
              <a:t>O</a:t>
            </a:r>
          </a:p>
          <a:p>
            <a:pPr>
              <a:buNone/>
            </a:pPr>
            <a:endParaRPr lang="en-US" sz="1600" b="1" dirty="0">
              <a:cs typeface="Times New Roman" pitchFamily="18" charset="0"/>
            </a:endParaRPr>
          </a:p>
          <a:p>
            <a:r>
              <a:rPr lang="en-US" sz="2800" i="0" dirty="0"/>
              <a:t>Where is the 1 in the final formula?  </a:t>
            </a:r>
            <a:endParaRPr lang="en-US" sz="2800" i="0" dirty="0" smtClean="0"/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438400"/>
            <a:ext cx="139065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098314"/>
            <a:ext cx="376237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1724" y="3629025"/>
            <a:ext cx="377825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132156"/>
            <a:ext cx="376237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037" y="3629025"/>
            <a:ext cx="376237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2311">
            <a:off x="2276688" y="2558512"/>
            <a:ext cx="650272" cy="1152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65" y="914400"/>
            <a:ext cx="3930968" cy="1031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724400" y="1106991"/>
            <a:ext cx="32864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ym typeface="Wingdings" panose="05000000000000000000" pitchFamily="2" charset="2"/>
              </a:rPr>
              <a:t></a:t>
            </a:r>
            <a:r>
              <a:rPr lang="en-US" sz="3600" dirty="0" smtClean="0"/>
              <a:t>This becomes</a:t>
            </a:r>
            <a:endParaRPr lang="en-US" sz="3600" dirty="0"/>
          </a:p>
        </p:txBody>
      </p:sp>
      <p:sp>
        <p:nvSpPr>
          <p:cNvPr id="6" name="Bent Arrow 5"/>
          <p:cNvSpPr/>
          <p:nvPr/>
        </p:nvSpPr>
        <p:spPr>
          <a:xfrm rot="10800000">
            <a:off x="4112416" y="1704703"/>
            <a:ext cx="2821783" cy="118885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168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116824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err="1" smtClean="0"/>
              <a:t>CrissCross</a:t>
            </a:r>
            <a:r>
              <a:rPr lang="en-US" sz="4000" dirty="0" smtClean="0"/>
              <a:t> Method</a:t>
            </a:r>
            <a:br>
              <a:rPr lang="en-US" sz="4000" dirty="0" smtClean="0"/>
            </a:br>
            <a:r>
              <a:rPr lang="en-US" sz="4000" dirty="0" smtClean="0"/>
              <a:t>You Try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371600"/>
            <a:ext cx="8190046" cy="5018319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3600" dirty="0" smtClean="0"/>
          </a:p>
          <a:p>
            <a:pPr>
              <a:buNone/>
            </a:pPr>
            <a:r>
              <a:rPr lang="en-US" sz="3600" dirty="0"/>
              <a:t> </a:t>
            </a:r>
            <a:r>
              <a:rPr lang="en-US" sz="3600" dirty="0" smtClean="0"/>
              <a:t>            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81891" y="1676400"/>
            <a:ext cx="6781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4000" dirty="0" smtClean="0"/>
              <a:t>Mg + O</a:t>
            </a:r>
          </a:p>
          <a:p>
            <a:pPr marL="742950" indent="-742950">
              <a:buAutoNum type="arabicPeriod"/>
            </a:pPr>
            <a:r>
              <a:rPr lang="en-US" sz="4000" dirty="0" err="1" smtClean="0"/>
              <a:t>Ca</a:t>
            </a:r>
            <a:r>
              <a:rPr lang="en-US" sz="4000" dirty="0" smtClean="0"/>
              <a:t> + P</a:t>
            </a:r>
          </a:p>
          <a:p>
            <a:pPr marL="742950" indent="-742950">
              <a:buAutoNum type="arabicPeriod"/>
            </a:pPr>
            <a:r>
              <a:rPr lang="en-US" sz="4000" dirty="0" smtClean="0"/>
              <a:t>K + S</a:t>
            </a:r>
          </a:p>
          <a:p>
            <a:pPr marL="742950" indent="-742950">
              <a:buAutoNum type="arabicPeriod"/>
            </a:pPr>
            <a:r>
              <a:rPr lang="en-US" sz="4000" dirty="0" smtClean="0"/>
              <a:t>C + H</a:t>
            </a:r>
          </a:p>
          <a:p>
            <a:pPr marL="742950" indent="-742950">
              <a:buAutoNum type="arabicPeriod"/>
            </a:pPr>
            <a:r>
              <a:rPr lang="en-US" sz="4000" dirty="0" smtClean="0"/>
              <a:t>As + S</a:t>
            </a:r>
          </a:p>
          <a:p>
            <a:pPr marL="742950" indent="-742950">
              <a:buAutoNum type="arabicPeriod"/>
            </a:pPr>
            <a:r>
              <a:rPr lang="en-US" sz="4000" dirty="0" smtClean="0"/>
              <a:t>C + O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33415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116824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err="1" smtClean="0"/>
              <a:t>CrissCross</a:t>
            </a:r>
            <a:r>
              <a:rPr lang="en-US" sz="4000" dirty="0" smtClean="0"/>
              <a:t> Method</a:t>
            </a:r>
            <a:br>
              <a:rPr lang="en-US" sz="4000" dirty="0" smtClean="0"/>
            </a:br>
            <a:r>
              <a:rPr lang="en-US" sz="4000" dirty="0" smtClean="0"/>
              <a:t>You Try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371600"/>
            <a:ext cx="8190046" cy="5018319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3600" dirty="0" smtClean="0"/>
          </a:p>
          <a:p>
            <a:pPr>
              <a:buNone/>
            </a:pPr>
            <a:r>
              <a:rPr lang="en-US" sz="3600" dirty="0"/>
              <a:t> </a:t>
            </a:r>
            <a:r>
              <a:rPr lang="en-US" sz="3600" dirty="0" smtClean="0"/>
              <a:t>            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88818" y="1676399"/>
            <a:ext cx="6781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4000" dirty="0" smtClean="0"/>
              <a:t>Mg + O </a:t>
            </a:r>
          </a:p>
          <a:p>
            <a:pPr marL="742950" indent="-742950">
              <a:buAutoNum type="arabicPeriod"/>
            </a:pPr>
            <a:r>
              <a:rPr lang="en-US" sz="4000" dirty="0" err="1" smtClean="0"/>
              <a:t>Ca</a:t>
            </a:r>
            <a:r>
              <a:rPr lang="en-US" sz="4000" dirty="0" smtClean="0"/>
              <a:t> + P</a:t>
            </a:r>
          </a:p>
          <a:p>
            <a:pPr marL="742950" indent="-742950">
              <a:buAutoNum type="arabicPeriod"/>
            </a:pPr>
            <a:r>
              <a:rPr lang="en-US" sz="4000" dirty="0" smtClean="0"/>
              <a:t>K + S</a:t>
            </a:r>
          </a:p>
          <a:p>
            <a:pPr marL="742950" indent="-742950">
              <a:buAutoNum type="arabicPeriod"/>
            </a:pPr>
            <a:r>
              <a:rPr lang="en-US" sz="4000" dirty="0" smtClean="0"/>
              <a:t>C + H</a:t>
            </a:r>
          </a:p>
          <a:p>
            <a:pPr marL="742950" indent="-742950">
              <a:buAutoNum type="arabicPeriod"/>
            </a:pPr>
            <a:r>
              <a:rPr lang="en-US" sz="4000" dirty="0" smtClean="0"/>
              <a:t>As + S</a:t>
            </a:r>
          </a:p>
          <a:p>
            <a:pPr marL="742950" indent="-742950">
              <a:buAutoNum type="arabicPeriod"/>
            </a:pPr>
            <a:r>
              <a:rPr lang="en-US" sz="4000" dirty="0" smtClean="0"/>
              <a:t>C + O</a:t>
            </a:r>
          </a:p>
          <a:p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429000" y="1676400"/>
            <a:ext cx="373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ym typeface="Wingdings" panose="05000000000000000000" pitchFamily="2" charset="2"/>
              </a:rPr>
              <a:t> Mg</a:t>
            </a:r>
            <a:r>
              <a:rPr lang="en-US" sz="4000" baseline="-25000" dirty="0" smtClean="0">
                <a:sym typeface="Wingdings" panose="05000000000000000000" pitchFamily="2" charset="2"/>
              </a:rPr>
              <a:t>2</a:t>
            </a:r>
            <a:r>
              <a:rPr lang="en-US" sz="4000" dirty="0" smtClean="0">
                <a:sym typeface="Wingdings" panose="05000000000000000000" pitchFamily="2" charset="2"/>
              </a:rPr>
              <a:t>O</a:t>
            </a:r>
            <a:r>
              <a:rPr lang="en-US" sz="4000" baseline="-25000" dirty="0" smtClean="0">
                <a:sym typeface="Wingdings" panose="05000000000000000000" pitchFamily="2" charset="2"/>
              </a:rPr>
              <a:t>2</a:t>
            </a:r>
            <a:endParaRPr lang="en-US" sz="4000" baseline="-25000" dirty="0"/>
          </a:p>
        </p:txBody>
      </p:sp>
      <p:sp>
        <p:nvSpPr>
          <p:cNvPr id="6" name="TextBox 5"/>
          <p:cNvSpPr txBox="1"/>
          <p:nvPr/>
        </p:nvSpPr>
        <p:spPr>
          <a:xfrm>
            <a:off x="3408218" y="2184047"/>
            <a:ext cx="373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ym typeface="Wingdings" panose="05000000000000000000" pitchFamily="2" charset="2"/>
              </a:rPr>
              <a:t> Ca</a:t>
            </a:r>
            <a:r>
              <a:rPr lang="en-US" sz="4000" baseline="-25000" dirty="0" smtClean="0">
                <a:sym typeface="Wingdings" panose="05000000000000000000" pitchFamily="2" charset="2"/>
              </a:rPr>
              <a:t>3</a:t>
            </a:r>
            <a:r>
              <a:rPr lang="en-US" sz="4000" dirty="0" smtClean="0">
                <a:sym typeface="Wingdings" panose="05000000000000000000" pitchFamily="2" charset="2"/>
              </a:rPr>
              <a:t>P</a:t>
            </a:r>
            <a:r>
              <a:rPr lang="en-US" sz="4000" baseline="-25000" dirty="0" smtClean="0">
                <a:sym typeface="Wingdings" panose="05000000000000000000" pitchFamily="2" charset="2"/>
              </a:rPr>
              <a:t>2</a:t>
            </a:r>
            <a:endParaRPr lang="en-US" sz="4000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3408218" y="2815173"/>
            <a:ext cx="373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ym typeface="Wingdings" panose="05000000000000000000" pitchFamily="2" charset="2"/>
              </a:rPr>
              <a:t> K</a:t>
            </a:r>
            <a:r>
              <a:rPr lang="en-US" sz="4000" baseline="-25000" dirty="0" smtClean="0">
                <a:sym typeface="Wingdings" panose="05000000000000000000" pitchFamily="2" charset="2"/>
              </a:rPr>
              <a:t>2</a:t>
            </a:r>
            <a:r>
              <a:rPr lang="en-US" sz="4000" dirty="0" smtClean="0">
                <a:sym typeface="Wingdings" panose="05000000000000000000" pitchFamily="2" charset="2"/>
              </a:rPr>
              <a:t>S</a:t>
            </a:r>
            <a:endParaRPr lang="en-US" sz="4000" baseline="-25000" dirty="0"/>
          </a:p>
        </p:txBody>
      </p:sp>
      <p:sp>
        <p:nvSpPr>
          <p:cNvPr id="8" name="TextBox 7"/>
          <p:cNvSpPr txBox="1"/>
          <p:nvPr/>
        </p:nvSpPr>
        <p:spPr>
          <a:xfrm>
            <a:off x="3491345" y="3429000"/>
            <a:ext cx="373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ym typeface="Wingdings" panose="05000000000000000000" pitchFamily="2" charset="2"/>
              </a:rPr>
              <a:t> CH</a:t>
            </a:r>
            <a:r>
              <a:rPr lang="en-US" sz="4000" baseline="-25000" dirty="0" smtClean="0">
                <a:sym typeface="Wingdings" panose="05000000000000000000" pitchFamily="2" charset="2"/>
              </a:rPr>
              <a:t>4</a:t>
            </a:r>
            <a:endParaRPr lang="en-US" sz="4000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3435927" y="4007002"/>
            <a:ext cx="373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ym typeface="Wingdings" panose="05000000000000000000" pitchFamily="2" charset="2"/>
              </a:rPr>
              <a:t> As</a:t>
            </a:r>
            <a:r>
              <a:rPr lang="en-US" sz="4000" baseline="-25000" dirty="0" smtClean="0">
                <a:sym typeface="Wingdings" panose="05000000000000000000" pitchFamily="2" charset="2"/>
              </a:rPr>
              <a:t>2</a:t>
            </a:r>
            <a:r>
              <a:rPr lang="en-US" sz="4000" dirty="0" smtClean="0">
                <a:sym typeface="Wingdings" panose="05000000000000000000" pitchFamily="2" charset="2"/>
              </a:rPr>
              <a:t>S</a:t>
            </a:r>
            <a:r>
              <a:rPr lang="en-US" sz="4000" baseline="-25000" dirty="0" smtClean="0">
                <a:sym typeface="Wingdings" panose="05000000000000000000" pitchFamily="2" charset="2"/>
              </a:rPr>
              <a:t>3</a:t>
            </a:r>
            <a:endParaRPr lang="en-US" sz="4000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3429000" y="4714888"/>
            <a:ext cx="373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ym typeface="Wingdings" panose="05000000000000000000" pitchFamily="2" charset="2"/>
              </a:rPr>
              <a:t> C</a:t>
            </a:r>
            <a:r>
              <a:rPr lang="en-US" sz="4000" baseline="-25000" dirty="0" smtClean="0">
                <a:sym typeface="Wingdings" panose="05000000000000000000" pitchFamily="2" charset="2"/>
              </a:rPr>
              <a:t>2</a:t>
            </a:r>
            <a:r>
              <a:rPr lang="en-US" sz="4000" dirty="0">
                <a:sym typeface="Wingdings" panose="05000000000000000000" pitchFamily="2" charset="2"/>
              </a:rPr>
              <a:t>O</a:t>
            </a:r>
            <a:r>
              <a:rPr lang="en-US" sz="4000" baseline="-25000" dirty="0" smtClean="0">
                <a:sym typeface="Wingdings" panose="05000000000000000000" pitchFamily="2" charset="2"/>
              </a:rPr>
              <a:t>4</a:t>
            </a:r>
            <a:endParaRPr lang="en-US" sz="4000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5638800" y="1677704"/>
            <a:ext cx="27189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ym typeface="Wingdings" panose="05000000000000000000" pitchFamily="2" charset="2"/>
              </a:rPr>
              <a:t> </a:t>
            </a:r>
            <a:r>
              <a:rPr lang="en-US" sz="4000" dirty="0" err="1" smtClean="0">
                <a:sym typeface="Wingdings" panose="05000000000000000000" pitchFamily="2" charset="2"/>
              </a:rPr>
              <a:t>MgO</a:t>
            </a:r>
            <a:endParaRPr lang="en-US" sz="4000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5680363" y="4714888"/>
            <a:ext cx="2112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ym typeface="Wingdings" panose="05000000000000000000" pitchFamily="2" charset="2"/>
              </a:rPr>
              <a:t> CO</a:t>
            </a:r>
            <a:r>
              <a:rPr lang="en-US" sz="4000" baseline="-25000" dirty="0" smtClean="0">
                <a:sym typeface="Wingdings" panose="05000000000000000000" pitchFamily="2" charset="2"/>
              </a:rPr>
              <a:t>2</a:t>
            </a:r>
            <a:endParaRPr lang="en-US" sz="4000" baseline="-25000" dirty="0"/>
          </a:p>
        </p:txBody>
      </p:sp>
      <p:sp>
        <p:nvSpPr>
          <p:cNvPr id="14" name="TextBox 13"/>
          <p:cNvSpPr txBox="1"/>
          <p:nvPr/>
        </p:nvSpPr>
        <p:spPr>
          <a:xfrm>
            <a:off x="6400800" y="2553563"/>
            <a:ext cx="2438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Just like with Fractions in math the Numbers will reduce!</a:t>
            </a:r>
            <a:endParaRPr lang="en-US" sz="2400" b="1" dirty="0"/>
          </a:p>
        </p:txBody>
      </p:sp>
      <p:cxnSp>
        <p:nvCxnSpPr>
          <p:cNvPr id="16" name="Curved Connector 15"/>
          <p:cNvCxnSpPr/>
          <p:nvPr/>
        </p:nvCxnSpPr>
        <p:spPr>
          <a:xfrm rot="10800000">
            <a:off x="7370621" y="1828802"/>
            <a:ext cx="987135" cy="724764"/>
          </a:xfrm>
          <a:prstGeom prst="curvedConnector3">
            <a:avLst>
              <a:gd name="adj1" fmla="val -55865"/>
            </a:avLst>
          </a:prstGeom>
          <a:ln w="762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87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1"/>
      <p:bldP spid="14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116824" cy="10668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Polyatomic Ions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143000"/>
            <a:ext cx="8190046" cy="5246919"/>
          </a:xfrm>
        </p:spPr>
        <p:txBody>
          <a:bodyPr>
            <a:noAutofit/>
          </a:bodyPr>
          <a:lstStyle/>
          <a:p>
            <a:r>
              <a:rPr lang="en-US" sz="2800" b="1" i="0" dirty="0" smtClean="0"/>
              <a:t>Polyatomic Ion </a:t>
            </a:r>
            <a:r>
              <a:rPr lang="en-US" sz="2800" i="0" dirty="0" smtClean="0"/>
              <a:t>- A </a:t>
            </a:r>
            <a:r>
              <a:rPr lang="en-US" sz="2800" b="1" i="0" u="sng" dirty="0"/>
              <a:t>covalently</a:t>
            </a:r>
            <a:r>
              <a:rPr lang="en-US" sz="2800" i="0" dirty="0"/>
              <a:t> bonded group of atoms </a:t>
            </a:r>
            <a:r>
              <a:rPr lang="en-US" sz="2800" i="0" dirty="0" smtClean="0"/>
              <a:t>that acts </a:t>
            </a:r>
            <a:r>
              <a:rPr lang="en-US" sz="2800" i="0" dirty="0"/>
              <a:t>as a </a:t>
            </a:r>
            <a:r>
              <a:rPr lang="en-US" sz="2800" b="1" i="0" u="sng" dirty="0" smtClean="0"/>
              <a:t>unit</a:t>
            </a:r>
            <a:r>
              <a:rPr lang="en-US" sz="2800" i="0" dirty="0" smtClean="0"/>
              <a:t> and has its </a:t>
            </a:r>
            <a:r>
              <a:rPr lang="en-US" sz="2800" b="1" i="0" u="sng" dirty="0" smtClean="0"/>
              <a:t>own charge</a:t>
            </a:r>
            <a:r>
              <a:rPr lang="en-US" sz="2800" i="0" dirty="0" smtClean="0"/>
              <a:t>.</a:t>
            </a:r>
            <a:endParaRPr lang="en-US" sz="2800" b="1" i="0" dirty="0" smtClean="0"/>
          </a:p>
          <a:p>
            <a:pPr lvl="1"/>
            <a:r>
              <a:rPr lang="en-US" sz="2800" i="0" dirty="0" smtClean="0"/>
              <a:t>Most </a:t>
            </a:r>
            <a:r>
              <a:rPr lang="en-US" sz="2800" i="0" dirty="0"/>
              <a:t>simple polyatomic ions are </a:t>
            </a:r>
            <a:r>
              <a:rPr lang="en-US" sz="2800" b="1" i="0" dirty="0">
                <a:solidFill>
                  <a:schemeClr val="tx2">
                    <a:lumMod val="75000"/>
                  </a:schemeClr>
                </a:solidFill>
              </a:rPr>
              <a:t>anions</a:t>
            </a:r>
            <a:r>
              <a:rPr lang="en-US" sz="2800" i="0" dirty="0"/>
              <a:t>. </a:t>
            </a:r>
            <a:endParaRPr lang="en-US" sz="2800" i="0" dirty="0" smtClean="0"/>
          </a:p>
          <a:p>
            <a:r>
              <a:rPr lang="en-US" sz="2800" b="1" i="0" dirty="0" smtClean="0"/>
              <a:t>MUST</a:t>
            </a:r>
            <a:r>
              <a:rPr lang="en-US" sz="2800" i="0" dirty="0" smtClean="0"/>
              <a:t> </a:t>
            </a:r>
            <a:r>
              <a:rPr lang="en-US" sz="2800" i="0" dirty="0"/>
              <a:t>keep the atoms </a:t>
            </a:r>
            <a:r>
              <a:rPr lang="en-US" sz="2800" i="0" dirty="0" smtClean="0"/>
              <a:t>together!!! </a:t>
            </a:r>
            <a:endParaRPr lang="en-US" sz="2800" i="0" dirty="0"/>
          </a:p>
          <a:p>
            <a:pPr>
              <a:lnSpc>
                <a:spcPct val="90000"/>
              </a:lnSpc>
            </a:pPr>
            <a:r>
              <a:rPr lang="en-US" sz="2800" b="1" i="0" u="sng" dirty="0" smtClean="0"/>
              <a:t>CANNOT</a:t>
            </a:r>
            <a:r>
              <a:rPr lang="en-US" sz="2800" i="0" dirty="0" smtClean="0"/>
              <a:t> </a:t>
            </a:r>
            <a:r>
              <a:rPr lang="en-US" sz="2800" i="0" dirty="0"/>
              <a:t>change anything about </a:t>
            </a:r>
            <a:r>
              <a:rPr lang="en-US" sz="2800" i="0" dirty="0" smtClean="0"/>
              <a:t>a polyatomic ion</a:t>
            </a:r>
            <a:endParaRPr lang="en-US" sz="2800" i="0" dirty="0"/>
          </a:p>
          <a:p>
            <a:pPr lvl="1">
              <a:lnSpc>
                <a:spcPct val="90000"/>
              </a:lnSpc>
            </a:pPr>
            <a:r>
              <a:rPr lang="en-US" sz="2800" i="0" dirty="0"/>
              <a:t>Not the type of atoms</a:t>
            </a:r>
          </a:p>
          <a:p>
            <a:pPr lvl="1">
              <a:lnSpc>
                <a:spcPct val="90000"/>
              </a:lnSpc>
            </a:pPr>
            <a:r>
              <a:rPr lang="en-US" sz="2800" i="0" dirty="0"/>
              <a:t>Not the number of atoms</a:t>
            </a:r>
          </a:p>
          <a:p>
            <a:pPr lvl="1">
              <a:lnSpc>
                <a:spcPct val="90000"/>
              </a:lnSpc>
            </a:pPr>
            <a:r>
              <a:rPr lang="en-US" sz="2800" i="0" dirty="0"/>
              <a:t>Not the electric charge</a:t>
            </a:r>
          </a:p>
          <a:p>
            <a:pPr>
              <a:lnSpc>
                <a:spcPct val="90000"/>
              </a:lnSpc>
            </a:pPr>
            <a:r>
              <a:rPr lang="en-US" sz="2800" i="0" dirty="0"/>
              <a:t>How are </a:t>
            </a:r>
            <a:r>
              <a:rPr lang="en-US" sz="2800" i="0" dirty="0" smtClean="0"/>
              <a:t>you </a:t>
            </a:r>
            <a:r>
              <a:rPr lang="en-US" sz="2800" i="0" dirty="0"/>
              <a:t>going to remember this????</a:t>
            </a:r>
          </a:p>
          <a:p>
            <a:pPr lvl="1">
              <a:lnSpc>
                <a:spcPct val="90000"/>
              </a:lnSpc>
            </a:pPr>
            <a:r>
              <a:rPr lang="en-US" sz="2800" i="0" dirty="0"/>
              <a:t>Anytime you see a Polyatomic </a:t>
            </a:r>
            <a:r>
              <a:rPr lang="en-US" sz="2800" i="0" dirty="0" smtClean="0"/>
              <a:t>Ion</a:t>
            </a:r>
          </a:p>
          <a:p>
            <a:pPr lvl="2">
              <a:lnSpc>
                <a:spcPct val="90000"/>
              </a:lnSpc>
            </a:pPr>
            <a:r>
              <a:rPr lang="en-US" sz="2800" i="0" dirty="0" smtClean="0"/>
              <a:t>PUT </a:t>
            </a:r>
            <a:r>
              <a:rPr lang="en-US" sz="2800" i="0" dirty="0"/>
              <a:t>IT IN </a:t>
            </a:r>
            <a:r>
              <a:rPr lang="en-US" sz="2800" b="1" i="0" u="sng" dirty="0">
                <a:solidFill>
                  <a:schemeClr val="tx2">
                    <a:lumMod val="75000"/>
                  </a:schemeClr>
                </a:solidFill>
              </a:rPr>
              <a:t>PARENTHESIS!!!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9562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116824" cy="10668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Polyatomic Ions</a:t>
            </a:r>
            <a:endParaRPr lang="en-US" sz="40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51" y="1447800"/>
            <a:ext cx="8670848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716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116824" cy="10668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Polyatomic Ions &amp; Bonding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371600"/>
            <a:ext cx="8190046" cy="5018319"/>
          </a:xfrm>
        </p:spPr>
        <p:txBody>
          <a:bodyPr>
            <a:normAutofit/>
          </a:bodyPr>
          <a:lstStyle/>
          <a:p>
            <a:r>
              <a:rPr lang="en-US" sz="3200" i="0" dirty="0" smtClean="0"/>
              <a:t>Bonding works the same way as it did for binary compounds.</a:t>
            </a:r>
          </a:p>
          <a:p>
            <a:r>
              <a:rPr lang="en-US" sz="3200" i="0" dirty="0" smtClean="0"/>
              <a:t>Treat the polyatomic ion as a </a:t>
            </a:r>
            <a:r>
              <a:rPr lang="en-US" sz="3200" b="1" i="0" u="sng" dirty="0" smtClean="0"/>
              <a:t>single entity </a:t>
            </a:r>
            <a:r>
              <a:rPr lang="en-US" sz="3200" i="0" dirty="0" smtClean="0"/>
              <a:t>(a single element)</a:t>
            </a:r>
          </a:p>
          <a:p>
            <a:r>
              <a:rPr lang="en-US" sz="3200" i="0" dirty="0" smtClean="0"/>
              <a:t>The </a:t>
            </a:r>
            <a:r>
              <a:rPr lang="en-US" sz="3200" b="1" i="0" dirty="0" smtClean="0"/>
              <a:t>crisscross method </a:t>
            </a:r>
            <a:r>
              <a:rPr lang="en-US" sz="3200" i="0" dirty="0" smtClean="0"/>
              <a:t>is the most useful, efficient, and effective way for bonding with polyatomic ions.</a:t>
            </a:r>
            <a:endParaRPr lang="en-US" sz="3200" i="0" dirty="0"/>
          </a:p>
        </p:txBody>
      </p:sp>
    </p:spTree>
    <p:extLst>
      <p:ext uri="{BB962C8B-B14F-4D97-AF65-F5344CB8AC3E}">
        <p14:creationId xmlns:p14="http://schemas.microsoft.com/office/powerpoint/2010/main" val="79716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116824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err="1" smtClean="0"/>
              <a:t>Criss</a:t>
            </a:r>
            <a:r>
              <a:rPr lang="en-US" sz="4000" dirty="0" smtClean="0"/>
              <a:t> Cross &amp; Polyatomic Ions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371600"/>
            <a:ext cx="8190046" cy="5018319"/>
          </a:xfrm>
        </p:spPr>
        <p:txBody>
          <a:bodyPr>
            <a:normAutofit/>
          </a:bodyPr>
          <a:lstStyle/>
          <a:p>
            <a:r>
              <a:rPr lang="en-US" sz="3200" i="0" dirty="0"/>
              <a:t>S</a:t>
            </a:r>
            <a:r>
              <a:rPr lang="en-US" sz="3200" i="0" dirty="0" smtClean="0"/>
              <a:t>odium + Sulfate</a:t>
            </a:r>
            <a:endParaRPr lang="en-US" sz="3200" i="0" dirty="0"/>
          </a:p>
          <a:p>
            <a:pPr lvl="1"/>
            <a:r>
              <a:rPr lang="en-US" sz="3200" i="0" dirty="0" smtClean="0"/>
              <a:t>Na </a:t>
            </a:r>
            <a:r>
              <a:rPr lang="en-US" sz="3200" i="0" dirty="0"/>
              <a:t>+ </a:t>
            </a:r>
            <a:r>
              <a:rPr lang="en-US" sz="3200" i="0" dirty="0" smtClean="0"/>
              <a:t>SO</a:t>
            </a:r>
            <a:r>
              <a:rPr lang="en-US" sz="3200" i="0" baseline="-25000" dirty="0" smtClean="0"/>
              <a:t>4</a:t>
            </a:r>
          </a:p>
          <a:p>
            <a:pPr lvl="1"/>
            <a:r>
              <a:rPr lang="en-US" sz="3200" dirty="0" smtClean="0"/>
              <a:t>Na</a:t>
            </a:r>
            <a:r>
              <a:rPr lang="en-US" sz="3200" baseline="30000" dirty="0" smtClean="0"/>
              <a:t>+1</a:t>
            </a:r>
            <a:r>
              <a:rPr lang="en-US" sz="3200" dirty="0" smtClean="0"/>
              <a:t> </a:t>
            </a:r>
            <a:r>
              <a:rPr lang="en-US" sz="3200" dirty="0"/>
              <a:t>+ (SO</a:t>
            </a:r>
            <a:r>
              <a:rPr lang="en-US" sz="3200" baseline="-25000" dirty="0"/>
              <a:t>4</a:t>
            </a:r>
            <a:r>
              <a:rPr lang="en-US" sz="3200" dirty="0"/>
              <a:t>)</a:t>
            </a:r>
            <a:r>
              <a:rPr lang="en-US" sz="3200" baseline="30000" dirty="0"/>
              <a:t>-2</a:t>
            </a:r>
          </a:p>
          <a:p>
            <a:pPr>
              <a:buNone/>
            </a:pPr>
            <a:r>
              <a:rPr lang="en-US" sz="3200" dirty="0" smtClean="0"/>
              <a:t>				</a:t>
            </a:r>
            <a:r>
              <a:rPr lang="en-US" sz="3200" dirty="0"/>
              <a:t> </a:t>
            </a:r>
            <a:r>
              <a:rPr lang="en-US" sz="3200" dirty="0" smtClean="0"/>
              <a:t>    Do </a:t>
            </a:r>
            <a:r>
              <a:rPr lang="en-US" sz="3200" dirty="0"/>
              <a:t>the </a:t>
            </a:r>
            <a:r>
              <a:rPr lang="en-US" sz="3200" dirty="0" err="1"/>
              <a:t>Criss</a:t>
            </a:r>
            <a:r>
              <a:rPr lang="en-US" sz="3200" dirty="0"/>
              <a:t> Cross</a:t>
            </a:r>
          </a:p>
          <a:p>
            <a:pPr>
              <a:buNone/>
            </a:pPr>
            <a:r>
              <a:rPr lang="en-US" sz="3200" dirty="0" smtClean="0"/>
              <a:t>		Na</a:t>
            </a:r>
            <a:r>
              <a:rPr lang="en-US" sz="3200" baseline="-25000" dirty="0" smtClean="0"/>
              <a:t>2</a:t>
            </a:r>
            <a:r>
              <a:rPr lang="en-US" sz="3200" dirty="0" smtClean="0"/>
              <a:t>(SO</a:t>
            </a:r>
            <a:r>
              <a:rPr lang="en-US" sz="3200" baseline="-25000" dirty="0" smtClean="0"/>
              <a:t>4</a:t>
            </a:r>
            <a:r>
              <a:rPr lang="en-US" sz="3200" dirty="0" smtClean="0"/>
              <a:t>)</a:t>
            </a:r>
            <a:r>
              <a:rPr lang="en-US" sz="3200" baseline="-25000" dirty="0" smtClean="0"/>
              <a:t>1</a:t>
            </a:r>
            <a:endParaRPr lang="en-US" sz="3200" baseline="-25000" dirty="0"/>
          </a:p>
          <a:p>
            <a:pPr>
              <a:buNone/>
            </a:pPr>
            <a:r>
              <a:rPr lang="en-US" sz="3200" i="0" dirty="0"/>
              <a:t>			</a:t>
            </a:r>
            <a:endParaRPr lang="en-US" sz="3200" i="0" dirty="0" smtClean="0"/>
          </a:p>
          <a:p>
            <a:pPr>
              <a:buNone/>
            </a:pPr>
            <a:r>
              <a:rPr lang="en-US" sz="3200" i="0" dirty="0" smtClean="0"/>
              <a:t>			Final</a:t>
            </a:r>
            <a:r>
              <a:rPr lang="en-US" sz="3200" i="0" dirty="0"/>
              <a:t>:  </a:t>
            </a:r>
            <a:r>
              <a:rPr lang="en-US" sz="3200" b="1" i="0" dirty="0"/>
              <a:t>Na</a:t>
            </a:r>
            <a:r>
              <a:rPr lang="en-US" sz="3200" b="1" i="0" baseline="-25000" dirty="0"/>
              <a:t>2</a:t>
            </a:r>
            <a:r>
              <a:rPr lang="en-US" sz="3200" b="1" i="0" dirty="0"/>
              <a:t>(SO</a:t>
            </a:r>
            <a:r>
              <a:rPr lang="en-US" sz="3200" b="1" i="0" baseline="-25000" dirty="0"/>
              <a:t>4</a:t>
            </a:r>
            <a:r>
              <a:rPr lang="en-US" sz="3200" b="1" i="0" dirty="0"/>
              <a:t>)</a:t>
            </a:r>
            <a:r>
              <a:rPr lang="en-US" sz="3200" i="0" dirty="0"/>
              <a:t> </a:t>
            </a:r>
            <a:endParaRPr lang="en-US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590800"/>
            <a:ext cx="255587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590799"/>
            <a:ext cx="255587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962400"/>
            <a:ext cx="255587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986" y="3962400"/>
            <a:ext cx="255587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954" y="2913748"/>
            <a:ext cx="1516378" cy="1139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918" y="2889754"/>
            <a:ext cx="1006475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7168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116824" cy="10668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You Try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371600"/>
            <a:ext cx="8190046" cy="5018319"/>
          </a:xfrm>
        </p:spPr>
        <p:txBody>
          <a:bodyPr>
            <a:noAutofit/>
          </a:bodyPr>
          <a:lstStyle/>
          <a:p>
            <a:r>
              <a:rPr lang="en-US" sz="3200" i="0" dirty="0"/>
              <a:t>M</a:t>
            </a:r>
            <a:r>
              <a:rPr lang="en-US" sz="3200" i="0" dirty="0" smtClean="0"/>
              <a:t>agnesium + Sulfate</a:t>
            </a:r>
            <a:endParaRPr lang="en-US" sz="3200" dirty="0" smtClean="0"/>
          </a:p>
          <a:p>
            <a:pPr lvl="1"/>
            <a:r>
              <a:rPr lang="en-US" sz="3200" i="0" dirty="0" smtClean="0"/>
              <a:t>Mg </a:t>
            </a:r>
            <a:r>
              <a:rPr lang="en-US" sz="3200" i="0" dirty="0"/>
              <a:t>+ SO</a:t>
            </a:r>
            <a:r>
              <a:rPr lang="en-US" sz="3200" i="0" baseline="-25000" dirty="0"/>
              <a:t>4	</a:t>
            </a:r>
            <a:endParaRPr lang="en-US" sz="3200" i="0" dirty="0"/>
          </a:p>
          <a:p>
            <a:pPr marL="0" indent="0">
              <a:buNone/>
            </a:pPr>
            <a:endParaRPr lang="en-US" sz="3200" i="0" baseline="-25000" dirty="0" smtClean="0"/>
          </a:p>
        </p:txBody>
      </p:sp>
    </p:spTree>
    <p:extLst>
      <p:ext uri="{BB962C8B-B14F-4D97-AF65-F5344CB8AC3E}">
        <p14:creationId xmlns:p14="http://schemas.microsoft.com/office/powerpoint/2010/main" val="79716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116824" cy="10668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You Try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371600"/>
            <a:ext cx="8190046" cy="5018319"/>
          </a:xfrm>
        </p:spPr>
        <p:txBody>
          <a:bodyPr>
            <a:noAutofit/>
          </a:bodyPr>
          <a:lstStyle/>
          <a:p>
            <a:r>
              <a:rPr lang="en-US" sz="3200" i="0" dirty="0"/>
              <a:t>M</a:t>
            </a:r>
            <a:r>
              <a:rPr lang="en-US" sz="3200" i="0" dirty="0" smtClean="0"/>
              <a:t>agnesium + Sulfate</a:t>
            </a:r>
            <a:endParaRPr lang="en-US" sz="3200" dirty="0" smtClean="0"/>
          </a:p>
          <a:p>
            <a:pPr lvl="1"/>
            <a:r>
              <a:rPr lang="en-US" sz="3200" i="0" dirty="0" smtClean="0"/>
              <a:t>Mg </a:t>
            </a:r>
            <a:r>
              <a:rPr lang="en-US" sz="3200" i="0" dirty="0"/>
              <a:t>+ SO</a:t>
            </a:r>
            <a:r>
              <a:rPr lang="en-US" sz="3200" i="0" baseline="-25000" dirty="0"/>
              <a:t>4	</a:t>
            </a:r>
            <a:endParaRPr lang="en-US" sz="3200" i="0" dirty="0"/>
          </a:p>
          <a:p>
            <a:pPr lvl="1"/>
            <a:r>
              <a:rPr lang="en-US" sz="3200" i="0" dirty="0"/>
              <a:t>Mg</a:t>
            </a:r>
            <a:r>
              <a:rPr lang="en-US" sz="3200" i="0" baseline="30000" dirty="0"/>
              <a:t>+2  </a:t>
            </a:r>
            <a:r>
              <a:rPr lang="en-US" sz="3200" i="0" dirty="0"/>
              <a:t>+ (SO</a:t>
            </a:r>
            <a:r>
              <a:rPr lang="en-US" sz="3200" i="0" baseline="-25000" dirty="0"/>
              <a:t>4</a:t>
            </a:r>
            <a:r>
              <a:rPr lang="en-US" sz="3200" i="0" dirty="0"/>
              <a:t>)</a:t>
            </a:r>
            <a:r>
              <a:rPr lang="en-US" sz="3200" i="0" baseline="30000" dirty="0"/>
              <a:t>-</a:t>
            </a:r>
            <a:r>
              <a:rPr lang="en-US" sz="3200" i="0" baseline="30000" dirty="0" smtClean="0"/>
              <a:t>2</a:t>
            </a:r>
          </a:p>
          <a:p>
            <a:pPr marL="0" indent="0">
              <a:buNone/>
            </a:pPr>
            <a:endParaRPr lang="en-US" sz="3200" i="0" baseline="-25000" dirty="0" smtClean="0"/>
          </a:p>
        </p:txBody>
      </p:sp>
    </p:spTree>
    <p:extLst>
      <p:ext uri="{BB962C8B-B14F-4D97-AF65-F5344CB8AC3E}">
        <p14:creationId xmlns:p14="http://schemas.microsoft.com/office/powerpoint/2010/main" val="106925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116824" cy="10668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You Try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371600"/>
            <a:ext cx="8190046" cy="5018319"/>
          </a:xfrm>
        </p:spPr>
        <p:txBody>
          <a:bodyPr>
            <a:noAutofit/>
          </a:bodyPr>
          <a:lstStyle/>
          <a:p>
            <a:r>
              <a:rPr lang="en-US" sz="3200" i="0" dirty="0"/>
              <a:t>M</a:t>
            </a:r>
            <a:r>
              <a:rPr lang="en-US" sz="3200" i="0" dirty="0" smtClean="0"/>
              <a:t>agnesium + Sulfate</a:t>
            </a:r>
            <a:endParaRPr lang="en-US" sz="3200" dirty="0" smtClean="0"/>
          </a:p>
          <a:p>
            <a:pPr lvl="1"/>
            <a:r>
              <a:rPr lang="en-US" sz="3200" i="0" dirty="0" smtClean="0"/>
              <a:t>Mg </a:t>
            </a:r>
            <a:r>
              <a:rPr lang="en-US" sz="3200" i="0" dirty="0"/>
              <a:t>+ SO</a:t>
            </a:r>
            <a:r>
              <a:rPr lang="en-US" sz="3200" i="0" baseline="-25000" dirty="0"/>
              <a:t>4	</a:t>
            </a:r>
            <a:endParaRPr lang="en-US" sz="3200" i="0" dirty="0"/>
          </a:p>
          <a:p>
            <a:pPr lvl="1"/>
            <a:r>
              <a:rPr lang="en-US" sz="3200" i="0" dirty="0"/>
              <a:t>Mg</a:t>
            </a:r>
            <a:r>
              <a:rPr lang="en-US" sz="3200" i="0" baseline="30000" dirty="0"/>
              <a:t>+2  </a:t>
            </a:r>
            <a:r>
              <a:rPr lang="en-US" sz="3200" i="0" dirty="0"/>
              <a:t>+ (SO</a:t>
            </a:r>
            <a:r>
              <a:rPr lang="en-US" sz="3200" i="0" baseline="-25000" dirty="0"/>
              <a:t>4</a:t>
            </a:r>
            <a:r>
              <a:rPr lang="en-US" sz="3200" i="0" dirty="0"/>
              <a:t>)</a:t>
            </a:r>
            <a:r>
              <a:rPr lang="en-US" sz="3200" i="0" baseline="30000" dirty="0"/>
              <a:t>-</a:t>
            </a:r>
            <a:r>
              <a:rPr lang="en-US" sz="3200" i="0" baseline="30000" dirty="0" smtClean="0"/>
              <a:t>2</a:t>
            </a:r>
          </a:p>
          <a:p>
            <a:pPr lvl="1"/>
            <a:r>
              <a:rPr lang="en-US" sz="3200" i="0" dirty="0" err="1" smtClean="0"/>
              <a:t>Criss</a:t>
            </a:r>
            <a:r>
              <a:rPr lang="en-US" sz="3200" i="0" dirty="0" smtClean="0"/>
              <a:t> Cross</a:t>
            </a:r>
          </a:p>
          <a:p>
            <a:pPr lvl="2"/>
            <a:r>
              <a:rPr lang="en-US" sz="3200" i="0" dirty="0" smtClean="0"/>
              <a:t>Mg</a:t>
            </a:r>
            <a:r>
              <a:rPr lang="en-US" sz="3200" i="0" baseline="-25000" dirty="0" smtClean="0"/>
              <a:t>2</a:t>
            </a:r>
            <a:r>
              <a:rPr lang="en-US" sz="3200" i="0" dirty="0" smtClean="0"/>
              <a:t>(SO</a:t>
            </a:r>
            <a:r>
              <a:rPr lang="en-US" sz="3200" i="0" baseline="-25000" dirty="0" smtClean="0"/>
              <a:t>4</a:t>
            </a:r>
            <a:r>
              <a:rPr lang="en-US" sz="3200" i="0" dirty="0" smtClean="0"/>
              <a:t>)</a:t>
            </a:r>
            <a:r>
              <a:rPr lang="en-US" sz="3200" i="0" baseline="-25000" dirty="0" smtClean="0"/>
              <a:t>2</a:t>
            </a:r>
          </a:p>
          <a:p>
            <a:pPr marL="914400" lvl="2" indent="0">
              <a:buNone/>
            </a:pPr>
            <a:endParaRPr lang="en-US" sz="3200" i="0" baseline="-25000" dirty="0" smtClean="0"/>
          </a:p>
          <a:p>
            <a:r>
              <a:rPr lang="en-US" sz="3200" i="0" dirty="0" smtClean="0"/>
              <a:t>Final</a:t>
            </a:r>
            <a:r>
              <a:rPr lang="en-US" sz="3200" i="0" dirty="0"/>
              <a:t>:  </a:t>
            </a:r>
            <a:r>
              <a:rPr lang="en-US" sz="3200" b="1" i="0" dirty="0"/>
              <a:t>Mg(SO</a:t>
            </a:r>
            <a:r>
              <a:rPr lang="en-US" sz="3200" b="1" i="0" baseline="-25000" dirty="0"/>
              <a:t>4</a:t>
            </a:r>
            <a:r>
              <a:rPr lang="en-US" sz="3200" b="1" i="0" dirty="0"/>
              <a:t>) </a:t>
            </a:r>
            <a:endParaRPr lang="en-US" sz="3200" b="1" i="0" dirty="0" smtClean="0"/>
          </a:p>
          <a:p>
            <a:r>
              <a:rPr lang="en-US" sz="3200" i="0" dirty="0" smtClean="0"/>
              <a:t>Remember the ratio can be reduced! (the 2’s reduce to 1:1)</a:t>
            </a:r>
          </a:p>
          <a:p>
            <a:pPr marL="0" indent="0">
              <a:buNone/>
            </a:pPr>
            <a:endParaRPr lang="en-US" sz="3200" i="0" baseline="-25000" dirty="0" smtClean="0"/>
          </a:p>
        </p:txBody>
      </p:sp>
    </p:spTree>
    <p:extLst>
      <p:ext uri="{BB962C8B-B14F-4D97-AF65-F5344CB8AC3E}">
        <p14:creationId xmlns:p14="http://schemas.microsoft.com/office/powerpoint/2010/main" val="139340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116824" cy="10668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You Try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371600"/>
            <a:ext cx="8190046" cy="5018319"/>
          </a:xfrm>
        </p:spPr>
        <p:txBody>
          <a:bodyPr>
            <a:noAutofit/>
          </a:bodyPr>
          <a:lstStyle/>
          <a:p>
            <a:r>
              <a:rPr lang="en-US" sz="3200" i="0" dirty="0"/>
              <a:t>B</a:t>
            </a:r>
            <a:r>
              <a:rPr lang="en-US" sz="3200" i="0" dirty="0" smtClean="0"/>
              <a:t>eryllium + Phosphate</a:t>
            </a:r>
          </a:p>
          <a:p>
            <a:pPr lvl="1"/>
            <a:r>
              <a:rPr lang="en-US" sz="3200" i="0" dirty="0" smtClean="0"/>
              <a:t>Be </a:t>
            </a:r>
            <a:r>
              <a:rPr lang="en-US" sz="3200" i="0" dirty="0"/>
              <a:t>+ </a:t>
            </a:r>
            <a:r>
              <a:rPr lang="en-US" sz="3200" i="0" dirty="0" smtClean="0"/>
              <a:t>PO</a:t>
            </a:r>
            <a:r>
              <a:rPr lang="en-US" sz="3200" i="0" baseline="-25000" dirty="0" smtClean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96702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116824" cy="10668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You Try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371600"/>
            <a:ext cx="8190046" cy="5018319"/>
          </a:xfrm>
        </p:spPr>
        <p:txBody>
          <a:bodyPr>
            <a:noAutofit/>
          </a:bodyPr>
          <a:lstStyle/>
          <a:p>
            <a:r>
              <a:rPr lang="en-US" sz="3200" i="0" dirty="0"/>
              <a:t>B</a:t>
            </a:r>
            <a:r>
              <a:rPr lang="en-US" sz="3200" i="0" dirty="0" smtClean="0"/>
              <a:t>eryllium + Phosphate</a:t>
            </a:r>
          </a:p>
          <a:p>
            <a:pPr lvl="1"/>
            <a:r>
              <a:rPr lang="en-US" sz="3200" i="0" dirty="0" smtClean="0"/>
              <a:t>Be </a:t>
            </a:r>
            <a:r>
              <a:rPr lang="en-US" sz="3200" i="0" dirty="0"/>
              <a:t>+ PO</a:t>
            </a:r>
            <a:r>
              <a:rPr lang="en-US" sz="3200" i="0" baseline="-25000" dirty="0"/>
              <a:t>4	</a:t>
            </a:r>
            <a:endParaRPr lang="en-US" sz="3200" i="0" baseline="-25000" dirty="0" smtClean="0"/>
          </a:p>
          <a:p>
            <a:pPr lvl="1"/>
            <a:r>
              <a:rPr lang="en-US" sz="3200" i="0" dirty="0" smtClean="0"/>
              <a:t>Be</a:t>
            </a:r>
            <a:r>
              <a:rPr lang="en-US" sz="3200" b="1" i="0" baseline="30000" dirty="0" smtClean="0"/>
              <a:t>+2</a:t>
            </a:r>
            <a:r>
              <a:rPr lang="en-US" sz="3200" i="0" baseline="30000" dirty="0" smtClean="0"/>
              <a:t>  </a:t>
            </a:r>
            <a:r>
              <a:rPr lang="en-US" sz="3200" i="0" dirty="0"/>
              <a:t>+ (PO</a:t>
            </a:r>
            <a:r>
              <a:rPr lang="en-US" sz="3200" i="0" baseline="-25000" dirty="0"/>
              <a:t>4</a:t>
            </a:r>
            <a:r>
              <a:rPr lang="en-US" sz="3200" i="0" dirty="0"/>
              <a:t>)</a:t>
            </a:r>
            <a:r>
              <a:rPr lang="en-US" sz="3200" b="1" i="0" baseline="30000" dirty="0"/>
              <a:t>-</a:t>
            </a:r>
            <a:r>
              <a:rPr lang="en-US" sz="3200" b="1" i="0" baseline="30000" dirty="0" smtClean="0"/>
              <a:t>3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0605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116824" cy="10668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You Try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371600"/>
            <a:ext cx="8190046" cy="5018319"/>
          </a:xfrm>
        </p:spPr>
        <p:txBody>
          <a:bodyPr>
            <a:noAutofit/>
          </a:bodyPr>
          <a:lstStyle/>
          <a:p>
            <a:r>
              <a:rPr lang="en-US" sz="3200" i="0" dirty="0"/>
              <a:t>B</a:t>
            </a:r>
            <a:r>
              <a:rPr lang="en-US" sz="3200" i="0" dirty="0" smtClean="0"/>
              <a:t>eryllium + Phosphate</a:t>
            </a:r>
          </a:p>
          <a:p>
            <a:pPr lvl="1"/>
            <a:r>
              <a:rPr lang="en-US" sz="3200" i="0" dirty="0" smtClean="0"/>
              <a:t>Be </a:t>
            </a:r>
            <a:r>
              <a:rPr lang="en-US" sz="3200" i="0" dirty="0"/>
              <a:t>+ PO</a:t>
            </a:r>
            <a:r>
              <a:rPr lang="en-US" sz="3200" i="0" baseline="-25000" dirty="0"/>
              <a:t>4	</a:t>
            </a:r>
            <a:endParaRPr lang="en-US" sz="3200" i="0" baseline="-25000" dirty="0" smtClean="0"/>
          </a:p>
          <a:p>
            <a:pPr lvl="1"/>
            <a:r>
              <a:rPr lang="en-US" sz="3200" i="0" dirty="0" smtClean="0"/>
              <a:t>Be</a:t>
            </a:r>
            <a:r>
              <a:rPr lang="en-US" sz="3200" b="1" i="0" baseline="30000" dirty="0" smtClean="0"/>
              <a:t>+2</a:t>
            </a:r>
            <a:r>
              <a:rPr lang="en-US" sz="3200" i="0" baseline="30000" dirty="0" smtClean="0"/>
              <a:t>  </a:t>
            </a:r>
            <a:r>
              <a:rPr lang="en-US" sz="3200" i="0" dirty="0"/>
              <a:t>+ (PO</a:t>
            </a:r>
            <a:r>
              <a:rPr lang="en-US" sz="3200" i="0" baseline="-25000" dirty="0"/>
              <a:t>4</a:t>
            </a:r>
            <a:r>
              <a:rPr lang="en-US" sz="3200" i="0" dirty="0"/>
              <a:t>)</a:t>
            </a:r>
            <a:r>
              <a:rPr lang="en-US" sz="3200" b="1" i="0" baseline="30000" dirty="0"/>
              <a:t>-</a:t>
            </a:r>
            <a:r>
              <a:rPr lang="en-US" sz="3200" b="1" i="0" baseline="30000" dirty="0" smtClean="0"/>
              <a:t>3</a:t>
            </a:r>
          </a:p>
          <a:p>
            <a:pPr lvl="1"/>
            <a:r>
              <a:rPr lang="en-US" sz="3200" i="0" dirty="0" err="1" smtClean="0"/>
              <a:t>Criss</a:t>
            </a:r>
            <a:r>
              <a:rPr lang="en-US" sz="3200" i="0" dirty="0" smtClean="0"/>
              <a:t> Cross</a:t>
            </a:r>
          </a:p>
          <a:p>
            <a:pPr lvl="2"/>
            <a:r>
              <a:rPr lang="en-US" sz="3200" i="0" dirty="0" smtClean="0"/>
              <a:t>Be</a:t>
            </a:r>
            <a:r>
              <a:rPr lang="en-US" sz="3200" b="1" i="0" baseline="-25000" dirty="0" smtClean="0"/>
              <a:t>3</a:t>
            </a:r>
            <a:r>
              <a:rPr lang="en-US" sz="3200" i="0" dirty="0" smtClean="0"/>
              <a:t>(PO</a:t>
            </a:r>
            <a:r>
              <a:rPr lang="en-US" sz="3200" i="0" baseline="-25000" dirty="0" smtClean="0"/>
              <a:t>4</a:t>
            </a:r>
            <a:r>
              <a:rPr lang="en-US" sz="3200" i="0" dirty="0" smtClean="0"/>
              <a:t>)</a:t>
            </a:r>
            <a:r>
              <a:rPr lang="en-US" sz="3200" b="1" i="0" baseline="-25000" dirty="0" smtClean="0"/>
              <a:t>2</a:t>
            </a:r>
            <a:endParaRPr lang="en-US" sz="3200" b="1" i="0" dirty="0" smtClean="0"/>
          </a:p>
          <a:p>
            <a:endParaRPr lang="en-US" sz="3200" i="0" dirty="0"/>
          </a:p>
          <a:p>
            <a:r>
              <a:rPr lang="en-US" sz="3200" i="0" dirty="0" smtClean="0"/>
              <a:t>Note </a:t>
            </a:r>
            <a:r>
              <a:rPr lang="en-US" sz="3200" i="0" dirty="0"/>
              <a:t>that the </a:t>
            </a:r>
            <a:r>
              <a:rPr lang="en-US" sz="3200" i="0" dirty="0" smtClean="0"/>
              <a:t>crisscross </a:t>
            </a:r>
            <a:r>
              <a:rPr lang="en-US" sz="3200" i="0" dirty="0"/>
              <a:t>puts the subscript 2 </a:t>
            </a:r>
            <a:r>
              <a:rPr lang="en-US" sz="3200" b="1" i="0" u="sng" dirty="0"/>
              <a:t>OUTSIDE</a:t>
            </a:r>
            <a:r>
              <a:rPr lang="en-US" sz="3200" i="0" dirty="0"/>
              <a:t> of </a:t>
            </a:r>
            <a:r>
              <a:rPr lang="en-US" sz="3200" i="0" dirty="0" smtClean="0"/>
              <a:t>the </a:t>
            </a:r>
            <a:r>
              <a:rPr lang="en-US" sz="3200" i="0" dirty="0"/>
              <a:t>parenthesis, showing that there are TWO phosphate ions</a:t>
            </a:r>
          </a:p>
          <a:p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5163457" y="1752600"/>
            <a:ext cx="331561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How many ATOMs of each element are in this molecular formula?</a:t>
            </a:r>
            <a:endParaRPr lang="en-US" sz="2800" b="1" dirty="0"/>
          </a:p>
        </p:txBody>
      </p:sp>
      <p:sp>
        <p:nvSpPr>
          <p:cNvPr id="8" name="Bent Arrow 7"/>
          <p:cNvSpPr/>
          <p:nvPr/>
        </p:nvSpPr>
        <p:spPr>
          <a:xfrm rot="10800000">
            <a:off x="3795486" y="3509627"/>
            <a:ext cx="2209800" cy="774918"/>
          </a:xfrm>
          <a:prstGeom prst="ben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19600" y="3204588"/>
            <a:ext cx="40594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Be = 3</a:t>
            </a:r>
          </a:p>
          <a:p>
            <a:r>
              <a:rPr lang="en-US" sz="3200" b="1" dirty="0" smtClean="0"/>
              <a:t>P = 1 x 2 = 2</a:t>
            </a:r>
          </a:p>
          <a:p>
            <a:r>
              <a:rPr lang="en-US" sz="3200" b="1" dirty="0" smtClean="0"/>
              <a:t>O = 4 x 2 = 8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785646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8" grpId="0" animBg="1"/>
      <p:bldP spid="8" grpId="1" animBg="1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116824" cy="1066800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/>
              <a:t>Bell Ringer</a:t>
            </a:r>
            <a:endParaRPr lang="en-US" sz="5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066800"/>
            <a:ext cx="8113846" cy="5410200"/>
          </a:xfrm>
        </p:spPr>
        <p:txBody>
          <a:bodyPr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b="1" dirty="0" smtClean="0"/>
              <a:t>Bond &amp; then Name:</a:t>
            </a:r>
          </a:p>
          <a:p>
            <a:pPr marL="811530" lvl="1" indent="-342900">
              <a:buFont typeface="+mj-lt"/>
              <a:buAutoNum type="alphaLcPeriod"/>
            </a:pPr>
            <a:r>
              <a:rPr lang="en-US" sz="3200" b="1" dirty="0" smtClean="0"/>
              <a:t>Mg + P</a:t>
            </a:r>
          </a:p>
          <a:p>
            <a:pPr marL="811530" lvl="1" indent="-342900">
              <a:buFont typeface="+mj-lt"/>
              <a:buAutoNum type="alphaLcPeriod"/>
            </a:pPr>
            <a:r>
              <a:rPr lang="en-US" sz="3200" b="1" dirty="0" smtClean="0"/>
              <a:t>Cs + Se</a:t>
            </a:r>
          </a:p>
          <a:p>
            <a:pPr marL="811530" lvl="1" indent="-342900">
              <a:buFont typeface="+mj-lt"/>
              <a:buAutoNum type="alphaLcPeriod"/>
            </a:pPr>
            <a:r>
              <a:rPr lang="en-US" sz="3200" b="1" dirty="0" smtClean="0"/>
              <a:t>C + S</a:t>
            </a:r>
          </a:p>
          <a:p>
            <a:pPr marL="811530" lvl="1" indent="-342900">
              <a:buFont typeface="+mj-lt"/>
              <a:buAutoNum type="alphaLcPeriod"/>
            </a:pPr>
            <a:r>
              <a:rPr lang="en-US" sz="3200" b="1" dirty="0" smtClean="0"/>
              <a:t>Li + F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b="1" dirty="0"/>
              <a:t> </a:t>
            </a:r>
            <a:r>
              <a:rPr lang="en-US" sz="3200" b="1" dirty="0" smtClean="0"/>
              <a:t> Bond:</a:t>
            </a:r>
          </a:p>
          <a:p>
            <a:pPr marL="811530" lvl="1" indent="-342900">
              <a:buFont typeface="+mj-lt"/>
              <a:buAutoNum type="alphaLcPeriod"/>
            </a:pPr>
            <a:r>
              <a:rPr lang="en-US" sz="3200" b="1" dirty="0" smtClean="0"/>
              <a:t>Ammonium and Acetate</a:t>
            </a:r>
          </a:p>
          <a:p>
            <a:pPr marL="811530" lvl="1" indent="-342900">
              <a:buFont typeface="+mj-lt"/>
              <a:buAutoNum type="alphaLcPeriod"/>
            </a:pPr>
            <a:r>
              <a:rPr lang="en-US" sz="3200" b="1" dirty="0" smtClean="0"/>
              <a:t>Potassium and Permanganate</a:t>
            </a:r>
          </a:p>
          <a:p>
            <a:pPr marL="811530" lvl="1" indent="-342900">
              <a:buFont typeface="+mj-lt"/>
              <a:buAutoNum type="alphaLcPeriod"/>
            </a:pPr>
            <a:r>
              <a:rPr lang="en-US" sz="3200" b="1" dirty="0" smtClean="0"/>
              <a:t>Barium and Nitrite</a:t>
            </a:r>
          </a:p>
          <a:p>
            <a:pPr marL="0" indent="0">
              <a:buNone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92851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116824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/>
              <a:t>Naming with Polyatomic Ions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371600"/>
            <a:ext cx="8190046" cy="5018319"/>
          </a:xfrm>
        </p:spPr>
        <p:txBody>
          <a:bodyPr>
            <a:normAutofit/>
          </a:bodyPr>
          <a:lstStyle/>
          <a:p>
            <a:r>
              <a:rPr lang="en-US" sz="2800" i="0" dirty="0"/>
              <a:t>C</a:t>
            </a:r>
            <a:r>
              <a:rPr lang="en-US" sz="2800" i="0" dirty="0" smtClean="0"/>
              <a:t>ompounds  containing polyatomic </a:t>
            </a:r>
            <a:r>
              <a:rPr lang="en-US" sz="2800" i="0" u="sng" dirty="0" smtClean="0"/>
              <a:t>Ions</a:t>
            </a:r>
            <a:r>
              <a:rPr lang="en-US" sz="2800" i="0" dirty="0"/>
              <a:t> </a:t>
            </a:r>
            <a:r>
              <a:rPr lang="en-US" sz="2800" i="0" dirty="0" smtClean="0"/>
              <a:t>always have </a:t>
            </a:r>
            <a:r>
              <a:rPr lang="en-US" sz="2800" b="1" i="0" dirty="0" smtClean="0"/>
              <a:t>IONIC bonds</a:t>
            </a:r>
            <a:r>
              <a:rPr lang="en-US" sz="2800" i="0" dirty="0" smtClean="0"/>
              <a:t>.</a:t>
            </a:r>
          </a:p>
          <a:p>
            <a:r>
              <a:rPr lang="en-US" sz="2800" i="0" dirty="0" smtClean="0"/>
              <a:t>Naming these compounds is much like naming binary ionic compounds</a:t>
            </a:r>
          </a:p>
          <a:p>
            <a:pPr lvl="1"/>
            <a:r>
              <a:rPr lang="en-US" sz="2800" i="0" dirty="0" smtClean="0"/>
              <a:t>List the </a:t>
            </a:r>
            <a:r>
              <a:rPr lang="en-US" sz="2800" i="0" dirty="0" err="1" smtClean="0"/>
              <a:t>cation</a:t>
            </a:r>
            <a:r>
              <a:rPr lang="en-US" sz="2800" i="0" dirty="0" smtClean="0"/>
              <a:t> (positive charge) first</a:t>
            </a:r>
          </a:p>
          <a:p>
            <a:pPr lvl="1"/>
            <a:r>
              <a:rPr lang="en-US" sz="2800" i="0" dirty="0" smtClean="0"/>
              <a:t>Then the anion (negative charge)</a:t>
            </a:r>
          </a:p>
          <a:p>
            <a:pPr lvl="2"/>
            <a:r>
              <a:rPr lang="en-US" sz="2800" i="0" dirty="0"/>
              <a:t>T</a:t>
            </a:r>
            <a:r>
              <a:rPr lang="en-US" sz="2800" i="0" dirty="0" smtClean="0"/>
              <a:t>ypically the polyatomic ion</a:t>
            </a:r>
          </a:p>
          <a:p>
            <a:pPr lvl="1"/>
            <a:r>
              <a:rPr lang="en-US" sz="2800" i="0" dirty="0" smtClean="0"/>
              <a:t>Use the normal name for the </a:t>
            </a:r>
            <a:r>
              <a:rPr lang="en-US" sz="2800" i="0" dirty="0" err="1" smtClean="0"/>
              <a:t>cation</a:t>
            </a:r>
            <a:r>
              <a:rPr lang="en-US" sz="2800" i="0" dirty="0" smtClean="0"/>
              <a:t> and the given name for the polyatomic ion</a:t>
            </a:r>
          </a:p>
          <a:p>
            <a:pPr lvl="2"/>
            <a:r>
              <a:rPr lang="en-US" sz="2800" i="0" dirty="0" smtClean="0"/>
              <a:t>Na(OH) or </a:t>
            </a:r>
            <a:r>
              <a:rPr lang="en-US" sz="2800" i="0" dirty="0" err="1" smtClean="0"/>
              <a:t>NaOH</a:t>
            </a:r>
            <a:r>
              <a:rPr lang="en-US" sz="2800" i="0" dirty="0" smtClean="0"/>
              <a:t> = Sodium Hydroxide </a:t>
            </a:r>
            <a:endParaRPr lang="en-US" sz="2800" i="0" dirty="0"/>
          </a:p>
        </p:txBody>
      </p:sp>
    </p:spTree>
    <p:extLst>
      <p:ext uri="{BB962C8B-B14F-4D97-AF65-F5344CB8AC3E}">
        <p14:creationId xmlns:p14="http://schemas.microsoft.com/office/powerpoint/2010/main" val="79716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116824" cy="10668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Formulas &amp; Names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219200"/>
            <a:ext cx="8190046" cy="5410200"/>
          </a:xfrm>
        </p:spPr>
        <p:txBody>
          <a:bodyPr>
            <a:noAutofit/>
          </a:bodyPr>
          <a:lstStyle/>
          <a:p>
            <a:r>
              <a:rPr lang="en-US" sz="2800" i="0" dirty="0" smtClean="0"/>
              <a:t>Use a compound’s formula to determine its name</a:t>
            </a:r>
          </a:p>
          <a:p>
            <a:pPr lvl="1"/>
            <a:r>
              <a:rPr lang="en-US" sz="2800" i="0" dirty="0" smtClean="0"/>
              <a:t>Na</a:t>
            </a:r>
            <a:r>
              <a:rPr lang="en-US" sz="2800" i="0" baseline="-25000" dirty="0" smtClean="0"/>
              <a:t>2</a:t>
            </a:r>
            <a:r>
              <a:rPr lang="en-US" sz="2800" i="0" dirty="0" smtClean="0"/>
              <a:t>O </a:t>
            </a:r>
            <a:r>
              <a:rPr lang="en-US" sz="2800" i="0" dirty="0" smtClean="0">
                <a:sym typeface="Wingdings" pitchFamily="2" charset="2"/>
              </a:rPr>
              <a:t> Sodium Oxide</a:t>
            </a:r>
          </a:p>
          <a:p>
            <a:pPr lvl="1"/>
            <a:r>
              <a:rPr lang="en-US" sz="2800" i="0" dirty="0" smtClean="0">
                <a:sym typeface="Wingdings" pitchFamily="2" charset="2"/>
              </a:rPr>
              <a:t>K</a:t>
            </a:r>
            <a:r>
              <a:rPr lang="en-US" sz="2800" i="0" baseline="-25000" dirty="0" smtClean="0">
                <a:sym typeface="Wingdings" pitchFamily="2" charset="2"/>
              </a:rPr>
              <a:t>2</a:t>
            </a:r>
            <a:r>
              <a:rPr lang="en-US" sz="2800" i="0" dirty="0" smtClean="0">
                <a:sym typeface="Wingdings" pitchFamily="2" charset="2"/>
              </a:rPr>
              <a:t>(CO</a:t>
            </a:r>
            <a:r>
              <a:rPr lang="en-US" sz="2800" i="0" baseline="-25000" dirty="0" smtClean="0">
                <a:sym typeface="Wingdings" pitchFamily="2" charset="2"/>
              </a:rPr>
              <a:t>3</a:t>
            </a:r>
            <a:r>
              <a:rPr lang="en-US" sz="2800" i="0" dirty="0" smtClean="0">
                <a:sym typeface="Wingdings" pitchFamily="2" charset="2"/>
              </a:rPr>
              <a:t>)  Potassium Carbonate</a:t>
            </a:r>
            <a:endParaRPr lang="en-US" sz="2800" i="0" dirty="0" smtClean="0"/>
          </a:p>
          <a:p>
            <a:r>
              <a:rPr lang="en-US" sz="2800" i="0" dirty="0" smtClean="0"/>
              <a:t>Use a compound’s name to determine its formula</a:t>
            </a:r>
          </a:p>
          <a:p>
            <a:pPr lvl="1"/>
            <a:r>
              <a:rPr lang="en-US" sz="2800" i="0" dirty="0" smtClean="0"/>
              <a:t>Lithium Bromide </a:t>
            </a:r>
            <a:r>
              <a:rPr lang="en-US" sz="2800" i="0" dirty="0" smtClean="0">
                <a:sym typeface="Wingdings" pitchFamily="2" charset="2"/>
              </a:rPr>
              <a:t> </a:t>
            </a:r>
            <a:r>
              <a:rPr lang="en-US" sz="2800" i="0" dirty="0" err="1" smtClean="0">
                <a:sym typeface="Wingdings" pitchFamily="2" charset="2"/>
              </a:rPr>
              <a:t>LiBr</a:t>
            </a:r>
            <a:endParaRPr lang="en-US" sz="2800" i="0" dirty="0" smtClean="0">
              <a:sym typeface="Wingdings" pitchFamily="2" charset="2"/>
            </a:endParaRPr>
          </a:p>
          <a:p>
            <a:pPr lvl="1"/>
            <a:r>
              <a:rPr lang="en-US" sz="2800" i="0" dirty="0" smtClean="0"/>
              <a:t>Aluminum Phosphate </a:t>
            </a:r>
            <a:r>
              <a:rPr lang="en-US" sz="2800" i="0" dirty="0" smtClean="0">
                <a:sym typeface="Wingdings" pitchFamily="2" charset="2"/>
              </a:rPr>
              <a:t> Al(PO</a:t>
            </a:r>
            <a:r>
              <a:rPr lang="en-US" sz="2800" i="0" baseline="-25000" dirty="0" smtClean="0">
                <a:sym typeface="Wingdings" pitchFamily="2" charset="2"/>
              </a:rPr>
              <a:t>4</a:t>
            </a:r>
            <a:r>
              <a:rPr lang="en-US" sz="2800" i="0" dirty="0" smtClean="0">
                <a:sym typeface="Wingdings" pitchFamily="2" charset="2"/>
              </a:rPr>
              <a:t>) or AlPO</a:t>
            </a:r>
            <a:r>
              <a:rPr lang="en-US" sz="2800" i="0" baseline="-25000" dirty="0" smtClean="0">
                <a:sym typeface="Wingdings" pitchFamily="2" charset="2"/>
              </a:rPr>
              <a:t>4</a:t>
            </a:r>
          </a:p>
          <a:p>
            <a:pPr marL="457200" lvl="1" indent="0">
              <a:buNone/>
            </a:pPr>
            <a:endParaRPr lang="en-US" i="0" dirty="0" smtClean="0"/>
          </a:p>
          <a:p>
            <a:r>
              <a:rPr lang="en-US" sz="2800" i="0" dirty="0" smtClean="0"/>
              <a:t>You must be able to go back and forth!</a:t>
            </a:r>
            <a:endParaRPr lang="en-US" sz="2800" i="0" dirty="0"/>
          </a:p>
        </p:txBody>
      </p:sp>
    </p:spTree>
    <p:extLst>
      <p:ext uri="{BB962C8B-B14F-4D97-AF65-F5344CB8AC3E}">
        <p14:creationId xmlns:p14="http://schemas.microsoft.com/office/powerpoint/2010/main" val="307274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116824" cy="10668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You Try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219200"/>
            <a:ext cx="8190046" cy="5410200"/>
          </a:xfrm>
        </p:spPr>
        <p:txBody>
          <a:bodyPr>
            <a:noAutofit/>
          </a:bodyPr>
          <a:lstStyle/>
          <a:p>
            <a:r>
              <a:rPr lang="en-US" sz="2800" i="0" dirty="0" smtClean="0"/>
              <a:t>Write the formula for</a:t>
            </a:r>
          </a:p>
          <a:p>
            <a:pPr lvl="1"/>
            <a:r>
              <a:rPr lang="en-US" sz="2800" i="0" dirty="0" smtClean="0"/>
              <a:t>Calcium Chloride</a:t>
            </a:r>
          </a:p>
          <a:p>
            <a:pPr lvl="1"/>
            <a:r>
              <a:rPr lang="en-US" sz="2800" i="0" dirty="0" smtClean="0"/>
              <a:t>Calcium Oxide</a:t>
            </a:r>
          </a:p>
          <a:p>
            <a:pPr lvl="1"/>
            <a:r>
              <a:rPr lang="en-US" sz="2800" i="0" dirty="0" smtClean="0"/>
              <a:t>Magnesium Sulfate</a:t>
            </a:r>
          </a:p>
          <a:p>
            <a:r>
              <a:rPr lang="en-US" sz="2800" i="0" dirty="0" smtClean="0"/>
              <a:t>Give the name for the following compounds</a:t>
            </a:r>
          </a:p>
          <a:p>
            <a:pPr lvl="1"/>
            <a:r>
              <a:rPr lang="en-US" sz="2800" i="0" dirty="0" err="1" smtClean="0"/>
              <a:t>KBr</a:t>
            </a:r>
            <a:endParaRPr lang="en-US" sz="2800" i="0" dirty="0" smtClean="0"/>
          </a:p>
          <a:p>
            <a:pPr lvl="1"/>
            <a:r>
              <a:rPr lang="en-US" sz="2800" i="0" dirty="0" err="1" smtClean="0"/>
              <a:t>BeS</a:t>
            </a:r>
            <a:endParaRPr lang="en-US" sz="2800" i="0" dirty="0" smtClean="0"/>
          </a:p>
          <a:p>
            <a:pPr lvl="1"/>
            <a:r>
              <a:rPr lang="en-US" sz="2800" i="0" dirty="0" smtClean="0"/>
              <a:t>Cs(MnO</a:t>
            </a:r>
            <a:r>
              <a:rPr lang="en-US" sz="2800" i="0" baseline="-25000" dirty="0" smtClean="0"/>
              <a:t>4</a:t>
            </a:r>
            <a:r>
              <a:rPr lang="en-US" sz="2800" i="0" dirty="0" smtClean="0"/>
              <a:t>)</a:t>
            </a:r>
          </a:p>
          <a:p>
            <a:pPr lvl="1"/>
            <a:endParaRPr lang="en-US" sz="2800" i="0" dirty="0" smtClean="0"/>
          </a:p>
          <a:p>
            <a:pPr lvl="1"/>
            <a:endParaRPr lang="en-US" sz="2800" i="0" dirty="0"/>
          </a:p>
        </p:txBody>
      </p:sp>
    </p:spTree>
    <p:extLst>
      <p:ext uri="{BB962C8B-B14F-4D97-AF65-F5344CB8AC3E}">
        <p14:creationId xmlns:p14="http://schemas.microsoft.com/office/powerpoint/2010/main" val="254938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116824" cy="10668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You Try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219200"/>
            <a:ext cx="8190046" cy="5410200"/>
          </a:xfrm>
        </p:spPr>
        <p:txBody>
          <a:bodyPr>
            <a:noAutofit/>
          </a:bodyPr>
          <a:lstStyle/>
          <a:p>
            <a:r>
              <a:rPr lang="en-US" sz="2800" i="0" dirty="0" smtClean="0"/>
              <a:t>Write the formula for</a:t>
            </a:r>
          </a:p>
          <a:p>
            <a:pPr lvl="1"/>
            <a:r>
              <a:rPr lang="en-US" sz="2800" i="0" dirty="0" smtClean="0"/>
              <a:t>Calcium Chloride </a:t>
            </a:r>
            <a:r>
              <a:rPr lang="en-US" sz="2800" i="0" dirty="0" smtClean="0">
                <a:sym typeface="Wingdings" pitchFamily="2" charset="2"/>
              </a:rPr>
              <a:t>  CaCl</a:t>
            </a:r>
            <a:r>
              <a:rPr lang="en-US" sz="2800" i="0" baseline="-25000" dirty="0" smtClean="0">
                <a:sym typeface="Wingdings" pitchFamily="2" charset="2"/>
              </a:rPr>
              <a:t>2</a:t>
            </a:r>
            <a:endParaRPr lang="en-US" sz="2800" i="0" baseline="-25000" dirty="0" smtClean="0"/>
          </a:p>
          <a:p>
            <a:pPr lvl="1"/>
            <a:r>
              <a:rPr lang="en-US" sz="2800" i="0" dirty="0" smtClean="0"/>
              <a:t>Calcium Oxide </a:t>
            </a:r>
            <a:r>
              <a:rPr lang="en-US" sz="2800" i="0" dirty="0" smtClean="0">
                <a:sym typeface="Wingdings" pitchFamily="2" charset="2"/>
              </a:rPr>
              <a:t>  </a:t>
            </a:r>
          </a:p>
          <a:p>
            <a:pPr lvl="1"/>
            <a:r>
              <a:rPr lang="en-US" sz="2800" i="0" dirty="0" smtClean="0"/>
              <a:t>Magnesium Sulfate </a:t>
            </a:r>
            <a:r>
              <a:rPr lang="en-US" sz="2800" i="0" dirty="0" smtClean="0">
                <a:sym typeface="Wingdings" pitchFamily="2" charset="2"/>
              </a:rPr>
              <a:t>  </a:t>
            </a:r>
          </a:p>
          <a:p>
            <a:r>
              <a:rPr lang="en-US" sz="2800" i="0" dirty="0" smtClean="0"/>
              <a:t>Give the name for the following compounds</a:t>
            </a:r>
          </a:p>
          <a:p>
            <a:pPr lvl="1"/>
            <a:r>
              <a:rPr lang="en-US" sz="2800" i="0" dirty="0" err="1" smtClean="0"/>
              <a:t>KBr</a:t>
            </a:r>
            <a:r>
              <a:rPr lang="en-US" sz="2800" i="0" dirty="0" smtClean="0"/>
              <a:t>  </a:t>
            </a:r>
            <a:r>
              <a:rPr lang="en-US" sz="2800" i="0" dirty="0" smtClean="0">
                <a:sym typeface="Wingdings" pitchFamily="2" charset="2"/>
              </a:rPr>
              <a:t>  </a:t>
            </a:r>
            <a:endParaRPr lang="en-US" sz="2800" i="0" dirty="0" smtClean="0"/>
          </a:p>
          <a:p>
            <a:pPr lvl="1"/>
            <a:r>
              <a:rPr lang="en-US" sz="2800" i="0" dirty="0" err="1" smtClean="0"/>
              <a:t>BeS</a:t>
            </a:r>
            <a:r>
              <a:rPr lang="en-US" sz="2800" i="0" dirty="0" smtClean="0"/>
              <a:t>  </a:t>
            </a:r>
            <a:r>
              <a:rPr lang="en-US" sz="2800" i="0" dirty="0" smtClean="0">
                <a:sym typeface="Wingdings" pitchFamily="2" charset="2"/>
              </a:rPr>
              <a:t></a:t>
            </a:r>
            <a:endParaRPr lang="en-US" sz="2800" i="0" dirty="0" smtClean="0"/>
          </a:p>
          <a:p>
            <a:pPr lvl="1"/>
            <a:r>
              <a:rPr lang="en-US" sz="2800" i="0" dirty="0" smtClean="0"/>
              <a:t>Cs(MnO</a:t>
            </a:r>
            <a:r>
              <a:rPr lang="en-US" sz="2800" i="0" baseline="-25000" dirty="0" smtClean="0"/>
              <a:t>4</a:t>
            </a:r>
            <a:r>
              <a:rPr lang="en-US" sz="2800" i="0" dirty="0" smtClean="0"/>
              <a:t>)</a:t>
            </a:r>
            <a:r>
              <a:rPr lang="en-US" sz="2800" i="0" baseline="-25000" dirty="0" smtClean="0"/>
              <a:t>  </a:t>
            </a:r>
            <a:r>
              <a:rPr lang="en-US" sz="2800" i="0" dirty="0" smtClean="0">
                <a:sym typeface="Wingdings" pitchFamily="2" charset="2"/>
              </a:rPr>
              <a:t></a:t>
            </a:r>
            <a:endParaRPr lang="en-US" sz="2800" i="0" baseline="-25000" dirty="0" smtClean="0"/>
          </a:p>
          <a:p>
            <a:pPr lvl="1"/>
            <a:endParaRPr lang="en-US" sz="2800" i="0" dirty="0" smtClean="0"/>
          </a:p>
          <a:p>
            <a:pPr lvl="1"/>
            <a:endParaRPr lang="en-US" sz="2800" i="0" dirty="0"/>
          </a:p>
        </p:txBody>
      </p:sp>
    </p:spTree>
    <p:extLst>
      <p:ext uri="{BB962C8B-B14F-4D97-AF65-F5344CB8AC3E}">
        <p14:creationId xmlns:p14="http://schemas.microsoft.com/office/powerpoint/2010/main" val="262033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116824" cy="10668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You Try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219200"/>
            <a:ext cx="8190046" cy="5410200"/>
          </a:xfrm>
        </p:spPr>
        <p:txBody>
          <a:bodyPr>
            <a:noAutofit/>
          </a:bodyPr>
          <a:lstStyle/>
          <a:p>
            <a:r>
              <a:rPr lang="en-US" sz="2800" i="0" dirty="0" smtClean="0"/>
              <a:t>Write the formula for</a:t>
            </a:r>
          </a:p>
          <a:p>
            <a:pPr lvl="1"/>
            <a:r>
              <a:rPr lang="en-US" sz="2800" i="0" dirty="0" smtClean="0"/>
              <a:t>Calcium Chloride </a:t>
            </a:r>
            <a:r>
              <a:rPr lang="en-US" sz="2800" i="0" dirty="0" smtClean="0">
                <a:sym typeface="Wingdings" pitchFamily="2" charset="2"/>
              </a:rPr>
              <a:t>  CaCl</a:t>
            </a:r>
            <a:r>
              <a:rPr lang="en-US" sz="2800" i="0" baseline="-25000" dirty="0" smtClean="0">
                <a:sym typeface="Wingdings" pitchFamily="2" charset="2"/>
              </a:rPr>
              <a:t>2</a:t>
            </a:r>
            <a:endParaRPr lang="en-US" sz="2800" i="0" baseline="-25000" dirty="0" smtClean="0"/>
          </a:p>
          <a:p>
            <a:pPr lvl="1"/>
            <a:r>
              <a:rPr lang="en-US" sz="2800" i="0" dirty="0" smtClean="0"/>
              <a:t>Calcium Oxide </a:t>
            </a:r>
            <a:r>
              <a:rPr lang="en-US" sz="2800" i="0" dirty="0" smtClean="0">
                <a:sym typeface="Wingdings" pitchFamily="2" charset="2"/>
              </a:rPr>
              <a:t>  </a:t>
            </a:r>
            <a:r>
              <a:rPr lang="en-US" sz="2800" i="0" dirty="0" err="1" smtClean="0">
                <a:sym typeface="Wingdings" pitchFamily="2" charset="2"/>
              </a:rPr>
              <a:t>CaO</a:t>
            </a:r>
            <a:endParaRPr lang="en-US" sz="2800" i="0" dirty="0" smtClean="0"/>
          </a:p>
          <a:p>
            <a:pPr lvl="1"/>
            <a:r>
              <a:rPr lang="en-US" sz="2800" i="0" dirty="0" smtClean="0"/>
              <a:t>Magnesium Sulfate </a:t>
            </a:r>
            <a:r>
              <a:rPr lang="en-US" sz="2800" i="0" dirty="0" smtClean="0">
                <a:sym typeface="Wingdings" pitchFamily="2" charset="2"/>
              </a:rPr>
              <a:t>  </a:t>
            </a:r>
            <a:endParaRPr lang="en-US" sz="2800" i="0" baseline="-25000" dirty="0" smtClean="0"/>
          </a:p>
          <a:p>
            <a:r>
              <a:rPr lang="en-US" sz="2800" i="0" dirty="0" smtClean="0"/>
              <a:t>Give the name for the following compounds</a:t>
            </a:r>
          </a:p>
          <a:p>
            <a:pPr lvl="1"/>
            <a:r>
              <a:rPr lang="en-US" sz="2800" i="0" dirty="0" err="1" smtClean="0"/>
              <a:t>KBr</a:t>
            </a:r>
            <a:r>
              <a:rPr lang="en-US" sz="2800" i="0" dirty="0" smtClean="0"/>
              <a:t>  </a:t>
            </a:r>
            <a:r>
              <a:rPr lang="en-US" sz="2800" i="0" dirty="0" smtClean="0">
                <a:sym typeface="Wingdings" pitchFamily="2" charset="2"/>
              </a:rPr>
              <a:t></a:t>
            </a:r>
            <a:endParaRPr lang="en-US" sz="2800" i="0" dirty="0" smtClean="0"/>
          </a:p>
          <a:p>
            <a:pPr lvl="1"/>
            <a:r>
              <a:rPr lang="en-US" sz="2800" i="0" dirty="0" err="1" smtClean="0"/>
              <a:t>BeS</a:t>
            </a:r>
            <a:r>
              <a:rPr lang="en-US" sz="2800" i="0" dirty="0" smtClean="0"/>
              <a:t>  </a:t>
            </a:r>
            <a:r>
              <a:rPr lang="en-US" sz="2800" i="0" dirty="0" smtClean="0">
                <a:sym typeface="Wingdings" pitchFamily="2" charset="2"/>
              </a:rPr>
              <a:t></a:t>
            </a:r>
            <a:endParaRPr lang="en-US" sz="2800" i="0" dirty="0" smtClean="0"/>
          </a:p>
          <a:p>
            <a:pPr lvl="1"/>
            <a:r>
              <a:rPr lang="en-US" sz="2800" i="0" dirty="0" smtClean="0"/>
              <a:t>Cs(MnO</a:t>
            </a:r>
            <a:r>
              <a:rPr lang="en-US" sz="2800" i="0" baseline="-25000" dirty="0" smtClean="0"/>
              <a:t>4</a:t>
            </a:r>
            <a:r>
              <a:rPr lang="en-US" sz="2800" i="0" dirty="0" smtClean="0"/>
              <a:t>)</a:t>
            </a:r>
            <a:r>
              <a:rPr lang="en-US" sz="2800" i="0" baseline="-25000" dirty="0" smtClean="0"/>
              <a:t>  </a:t>
            </a:r>
            <a:r>
              <a:rPr lang="en-US" sz="2800" i="0" dirty="0" smtClean="0">
                <a:sym typeface="Wingdings" pitchFamily="2" charset="2"/>
              </a:rPr>
              <a:t></a:t>
            </a:r>
            <a:endParaRPr lang="en-US" sz="2800" i="0" baseline="-25000" dirty="0" smtClean="0"/>
          </a:p>
          <a:p>
            <a:pPr lvl="1"/>
            <a:endParaRPr lang="en-US" sz="2800" i="0" dirty="0" smtClean="0"/>
          </a:p>
          <a:p>
            <a:pPr lvl="1"/>
            <a:endParaRPr lang="en-US" sz="2800" i="0" dirty="0"/>
          </a:p>
        </p:txBody>
      </p:sp>
    </p:spTree>
    <p:extLst>
      <p:ext uri="{BB962C8B-B14F-4D97-AF65-F5344CB8AC3E}">
        <p14:creationId xmlns:p14="http://schemas.microsoft.com/office/powerpoint/2010/main" val="230117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116824" cy="10668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You Try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219200"/>
            <a:ext cx="8190046" cy="5410200"/>
          </a:xfrm>
        </p:spPr>
        <p:txBody>
          <a:bodyPr>
            <a:noAutofit/>
          </a:bodyPr>
          <a:lstStyle/>
          <a:p>
            <a:r>
              <a:rPr lang="en-US" sz="2800" i="0" dirty="0" smtClean="0"/>
              <a:t>Write the formula for</a:t>
            </a:r>
          </a:p>
          <a:p>
            <a:pPr lvl="1"/>
            <a:r>
              <a:rPr lang="en-US" sz="2800" i="0" dirty="0" smtClean="0"/>
              <a:t>Calcium Chloride </a:t>
            </a:r>
            <a:r>
              <a:rPr lang="en-US" sz="2800" i="0" dirty="0" smtClean="0">
                <a:sym typeface="Wingdings" pitchFamily="2" charset="2"/>
              </a:rPr>
              <a:t>  CaCl</a:t>
            </a:r>
            <a:r>
              <a:rPr lang="en-US" sz="2800" i="0" baseline="-25000" dirty="0" smtClean="0">
                <a:sym typeface="Wingdings" pitchFamily="2" charset="2"/>
              </a:rPr>
              <a:t>2</a:t>
            </a:r>
            <a:endParaRPr lang="en-US" sz="2800" i="0" baseline="-25000" dirty="0" smtClean="0"/>
          </a:p>
          <a:p>
            <a:pPr lvl="1"/>
            <a:r>
              <a:rPr lang="en-US" sz="2800" i="0" dirty="0" smtClean="0"/>
              <a:t>Calcium Oxide </a:t>
            </a:r>
            <a:r>
              <a:rPr lang="en-US" sz="2800" i="0" dirty="0" smtClean="0">
                <a:sym typeface="Wingdings" pitchFamily="2" charset="2"/>
              </a:rPr>
              <a:t>  </a:t>
            </a:r>
            <a:r>
              <a:rPr lang="en-US" sz="2800" i="0" dirty="0" err="1" smtClean="0">
                <a:sym typeface="Wingdings" pitchFamily="2" charset="2"/>
              </a:rPr>
              <a:t>CaO</a:t>
            </a:r>
            <a:endParaRPr lang="en-US" sz="2800" i="0" dirty="0" smtClean="0"/>
          </a:p>
          <a:p>
            <a:pPr lvl="1"/>
            <a:r>
              <a:rPr lang="en-US" sz="2800" i="0" dirty="0" smtClean="0"/>
              <a:t>Magnesium Sulfate </a:t>
            </a:r>
            <a:r>
              <a:rPr lang="en-US" sz="2800" i="0" dirty="0" smtClean="0">
                <a:sym typeface="Wingdings" pitchFamily="2" charset="2"/>
              </a:rPr>
              <a:t>  MgSO</a:t>
            </a:r>
            <a:r>
              <a:rPr lang="en-US" sz="2800" i="0" baseline="-25000" dirty="0" smtClean="0">
                <a:sym typeface="Wingdings" pitchFamily="2" charset="2"/>
              </a:rPr>
              <a:t>4</a:t>
            </a:r>
            <a:endParaRPr lang="en-US" sz="2800" i="0" baseline="-25000" dirty="0" smtClean="0"/>
          </a:p>
          <a:p>
            <a:r>
              <a:rPr lang="en-US" sz="2800" i="0" dirty="0" smtClean="0"/>
              <a:t>Give the name for the following compounds</a:t>
            </a:r>
          </a:p>
          <a:p>
            <a:pPr lvl="1"/>
            <a:r>
              <a:rPr lang="en-US" sz="2800" i="0" dirty="0" err="1" smtClean="0"/>
              <a:t>KBr</a:t>
            </a:r>
            <a:r>
              <a:rPr lang="en-US" sz="2800" i="0" dirty="0" smtClean="0"/>
              <a:t>  </a:t>
            </a:r>
            <a:r>
              <a:rPr lang="en-US" sz="2800" i="0" dirty="0" smtClean="0">
                <a:sym typeface="Wingdings" pitchFamily="2" charset="2"/>
              </a:rPr>
              <a:t></a:t>
            </a:r>
            <a:endParaRPr lang="en-US" sz="2800" i="0" dirty="0" smtClean="0"/>
          </a:p>
          <a:p>
            <a:pPr lvl="1"/>
            <a:r>
              <a:rPr lang="en-US" sz="2800" i="0" dirty="0" err="1" smtClean="0"/>
              <a:t>BeS</a:t>
            </a:r>
            <a:r>
              <a:rPr lang="en-US" sz="2800" i="0" dirty="0" smtClean="0"/>
              <a:t>  </a:t>
            </a:r>
            <a:r>
              <a:rPr lang="en-US" sz="2800" i="0" dirty="0" smtClean="0">
                <a:sym typeface="Wingdings" pitchFamily="2" charset="2"/>
              </a:rPr>
              <a:t></a:t>
            </a:r>
            <a:endParaRPr lang="en-US" sz="2800" i="0" dirty="0" smtClean="0"/>
          </a:p>
          <a:p>
            <a:pPr lvl="1"/>
            <a:r>
              <a:rPr lang="en-US" sz="2800" i="0" dirty="0" smtClean="0"/>
              <a:t>Cs(MnO</a:t>
            </a:r>
            <a:r>
              <a:rPr lang="en-US" sz="2800" i="0" baseline="-25000" dirty="0" smtClean="0"/>
              <a:t>4</a:t>
            </a:r>
            <a:r>
              <a:rPr lang="en-US" sz="2800" i="0" dirty="0" smtClean="0"/>
              <a:t>)</a:t>
            </a:r>
            <a:r>
              <a:rPr lang="en-US" sz="2800" i="0" baseline="-25000" dirty="0" smtClean="0"/>
              <a:t>  </a:t>
            </a:r>
            <a:r>
              <a:rPr lang="en-US" sz="2800" i="0" dirty="0" smtClean="0">
                <a:sym typeface="Wingdings" pitchFamily="2" charset="2"/>
              </a:rPr>
              <a:t></a:t>
            </a:r>
            <a:endParaRPr lang="en-US" sz="2800" i="0" baseline="-25000" dirty="0" smtClean="0"/>
          </a:p>
          <a:p>
            <a:pPr lvl="1"/>
            <a:endParaRPr lang="en-US" sz="2800" i="0" dirty="0" smtClean="0"/>
          </a:p>
          <a:p>
            <a:pPr lvl="1"/>
            <a:endParaRPr lang="en-US" sz="2800" i="0" dirty="0"/>
          </a:p>
        </p:txBody>
      </p:sp>
    </p:spTree>
    <p:extLst>
      <p:ext uri="{BB962C8B-B14F-4D97-AF65-F5344CB8AC3E}">
        <p14:creationId xmlns:p14="http://schemas.microsoft.com/office/powerpoint/2010/main" val="230117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116824" cy="10668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You Try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219200"/>
            <a:ext cx="8190046" cy="5410200"/>
          </a:xfrm>
        </p:spPr>
        <p:txBody>
          <a:bodyPr>
            <a:noAutofit/>
          </a:bodyPr>
          <a:lstStyle/>
          <a:p>
            <a:r>
              <a:rPr lang="en-US" sz="2800" i="0" dirty="0" smtClean="0"/>
              <a:t>Write the formula for</a:t>
            </a:r>
          </a:p>
          <a:p>
            <a:pPr lvl="1"/>
            <a:r>
              <a:rPr lang="en-US" sz="2800" i="0" dirty="0" smtClean="0"/>
              <a:t>Calcium Chloride </a:t>
            </a:r>
            <a:r>
              <a:rPr lang="en-US" sz="2800" i="0" dirty="0" smtClean="0">
                <a:sym typeface="Wingdings" pitchFamily="2" charset="2"/>
              </a:rPr>
              <a:t>  CaCl</a:t>
            </a:r>
            <a:r>
              <a:rPr lang="en-US" sz="2800" i="0" baseline="-25000" dirty="0" smtClean="0">
                <a:sym typeface="Wingdings" pitchFamily="2" charset="2"/>
              </a:rPr>
              <a:t>2</a:t>
            </a:r>
            <a:endParaRPr lang="en-US" sz="2800" i="0" baseline="-25000" dirty="0" smtClean="0"/>
          </a:p>
          <a:p>
            <a:pPr lvl="1"/>
            <a:r>
              <a:rPr lang="en-US" sz="2800" i="0" dirty="0" smtClean="0"/>
              <a:t>Calcium Oxide </a:t>
            </a:r>
            <a:r>
              <a:rPr lang="en-US" sz="2800" i="0" dirty="0" smtClean="0">
                <a:sym typeface="Wingdings" pitchFamily="2" charset="2"/>
              </a:rPr>
              <a:t>  </a:t>
            </a:r>
            <a:r>
              <a:rPr lang="en-US" sz="2800" i="0" dirty="0" err="1" smtClean="0">
                <a:sym typeface="Wingdings" pitchFamily="2" charset="2"/>
              </a:rPr>
              <a:t>CaO</a:t>
            </a:r>
            <a:endParaRPr lang="en-US" sz="2800" i="0" dirty="0" smtClean="0"/>
          </a:p>
          <a:p>
            <a:pPr lvl="1"/>
            <a:r>
              <a:rPr lang="en-US" sz="2800" i="0" dirty="0" smtClean="0"/>
              <a:t>Magnesium Sulfate </a:t>
            </a:r>
            <a:r>
              <a:rPr lang="en-US" sz="2800" i="0" dirty="0" smtClean="0">
                <a:sym typeface="Wingdings" pitchFamily="2" charset="2"/>
              </a:rPr>
              <a:t>  MgSO</a:t>
            </a:r>
            <a:r>
              <a:rPr lang="en-US" sz="2800" i="0" baseline="-25000" dirty="0" smtClean="0">
                <a:sym typeface="Wingdings" pitchFamily="2" charset="2"/>
              </a:rPr>
              <a:t>4</a:t>
            </a:r>
            <a:endParaRPr lang="en-US" sz="2800" i="0" baseline="-25000" dirty="0" smtClean="0"/>
          </a:p>
          <a:p>
            <a:r>
              <a:rPr lang="en-US" sz="2800" i="0" dirty="0" smtClean="0"/>
              <a:t>Give the name for the following compounds</a:t>
            </a:r>
          </a:p>
          <a:p>
            <a:pPr lvl="1"/>
            <a:r>
              <a:rPr lang="en-US" sz="2800" i="0" dirty="0" err="1" smtClean="0"/>
              <a:t>KBr</a:t>
            </a:r>
            <a:r>
              <a:rPr lang="en-US" sz="2800" i="0" dirty="0" smtClean="0"/>
              <a:t>  </a:t>
            </a:r>
            <a:r>
              <a:rPr lang="en-US" sz="2800" i="0" dirty="0" smtClean="0">
                <a:sym typeface="Wingdings" pitchFamily="2" charset="2"/>
              </a:rPr>
              <a:t>  Potassium Bromide</a:t>
            </a:r>
            <a:endParaRPr lang="en-US" sz="2800" i="0" dirty="0" smtClean="0"/>
          </a:p>
          <a:p>
            <a:pPr lvl="1"/>
            <a:r>
              <a:rPr lang="en-US" sz="2800" i="0" dirty="0" err="1" smtClean="0"/>
              <a:t>BeS</a:t>
            </a:r>
            <a:r>
              <a:rPr lang="en-US" sz="2800" i="0" dirty="0" smtClean="0"/>
              <a:t>  </a:t>
            </a:r>
            <a:r>
              <a:rPr lang="en-US" sz="2800" i="0" dirty="0" smtClean="0">
                <a:sym typeface="Wingdings" pitchFamily="2" charset="2"/>
              </a:rPr>
              <a:t></a:t>
            </a:r>
            <a:endParaRPr lang="en-US" sz="2800" i="0" dirty="0" smtClean="0"/>
          </a:p>
          <a:p>
            <a:pPr lvl="1"/>
            <a:r>
              <a:rPr lang="en-US" sz="2800" i="0" dirty="0" smtClean="0"/>
              <a:t>Cs(MnO</a:t>
            </a:r>
            <a:r>
              <a:rPr lang="en-US" sz="2800" i="0" baseline="-25000" dirty="0" smtClean="0"/>
              <a:t>4</a:t>
            </a:r>
            <a:r>
              <a:rPr lang="en-US" sz="2800" i="0" dirty="0" smtClean="0"/>
              <a:t>)</a:t>
            </a:r>
            <a:r>
              <a:rPr lang="en-US" sz="2800" i="0" baseline="-25000" dirty="0" smtClean="0"/>
              <a:t>  </a:t>
            </a:r>
            <a:r>
              <a:rPr lang="en-US" sz="2800" i="0" dirty="0" smtClean="0">
                <a:sym typeface="Wingdings" pitchFamily="2" charset="2"/>
              </a:rPr>
              <a:t></a:t>
            </a:r>
            <a:endParaRPr lang="en-US" sz="2800" i="0" baseline="-25000" dirty="0" smtClean="0"/>
          </a:p>
          <a:p>
            <a:pPr lvl="1"/>
            <a:endParaRPr lang="en-US" sz="2800" i="0" dirty="0" smtClean="0"/>
          </a:p>
          <a:p>
            <a:pPr lvl="1"/>
            <a:endParaRPr lang="en-US" sz="2800" i="0" dirty="0"/>
          </a:p>
        </p:txBody>
      </p:sp>
    </p:spTree>
    <p:extLst>
      <p:ext uri="{BB962C8B-B14F-4D97-AF65-F5344CB8AC3E}">
        <p14:creationId xmlns:p14="http://schemas.microsoft.com/office/powerpoint/2010/main" val="230117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116824" cy="10668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You Try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219200"/>
            <a:ext cx="8190046" cy="5410200"/>
          </a:xfrm>
        </p:spPr>
        <p:txBody>
          <a:bodyPr>
            <a:noAutofit/>
          </a:bodyPr>
          <a:lstStyle/>
          <a:p>
            <a:r>
              <a:rPr lang="en-US" sz="2800" i="0" dirty="0" smtClean="0"/>
              <a:t>Write the formula for</a:t>
            </a:r>
          </a:p>
          <a:p>
            <a:pPr lvl="1"/>
            <a:r>
              <a:rPr lang="en-US" sz="2800" i="0" dirty="0" smtClean="0"/>
              <a:t>Calcium Chloride </a:t>
            </a:r>
            <a:r>
              <a:rPr lang="en-US" sz="2800" i="0" dirty="0" smtClean="0">
                <a:sym typeface="Wingdings" pitchFamily="2" charset="2"/>
              </a:rPr>
              <a:t>  CaCl</a:t>
            </a:r>
            <a:r>
              <a:rPr lang="en-US" sz="2800" i="0" baseline="-25000" dirty="0" smtClean="0">
                <a:sym typeface="Wingdings" pitchFamily="2" charset="2"/>
              </a:rPr>
              <a:t>2</a:t>
            </a:r>
            <a:endParaRPr lang="en-US" sz="2800" i="0" baseline="-25000" dirty="0" smtClean="0"/>
          </a:p>
          <a:p>
            <a:pPr lvl="1"/>
            <a:r>
              <a:rPr lang="en-US" sz="2800" i="0" dirty="0" smtClean="0"/>
              <a:t>Calcium Oxide </a:t>
            </a:r>
            <a:r>
              <a:rPr lang="en-US" sz="2800" i="0" dirty="0" smtClean="0">
                <a:sym typeface="Wingdings" pitchFamily="2" charset="2"/>
              </a:rPr>
              <a:t>  </a:t>
            </a:r>
            <a:r>
              <a:rPr lang="en-US" sz="2800" i="0" dirty="0" err="1" smtClean="0">
                <a:sym typeface="Wingdings" pitchFamily="2" charset="2"/>
              </a:rPr>
              <a:t>CaO</a:t>
            </a:r>
            <a:endParaRPr lang="en-US" sz="2800" i="0" dirty="0" smtClean="0"/>
          </a:p>
          <a:p>
            <a:pPr lvl="1"/>
            <a:r>
              <a:rPr lang="en-US" sz="2800" i="0" dirty="0" smtClean="0"/>
              <a:t>Magnesium Sulfate </a:t>
            </a:r>
            <a:r>
              <a:rPr lang="en-US" sz="2800" i="0" dirty="0" smtClean="0">
                <a:sym typeface="Wingdings" pitchFamily="2" charset="2"/>
              </a:rPr>
              <a:t>  MgSO</a:t>
            </a:r>
            <a:r>
              <a:rPr lang="en-US" sz="2800" i="0" baseline="-25000" dirty="0" smtClean="0">
                <a:sym typeface="Wingdings" pitchFamily="2" charset="2"/>
              </a:rPr>
              <a:t>4</a:t>
            </a:r>
            <a:endParaRPr lang="en-US" sz="2800" i="0" baseline="-25000" dirty="0" smtClean="0"/>
          </a:p>
          <a:p>
            <a:r>
              <a:rPr lang="en-US" sz="2800" i="0" dirty="0" smtClean="0"/>
              <a:t>Give the name for the following compounds</a:t>
            </a:r>
          </a:p>
          <a:p>
            <a:pPr lvl="1"/>
            <a:r>
              <a:rPr lang="en-US" sz="2800" i="0" dirty="0" err="1" smtClean="0"/>
              <a:t>KBr</a:t>
            </a:r>
            <a:r>
              <a:rPr lang="en-US" sz="2800" i="0" dirty="0" smtClean="0"/>
              <a:t>  </a:t>
            </a:r>
            <a:r>
              <a:rPr lang="en-US" sz="2800" i="0" dirty="0" smtClean="0">
                <a:sym typeface="Wingdings" pitchFamily="2" charset="2"/>
              </a:rPr>
              <a:t>  Potassium Bromide</a:t>
            </a:r>
            <a:endParaRPr lang="en-US" sz="2800" i="0" dirty="0" smtClean="0"/>
          </a:p>
          <a:p>
            <a:pPr lvl="1"/>
            <a:r>
              <a:rPr lang="en-US" sz="2800" i="0" dirty="0" err="1" smtClean="0"/>
              <a:t>BeS</a:t>
            </a:r>
            <a:r>
              <a:rPr lang="en-US" sz="2800" i="0" dirty="0" smtClean="0"/>
              <a:t>  </a:t>
            </a:r>
            <a:r>
              <a:rPr lang="en-US" sz="2800" i="0" dirty="0" smtClean="0">
                <a:sym typeface="Wingdings" pitchFamily="2" charset="2"/>
              </a:rPr>
              <a:t>  Beryllium Sulfide</a:t>
            </a:r>
            <a:endParaRPr lang="en-US" sz="2800" i="0" dirty="0" smtClean="0"/>
          </a:p>
          <a:p>
            <a:pPr lvl="1"/>
            <a:r>
              <a:rPr lang="en-US" sz="2800" i="0" dirty="0" smtClean="0"/>
              <a:t>Cs(MnO</a:t>
            </a:r>
            <a:r>
              <a:rPr lang="en-US" sz="2800" i="0" baseline="-25000" dirty="0" smtClean="0"/>
              <a:t>4</a:t>
            </a:r>
            <a:r>
              <a:rPr lang="en-US" sz="2800" i="0" dirty="0" smtClean="0"/>
              <a:t>)</a:t>
            </a:r>
            <a:r>
              <a:rPr lang="en-US" sz="2800" i="0" baseline="-25000" dirty="0" smtClean="0"/>
              <a:t>  </a:t>
            </a:r>
            <a:r>
              <a:rPr lang="en-US" sz="2800" i="0" dirty="0" smtClean="0">
                <a:sym typeface="Wingdings" pitchFamily="2" charset="2"/>
              </a:rPr>
              <a:t></a:t>
            </a:r>
            <a:endParaRPr lang="en-US" sz="2800" i="0" baseline="-25000" dirty="0" smtClean="0"/>
          </a:p>
          <a:p>
            <a:pPr lvl="1"/>
            <a:endParaRPr lang="en-US" sz="2800" i="0" dirty="0" smtClean="0"/>
          </a:p>
          <a:p>
            <a:pPr lvl="1"/>
            <a:endParaRPr lang="en-US" sz="2800" i="0" dirty="0"/>
          </a:p>
        </p:txBody>
      </p:sp>
    </p:spTree>
    <p:extLst>
      <p:ext uri="{BB962C8B-B14F-4D97-AF65-F5344CB8AC3E}">
        <p14:creationId xmlns:p14="http://schemas.microsoft.com/office/powerpoint/2010/main" val="230117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116824" cy="10668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You Try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219200"/>
            <a:ext cx="8190046" cy="5410200"/>
          </a:xfrm>
        </p:spPr>
        <p:txBody>
          <a:bodyPr>
            <a:noAutofit/>
          </a:bodyPr>
          <a:lstStyle/>
          <a:p>
            <a:r>
              <a:rPr lang="en-US" sz="2800" i="0" dirty="0" smtClean="0"/>
              <a:t>Write the formula for</a:t>
            </a:r>
          </a:p>
          <a:p>
            <a:pPr lvl="1"/>
            <a:r>
              <a:rPr lang="en-US" sz="2800" i="0" dirty="0" smtClean="0"/>
              <a:t>Calcium Chloride </a:t>
            </a:r>
            <a:r>
              <a:rPr lang="en-US" sz="2800" i="0" dirty="0" smtClean="0">
                <a:sym typeface="Wingdings" pitchFamily="2" charset="2"/>
              </a:rPr>
              <a:t>  CaCl</a:t>
            </a:r>
            <a:r>
              <a:rPr lang="en-US" sz="2800" i="0" baseline="-25000" dirty="0" smtClean="0">
                <a:sym typeface="Wingdings" pitchFamily="2" charset="2"/>
              </a:rPr>
              <a:t>2</a:t>
            </a:r>
            <a:endParaRPr lang="en-US" sz="2800" i="0" baseline="-25000" dirty="0" smtClean="0"/>
          </a:p>
          <a:p>
            <a:pPr lvl="1"/>
            <a:r>
              <a:rPr lang="en-US" sz="2800" i="0" dirty="0" smtClean="0"/>
              <a:t>Calcium Oxide </a:t>
            </a:r>
            <a:r>
              <a:rPr lang="en-US" sz="2800" i="0" dirty="0" smtClean="0">
                <a:sym typeface="Wingdings" pitchFamily="2" charset="2"/>
              </a:rPr>
              <a:t>  </a:t>
            </a:r>
            <a:r>
              <a:rPr lang="en-US" sz="2800" i="0" dirty="0" err="1" smtClean="0">
                <a:sym typeface="Wingdings" pitchFamily="2" charset="2"/>
              </a:rPr>
              <a:t>CaO</a:t>
            </a:r>
            <a:endParaRPr lang="en-US" sz="2800" i="0" dirty="0" smtClean="0"/>
          </a:p>
          <a:p>
            <a:pPr lvl="1"/>
            <a:r>
              <a:rPr lang="en-US" sz="2800" i="0" dirty="0" smtClean="0"/>
              <a:t>Magnesium Sulfate </a:t>
            </a:r>
            <a:r>
              <a:rPr lang="en-US" sz="2800" i="0" dirty="0" smtClean="0">
                <a:sym typeface="Wingdings" pitchFamily="2" charset="2"/>
              </a:rPr>
              <a:t>  MgSO</a:t>
            </a:r>
            <a:r>
              <a:rPr lang="en-US" sz="2800" i="0" baseline="-25000" dirty="0" smtClean="0">
                <a:sym typeface="Wingdings" pitchFamily="2" charset="2"/>
              </a:rPr>
              <a:t>4</a:t>
            </a:r>
            <a:endParaRPr lang="en-US" sz="2800" i="0" baseline="-25000" dirty="0" smtClean="0"/>
          </a:p>
          <a:p>
            <a:r>
              <a:rPr lang="en-US" sz="2800" i="0" dirty="0" smtClean="0"/>
              <a:t>Give the name for the following compounds</a:t>
            </a:r>
          </a:p>
          <a:p>
            <a:pPr lvl="1"/>
            <a:r>
              <a:rPr lang="en-US" sz="2800" i="0" dirty="0" err="1" smtClean="0"/>
              <a:t>KBr</a:t>
            </a:r>
            <a:r>
              <a:rPr lang="en-US" sz="2800" i="0" dirty="0" smtClean="0"/>
              <a:t>  </a:t>
            </a:r>
            <a:r>
              <a:rPr lang="en-US" sz="2800" i="0" dirty="0" smtClean="0">
                <a:sym typeface="Wingdings" pitchFamily="2" charset="2"/>
              </a:rPr>
              <a:t>  Potassium Bromide</a:t>
            </a:r>
            <a:endParaRPr lang="en-US" sz="2800" i="0" dirty="0" smtClean="0"/>
          </a:p>
          <a:p>
            <a:pPr lvl="1"/>
            <a:r>
              <a:rPr lang="en-US" sz="2800" i="0" dirty="0" err="1" smtClean="0"/>
              <a:t>BeS</a:t>
            </a:r>
            <a:r>
              <a:rPr lang="en-US" sz="2800" i="0" dirty="0" smtClean="0"/>
              <a:t>  </a:t>
            </a:r>
            <a:r>
              <a:rPr lang="en-US" sz="2800" i="0" dirty="0" smtClean="0">
                <a:sym typeface="Wingdings" pitchFamily="2" charset="2"/>
              </a:rPr>
              <a:t>  Beryllium Sulfide</a:t>
            </a:r>
            <a:endParaRPr lang="en-US" sz="2800" i="0" dirty="0" smtClean="0"/>
          </a:p>
          <a:p>
            <a:pPr lvl="1"/>
            <a:r>
              <a:rPr lang="en-US" sz="2800" i="0" dirty="0" smtClean="0"/>
              <a:t>Cs(MnO</a:t>
            </a:r>
            <a:r>
              <a:rPr lang="en-US" sz="2800" i="0" baseline="-25000" dirty="0" smtClean="0"/>
              <a:t>4</a:t>
            </a:r>
            <a:r>
              <a:rPr lang="en-US" sz="2800" i="0" dirty="0" smtClean="0"/>
              <a:t>)</a:t>
            </a:r>
            <a:r>
              <a:rPr lang="en-US" sz="2800" i="0" baseline="-25000" dirty="0" smtClean="0"/>
              <a:t>  </a:t>
            </a:r>
            <a:r>
              <a:rPr lang="en-US" sz="2800" i="0" dirty="0" smtClean="0">
                <a:sym typeface="Wingdings" pitchFamily="2" charset="2"/>
              </a:rPr>
              <a:t> Cesium Permanganate </a:t>
            </a:r>
            <a:endParaRPr lang="en-US" sz="2800" i="0" baseline="-25000" dirty="0" smtClean="0"/>
          </a:p>
          <a:p>
            <a:pPr lvl="1"/>
            <a:endParaRPr lang="en-US" sz="2800" i="0" dirty="0" smtClean="0"/>
          </a:p>
          <a:p>
            <a:pPr lvl="1"/>
            <a:endParaRPr lang="en-US" sz="2800" i="0" dirty="0"/>
          </a:p>
        </p:txBody>
      </p:sp>
    </p:spTree>
    <p:extLst>
      <p:ext uri="{BB962C8B-B14F-4D97-AF65-F5344CB8AC3E}">
        <p14:creationId xmlns:p14="http://schemas.microsoft.com/office/powerpoint/2010/main" val="230117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8421624" cy="10668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Polyatomic Names</a:t>
            </a:r>
            <a:endParaRPr lang="en-US" sz="4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0"/>
            <a:ext cx="8037646" cy="4561119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-ate endings</a:t>
            </a:r>
            <a:r>
              <a:rPr lang="en-US" sz="3600" dirty="0" smtClean="0"/>
              <a:t> are the base </a:t>
            </a:r>
            <a:r>
              <a:rPr lang="en-US" sz="3600" dirty="0" err="1" smtClean="0"/>
              <a:t>polyatomics</a:t>
            </a:r>
            <a:endParaRPr lang="en-US" sz="3600" b="1" dirty="0" smtClean="0"/>
          </a:p>
          <a:p>
            <a:r>
              <a:rPr lang="en-US" sz="3600" b="1" dirty="0" smtClean="0"/>
              <a:t>-</a:t>
            </a:r>
            <a:r>
              <a:rPr lang="en-US" sz="3600" b="1" dirty="0" err="1" smtClean="0"/>
              <a:t>ite</a:t>
            </a:r>
            <a:r>
              <a:rPr lang="en-US" sz="3600" b="1" dirty="0" smtClean="0"/>
              <a:t> ending </a:t>
            </a:r>
            <a:r>
              <a:rPr lang="en-US" sz="3600" dirty="0" smtClean="0"/>
              <a:t>= 1 less Oxygen than –ate</a:t>
            </a:r>
          </a:p>
          <a:p>
            <a:r>
              <a:rPr lang="en-US" sz="3600" dirty="0" smtClean="0"/>
              <a:t>“</a:t>
            </a:r>
            <a:r>
              <a:rPr lang="en-US" sz="3600" b="1" dirty="0" smtClean="0"/>
              <a:t>Per-</a:t>
            </a:r>
            <a:r>
              <a:rPr lang="en-US" sz="3600" dirty="0" smtClean="0"/>
              <a:t>” prefix on </a:t>
            </a:r>
            <a:r>
              <a:rPr lang="en-US" sz="3600" u="sng" dirty="0" smtClean="0"/>
              <a:t>–ate ending </a:t>
            </a:r>
            <a:r>
              <a:rPr lang="en-US" sz="3600" dirty="0" smtClean="0"/>
              <a:t>= 1 more Oxygen</a:t>
            </a:r>
          </a:p>
          <a:p>
            <a:r>
              <a:rPr lang="en-US" sz="3600" dirty="0" smtClean="0"/>
              <a:t>“</a:t>
            </a:r>
            <a:r>
              <a:rPr lang="en-US" sz="3600" b="1" dirty="0" smtClean="0"/>
              <a:t>Hypo-</a:t>
            </a:r>
            <a:r>
              <a:rPr lang="en-US" sz="3600" dirty="0" smtClean="0"/>
              <a:t>” prefix on </a:t>
            </a:r>
            <a:r>
              <a:rPr lang="en-US" sz="3600" u="sng" dirty="0" smtClean="0"/>
              <a:t>–</a:t>
            </a:r>
            <a:r>
              <a:rPr lang="en-US" sz="3600" u="sng" dirty="0" err="1" smtClean="0"/>
              <a:t>ite</a:t>
            </a:r>
            <a:r>
              <a:rPr lang="en-US" sz="3600" u="sng" dirty="0" smtClean="0"/>
              <a:t> ending </a:t>
            </a:r>
            <a:r>
              <a:rPr lang="en-US" sz="3600" dirty="0" smtClean="0"/>
              <a:t>= 1 less Oxygen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9637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8421624" cy="10668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Order of </a:t>
            </a:r>
            <a:r>
              <a:rPr lang="en-US" sz="4400" dirty="0" err="1" smtClean="0"/>
              <a:t>Oxygens</a:t>
            </a:r>
            <a:endParaRPr lang="en-US" sz="4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0"/>
            <a:ext cx="8037646" cy="4561119"/>
          </a:xfrm>
        </p:spPr>
        <p:txBody>
          <a:bodyPr>
            <a:normAutofit/>
          </a:bodyPr>
          <a:lstStyle/>
          <a:p>
            <a:r>
              <a:rPr lang="en-US" sz="4800" dirty="0" smtClean="0"/>
              <a:t>Per _____ ate 	(Most)</a:t>
            </a:r>
          </a:p>
          <a:p>
            <a:r>
              <a:rPr lang="en-US" sz="4800" dirty="0" smtClean="0"/>
              <a:t>-ate</a:t>
            </a:r>
          </a:p>
          <a:p>
            <a:r>
              <a:rPr lang="en-US" sz="4800" dirty="0" smtClean="0"/>
              <a:t>-</a:t>
            </a:r>
            <a:r>
              <a:rPr lang="en-US" sz="4800" dirty="0" err="1" smtClean="0"/>
              <a:t>ite</a:t>
            </a:r>
            <a:endParaRPr lang="en-US" sz="4800" dirty="0" smtClean="0"/>
          </a:p>
          <a:p>
            <a:r>
              <a:rPr lang="en-US" sz="4800" dirty="0" smtClean="0"/>
              <a:t>Hypo ______ </a:t>
            </a:r>
            <a:r>
              <a:rPr lang="en-US" sz="4800" dirty="0" err="1" smtClean="0"/>
              <a:t>ite</a:t>
            </a:r>
            <a:r>
              <a:rPr lang="en-US" sz="4800" dirty="0" smtClean="0"/>
              <a:t> 		(Least)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96520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adeshow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Tradeshow</Template>
  <TotalTime>693</TotalTime>
  <Words>804</Words>
  <Application>Microsoft Office PowerPoint</Application>
  <PresentationFormat>On-screen Show (4:3)</PresentationFormat>
  <Paragraphs>213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Tradeshow</vt:lpstr>
      <vt:lpstr>The CrissCross Method &amp;Polyatomic ions</vt:lpstr>
      <vt:lpstr>Bonding Review</vt:lpstr>
      <vt:lpstr>CrissCross Method</vt:lpstr>
      <vt:lpstr>CrissCross Method</vt:lpstr>
      <vt:lpstr>CrissCross Method You Try</vt:lpstr>
      <vt:lpstr>CrissCross Method You Try</vt:lpstr>
      <vt:lpstr>Polyatomic Ions</vt:lpstr>
      <vt:lpstr>Polyatomic Ions</vt:lpstr>
      <vt:lpstr>Polyatomic Ions &amp; Bonding</vt:lpstr>
      <vt:lpstr>Criss Cross &amp; Polyatomic Ions</vt:lpstr>
      <vt:lpstr>You Try</vt:lpstr>
      <vt:lpstr>You Try</vt:lpstr>
      <vt:lpstr>You Try</vt:lpstr>
      <vt:lpstr>You Try</vt:lpstr>
      <vt:lpstr>You Try</vt:lpstr>
      <vt:lpstr>You Try</vt:lpstr>
      <vt:lpstr>Bell Ringer</vt:lpstr>
      <vt:lpstr>Naming with Polyatomic Ions</vt:lpstr>
      <vt:lpstr>Formulas &amp; Names</vt:lpstr>
      <vt:lpstr>You Try</vt:lpstr>
      <vt:lpstr>You Try</vt:lpstr>
      <vt:lpstr>You Try</vt:lpstr>
      <vt:lpstr>You Try</vt:lpstr>
      <vt:lpstr>You Try</vt:lpstr>
      <vt:lpstr>You Try</vt:lpstr>
      <vt:lpstr>You Try</vt:lpstr>
      <vt:lpstr>Polyatomic Names</vt:lpstr>
      <vt:lpstr>Order of Oxygens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Polyatomic ions &amp; Naming</dc:title>
  <dc:creator>Wittier</dc:creator>
  <cp:lastModifiedBy>Administrator</cp:lastModifiedBy>
  <cp:revision>33</cp:revision>
  <dcterms:created xsi:type="dcterms:W3CDTF">2013-01-06T23:55:21Z</dcterms:created>
  <dcterms:modified xsi:type="dcterms:W3CDTF">2016-04-21T16:44:47Z</dcterms:modified>
</cp:coreProperties>
</file>