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97F1A1DD-CB4A-47D2-B461-591C0AE916B2}"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7F1A1DD-CB4A-47D2-B461-591C0AE916B2}"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97F1A1DD-CB4A-47D2-B461-591C0AE916B2}"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9AD3FAA-D96C-43B3-B6A6-9392E7EF0BA7}" type="datetimeFigureOut">
              <a:rPr lang="en-US" smtClean="0"/>
              <a:pPr/>
              <a:t>3/10/2014</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AD3FAA-D96C-43B3-B6A6-9392E7EF0BA7}" type="datetimeFigureOut">
              <a:rPr lang="en-US" smtClean="0"/>
              <a:pPr/>
              <a:t>3/10/2014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7F1A1DD-CB4A-47D2-B461-591C0AE916B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9AD3FAA-D96C-43B3-B6A6-9392E7EF0BA7}" type="datetimeFigureOut">
              <a:rPr lang="en-US" smtClean="0"/>
              <a:pPr/>
              <a:t>3/10/2014</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7F1A1DD-CB4A-47D2-B461-591C0AE916B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0"/>
            <a:ext cx="7772400" cy="4718304"/>
          </a:xfrm>
        </p:spPr>
        <p:txBody>
          <a:bodyPr/>
          <a:lstStyle/>
          <a:p>
            <a:pPr algn="ctr"/>
            <a:r>
              <a:rPr lang="en-US" dirty="0" smtClean="0"/>
              <a:t>Chapter 10</a:t>
            </a:r>
            <a:br>
              <a:rPr lang="en-US" dirty="0" smtClean="0"/>
            </a:br>
            <a:r>
              <a:rPr lang="en-US" dirty="0" smtClean="0"/>
              <a:t>Nucleic Acids and</a:t>
            </a:r>
            <a:br>
              <a:rPr lang="en-US" dirty="0" smtClean="0"/>
            </a:br>
            <a:r>
              <a:rPr lang="en-US" dirty="0" smtClean="0"/>
              <a:t>Protein synthesis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7772400" cy="5822160"/>
          </a:xfrm>
        </p:spPr>
        <p:txBody>
          <a:bodyPr>
            <a:normAutofit fontScale="92500" lnSpcReduction="10000"/>
          </a:bodyPr>
          <a:lstStyle/>
          <a:p>
            <a:r>
              <a:rPr lang="en-US" u="sng" dirty="0" smtClean="0"/>
              <a:t>DNA</a:t>
            </a:r>
            <a:r>
              <a:rPr lang="en-US" dirty="0" smtClean="0"/>
              <a:t> = DeoxyriboNucleic Acid – stores and transmits the genetic information that tells cells which proteins to make and when to make them.</a:t>
            </a:r>
          </a:p>
          <a:p>
            <a:r>
              <a:rPr lang="en-US" dirty="0" smtClean="0"/>
              <a:t>DNA is made up of 2 long chains of </a:t>
            </a:r>
            <a:r>
              <a:rPr lang="en-US" u="sng" dirty="0" smtClean="0"/>
              <a:t>NUCLEOTIDES.</a:t>
            </a:r>
          </a:p>
          <a:p>
            <a:r>
              <a:rPr lang="en-US" u="sng" dirty="0" smtClean="0"/>
              <a:t>Nucleotide</a:t>
            </a:r>
            <a:r>
              <a:rPr lang="en-US" dirty="0" smtClean="0"/>
              <a:t> = Sugar (deoxyribose) + Phosphate + Nitrogen Base.  See fig. 10-1 on pg. 185.</a:t>
            </a:r>
          </a:p>
          <a:p>
            <a:r>
              <a:rPr lang="en-US" u="sng" dirty="0" smtClean="0"/>
              <a:t>4 Nitrogen Bases</a:t>
            </a:r>
            <a:r>
              <a:rPr lang="en-US" dirty="0" smtClean="0"/>
              <a:t> = Adenine, Guanine, Cytosine, and Thymine.</a:t>
            </a:r>
          </a:p>
          <a:p>
            <a:r>
              <a:rPr lang="en-US" u="sng" dirty="0" smtClean="0"/>
              <a:t>Purines</a:t>
            </a:r>
            <a:r>
              <a:rPr lang="en-US" dirty="0" smtClean="0"/>
              <a:t> – (have 2 carbon rings) = adenine and guanine</a:t>
            </a:r>
          </a:p>
          <a:p>
            <a:r>
              <a:rPr lang="en-US" u="sng" dirty="0" smtClean="0"/>
              <a:t>Pyrimidines</a:t>
            </a:r>
            <a:r>
              <a:rPr lang="en-US" dirty="0" smtClean="0"/>
              <a:t> – (have 1 carbon ring) = thymine and cytosine.     See fig. 10-2 on page 186.</a:t>
            </a:r>
            <a:endParaRPr lang="en-US" u="sng" dirty="0" smtClean="0"/>
          </a:p>
          <a:p>
            <a:endParaRPr lang="en-US" dirty="0" smtClean="0"/>
          </a:p>
          <a:p>
            <a:endParaRPr lang="en-US" dirty="0" smtClean="0"/>
          </a:p>
          <a:p>
            <a:pPr>
              <a:buNone/>
            </a:pP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22160"/>
          </a:xfrm>
        </p:spPr>
        <p:txBody>
          <a:bodyPr>
            <a:normAutofit/>
          </a:bodyPr>
          <a:lstStyle/>
          <a:p>
            <a:r>
              <a:rPr lang="en-US" u="sng" dirty="0" smtClean="0"/>
              <a:t>James Watson and Francis Crick</a:t>
            </a:r>
            <a:r>
              <a:rPr lang="en-US" dirty="0" smtClean="0"/>
              <a:t> – (1953) – suggested the “double Helix” model for the structure of DNA.  See fig. 10-3 on pg. 186.</a:t>
            </a:r>
          </a:p>
          <a:p>
            <a:r>
              <a:rPr lang="en-US" u="sng" dirty="0" smtClean="0"/>
              <a:t>Rosalind Franklin and Maurice Wilkins</a:t>
            </a:r>
            <a:r>
              <a:rPr lang="en-US" dirty="0" smtClean="0"/>
              <a:t> – took x-ray pictures of DNA crystals (x-ray crystallography).  This helped confirm Watson/Crick’s idea.</a:t>
            </a:r>
          </a:p>
          <a:p>
            <a:r>
              <a:rPr lang="en-US" u="sng" dirty="0" smtClean="0"/>
              <a:t>1962 Nobel Prize in Medicine</a:t>
            </a:r>
            <a:r>
              <a:rPr lang="en-US" dirty="0" smtClean="0"/>
              <a:t> – went to Watson, Crick, and Wilkins.  This has been called the discovery of the century.  Unfortunately, Rosalind Franklin died in 1958 and her work was not recognized.</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838200"/>
          </a:xfrm>
        </p:spPr>
        <p:txBody>
          <a:bodyPr/>
          <a:lstStyle/>
          <a:p>
            <a:pPr algn="ctr"/>
            <a:r>
              <a:rPr lang="en-US" dirty="0" smtClean="0"/>
              <a:t>Structural Details of DNA:</a:t>
            </a:r>
            <a:endParaRPr lang="en-US" dirty="0"/>
          </a:p>
        </p:txBody>
      </p:sp>
      <p:sp>
        <p:nvSpPr>
          <p:cNvPr id="3" name="Content Placeholder 2"/>
          <p:cNvSpPr>
            <a:spLocks noGrp="1"/>
          </p:cNvSpPr>
          <p:nvPr>
            <p:ph idx="1"/>
          </p:nvPr>
        </p:nvSpPr>
        <p:spPr>
          <a:xfrm>
            <a:off x="914400" y="762000"/>
            <a:ext cx="7772400" cy="5593560"/>
          </a:xfrm>
        </p:spPr>
        <p:txBody>
          <a:bodyPr>
            <a:normAutofit fontScale="70000" lnSpcReduction="20000"/>
          </a:bodyPr>
          <a:lstStyle/>
          <a:p>
            <a:r>
              <a:rPr lang="en-US" dirty="0" smtClean="0"/>
              <a:t>Sugar/Phosphate Backbone is bonded </a:t>
            </a:r>
            <a:r>
              <a:rPr lang="en-US" u="sng" dirty="0" smtClean="0"/>
              <a:t>covalently</a:t>
            </a:r>
            <a:r>
              <a:rPr lang="en-US" dirty="0" smtClean="0"/>
              <a:t>.</a:t>
            </a:r>
          </a:p>
          <a:p>
            <a:r>
              <a:rPr lang="en-US" dirty="0" smtClean="0"/>
              <a:t>Nitrogen bases face toward center of helix.</a:t>
            </a:r>
          </a:p>
          <a:p>
            <a:r>
              <a:rPr lang="en-US" dirty="0" smtClean="0"/>
              <a:t>DNA is “double stranded”.</a:t>
            </a:r>
          </a:p>
          <a:p>
            <a:r>
              <a:rPr lang="en-US" dirty="0" smtClean="0"/>
              <a:t>Bases on 1 strand face bases on the other strand.</a:t>
            </a:r>
          </a:p>
          <a:p>
            <a:r>
              <a:rPr lang="en-US" dirty="0" smtClean="0"/>
              <a:t>Weak hydrogen bonds form between the bases, holding the 2 strands together.</a:t>
            </a:r>
          </a:p>
          <a:p>
            <a:r>
              <a:rPr lang="en-US" dirty="0" smtClean="0"/>
              <a:t>Purines  ALWAYS pair with pyrimidines. This keeps the pairs of bases, between the uprights of the DNA ladder, at a uniform length. </a:t>
            </a:r>
          </a:p>
          <a:p>
            <a:r>
              <a:rPr lang="en-US" u="sng" dirty="0" smtClean="0"/>
              <a:t>Complementary Base Pairing Rules</a:t>
            </a:r>
            <a:r>
              <a:rPr lang="en-US" dirty="0" smtClean="0"/>
              <a:t> :</a:t>
            </a:r>
          </a:p>
          <a:p>
            <a:pPr>
              <a:buNone/>
            </a:pPr>
            <a:r>
              <a:rPr lang="en-US" dirty="0" smtClean="0"/>
              <a:t>	- Adenine always bonds with Thymine.</a:t>
            </a:r>
          </a:p>
          <a:p>
            <a:pPr>
              <a:buNone/>
            </a:pPr>
            <a:r>
              <a:rPr lang="en-US" dirty="0" smtClean="0"/>
              <a:t>	- Cytosine always bonds with Guanine.</a:t>
            </a:r>
          </a:p>
          <a:p>
            <a:pPr>
              <a:buNone/>
            </a:pPr>
            <a:r>
              <a:rPr lang="en-US" dirty="0" smtClean="0"/>
              <a:t>NOTE:  The base sequence on 1 strand is an exact “complement” of the sequence on the other strand.  See fig. 10-3 on pg. 186.</a:t>
            </a:r>
          </a:p>
          <a:p>
            <a:pPr>
              <a:buNone/>
            </a:pPr>
            <a:r>
              <a:rPr lang="en-US" dirty="0" smtClean="0">
                <a:solidFill>
                  <a:srgbClr val="FFFF00"/>
                </a:solidFill>
              </a:rPr>
              <a:t>QUESTION – If one strand has the following sequence: AGTCCATTGAAC, what would the complementary sequence be on the other strand??</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lstStyle/>
          <a:p>
            <a:r>
              <a:rPr lang="en-US" dirty="0" smtClean="0"/>
              <a:t>In cell division, the ability of DNA to make exact copies of itself is important……Understanding base sequences led to ideas of how DNA might copy itself.</a:t>
            </a:r>
          </a:p>
          <a:p>
            <a:r>
              <a:rPr lang="en-US" u="sng" dirty="0" smtClean="0"/>
              <a:t>Replication</a:t>
            </a:r>
            <a:r>
              <a:rPr lang="en-US" dirty="0" smtClean="0"/>
              <a:t> – Process of copying DNA.</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426464"/>
          </a:xfrm>
        </p:spPr>
        <p:txBody>
          <a:bodyPr/>
          <a:lstStyle/>
          <a:p>
            <a:pPr algn="ctr"/>
            <a:r>
              <a:rPr lang="en-US" dirty="0" smtClean="0"/>
              <a:t>Steps of DNA Replication:</a:t>
            </a:r>
            <a:br>
              <a:rPr lang="en-US" dirty="0" smtClean="0"/>
            </a:br>
            <a:r>
              <a:rPr lang="en-US" dirty="0" smtClean="0"/>
              <a:t>(See fig. 10-5, pg. 188)</a:t>
            </a:r>
            <a:endParaRPr lang="en-US" dirty="0"/>
          </a:p>
        </p:txBody>
      </p:sp>
      <p:sp>
        <p:nvSpPr>
          <p:cNvPr id="3" name="Content Placeholder 2"/>
          <p:cNvSpPr>
            <a:spLocks noGrp="1"/>
          </p:cNvSpPr>
          <p:nvPr>
            <p:ph idx="1"/>
          </p:nvPr>
        </p:nvSpPr>
        <p:spPr>
          <a:xfrm>
            <a:off x="914400" y="1447800"/>
            <a:ext cx="7772400" cy="4907760"/>
          </a:xfrm>
        </p:spPr>
        <p:txBody>
          <a:bodyPr>
            <a:normAutofit fontScale="92500" lnSpcReduction="10000"/>
          </a:bodyPr>
          <a:lstStyle/>
          <a:p>
            <a:r>
              <a:rPr lang="en-US" dirty="0" smtClean="0"/>
              <a:t>2 nucleotide chains separate at the </a:t>
            </a:r>
            <a:r>
              <a:rPr lang="en-US" u="sng" dirty="0" smtClean="0"/>
              <a:t>“Replication Fork”</a:t>
            </a:r>
            <a:r>
              <a:rPr lang="en-US" dirty="0" smtClean="0"/>
              <a:t>.  NOTE – </a:t>
            </a:r>
            <a:r>
              <a:rPr lang="en-US" u="sng" dirty="0" smtClean="0"/>
              <a:t>Helicase enzymes</a:t>
            </a:r>
            <a:r>
              <a:rPr lang="en-US" dirty="0" smtClean="0"/>
              <a:t> break hydrogen bonds between bases to “unzip” DNA.</a:t>
            </a:r>
          </a:p>
          <a:p>
            <a:r>
              <a:rPr lang="en-US" u="sng" dirty="0" smtClean="0"/>
              <a:t>DNA Polymerases</a:t>
            </a:r>
            <a:r>
              <a:rPr lang="en-US" dirty="0" smtClean="0"/>
              <a:t> – bind to the separate chains of nucleotides (1 nucleotide at a time). The polymerases build a new complimentary chain of nucleotides.  NOTE – New strands are built for BOTH of the unzipped DNA chains.</a:t>
            </a:r>
          </a:p>
          <a:p>
            <a:r>
              <a:rPr lang="en-US" dirty="0" smtClean="0"/>
              <a:t>At the end of replication, there are 2 identical copies of the original DNA molecule. Each DNA is made up of 1 chain from the ORIGINAL DNA and 1 NEWLY MADE chain. </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914400" y="228600"/>
            <a:ext cx="7772400" cy="6126960"/>
          </a:xfrm>
        </p:spPr>
        <p:txBody>
          <a:bodyPr>
            <a:normAutofit fontScale="85000" lnSpcReduction="20000"/>
          </a:bodyPr>
          <a:lstStyle/>
          <a:p>
            <a:r>
              <a:rPr lang="en-US" dirty="0" smtClean="0"/>
              <a:t>NOTE – DNA replication happens simultaneously at many points along the molecule.  It does NOT begin at 1 end and proceed to the other.</a:t>
            </a:r>
          </a:p>
          <a:p>
            <a:r>
              <a:rPr lang="en-US" dirty="0" smtClean="0"/>
              <a:t>NOTE – Replication occurs in OPPOSITE directions on the 2 strands.</a:t>
            </a:r>
          </a:p>
          <a:p>
            <a:r>
              <a:rPr lang="en-US" u="sng" dirty="0" smtClean="0"/>
              <a:t>DNA Replication is very accurate</a:t>
            </a:r>
            <a:r>
              <a:rPr lang="en-US" dirty="0" smtClean="0"/>
              <a:t>:</a:t>
            </a:r>
          </a:p>
          <a:p>
            <a:pPr>
              <a:buNone/>
            </a:pPr>
            <a:r>
              <a:rPr lang="en-US" dirty="0" smtClean="0"/>
              <a:t>	- Approximately 1 error in 10,000 paired nucleotides occurs.</a:t>
            </a:r>
          </a:p>
          <a:p>
            <a:pPr>
              <a:buNone/>
            </a:pPr>
            <a:r>
              <a:rPr lang="en-US" dirty="0" smtClean="0"/>
              <a:t>	- DNA proofreading and repair enzymes cuts the error rate to 1 per 1 Billion nucleotides.</a:t>
            </a:r>
          </a:p>
          <a:p>
            <a:r>
              <a:rPr lang="en-US" u="sng" dirty="0" smtClean="0"/>
              <a:t>Proofreading and Repair Enzymes</a:t>
            </a:r>
            <a:r>
              <a:rPr lang="en-US" dirty="0" smtClean="0"/>
              <a:t> – Scan DNA for errors, Chemically “snip” them out and “glue” in the correct sequences.</a:t>
            </a:r>
          </a:p>
          <a:p>
            <a:r>
              <a:rPr lang="en-US" u="sng" dirty="0" smtClean="0"/>
              <a:t>Mutation</a:t>
            </a:r>
            <a:r>
              <a:rPr lang="en-US" dirty="0" smtClean="0"/>
              <a:t> – a change (error) in the nucleotide sequence….may have no effect or may have serious consequences.  Caused by a variety of agents including chemicals, radiation, UV light from sun.</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a:r>
              <a:rPr lang="en-US" dirty="0" smtClean="0"/>
              <a:t>RNA</a:t>
            </a:r>
            <a:endParaRPr lang="en-US" dirty="0"/>
          </a:p>
        </p:txBody>
      </p:sp>
      <p:sp>
        <p:nvSpPr>
          <p:cNvPr id="3" name="Content Placeholder 2"/>
          <p:cNvSpPr>
            <a:spLocks noGrp="1"/>
          </p:cNvSpPr>
          <p:nvPr>
            <p:ph idx="1"/>
          </p:nvPr>
        </p:nvSpPr>
        <p:spPr>
          <a:xfrm>
            <a:off x="914400" y="1066800"/>
            <a:ext cx="7772400" cy="5288760"/>
          </a:xfrm>
        </p:spPr>
        <p:txBody>
          <a:bodyPr/>
          <a:lstStyle/>
          <a:p>
            <a:r>
              <a:rPr lang="en-US" u="sng" dirty="0" smtClean="0"/>
              <a:t>RNA</a:t>
            </a:r>
            <a:r>
              <a:rPr lang="en-US" dirty="0" smtClean="0"/>
              <a:t> = Ribonucleic Acid – SINGLE stranded.  It moves genetic information from the nucleus to the site for protein synthesis in the cytosol.</a:t>
            </a:r>
          </a:p>
          <a:p>
            <a:r>
              <a:rPr lang="en-US" u="sng" dirty="0" smtClean="0"/>
              <a:t>RNA is similar to DNA but:</a:t>
            </a:r>
            <a:endParaRPr lang="en-US" dirty="0" smtClean="0"/>
          </a:p>
          <a:p>
            <a:pPr>
              <a:buNone/>
            </a:pPr>
            <a:r>
              <a:rPr lang="en-US" dirty="0" smtClean="0"/>
              <a:t>	- It is SINGLE STRANDED.</a:t>
            </a:r>
          </a:p>
          <a:p>
            <a:pPr>
              <a:buNone/>
            </a:pPr>
            <a:r>
              <a:rPr lang="en-US" dirty="0" smtClean="0"/>
              <a:t>	- The sugar is RIBOSE instead of Deoxyribose.</a:t>
            </a:r>
          </a:p>
          <a:p>
            <a:pPr>
              <a:buNone/>
            </a:pPr>
            <a:r>
              <a:rPr lang="en-US" dirty="0" smtClean="0"/>
              <a:t>	- URACIL replaces thymine.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274064"/>
          </a:xfrm>
        </p:spPr>
        <p:txBody>
          <a:bodyPr/>
          <a:lstStyle/>
          <a:p>
            <a:pPr algn="ctr"/>
            <a:r>
              <a:rPr lang="en-US" dirty="0" smtClean="0"/>
              <a:t>3 Types of RNA:</a:t>
            </a:r>
            <a:br>
              <a:rPr lang="en-US" dirty="0" smtClean="0"/>
            </a:br>
            <a:r>
              <a:rPr lang="en-US" dirty="0" smtClean="0"/>
              <a:t>(Each has a different job)</a:t>
            </a:r>
            <a:endParaRPr lang="en-US" dirty="0"/>
          </a:p>
        </p:txBody>
      </p:sp>
      <p:sp>
        <p:nvSpPr>
          <p:cNvPr id="3" name="Content Placeholder 2"/>
          <p:cNvSpPr>
            <a:spLocks noGrp="1"/>
          </p:cNvSpPr>
          <p:nvPr>
            <p:ph idx="1"/>
          </p:nvPr>
        </p:nvSpPr>
        <p:spPr/>
        <p:txBody>
          <a:bodyPr>
            <a:normAutofit fontScale="92500"/>
          </a:bodyPr>
          <a:lstStyle/>
          <a:p>
            <a:r>
              <a:rPr lang="en-US" u="sng" dirty="0" smtClean="0"/>
              <a:t>Messenger RNA</a:t>
            </a:r>
            <a:r>
              <a:rPr lang="en-US" dirty="0" smtClean="0"/>
              <a:t> – (mRNA) – nucleotides are in a single uncoiled  chain.  It carries genetic information from the DNA in the nucleus to the cytosol.</a:t>
            </a:r>
          </a:p>
          <a:p>
            <a:r>
              <a:rPr lang="en-US" u="sng" dirty="0" smtClean="0"/>
              <a:t>Transfer RNA </a:t>
            </a:r>
            <a:r>
              <a:rPr lang="en-US" dirty="0" smtClean="0"/>
              <a:t> (tRNA) – single chain folded into a cloverleaf shape.  Binds to specific amino acids.  See fig. 10-8 on pg. 194.</a:t>
            </a:r>
          </a:p>
          <a:p>
            <a:r>
              <a:rPr lang="en-US" u="sng" dirty="0" smtClean="0"/>
              <a:t>Ribosomal RNA</a:t>
            </a:r>
            <a:r>
              <a:rPr lang="en-US" dirty="0" smtClean="0"/>
              <a:t> – (rRNA) – most abundant form.  Its structure is “globular”.  It makes up the ribosomes where proteins are put together.</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TRANSCRIPTION</a:t>
            </a:r>
            <a:endParaRPr lang="en-US" dirty="0"/>
          </a:p>
        </p:txBody>
      </p:sp>
      <p:sp>
        <p:nvSpPr>
          <p:cNvPr id="3" name="Content Placeholder 2"/>
          <p:cNvSpPr>
            <a:spLocks noGrp="1"/>
          </p:cNvSpPr>
          <p:nvPr>
            <p:ph idx="1"/>
          </p:nvPr>
        </p:nvSpPr>
        <p:spPr/>
        <p:txBody>
          <a:bodyPr/>
          <a:lstStyle/>
          <a:p>
            <a:r>
              <a:rPr lang="en-US" u="sng" dirty="0" smtClean="0"/>
              <a:t>Transcription</a:t>
            </a:r>
            <a:r>
              <a:rPr lang="en-US" dirty="0" smtClean="0"/>
              <a:t> – process by which genetic information (genetic “code”) is copied from the DNA to RNA.  </a:t>
            </a:r>
            <a:r>
              <a:rPr lang="en-US" dirty="0" smtClean="0">
                <a:solidFill>
                  <a:srgbClr val="FFFF00"/>
                </a:solidFill>
              </a:rPr>
              <a:t>OCCURS IN THE NUCLEUS.  </a:t>
            </a:r>
            <a:r>
              <a:rPr lang="en-US" dirty="0" smtClean="0"/>
              <a:t>Read pages 191 – 192.  Continued on next slide………..</a:t>
            </a:r>
            <a:endParaRPr lang="en-US" dirty="0" smtClean="0">
              <a:solidFill>
                <a:srgbClr val="FFFF00"/>
              </a:solidFill>
            </a:endParaRPr>
          </a:p>
          <a:p>
            <a:endParaRPr lang="en-US" u="sn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838200"/>
          </a:xfrm>
        </p:spPr>
        <p:txBody>
          <a:bodyPr/>
          <a:lstStyle/>
          <a:p>
            <a:pPr algn="ctr"/>
            <a:r>
              <a:rPr lang="en-US" dirty="0" smtClean="0"/>
              <a:t>Steps of Transcription:</a:t>
            </a:r>
            <a:endParaRPr lang="en-US" dirty="0"/>
          </a:p>
        </p:txBody>
      </p:sp>
      <p:sp>
        <p:nvSpPr>
          <p:cNvPr id="3" name="Content Placeholder 2"/>
          <p:cNvSpPr>
            <a:spLocks noGrp="1"/>
          </p:cNvSpPr>
          <p:nvPr>
            <p:ph idx="1"/>
          </p:nvPr>
        </p:nvSpPr>
        <p:spPr>
          <a:xfrm>
            <a:off x="914400" y="990600"/>
            <a:ext cx="7772400" cy="5364960"/>
          </a:xfrm>
        </p:spPr>
        <p:txBody>
          <a:bodyPr>
            <a:normAutofit fontScale="77500" lnSpcReduction="20000"/>
          </a:bodyPr>
          <a:lstStyle/>
          <a:p>
            <a:r>
              <a:rPr lang="en-US" u="sng" dirty="0" smtClean="0"/>
              <a:t>RNA Polymerase</a:t>
            </a:r>
            <a:r>
              <a:rPr lang="en-US" dirty="0" smtClean="0"/>
              <a:t> = transcription enzyme – starts transcription by binding to “PROMOTER REGIONS” ( these regions have lots of A-T base pairs) on the DNA.</a:t>
            </a:r>
          </a:p>
          <a:p>
            <a:r>
              <a:rPr lang="en-US" u="sng" dirty="0" smtClean="0"/>
              <a:t>Promoter Region</a:t>
            </a:r>
            <a:r>
              <a:rPr lang="en-US" dirty="0" smtClean="0"/>
              <a:t> – marks the beginning of the DNA portion that will be transcribed</a:t>
            </a:r>
          </a:p>
          <a:p>
            <a:r>
              <a:rPr lang="en-US" dirty="0" smtClean="0"/>
              <a:t>RNA polymerase attaches to 1 strand of unzipped DNA and begins pasting together complementary RNA nucleotides to form a strip of RNA.  NOTE – Base pairing rules are the same as in DNA replication, EXCEPT URACIL REPLACES THYMINE!!</a:t>
            </a:r>
          </a:p>
          <a:p>
            <a:r>
              <a:rPr lang="en-US" dirty="0" smtClean="0"/>
              <a:t>Transcription continues until the RNA polymerase reaches a DNA region called the “TERMINATION SIGNAL”  =  specific sequence of nucleotides that marks the end of a gene or genes.</a:t>
            </a:r>
          </a:p>
          <a:p>
            <a:r>
              <a:rPr lang="en-US" dirty="0" smtClean="0"/>
              <a:t>NOTE – All 3 types of RNA (mRNA, tRNA, and rRNA) are transcribed this 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Protein Synthesis</a:t>
            </a:r>
            <a:endParaRPr lang="en-US" dirty="0"/>
          </a:p>
        </p:txBody>
      </p:sp>
      <p:sp>
        <p:nvSpPr>
          <p:cNvPr id="3" name="Content Placeholder 2"/>
          <p:cNvSpPr>
            <a:spLocks noGrp="1"/>
          </p:cNvSpPr>
          <p:nvPr>
            <p:ph idx="1"/>
          </p:nvPr>
        </p:nvSpPr>
        <p:spPr/>
        <p:txBody>
          <a:bodyPr/>
          <a:lstStyle/>
          <a:p>
            <a:r>
              <a:rPr lang="en-US" u="sng" dirty="0" smtClean="0"/>
              <a:t>Protein Synthesis</a:t>
            </a:r>
            <a:r>
              <a:rPr lang="en-US" dirty="0" smtClean="0"/>
              <a:t> = production of proteins.  NOTE – all 3 types of RNA will be at work here.</a:t>
            </a:r>
          </a:p>
          <a:p>
            <a:endParaRPr lang="en-US"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274064"/>
          </a:xfrm>
        </p:spPr>
        <p:txBody>
          <a:bodyPr/>
          <a:lstStyle/>
          <a:p>
            <a:pPr algn="ctr"/>
            <a:r>
              <a:rPr lang="en-US" dirty="0" smtClean="0"/>
              <a:t>Protein Structure &amp; Composition: Key Points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Proteins are polymers made up polypeptide chains (chains of amino acids – “aa” from here on out).</a:t>
            </a:r>
          </a:p>
          <a:p>
            <a:r>
              <a:rPr lang="en-US" dirty="0" smtClean="0"/>
              <a:t>There are 20 different aa’s that make up proteins.</a:t>
            </a:r>
          </a:p>
          <a:p>
            <a:r>
              <a:rPr lang="en-US" dirty="0" smtClean="0"/>
              <a:t>Proteins may consist of 100’s or 1,000’s of the 20 different aa’s arranged in a particular sequence.</a:t>
            </a:r>
          </a:p>
          <a:p>
            <a:r>
              <a:rPr lang="en-US" dirty="0" smtClean="0"/>
              <a:t>The aa sequence determine how a polypeptide will bend and twist to form the 3-D structure of a protein.</a:t>
            </a:r>
          </a:p>
          <a:p>
            <a:r>
              <a:rPr lang="en-US" dirty="0" smtClean="0"/>
              <a:t>The 3-D structure determines how a protein will function.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fontScale="92500" lnSpcReduction="10000"/>
          </a:bodyPr>
          <a:lstStyle/>
          <a:p>
            <a:r>
              <a:rPr lang="en-US" u="sng" dirty="0" smtClean="0"/>
              <a:t>Genetic Code</a:t>
            </a:r>
            <a:r>
              <a:rPr lang="en-US" dirty="0" smtClean="0"/>
              <a:t> – the link between the nucleotide sequence in  DNA and the aa sequence in proteins.</a:t>
            </a:r>
          </a:p>
          <a:p>
            <a:r>
              <a:rPr lang="en-US" u="sng" dirty="0" smtClean="0"/>
              <a:t>Codon</a:t>
            </a:r>
            <a:r>
              <a:rPr lang="en-US" dirty="0" smtClean="0"/>
              <a:t> – a combination of 3 nucleotides in mRNA.  Each codon codes for a specific aa.</a:t>
            </a:r>
            <a:r>
              <a:rPr lang="en-US" u="sng" dirty="0" smtClean="0"/>
              <a:t> </a:t>
            </a:r>
            <a:r>
              <a:rPr lang="en-US" dirty="0" smtClean="0"/>
              <a:t>See table 10-1 on pg. 194.</a:t>
            </a:r>
            <a:r>
              <a:rPr lang="en-US" u="sng" dirty="0" smtClean="0"/>
              <a:t> </a:t>
            </a:r>
          </a:p>
          <a:p>
            <a:r>
              <a:rPr lang="en-US" u="sng" dirty="0" smtClean="0"/>
              <a:t>Facts About the Genetic Code:</a:t>
            </a:r>
            <a:endParaRPr lang="en-US" dirty="0" smtClean="0"/>
          </a:p>
          <a:p>
            <a:pPr>
              <a:buNone/>
            </a:pPr>
            <a:r>
              <a:rPr lang="en-US" dirty="0" smtClean="0"/>
              <a:t>	- several codons code for each aa.</a:t>
            </a:r>
          </a:p>
          <a:p>
            <a:pPr>
              <a:buNone/>
            </a:pPr>
            <a:r>
              <a:rPr lang="en-US" dirty="0" smtClean="0"/>
              <a:t>	- </a:t>
            </a:r>
            <a:r>
              <a:rPr lang="en-US" u="sng" dirty="0" smtClean="0"/>
              <a:t>Start Codon</a:t>
            </a:r>
            <a:r>
              <a:rPr lang="en-US" dirty="0" smtClean="0"/>
              <a:t> = AUG – engages a ribosome to start translation (also codes for the aa –Methionine).</a:t>
            </a:r>
          </a:p>
          <a:p>
            <a:pPr>
              <a:buNone/>
            </a:pPr>
            <a:r>
              <a:rPr lang="en-US" dirty="0" smtClean="0"/>
              <a:t>	-</a:t>
            </a:r>
            <a:r>
              <a:rPr lang="en-US" u="sng" dirty="0" smtClean="0"/>
              <a:t>Stop Codon</a:t>
            </a:r>
            <a:r>
              <a:rPr lang="en-US" dirty="0" smtClean="0"/>
              <a:t> - = UAA, UAG, UGA – cause the ribosome to stop translating.</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a:bodyPr>
          <a:lstStyle/>
          <a:p>
            <a:r>
              <a:rPr lang="en-US" u="sng" dirty="0" smtClean="0"/>
              <a:t>Translation</a:t>
            </a:r>
            <a:r>
              <a:rPr lang="en-US" dirty="0" smtClean="0"/>
              <a:t> – process of assembling aa chains from information encoded in mRNA.   </a:t>
            </a:r>
            <a:r>
              <a:rPr lang="en-US" dirty="0" smtClean="0">
                <a:solidFill>
                  <a:srgbClr val="FFFF00"/>
                </a:solidFill>
              </a:rPr>
              <a:t>After mRNA is made, it leaves the nucleus and migrates to a ribosome in the cytosol – THIS IS THE SITE FOR PROTEIN SYNTHESIS!!</a:t>
            </a:r>
          </a:p>
          <a:p>
            <a:r>
              <a:rPr lang="en-US" u="sng" dirty="0" smtClean="0"/>
              <a:t>tRNA</a:t>
            </a:r>
            <a:r>
              <a:rPr lang="en-US" dirty="0" smtClean="0"/>
              <a:t> – bonds to and transports an aa to the ribosome =  “aa taxi cab”.  See fig. 10-8 on pg. 194.</a:t>
            </a:r>
          </a:p>
          <a:p>
            <a:r>
              <a:rPr lang="en-US" u="sng" dirty="0" smtClean="0"/>
              <a:t>Anticodon</a:t>
            </a:r>
            <a:r>
              <a:rPr lang="en-US" dirty="0" smtClean="0"/>
              <a:t> – sequence of 3 nucleotides that is complementary to pairs with a corresponding mRNA codon.  If  ACA is the codon, then UGU would be the anticodon.</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fontScale="92500" lnSpcReduction="20000"/>
          </a:bodyPr>
          <a:lstStyle/>
          <a:p>
            <a:r>
              <a:rPr lang="en-US" u="sng" dirty="0" smtClean="0"/>
              <a:t>Ribosome</a:t>
            </a:r>
            <a:r>
              <a:rPr lang="en-US" dirty="0" smtClean="0"/>
              <a:t> – site for protein assembly.  It can float freely in the cytosol or can be attached to the endoplasmic reticulum (ER).  It is made up of rRNA and proteins that hold it together.</a:t>
            </a:r>
          </a:p>
          <a:p>
            <a:pPr>
              <a:buNone/>
            </a:pPr>
            <a:r>
              <a:rPr lang="en-US" dirty="0" smtClean="0"/>
              <a:t>	- free floating ribosomes make proteins to be used  WITHIN the cell.</a:t>
            </a:r>
          </a:p>
          <a:p>
            <a:pPr>
              <a:buNone/>
            </a:pPr>
            <a:r>
              <a:rPr lang="en-US" dirty="0" smtClean="0"/>
              <a:t>	- ribosomes attached to the ER make proteins to be exported OUT OF THE CELL.</a:t>
            </a:r>
          </a:p>
          <a:p>
            <a:r>
              <a:rPr lang="en-US" u="sng" dirty="0" smtClean="0"/>
              <a:t>3 binding sites on a ribosome</a:t>
            </a:r>
            <a:r>
              <a:rPr lang="en-US" dirty="0" smtClean="0"/>
              <a:t> – (Key to Translation):</a:t>
            </a:r>
          </a:p>
          <a:p>
            <a:pPr>
              <a:buNone/>
            </a:pPr>
            <a:r>
              <a:rPr lang="en-US" dirty="0" smtClean="0"/>
              <a:t>	- 1 site that anchors the mRNA that is going to be translated.</a:t>
            </a:r>
          </a:p>
          <a:p>
            <a:pPr>
              <a:buNone/>
            </a:pPr>
            <a:r>
              <a:rPr lang="en-US" dirty="0" smtClean="0"/>
              <a:t>	- 2 sites that hold the tRNA “taxi cabs”.</a:t>
            </a:r>
          </a:p>
          <a:p>
            <a:pPr>
              <a:buNone/>
            </a:pPr>
            <a:r>
              <a:rPr lang="en-US" dirty="0" smtClean="0"/>
              <a:t>SEE fig. 10-9 on pg. 195.</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828800"/>
          </a:xfrm>
        </p:spPr>
        <p:txBody>
          <a:bodyPr/>
          <a:lstStyle/>
          <a:p>
            <a:pPr algn="ctr"/>
            <a:r>
              <a:rPr lang="en-US" dirty="0" smtClean="0"/>
              <a:t>Steps of Translation =</a:t>
            </a:r>
            <a:br>
              <a:rPr lang="en-US" dirty="0" smtClean="0"/>
            </a:br>
            <a:r>
              <a:rPr lang="en-US" dirty="0" smtClean="0"/>
              <a:t>(Protein Synthesis)</a:t>
            </a:r>
            <a:br>
              <a:rPr lang="en-US" dirty="0" smtClean="0"/>
            </a:br>
            <a:r>
              <a:rPr lang="en-US" dirty="0" smtClean="0"/>
              <a:t>See fig. 10-9, pg. 195</a:t>
            </a:r>
            <a:endParaRPr lang="en-US" dirty="0"/>
          </a:p>
        </p:txBody>
      </p:sp>
      <p:sp>
        <p:nvSpPr>
          <p:cNvPr id="3" name="Content Placeholder 2"/>
          <p:cNvSpPr>
            <a:spLocks noGrp="1"/>
          </p:cNvSpPr>
          <p:nvPr>
            <p:ph idx="1"/>
          </p:nvPr>
        </p:nvSpPr>
        <p:spPr>
          <a:xfrm>
            <a:off x="914400" y="2057400"/>
            <a:ext cx="7772400" cy="4298160"/>
          </a:xfrm>
        </p:spPr>
        <p:txBody>
          <a:bodyPr>
            <a:normAutofit fontScale="70000" lnSpcReduction="20000"/>
          </a:bodyPr>
          <a:lstStyle/>
          <a:p>
            <a:r>
              <a:rPr lang="en-US" dirty="0" smtClean="0"/>
              <a:t>1.  Ribosome attaches to the start codon (AUG) = methionine on the mRNA transcript.  Therefore, the 1</a:t>
            </a:r>
            <a:r>
              <a:rPr lang="en-US" baseline="30000" dirty="0" smtClean="0"/>
              <a:t>st</a:t>
            </a:r>
            <a:r>
              <a:rPr lang="en-US" dirty="0" smtClean="0"/>
              <a:t> aa in every protein chain is Methionine.</a:t>
            </a:r>
          </a:p>
          <a:p>
            <a:r>
              <a:rPr lang="en-US" dirty="0" smtClean="0"/>
              <a:t>2.  As the ribosome move s along the mRMA, each mRNA codon is sequentially paired with its tRNA anticodon (aa taxi cab).</a:t>
            </a:r>
          </a:p>
          <a:p>
            <a:r>
              <a:rPr lang="en-US" dirty="0" smtClean="0"/>
              <a:t>3.  aa’s are hooked to a growing polypeptide chain In the order specified by mRNA.</a:t>
            </a:r>
          </a:p>
          <a:p>
            <a:r>
              <a:rPr lang="en-US" dirty="0" smtClean="0"/>
              <a:t>4.  As each aa is added, the ribosome moves ahead 3 nucleotides (1 codon) on the mRNA transcript.</a:t>
            </a:r>
          </a:p>
          <a:p>
            <a:r>
              <a:rPr lang="en-US" dirty="0" smtClean="0"/>
              <a:t>5. Eventually the ribosome reaches a stop codon….this ends translation.</a:t>
            </a:r>
          </a:p>
          <a:p>
            <a:r>
              <a:rPr lang="en-US" dirty="0" smtClean="0"/>
              <a:t>6.  mRNA is released from ribosome and polypeptide chain (protein) is complete.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898360"/>
          </a:xfrm>
        </p:spPr>
        <p:txBody>
          <a:bodyPr>
            <a:normAutofit/>
          </a:bodyPr>
          <a:lstStyle/>
          <a:p>
            <a:r>
              <a:rPr lang="en-US" dirty="0" smtClean="0"/>
              <a:t>NOTE :</a:t>
            </a:r>
          </a:p>
          <a:p>
            <a:pPr>
              <a:buNone/>
            </a:pPr>
            <a:r>
              <a:rPr lang="en-US" dirty="0" smtClean="0"/>
              <a:t>	- Several ribosomes may simultaneously translate the same mRNA.  As soon as 1 ribosome is out of the way, another follows behind.</a:t>
            </a:r>
          </a:p>
          <a:p>
            <a:pPr>
              <a:buNone/>
            </a:pPr>
            <a:r>
              <a:rPr lang="en-US" dirty="0" smtClean="0"/>
              <a:t>	- Translated polypeptide chain = PRIMARY structure of a protein.  As it folds and joins other chains, it becomes the functional structure of a completed protein.</a:t>
            </a:r>
          </a:p>
          <a:p>
            <a:pPr>
              <a:buNone/>
            </a:pPr>
            <a:r>
              <a:rPr lang="en-US" dirty="0" smtClean="0"/>
              <a:t>	- mRNA breaks down rapidly.  Its parts are recycled and used in the future.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151</TotalTime>
  <Words>1189</Words>
  <Application>Microsoft Office PowerPoint</Application>
  <PresentationFormat>On-screen Show (4:3)</PresentationFormat>
  <Paragraphs>90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Metro</vt:lpstr>
      <vt:lpstr>Chapter 10 Nucleic Acids and Protein synthesis</vt:lpstr>
      <vt:lpstr>Slide 2</vt:lpstr>
      <vt:lpstr>Slide 3</vt:lpstr>
      <vt:lpstr>Structural Details of DNA:</vt:lpstr>
      <vt:lpstr>Slide 5</vt:lpstr>
      <vt:lpstr>Steps of DNA Replication: (See fig. 10-5, pg. 188)</vt:lpstr>
      <vt:lpstr> </vt:lpstr>
      <vt:lpstr>RNA</vt:lpstr>
      <vt:lpstr>3 Types of RNA: (Each has a different job)</vt:lpstr>
      <vt:lpstr>TRANSCRIPTION</vt:lpstr>
      <vt:lpstr>Steps of Transcription:</vt:lpstr>
      <vt:lpstr>Protein Synthesis</vt:lpstr>
      <vt:lpstr>Protein Structure &amp; Composition: Key Points</vt:lpstr>
      <vt:lpstr>Slide 14</vt:lpstr>
      <vt:lpstr>Slide 15</vt:lpstr>
      <vt:lpstr>Slide 16</vt:lpstr>
      <vt:lpstr>Steps of Translation = (Protein Synthesis) See fig. 10-9, pg. 195</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Nucleic Acids and Protein synthesis</dc:title>
  <dc:creator>User</dc:creator>
  <cp:lastModifiedBy>jholland</cp:lastModifiedBy>
  <cp:revision>18</cp:revision>
  <dcterms:created xsi:type="dcterms:W3CDTF">2011-06-11T17:25:16Z</dcterms:created>
  <dcterms:modified xsi:type="dcterms:W3CDTF">2014-03-10T13:36:39Z</dcterms:modified>
</cp:coreProperties>
</file>