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86" r:id="rId4"/>
    <p:sldId id="281" r:id="rId5"/>
    <p:sldId id="283" r:id="rId6"/>
    <p:sldId id="288" r:id="rId7"/>
    <p:sldId id="284" r:id="rId8"/>
    <p:sldId id="276" r:id="rId9"/>
    <p:sldId id="287" r:id="rId10"/>
    <p:sldId id="285" r:id="rId11"/>
    <p:sldId id="289" r:id="rId12"/>
    <p:sldId id="290" r:id="rId13"/>
    <p:sldId id="293" r:id="rId14"/>
    <p:sldId id="294" r:id="rId15"/>
    <p:sldId id="295" r:id="rId16"/>
    <p:sldId id="296" r:id="rId17"/>
    <p:sldId id="297" r:id="rId18"/>
    <p:sldId id="298" r:id="rId19"/>
  </p:sldIdLst>
  <p:sldSz cx="9144000" cy="6858000" type="screen4x3"/>
  <p:notesSz cx="7150100" cy="94488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 baseline="30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CCFF99"/>
    <a:srgbClr val="FFFF99"/>
    <a:srgbClr val="FFCC99"/>
    <a:srgbClr val="66CCFF"/>
    <a:srgbClr val="000000"/>
    <a:srgbClr val="00CC99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20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5" Type="http://schemas.openxmlformats.org/officeDocument/2006/relationships/image" Target="../media/image6.wmf"/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Relationship Id="rId2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0" tIns="47420" rIns="94840" bIns="47420" numCol="1" anchor="t" anchorCtr="0" compatLnSpc="1">
            <a:prstTxWarp prst="textNoShape">
              <a:avLst/>
            </a:prstTxWarp>
          </a:bodyPr>
          <a:lstStyle>
            <a:lvl1pPr defTabSz="949325">
              <a:defRPr sz="13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49713" y="0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0" tIns="47420" rIns="94840" bIns="47420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0" tIns="47420" rIns="94840" bIns="47420" numCol="1" anchor="b" anchorCtr="0" compatLnSpc="1">
            <a:prstTxWarp prst="textNoShape">
              <a:avLst/>
            </a:prstTxWarp>
          </a:bodyPr>
          <a:lstStyle>
            <a:lvl1pPr defTabSz="949325">
              <a:defRPr sz="13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49713" y="8975725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0" tIns="47420" rIns="94840" bIns="47420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 baseline="0">
                <a:cs typeface="+mn-cs"/>
              </a:defRPr>
            </a:lvl1pPr>
          </a:lstStyle>
          <a:p>
            <a:pPr>
              <a:defRPr/>
            </a:pPr>
            <a:fld id="{C0FAAEE3-0E01-6D46-996C-A3B758BD2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34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17" tIns="44859" rIns="89717" bIns="44859" numCol="1" anchor="t" anchorCtr="0" compatLnSpc="1">
            <a:prstTxWarp prst="textNoShape">
              <a:avLst/>
            </a:prstTxWarp>
          </a:bodyPr>
          <a:lstStyle>
            <a:lvl1pPr defTabSz="896938">
              <a:defRPr sz="12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49713" y="0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17" tIns="44859" rIns="89717" bIns="44859" numCol="1" anchor="t" anchorCtr="0" compatLnSpc="1">
            <a:prstTxWarp prst="textNoShape">
              <a:avLst/>
            </a:prstTxWarp>
          </a:bodyPr>
          <a:lstStyle>
            <a:lvl1pPr algn="r" defTabSz="896938">
              <a:defRPr sz="12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2850" y="709613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5963" y="4489450"/>
            <a:ext cx="5718175" cy="424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17" tIns="44859" rIns="89717" bIns="44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17" tIns="44859" rIns="89717" bIns="44859" numCol="1" anchor="b" anchorCtr="0" compatLnSpc="1">
            <a:prstTxWarp prst="textNoShape">
              <a:avLst/>
            </a:prstTxWarp>
          </a:bodyPr>
          <a:lstStyle>
            <a:lvl1pPr defTabSz="896938">
              <a:defRPr sz="12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49713" y="8975725"/>
            <a:ext cx="3098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717" tIns="44859" rIns="89717" bIns="44859" numCol="1" anchor="b" anchorCtr="0" compatLnSpc="1">
            <a:prstTxWarp prst="textNoShape">
              <a:avLst/>
            </a:prstTxWarp>
          </a:bodyPr>
          <a:lstStyle>
            <a:lvl1pPr algn="r" defTabSz="896938">
              <a:defRPr sz="1200" baseline="0">
                <a:cs typeface="+mn-cs"/>
              </a:defRPr>
            </a:lvl1pPr>
          </a:lstStyle>
          <a:p>
            <a:pPr>
              <a:defRPr/>
            </a:pPr>
            <a:fld id="{A8EC6814-3092-344E-922E-F296193C03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62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96938" eaLnBrk="0" hangingPunct="0"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30597111-837B-404A-8D08-73579322787A}" type="slidenum">
              <a:rPr lang="en-US" baseline="0" smtClean="0"/>
              <a:pPr eaLnBrk="1" hangingPunct="1">
                <a:defRPr/>
              </a:pPr>
              <a:t>1</a:t>
            </a:fld>
            <a:endParaRPr lang="en-US" baseline="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6996D-3B67-0945-A0D5-E0E64A240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4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D00AE-35B1-B14D-8B18-F79C8D7B5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1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25628-B252-904B-8614-E8615B1FC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3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F5042-F2C0-1842-8FE9-7971890AB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5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60974-23B9-3A4F-A07A-85D0A40DA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8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0D61D-F35A-2844-A2CD-6B573BE05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48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31C57-4C29-D34F-AD0C-CB69ADDFB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8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49924-028E-E443-9286-1A3F31403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99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6B0C8-FA7D-0C4B-98E1-0EB44A7EE2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1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EE41-2065-1C45-B47F-E91279E4B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09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0E055-741A-C84A-9C5A-A5FA2CEE3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389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6CCE5-8474-7040-B6B0-0AEEEED25D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04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B75DE-88B5-2D45-B0AB-880634361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4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cs typeface="+mn-cs"/>
              </a:defRPr>
            </a:lvl1pPr>
          </a:lstStyle>
          <a:p>
            <a:pPr>
              <a:defRPr/>
            </a:pPr>
            <a:fld id="{DAB969B6-4603-1D4E-BCEE-202F98E94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6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w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10.wmf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4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5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7.wmf"/><Relationship Id="rId7" Type="http://schemas.openxmlformats.org/officeDocument/2006/relationships/image" Target="../media/image18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Relationship Id="rId3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20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21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22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>
                <a:latin typeface="Harrington" charset="0"/>
                <a:cs typeface="+mj-cs"/>
              </a:rPr>
              <a:t>Today in Pre-Calculus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eaLnBrk="1" hangingPunct="1">
              <a:defRPr/>
            </a:pPr>
            <a:endParaRPr lang="en-US" b="1" dirty="0">
              <a:latin typeface="Harrington" charset="0"/>
              <a:cs typeface="+mn-cs"/>
            </a:endParaRPr>
          </a:p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Do not need a calculator</a:t>
            </a:r>
          </a:p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Review </a:t>
            </a:r>
            <a:r>
              <a:rPr lang="en-US" b="1" dirty="0">
                <a:latin typeface="Harrington" charset="0"/>
                <a:cs typeface="+mn-cs"/>
              </a:rPr>
              <a:t>Chapter 1</a:t>
            </a:r>
          </a:p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Go </a:t>
            </a:r>
            <a:r>
              <a:rPr lang="en-US" b="1" dirty="0">
                <a:latin typeface="Harrington" charset="0"/>
                <a:cs typeface="+mn-cs"/>
              </a:rPr>
              <a:t>over </a:t>
            </a:r>
            <a:r>
              <a:rPr lang="en-US" b="1" dirty="0" smtClean="0">
                <a:latin typeface="Harrington" charset="0"/>
                <a:cs typeface="+mn-cs"/>
              </a:rPr>
              <a:t>quiz</a:t>
            </a:r>
          </a:p>
          <a:p>
            <a:pPr eaLnBrk="1" hangingPunct="1">
              <a:defRPr/>
            </a:pPr>
            <a:r>
              <a:rPr lang="en-US" b="1" dirty="0" smtClean="0">
                <a:latin typeface="Harrington" charset="0"/>
                <a:cs typeface="+mn-cs"/>
              </a:rPr>
              <a:t>Make ups due </a:t>
            </a:r>
            <a:r>
              <a:rPr lang="en-US" b="1" dirty="0" smtClean="0">
                <a:latin typeface="Harrington" charset="0"/>
                <a:cs typeface="+mn-cs"/>
              </a:rPr>
              <a:t>before: Friday, May 27</a:t>
            </a:r>
            <a:endParaRPr lang="en-US" b="1" dirty="0">
              <a:latin typeface="Harrington" charset="0"/>
              <a:cs typeface="+mn-cs"/>
            </a:endParaRPr>
          </a:p>
          <a:p>
            <a:pPr eaLnBrk="1" hangingPunct="1">
              <a:defRPr/>
            </a:pPr>
            <a:endParaRPr lang="en-US" b="1" dirty="0">
              <a:latin typeface="Harringto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Domain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Look for square roots and denominators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Square roots set radicand </a:t>
            </a:r>
            <a:r>
              <a:rPr lang="en-US">
                <a:latin typeface="Times New Roman" charset="0"/>
                <a:cs typeface="Arial" charset="0"/>
              </a:rPr>
              <a:t>≥0 (numerator) or &gt;0 (denominator).  Solve for x.  If x</a:t>
            </a:r>
            <a:r>
              <a:rPr lang="en-US" baseline="30000">
                <a:latin typeface="Times New Roman" charset="0"/>
                <a:cs typeface="Arial" charset="0"/>
              </a:rPr>
              <a:t>2 </a:t>
            </a:r>
            <a:r>
              <a:rPr lang="en-US">
                <a:latin typeface="Times New Roman" charset="0"/>
                <a:cs typeface="Arial" charset="0"/>
              </a:rPr>
              <a:t>or higher, test.</a:t>
            </a:r>
            <a:endParaRPr lang="en-US" baseline="30000">
              <a:latin typeface="Times New Roman" charset="0"/>
              <a:cs typeface="Arial" charset="0"/>
            </a:endParaRP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Denominators, if not under radical, set </a:t>
            </a:r>
            <a:r>
              <a:rPr lang="en-US">
                <a:latin typeface="Times New Roman" charset="0"/>
                <a:cs typeface="Arial" charset="0"/>
              </a:rPr>
              <a:t>≠</a:t>
            </a:r>
            <a:r>
              <a:rPr lang="en-US">
                <a:latin typeface="Times New Roman" charset="0"/>
                <a:cs typeface="+mn-cs"/>
              </a:rPr>
              <a:t> </a:t>
            </a:r>
            <a:r>
              <a:rPr lang="en-US">
                <a:latin typeface="Times New Roman" charset="0"/>
                <a:cs typeface="Arial" charset="0"/>
              </a:rPr>
              <a:t>0, and solve.  These solutions must be excluded from domain.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Arial" charset="0"/>
              </a:rPr>
              <a:t>( or ) point not included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Arial" charset="0"/>
              </a:rPr>
              <a:t>[ or ] point included</a:t>
            </a:r>
            <a:endParaRPr lang="en-US">
              <a:latin typeface="Times New Roman" charset="0"/>
              <a:cs typeface="+mn-cs"/>
            </a:endParaRPr>
          </a:p>
          <a:p>
            <a:pPr eaLnBrk="1" hangingPunct="1"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latin typeface="Times New Roman" charset="0"/>
                <a:cs typeface="+mj-cs"/>
              </a:rPr>
              <a:t>Domain - examples</a:t>
            </a: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676400" y="1143000"/>
          <a:ext cx="2438400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Equation" r:id="rId3" imgW="1066800" imgH="241300" progId="Equation.DSMT4">
                  <p:embed/>
                </p:oleObj>
              </mc:Choice>
              <mc:Fallback>
                <p:oleObj name="Equation" r:id="rId3" imgW="1066800" imgH="241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143000"/>
                        <a:ext cx="243840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1524000" y="1905000"/>
          <a:ext cx="2971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Equation" r:id="rId5" imgW="1396394" imgH="393529" progId="Equation.DSMT4">
                  <p:embed/>
                </p:oleObj>
              </mc:Choice>
              <mc:Fallback>
                <p:oleObj name="Equation" r:id="rId5" imgW="1396394" imgH="393529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05000"/>
                        <a:ext cx="2971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8"/>
          <p:cNvGraphicFramePr>
            <a:graphicFrameLocks noChangeAspect="1"/>
          </p:cNvGraphicFramePr>
          <p:nvPr/>
        </p:nvGraphicFramePr>
        <p:xfrm>
          <a:off x="1665288" y="2898775"/>
          <a:ext cx="275431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Equation" r:id="rId7" imgW="1168400" imgH="419100" progId="Equation.DSMT4">
                  <p:embed/>
                </p:oleObj>
              </mc:Choice>
              <mc:Fallback>
                <p:oleObj name="Equation" r:id="rId7" imgW="1168400" imgH="4191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288" y="2898775"/>
                        <a:ext cx="2754312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9"/>
          <p:cNvGraphicFramePr>
            <a:graphicFrameLocks noChangeAspect="1"/>
          </p:cNvGraphicFramePr>
          <p:nvPr/>
        </p:nvGraphicFramePr>
        <p:xfrm>
          <a:off x="1676400" y="4038600"/>
          <a:ext cx="260350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Equation" r:id="rId9" imgW="1104900" imgH="431800" progId="Equation.DSMT4">
                  <p:embed/>
                </p:oleObj>
              </mc:Choice>
              <mc:Fallback>
                <p:oleObj name="Equation" r:id="rId9" imgW="1104900" imgH="431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038600"/>
                        <a:ext cx="2603500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Object 10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Equation" r:id="rId11" imgW="114102" imgH="177492" progId="Equation.DSMT4">
                  <p:embed/>
                </p:oleObj>
              </mc:Choice>
              <mc:Fallback>
                <p:oleObj name="Equation" r:id="rId11" imgW="114102" imgH="177492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40100"/>
                        <a:ext cx="1143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Increasing/Decreasing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36638"/>
            <a:ext cx="8686800" cy="4906962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Read from left to right, is graph going up (increasing), down (decreasing) or constant.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Think in terms of slope (for curves tangent lines to the curves).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State intervals using x values.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Extrema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036638"/>
            <a:ext cx="8991600" cy="4906962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Local (relative) Minima and Maxima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Absolute Minima and Maxima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State as </a:t>
            </a:r>
            <a:r>
              <a:rPr lang="ja-JP" altLang="en-US">
                <a:latin typeface="Times New Roman" charset="0"/>
                <a:cs typeface="+mn-cs"/>
              </a:rPr>
              <a:t>“</a:t>
            </a:r>
            <a:r>
              <a:rPr lang="en-US">
                <a:latin typeface="Times New Roman" charset="0"/>
                <a:cs typeface="+mn-cs"/>
              </a:rPr>
              <a:t>local minimum of </a:t>
            </a:r>
            <a:r>
              <a:rPr lang="en-US" i="1">
                <a:latin typeface="Comic Sans MS" charset="0"/>
                <a:cs typeface="+mn-cs"/>
              </a:rPr>
              <a:t>y-value</a:t>
            </a:r>
            <a:r>
              <a:rPr lang="en-US">
                <a:latin typeface="Times New Roman" charset="0"/>
                <a:cs typeface="+mn-cs"/>
              </a:rPr>
              <a:t> at x =___</a:t>
            </a:r>
            <a:r>
              <a:rPr lang="ja-JP" altLang="en-US">
                <a:latin typeface="Times New Roman" charset="0"/>
                <a:cs typeface="+mn-cs"/>
              </a:rPr>
              <a:t>”</a:t>
            </a:r>
            <a:endParaRPr lang="en-US">
              <a:latin typeface="Times New Roman" charset="0"/>
              <a:cs typeface="+mn-cs"/>
            </a:endParaRP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Note: the x values should match all of the intervals in increasing/decreasing.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563563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latin typeface="Times New Roman" charset="0"/>
                <a:cs typeface="+mj-cs"/>
              </a:rPr>
              <a:t>Example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533400"/>
            <a:ext cx="8763000" cy="25146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>
                <a:latin typeface="Times New Roman" charset="0"/>
                <a:cs typeface="+mn-cs"/>
              </a:rPr>
              <a:t>Using the graph: state on what intervals the function is increasing, decreasing , and/or constant.  State the boundedness of the function.  State any local or absolute extrema</a:t>
            </a:r>
          </a:p>
        </p:txBody>
      </p:sp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30475"/>
            <a:ext cx="4419600" cy="409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Symmetry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9144000" cy="4906963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Graph can be symmetry to x-axis, y-axis (even functions) or origin (odd functions).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For origin symmetry parts in quadrant 1 have mirrors in quadrant 3, quadrant 2 mirrors are in quadrant 4. </a:t>
            </a:r>
          </a:p>
        </p:txBody>
      </p:sp>
      <p:pic>
        <p:nvPicPr>
          <p:cNvPr id="4813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40138"/>
            <a:ext cx="2895600" cy="26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57600"/>
            <a:ext cx="2895600" cy="2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57600"/>
            <a:ext cx="28956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Continuity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2000"/>
            <a:ext cx="9144000" cy="5364163"/>
          </a:xfrm>
        </p:spPr>
        <p:txBody>
          <a:bodyPr/>
          <a:lstStyle/>
          <a:p>
            <a:pPr marL="457200" indent="-457200"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Is graph continuous?  (Can you draw the entire graph without picking up your pencil?</a:t>
            </a:r>
          </a:p>
          <a:p>
            <a:pPr marL="457200" indent="-457200"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Discontinuity:</a:t>
            </a:r>
          </a:p>
          <a:p>
            <a:pPr marL="1314450" lvl="1" eaLnBrk="1" hangingPunct="1">
              <a:defRPr/>
            </a:pPr>
            <a:r>
              <a:rPr lang="en-US">
                <a:latin typeface="Times New Roman" charset="0"/>
              </a:rPr>
              <a:t>Removable (just a hole)</a:t>
            </a:r>
          </a:p>
          <a:p>
            <a:pPr marL="1314450" lvl="1" eaLnBrk="1" hangingPunct="1">
              <a:defRPr/>
            </a:pPr>
            <a:r>
              <a:rPr lang="en-US">
                <a:latin typeface="Times New Roman" charset="0"/>
              </a:rPr>
              <a:t>Jump</a:t>
            </a:r>
          </a:p>
          <a:p>
            <a:pPr marL="1314450" lvl="1" eaLnBrk="1" hangingPunct="1">
              <a:defRPr/>
            </a:pPr>
            <a:r>
              <a:rPr lang="en-US">
                <a:latin typeface="Times New Roman" charset="0"/>
              </a:rPr>
              <a:t>Infinite (do pieces on either side of graph at the point of discontinuity go to infinity –positive or negative)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Continuity</a:t>
            </a:r>
          </a:p>
        </p:txBody>
      </p:sp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29718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838200"/>
            <a:ext cx="281940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733800"/>
            <a:ext cx="3124200" cy="30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Asymptotes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838200"/>
            <a:ext cx="868680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Vertical asymptotes – occur where function DNE – check domain of function (term does not divide out)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Horizontal asymptotes – from end behavior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Slant asymptotes – degree in numerator must be one more than degree in denominator, use polynomial long division</a:t>
            </a: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950913" y="4471988"/>
          <a:ext cx="3201987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tion" r:id="rId3" imgW="1079500" imgH="419100" progId="Equation.DSMT4">
                  <p:embed/>
                </p:oleObj>
              </mc:Choice>
              <mc:Fallback>
                <p:oleObj name="Equation" r:id="rId3" imgW="10795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4471988"/>
                        <a:ext cx="3201987" cy="1243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Intercepts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838200"/>
            <a:ext cx="89916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x – intercept: set numerator = 0 and solve for x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y – intercept: substitute 0 for x and simplify</a:t>
            </a:r>
          </a:p>
        </p:txBody>
      </p:sp>
      <p:graphicFrame>
        <p:nvGraphicFramePr>
          <p:cNvPr id="6861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646113" y="2286000"/>
          <a:ext cx="3201987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Equation" r:id="rId3" imgW="1079500" imgH="419100" progId="Equation.DSMT4">
                  <p:embed/>
                </p:oleObj>
              </mc:Choice>
              <mc:Fallback>
                <p:oleObj name="Equation" r:id="rId3" imgW="10795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2286000"/>
                        <a:ext cx="3201987" cy="124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Sketching Graph</a:t>
            </a:r>
          </a:p>
        </p:txBody>
      </p:sp>
      <p:graphicFrame>
        <p:nvGraphicFramePr>
          <p:cNvPr id="3072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841375" y="1371600"/>
          <a:ext cx="2278063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Equation" r:id="rId3" imgW="1079500" imgH="419100" progId="Equation.DSMT4">
                  <p:embed/>
                </p:oleObj>
              </mc:Choice>
              <mc:Fallback>
                <p:oleObj name="Equation" r:id="rId3" imgW="10795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1371600"/>
                        <a:ext cx="2278063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6"/>
          <p:cNvGraphicFramePr>
            <a:graphicFrameLocks noChangeAspect="1"/>
          </p:cNvGraphicFramePr>
          <p:nvPr>
            <p:ph sz="half" idx="1"/>
          </p:nvPr>
        </p:nvGraphicFramePr>
        <p:xfrm>
          <a:off x="838200" y="2514600"/>
          <a:ext cx="1766888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Equation" r:id="rId5" imgW="749300" imgH="558800" progId="Equation.DSMT4">
                  <p:embed/>
                </p:oleObj>
              </mc:Choice>
              <mc:Fallback>
                <p:oleObj name="Equation" r:id="rId5" imgW="749300" imgH="558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14600"/>
                        <a:ext cx="1766888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447800"/>
            <a:ext cx="5257800" cy="487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Inverse and One-to-One Functions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8200"/>
            <a:ext cx="8382000" cy="5791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Reversing the x- and y-coordinates of all the ordered pairs in a relation gives the inverse.</a:t>
            </a: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The inverse of a relation is a function if it passes the horizontal line test.</a:t>
            </a:r>
          </a:p>
          <a:p>
            <a:pPr eaLnBrk="1" hangingPunct="1"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A graph that passes both the horizontal and vertical line tests is a one-to-one function.  This is because every x is paired with a unique y and every y is paired with a unique x.</a:t>
            </a:r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19400"/>
            <a:ext cx="205740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01913"/>
            <a:ext cx="2286000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Composition of Functions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382000" cy="5334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Functions that are combined but not by using arithmetic operations</a:t>
            </a: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Combined by applying them in order (be careful!)</a:t>
            </a:r>
          </a:p>
          <a:p>
            <a:pPr eaLnBrk="1" hangingPunct="1">
              <a:defRPr/>
            </a:pPr>
            <a:r>
              <a:rPr lang="en-US" sz="2800">
                <a:latin typeface="Times New Roman" charset="0"/>
                <a:cs typeface="+mn-cs"/>
              </a:rPr>
              <a:t>Let </a:t>
            </a:r>
            <a:r>
              <a:rPr lang="en-US" sz="2800" i="1">
                <a:latin typeface="Times New Roman" charset="0"/>
                <a:cs typeface="+mn-cs"/>
              </a:rPr>
              <a:t>f</a:t>
            </a:r>
            <a:r>
              <a:rPr lang="en-US" sz="2800">
                <a:latin typeface="Times New Roman" charset="0"/>
                <a:cs typeface="+mn-cs"/>
              </a:rPr>
              <a:t> and </a:t>
            </a:r>
            <a:r>
              <a:rPr lang="en-US" sz="2800" i="1">
                <a:latin typeface="Times New Roman" charset="0"/>
                <a:cs typeface="+mn-cs"/>
              </a:rPr>
              <a:t>g</a:t>
            </a:r>
            <a:r>
              <a:rPr lang="en-US" sz="2800">
                <a:latin typeface="Times New Roman" charset="0"/>
                <a:cs typeface="+mn-cs"/>
              </a:rPr>
              <a:t> be two functions such that the domain of </a:t>
            </a:r>
            <a:r>
              <a:rPr lang="en-US" sz="2800" i="1">
                <a:latin typeface="Times New Roman" charset="0"/>
                <a:cs typeface="+mn-cs"/>
              </a:rPr>
              <a:t>f </a:t>
            </a:r>
            <a:r>
              <a:rPr lang="en-US" sz="2800">
                <a:latin typeface="Times New Roman" charset="0"/>
                <a:cs typeface="+mn-cs"/>
              </a:rPr>
              <a:t>intersects the range of </a:t>
            </a:r>
            <a:r>
              <a:rPr lang="en-US" sz="2800" i="1">
                <a:latin typeface="Times New Roman" charset="0"/>
                <a:cs typeface="+mn-cs"/>
              </a:rPr>
              <a:t>g.</a:t>
            </a:r>
            <a:r>
              <a:rPr lang="en-US" sz="2800">
                <a:latin typeface="Times New Roman" charset="0"/>
                <a:cs typeface="+mn-cs"/>
              </a:rPr>
              <a:t>  The composition </a:t>
            </a:r>
            <a:r>
              <a:rPr lang="en-US" sz="2800" i="1">
                <a:latin typeface="Times New Roman" charset="0"/>
                <a:cs typeface="+mn-cs"/>
              </a:rPr>
              <a:t>f </a:t>
            </a:r>
            <a:r>
              <a:rPr lang="en-US" sz="2800">
                <a:latin typeface="Times New Roman" charset="0"/>
                <a:cs typeface="+mn-cs"/>
              </a:rPr>
              <a:t>of </a:t>
            </a:r>
            <a:r>
              <a:rPr lang="en-US" sz="2800" i="1">
                <a:latin typeface="Times New Roman" charset="0"/>
                <a:cs typeface="+mn-cs"/>
              </a:rPr>
              <a:t>g</a:t>
            </a:r>
            <a:r>
              <a:rPr lang="en-US" sz="2800">
                <a:latin typeface="Times New Roman" charset="0"/>
                <a:cs typeface="+mn-cs"/>
              </a:rPr>
              <a:t>, </a:t>
            </a:r>
            <a:r>
              <a:rPr lang="en-US" sz="2800" i="1">
                <a:latin typeface="Times New Roman" charset="0"/>
                <a:cs typeface="+mn-cs"/>
              </a:rPr>
              <a:t>(f</a:t>
            </a:r>
            <a:r>
              <a:rPr lang="en-US" sz="2800" i="1">
                <a:latin typeface="Times New Roman" charset="0"/>
                <a:cs typeface="Times New Roman" charset="0"/>
                <a:sym typeface="Symbol" charset="0"/>
              </a:rPr>
              <a:t>◦g)(x)=f(g(x)).  </a:t>
            </a:r>
            <a:endParaRPr lang="en-US" sz="2800" i="1">
              <a:latin typeface="Times New Roman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Example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686800" cy="5257800"/>
          </a:xfrm>
        </p:spPr>
        <p:txBody>
          <a:bodyPr/>
          <a:lstStyle/>
          <a:p>
            <a:pPr marL="533400" indent="-533400" eaLnBrk="1" hangingPunct="1">
              <a:buFontTx/>
              <a:buNone/>
              <a:defRPr/>
            </a:pPr>
            <a:endParaRPr lang="en-US" sz="2800">
              <a:latin typeface="Times New Roman" charset="0"/>
              <a:cs typeface="+mn-cs"/>
            </a:endParaRPr>
          </a:p>
          <a:p>
            <a:pPr marL="533400" indent="-533400" eaLnBrk="1" hangingPunct="1">
              <a:buFontTx/>
              <a:buAutoNum type="alphaLcParenR"/>
              <a:defRPr/>
            </a:pPr>
            <a:r>
              <a:rPr lang="en-US" sz="2800" i="1">
                <a:latin typeface="Times New Roman" charset="0"/>
                <a:cs typeface="+mn-cs"/>
              </a:rPr>
              <a:t>(s</a:t>
            </a:r>
            <a:r>
              <a:rPr lang="en-US" sz="2800" i="1">
                <a:latin typeface="Times New Roman" charset="0"/>
                <a:cs typeface="Times New Roman" charset="0"/>
              </a:rPr>
              <a:t>◦t)(x)</a:t>
            </a:r>
            <a:r>
              <a:rPr lang="en-US" sz="2800">
                <a:latin typeface="Times New Roman" charset="0"/>
                <a:cs typeface="Times New Roman" charset="0"/>
              </a:rPr>
              <a:t> = 			b)</a:t>
            </a:r>
            <a:r>
              <a:rPr lang="en-US" sz="2800" i="1">
                <a:latin typeface="Times New Roman" charset="0"/>
                <a:cs typeface="Times New Roman" charset="0"/>
              </a:rPr>
              <a:t> t</a:t>
            </a:r>
            <a:r>
              <a:rPr lang="en-US" sz="2800">
                <a:latin typeface="Times New Roman" charset="0"/>
                <a:cs typeface="Times New Roman" charset="0"/>
              </a:rPr>
              <a:t>(</a:t>
            </a:r>
            <a:r>
              <a:rPr lang="en-US" sz="2800" i="1">
                <a:latin typeface="Times New Roman" charset="0"/>
                <a:cs typeface="Times New Roman" charset="0"/>
              </a:rPr>
              <a:t>s</a:t>
            </a:r>
            <a:r>
              <a:rPr lang="en-US" sz="2800">
                <a:latin typeface="Times New Roman" charset="0"/>
                <a:cs typeface="Times New Roman" charset="0"/>
              </a:rPr>
              <a:t>(2)) = </a:t>
            </a:r>
          </a:p>
          <a:p>
            <a:pPr marL="533400" indent="-533400" eaLnBrk="1" hangingPunct="1">
              <a:buFontTx/>
              <a:buNone/>
              <a:defRPr/>
            </a:pPr>
            <a:endParaRPr lang="en-US" sz="2800" i="1">
              <a:latin typeface="Times New Roman" charset="0"/>
              <a:cs typeface="Times New Roman" charset="0"/>
            </a:endParaRPr>
          </a:p>
          <a:p>
            <a:pPr marL="533400" indent="-533400" eaLnBrk="1" hangingPunct="1">
              <a:buFontTx/>
              <a:buNone/>
              <a:defRPr/>
            </a:pPr>
            <a:endParaRPr lang="en-US" sz="2800" i="1">
              <a:latin typeface="Times New Roman" charset="0"/>
              <a:cs typeface="Times New Roman" charset="0"/>
            </a:endParaRPr>
          </a:p>
          <a:p>
            <a:pPr marL="533400" indent="-533400" eaLnBrk="1" hangingPunct="1">
              <a:buFontTx/>
              <a:buNone/>
              <a:defRPr/>
            </a:pPr>
            <a:r>
              <a:rPr lang="en-US" sz="2800" i="1">
                <a:latin typeface="Times New Roman" charset="0"/>
                <a:cs typeface="Times New Roman" charset="0"/>
              </a:rPr>
              <a:t>c)  s</a:t>
            </a:r>
            <a:r>
              <a:rPr lang="en-US" sz="2800">
                <a:latin typeface="Times New Roman" charset="0"/>
                <a:cs typeface="Times New Roman" charset="0"/>
              </a:rPr>
              <a:t>(</a:t>
            </a:r>
            <a:r>
              <a:rPr lang="en-US" sz="2800" i="1">
                <a:latin typeface="Times New Roman" charset="0"/>
                <a:cs typeface="Times New Roman" charset="0"/>
              </a:rPr>
              <a:t>t</a:t>
            </a:r>
            <a:r>
              <a:rPr lang="en-US" sz="2800">
                <a:latin typeface="Times New Roman" charset="0"/>
                <a:cs typeface="Times New Roman" charset="0"/>
              </a:rPr>
              <a:t>(3) = 				</a:t>
            </a:r>
            <a:r>
              <a:rPr lang="en-US" sz="2800" i="1">
                <a:latin typeface="Times New Roman" charset="0"/>
                <a:cs typeface="Times New Roman" charset="0"/>
              </a:rPr>
              <a:t>d)  s</a:t>
            </a:r>
            <a:r>
              <a:rPr lang="en-US" sz="2800">
                <a:latin typeface="Times New Roman" charset="0"/>
                <a:cs typeface="Times New Roman" charset="0"/>
              </a:rPr>
              <a:t>(</a:t>
            </a:r>
            <a:r>
              <a:rPr lang="en-US" sz="2800" i="1">
                <a:latin typeface="Times New Roman" charset="0"/>
                <a:cs typeface="Times New Roman" charset="0"/>
              </a:rPr>
              <a:t>s</a:t>
            </a:r>
            <a:r>
              <a:rPr lang="en-US" sz="2800">
                <a:latin typeface="Times New Roman" charset="0"/>
                <a:cs typeface="Times New Roman" charset="0"/>
              </a:rPr>
              <a:t>(5)) = </a:t>
            </a:r>
          </a:p>
          <a:p>
            <a:pPr marL="533400" indent="-533400" eaLnBrk="1" hangingPunct="1">
              <a:buFontTx/>
              <a:buNone/>
              <a:defRPr/>
            </a:pPr>
            <a:endParaRPr lang="en-US" sz="2800" i="1">
              <a:latin typeface="Times New Roman" charset="0"/>
              <a:cs typeface="Times New Roman" charset="0"/>
            </a:endParaRPr>
          </a:p>
          <a:p>
            <a:pPr marL="533400" indent="-533400" eaLnBrk="1" hangingPunct="1">
              <a:buFontTx/>
              <a:buNone/>
              <a:defRPr/>
            </a:pPr>
            <a:endParaRPr lang="en-US" sz="2800" i="1">
              <a:latin typeface="Times New Roman" charset="0"/>
              <a:cs typeface="Times New Roman" charset="0"/>
            </a:endParaRPr>
          </a:p>
          <a:p>
            <a:pPr marL="533400" indent="-533400" eaLnBrk="1" hangingPunct="1">
              <a:buFontTx/>
              <a:buNone/>
              <a:defRPr/>
            </a:pPr>
            <a:r>
              <a:rPr lang="en-US" sz="2800" i="1">
                <a:latin typeface="Times New Roman" charset="0"/>
                <a:cs typeface="Times New Roman" charset="0"/>
              </a:rPr>
              <a:t>e)  t</a:t>
            </a:r>
            <a:r>
              <a:rPr lang="en-US" sz="2800">
                <a:latin typeface="Times New Roman" charset="0"/>
                <a:cs typeface="Times New Roman" charset="0"/>
              </a:rPr>
              <a:t>(</a:t>
            </a:r>
            <a:r>
              <a:rPr lang="en-US" sz="2800" i="1">
                <a:latin typeface="Times New Roman" charset="0"/>
                <a:cs typeface="Times New Roman" charset="0"/>
              </a:rPr>
              <a:t>t</a:t>
            </a:r>
            <a:r>
              <a:rPr lang="en-US" sz="2800">
                <a:latin typeface="Times New Roman" charset="0"/>
                <a:cs typeface="Times New Roman" charset="0"/>
              </a:rPr>
              <a:t>(x) = </a:t>
            </a:r>
          </a:p>
          <a:p>
            <a:pPr marL="533400" indent="-533400" eaLnBrk="1" hangingPunct="1">
              <a:buFontTx/>
              <a:buAutoNum type="alphaLcParenR"/>
              <a:defRPr/>
            </a:pPr>
            <a:endParaRPr lang="en-US" sz="2800">
              <a:latin typeface="Times New Roman" charset="0"/>
              <a:cs typeface="Times New Roman" charset="0"/>
            </a:endParaRPr>
          </a:p>
        </p:txBody>
      </p:sp>
      <p:graphicFrame>
        <p:nvGraphicFramePr>
          <p:cNvPr id="21507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295400" y="609600"/>
          <a:ext cx="541020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7" name="Equation" r:id="rId3" imgW="2184400" imgH="393700" progId="Equation.DSMT4">
                  <p:embed/>
                </p:oleObj>
              </mc:Choice>
              <mc:Fallback>
                <p:oleObj name="Equation" r:id="rId3" imgW="21844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609600"/>
                        <a:ext cx="541020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Decomposition of Functions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Allows us to think of a complex function in terms of two or more simpler functions.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+mn-cs"/>
              </a:rPr>
              <a:t>In the composition f</a:t>
            </a:r>
            <a:r>
              <a:rPr lang="en-US">
                <a:latin typeface="Times New Roman" charset="0"/>
                <a:cs typeface="Times New Roman" charset="0"/>
              </a:rPr>
              <a:t>(g(x)), view f as the outside function and g as in the inside function.</a:t>
            </a:r>
          </a:p>
          <a:p>
            <a:pPr eaLnBrk="1" hangingPunct="1">
              <a:defRPr/>
            </a:pPr>
            <a:r>
              <a:rPr lang="en-US">
                <a:latin typeface="Times New Roman" charset="0"/>
                <a:cs typeface="Times New Roman" charset="0"/>
              </a:rPr>
              <a:t>It is often useful to represent a function h(x) as the composition of f(x) and g(x).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Example</a:t>
            </a:r>
          </a:p>
        </p:txBody>
      </p:sp>
      <p:graphicFrame>
        <p:nvGraphicFramePr>
          <p:cNvPr id="23554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838200" y="1143000"/>
          <a:ext cx="751840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5" name="Equation" r:id="rId3" imgW="3454400" imgH="482600" progId="Equation.DSMT4">
                  <p:embed/>
                </p:oleObj>
              </mc:Choice>
              <mc:Fallback>
                <p:oleObj name="Equation" r:id="rId3" imgW="34544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143000"/>
                        <a:ext cx="751840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 charset="0"/>
                <a:cs typeface="+mj-cs"/>
              </a:rPr>
              <a:t>Examples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7924800" cy="52578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800">
                <a:latin typeface="Times New Roman" charset="0"/>
                <a:cs typeface="Times New Roman" charset="0"/>
              </a:rPr>
              <a:t>Find two function </a:t>
            </a:r>
            <a:r>
              <a:rPr lang="en-US" sz="2800" i="1">
                <a:latin typeface="Times New Roman" charset="0"/>
                <a:cs typeface="Times New Roman" charset="0"/>
              </a:rPr>
              <a:t>f(x)</a:t>
            </a:r>
            <a:r>
              <a:rPr lang="en-US" sz="2800">
                <a:latin typeface="Times New Roman" charset="0"/>
                <a:cs typeface="Times New Roman" charset="0"/>
              </a:rPr>
              <a:t> and </a:t>
            </a:r>
            <a:r>
              <a:rPr lang="en-US" sz="2800" i="1">
                <a:latin typeface="Times New Roman" charset="0"/>
                <a:cs typeface="Times New Roman" charset="0"/>
              </a:rPr>
              <a:t>g(x)</a:t>
            </a:r>
            <a:r>
              <a:rPr lang="en-US" sz="2800">
                <a:latin typeface="Times New Roman" charset="0"/>
                <a:cs typeface="Times New Roman" charset="0"/>
              </a:rPr>
              <a:t> so that </a:t>
            </a:r>
            <a:r>
              <a:rPr lang="en-US" sz="2800" i="1">
                <a:latin typeface="Times New Roman" charset="0"/>
                <a:cs typeface="Times New Roman" charset="0"/>
              </a:rPr>
              <a:t>h(x)=f(g(x))</a:t>
            </a:r>
          </a:p>
        </p:txBody>
      </p:sp>
      <p:graphicFrame>
        <p:nvGraphicFramePr>
          <p:cNvPr id="24579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09600" y="1676400"/>
          <a:ext cx="4419600" cy="420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9" name="Equation" r:id="rId3" imgW="1828800" imgH="1739900" progId="Equation.DSMT4">
                  <p:embed/>
                </p:oleObj>
              </mc:Choice>
              <mc:Fallback>
                <p:oleObj name="Equation" r:id="rId3" imgW="1828800" imgH="173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76400"/>
                        <a:ext cx="4419600" cy="420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2597</TotalTime>
  <Words>642</Words>
  <Application>Microsoft Macintosh PowerPoint</Application>
  <PresentationFormat>On-screen Show (4:3)</PresentationFormat>
  <Paragraphs>71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ＭＳ Ｐゴシック</vt:lpstr>
      <vt:lpstr>Times New Roman</vt:lpstr>
      <vt:lpstr>Harrington</vt:lpstr>
      <vt:lpstr>Comic Sans MS</vt:lpstr>
      <vt:lpstr>Default Design</vt:lpstr>
      <vt:lpstr>MathType 4.0 Equation</vt:lpstr>
      <vt:lpstr>Today in Pre-Calculus</vt:lpstr>
      <vt:lpstr>Domain</vt:lpstr>
      <vt:lpstr>Domain - examples</vt:lpstr>
      <vt:lpstr>Increasing/Decreasing</vt:lpstr>
      <vt:lpstr>Extrema</vt:lpstr>
      <vt:lpstr>Example</vt:lpstr>
      <vt:lpstr>Symmetry</vt:lpstr>
      <vt:lpstr>Continuity</vt:lpstr>
      <vt:lpstr>Continuity</vt:lpstr>
      <vt:lpstr>Asymptotes</vt:lpstr>
      <vt:lpstr>Intercepts</vt:lpstr>
      <vt:lpstr>Sketching Graph</vt:lpstr>
      <vt:lpstr>Inverse and One-to-One Functions</vt:lpstr>
      <vt:lpstr>Composition of Functions</vt:lpstr>
      <vt:lpstr>Example</vt:lpstr>
      <vt:lpstr>Decomposition of Functions</vt:lpstr>
      <vt:lpstr>Example</vt:lpstr>
      <vt:lpstr>Examples</vt:lpstr>
    </vt:vector>
  </TitlesOfParts>
  <Company>DTSD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in Pre-Calculus</dc:title>
  <dc:creator>backup</dc:creator>
  <cp:lastModifiedBy>Derry Township SD Derry Township SD</cp:lastModifiedBy>
  <cp:revision>36</cp:revision>
  <cp:lastPrinted>2010-05-17T13:09:12Z</cp:lastPrinted>
  <dcterms:created xsi:type="dcterms:W3CDTF">2008-08-11T14:10:52Z</dcterms:created>
  <dcterms:modified xsi:type="dcterms:W3CDTF">2016-05-02T13:17:48Z</dcterms:modified>
</cp:coreProperties>
</file>