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75" autoAdjust="0"/>
  </p:normalViewPr>
  <p:slideViewPr>
    <p:cSldViewPr snapToGrid="0">
      <p:cViewPr>
        <p:scale>
          <a:sx n="50" d="100"/>
          <a:sy n="50" d="100"/>
        </p:scale>
        <p:origin x="-1086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3021A-C877-4D91-A48D-D6170561806A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68856-B433-4FFA-8E1C-6D9C6FF242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68856-B433-4FFA-8E1C-6D9C6FF2422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D1EF2-F94E-46A6-90F7-F5C844C4E216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10DE5-4FE8-4203-8EE5-9FDBE54AFC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3452" y="1277754"/>
            <a:ext cx="7955281" cy="2081672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en-US" u="sng" dirty="0" smtClean="0">
                <a:solidFill>
                  <a:schemeClr val="tx1"/>
                </a:solidFill>
                <a:latin typeface="Jester" pitchFamily="2" charset="0"/>
              </a:rPr>
              <a:t>Objective</a:t>
            </a:r>
            <a:r>
              <a:rPr lang="en-US" dirty="0" smtClean="0">
                <a:solidFill>
                  <a:schemeClr val="tx1"/>
                </a:solidFill>
                <a:latin typeface="Jester" pitchFamily="2" charset="0"/>
              </a:rPr>
              <a:t>:</a:t>
            </a:r>
          </a:p>
          <a:p>
            <a:pPr marL="346075" indent="-7938" algn="l"/>
            <a:r>
              <a:rPr lang="en-US" dirty="0" smtClean="0">
                <a:solidFill>
                  <a:schemeClr val="tx1"/>
                </a:solidFill>
                <a:latin typeface="Jester" pitchFamily="2" charset="0"/>
              </a:rPr>
              <a:t>To understand and apply properties of isosceles and equilateral triangles.</a:t>
            </a:r>
            <a:endParaRPr lang="en-US" dirty="0">
              <a:solidFill>
                <a:schemeClr val="tx1"/>
              </a:solidFill>
              <a:latin typeface="Jester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662729" y="4277714"/>
            <a:ext cx="5818542" cy="2326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</a:rPr>
              <a:t>Supplies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</a:rPr>
              <a:t>:</a:t>
            </a:r>
          </a:p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latin typeface="Jester" pitchFamily="2" charset="0"/>
              </a:rPr>
              <a:t>Math Notebook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ester" pitchFamily="2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2580" y="3644384"/>
            <a:ext cx="6538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Assignment:  4.8 p.  276: 1-10, 12-16, 22-26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-218662" y="1152939"/>
          <a:ext cx="9481929" cy="4742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674"/>
                <a:gridCol w="2308644"/>
                <a:gridCol w="3854611"/>
              </a:tblGrid>
              <a:tr h="61622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Jester" pitchFamily="2" charset="0"/>
                        </a:rPr>
                        <a:t>Vocabulary</a:t>
                      </a:r>
                      <a:endParaRPr lang="en-US" sz="2800" dirty="0">
                        <a:solidFill>
                          <a:schemeClr val="tx1"/>
                        </a:solidFill>
                        <a:latin typeface="Jester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Jester" pitchFamily="2" charset="0"/>
                        </a:rPr>
                        <a:t>Sketch</a:t>
                      </a:r>
                      <a:endParaRPr lang="en-US" sz="2800" dirty="0">
                        <a:solidFill>
                          <a:schemeClr val="tx1"/>
                        </a:solidFill>
                        <a:latin typeface="Jester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Jester" pitchFamily="2" charset="0"/>
                        </a:rPr>
                        <a:t>Things to Remember</a:t>
                      </a:r>
                      <a:endParaRPr lang="en-US" sz="2800" dirty="0">
                        <a:solidFill>
                          <a:schemeClr val="tx1"/>
                        </a:solidFill>
                        <a:latin typeface="Jester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2615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Jester" pitchFamily="2" charset="0"/>
                        </a:rPr>
                        <a:t>Isosceles Triangle</a:t>
                      </a:r>
                    </a:p>
                    <a:p>
                      <a:pPr algn="ctr"/>
                      <a:endParaRPr lang="en-US" sz="1400" dirty="0" smtClean="0">
                        <a:latin typeface="Jester" pitchFamily="2" charset="0"/>
                      </a:endParaRPr>
                    </a:p>
                    <a:p>
                      <a:pPr marL="854075" indent="-576263" algn="l">
                        <a:buAutoNum type="arabicPeriod"/>
                      </a:pPr>
                      <a:r>
                        <a:rPr lang="en-US" sz="2800" dirty="0" smtClean="0">
                          <a:latin typeface="Jester" pitchFamily="2" charset="0"/>
                        </a:rPr>
                        <a:t>Legs</a:t>
                      </a:r>
                    </a:p>
                    <a:p>
                      <a:pPr marL="854075" indent="-576263" algn="l">
                        <a:buAutoNum type="arabicPeriod"/>
                      </a:pPr>
                      <a:r>
                        <a:rPr lang="en-US" sz="2800" dirty="0" smtClean="0">
                          <a:latin typeface="Jester" pitchFamily="2" charset="0"/>
                        </a:rPr>
                        <a:t>Vertex</a:t>
                      </a:r>
                      <a:r>
                        <a:rPr lang="en-US" sz="2800" baseline="0" dirty="0" smtClean="0">
                          <a:latin typeface="Jester" pitchFamily="2" charset="0"/>
                        </a:rPr>
                        <a:t> Angle</a:t>
                      </a:r>
                    </a:p>
                    <a:p>
                      <a:pPr marL="854075" indent="-576263" algn="l">
                        <a:buAutoNum type="arabicPeriod"/>
                      </a:pPr>
                      <a:r>
                        <a:rPr lang="en-US" sz="2800" baseline="0" dirty="0" smtClean="0">
                          <a:latin typeface="Jester" pitchFamily="2" charset="0"/>
                        </a:rPr>
                        <a:t>Base</a:t>
                      </a:r>
                    </a:p>
                    <a:p>
                      <a:pPr marL="854075" indent="-576263" algn="l">
                        <a:buAutoNum type="arabicPeriod"/>
                      </a:pPr>
                      <a:r>
                        <a:rPr lang="en-US" sz="2800" baseline="0" dirty="0" smtClean="0">
                          <a:latin typeface="Jester" pitchFamily="2" charset="0"/>
                        </a:rPr>
                        <a:t>Base Angles</a:t>
                      </a:r>
                      <a:endParaRPr lang="en-US" sz="2800" dirty="0">
                        <a:latin typeface="Jester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Jester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800" dirty="0" smtClean="0">
                          <a:latin typeface="Jester" pitchFamily="2" charset="0"/>
                        </a:rPr>
                        <a:t>At least 2 legs are congruent.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800" dirty="0" smtClean="0">
                          <a:latin typeface="Jester" pitchFamily="2" charset="0"/>
                        </a:rPr>
                        <a:t>If 3 legs are</a:t>
                      </a:r>
                      <a:r>
                        <a:rPr lang="en-US" sz="2800" baseline="0" dirty="0" smtClean="0">
                          <a:latin typeface="Jester" pitchFamily="2" charset="0"/>
                        </a:rPr>
                        <a:t> congruent it is a special isosceles triangle called an </a:t>
                      </a:r>
                      <a:r>
                        <a:rPr lang="en-US" sz="2800" u="sng" baseline="0" dirty="0" smtClean="0">
                          <a:latin typeface="Jester" pitchFamily="2" charset="0"/>
                        </a:rPr>
                        <a:t>equilateral triangle</a:t>
                      </a:r>
                      <a:r>
                        <a:rPr lang="en-US" sz="2800" baseline="0" dirty="0" smtClean="0">
                          <a:latin typeface="Jester" pitchFamily="2" charset="0"/>
                        </a:rPr>
                        <a:t>.</a:t>
                      </a:r>
                      <a:endParaRPr lang="en-US" sz="2800" dirty="0" smtClean="0">
                        <a:latin typeface="Jester" pitchFamily="2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2800" dirty="0">
                        <a:latin typeface="Jester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Isosceles Triangle 3"/>
          <p:cNvSpPr/>
          <p:nvPr/>
        </p:nvSpPr>
        <p:spPr>
          <a:xfrm>
            <a:off x="3543300" y="2038350"/>
            <a:ext cx="1314450" cy="278130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66750" y="3657600"/>
            <a:ext cx="628650" cy="1905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66750" y="2781300"/>
            <a:ext cx="685800" cy="38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66750" y="4114800"/>
            <a:ext cx="1428750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2"/>
            <a:endCxn id="4" idx="4"/>
          </p:cNvCxnSpPr>
          <p:nvPr/>
        </p:nvCxnSpPr>
        <p:spPr>
          <a:xfrm>
            <a:off x="3524250" y="4819650"/>
            <a:ext cx="131445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0"/>
            <a:endCxn id="4" idx="4"/>
          </p:cNvCxnSpPr>
          <p:nvPr/>
        </p:nvCxnSpPr>
        <p:spPr>
          <a:xfrm>
            <a:off x="4181475" y="2038350"/>
            <a:ext cx="657225" cy="27813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514725" y="2095500"/>
            <a:ext cx="657225" cy="27813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3333750" y="4476750"/>
            <a:ext cx="609600" cy="685800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 flipH="1">
            <a:off x="4476750" y="4495800"/>
            <a:ext cx="609600" cy="685800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/>
          <p:cNvSpPr/>
          <p:nvPr/>
        </p:nvSpPr>
        <p:spPr>
          <a:xfrm rot="13298012" flipH="1">
            <a:off x="3886199" y="2228850"/>
            <a:ext cx="609600" cy="685800"/>
          </a:xfrm>
          <a:prstGeom prst="arc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742950" y="3238500"/>
            <a:ext cx="1352550" cy="1905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58177"/>
            <a:ext cx="9106314" cy="33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152936"/>
            <a:ext cx="632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Jester" pitchFamily="2" charset="0"/>
              </a:rPr>
              <a:t>Geometry Handbook p. 16</a:t>
            </a:r>
            <a:endParaRPr lang="en-US" sz="3200" dirty="0">
              <a:latin typeface="Jester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240901"/>
            <a:ext cx="9144000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4725" indent="-974725"/>
            <a:r>
              <a:rPr lang="en-US" sz="1600" dirty="0" smtClean="0">
                <a:latin typeface="Jester" pitchFamily="2" charset="0"/>
              </a:rPr>
              <a:t>Note:  </a:t>
            </a:r>
            <a:r>
              <a:rPr lang="en-US" sz="2800" dirty="0" smtClean="0">
                <a:latin typeface="Jester" pitchFamily="2" charset="0"/>
              </a:rPr>
              <a:t>The Isosceles Triangle Theorem is sometimes stated: </a:t>
            </a:r>
            <a:endParaRPr lang="en-US" sz="2400" dirty="0" smtClean="0">
              <a:latin typeface="Jester" pitchFamily="2" charset="0"/>
            </a:endParaRPr>
          </a:p>
          <a:p>
            <a:pPr marL="974725" indent="-974725"/>
            <a:r>
              <a:rPr lang="en-US" sz="1050" dirty="0" smtClean="0">
                <a:latin typeface="Jester" pitchFamily="2" charset="0"/>
              </a:rPr>
              <a:t> </a:t>
            </a:r>
            <a:endParaRPr lang="en-US" sz="700" dirty="0" smtClean="0">
              <a:latin typeface="Jester" pitchFamily="2" charset="0"/>
            </a:endParaRPr>
          </a:p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Jester" pitchFamily="2" charset="0"/>
              </a:rPr>
              <a:t>Base angles of an isosceles triangle are congruent.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Jester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626087" y="2833601"/>
            <a:ext cx="234315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797662" y="1771650"/>
            <a:ext cx="1171575" cy="10619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>
            <a:off x="6610350" y="1771650"/>
            <a:ext cx="2343150" cy="1104900"/>
          </a:xfrm>
          <a:prstGeom prst="triangle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609108" y="1793471"/>
            <a:ext cx="1171575" cy="10619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6286500" y="2702675"/>
            <a:ext cx="1086678" cy="261851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 flipH="1">
            <a:off x="8324022" y="2709949"/>
            <a:ext cx="1086678" cy="261851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6572250" y="3390900"/>
            <a:ext cx="2343150" cy="1104900"/>
          </a:xfrm>
          <a:prstGeom prst="triangle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6549887" y="4490951"/>
            <a:ext cx="234315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>
            <a:off x="6210300" y="4340975"/>
            <a:ext cx="1086678" cy="261851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7740512" y="3390900"/>
            <a:ext cx="1171575" cy="10619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 flipH="1">
            <a:off x="8114472" y="4329199"/>
            <a:ext cx="1086678" cy="261851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551958" y="3412721"/>
            <a:ext cx="1171575" cy="10619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13" grpId="1" animBg="1"/>
      <p:bldP spid="18" grpId="0" animBg="1"/>
      <p:bldP spid="18" grpId="1" animBg="1"/>
      <p:bldP spid="17" grpId="0" animBg="1"/>
      <p:bldP spid="1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857250"/>
            <a:ext cx="8034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Jester" pitchFamily="2" charset="0"/>
              </a:rPr>
              <a:t>If  XY = 20 feet, explain why YZ is the same.</a:t>
            </a:r>
            <a:r>
              <a:rPr lang="en-US" sz="2800" dirty="0" smtClean="0">
                <a:latin typeface="Jester" pitchFamily="2" charset="0"/>
              </a:rPr>
              <a:t> </a:t>
            </a:r>
            <a:endParaRPr lang="en-US" sz="2800" dirty="0">
              <a:latin typeface="Jester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250" y="781050"/>
            <a:ext cx="2513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Jester" pitchFamily="2" charset="0"/>
              </a:rPr>
              <a:t>Example 1: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Jester" pitchFamily="2" charset="0"/>
            </a:endParaRPr>
          </a:p>
        </p:txBody>
      </p:sp>
      <p:pic>
        <p:nvPicPr>
          <p:cNvPr id="16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000250"/>
            <a:ext cx="3863975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1085850"/>
            <a:ext cx="6229350" cy="5572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u="sng" dirty="0" smtClean="0"/>
              <a:t>Statement</a:t>
            </a:r>
            <a:r>
              <a:rPr lang="en-US" sz="2400" dirty="0" smtClean="0"/>
              <a:t>		</a:t>
            </a:r>
            <a:r>
              <a:rPr lang="en-US" sz="2400" u="sng" dirty="0" smtClean="0"/>
              <a:t>Justification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Cambria Math"/>
                <a:ea typeface="Cambria Math"/>
              </a:rPr>
              <a:t>m∠X</a:t>
            </a:r>
            <a:r>
              <a:rPr lang="en-US" sz="2400" dirty="0" smtClean="0">
                <a:latin typeface="Cambria Math"/>
                <a:ea typeface="Cambria Math"/>
              </a:rPr>
              <a:t>=40°		Given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ambria Math"/>
                <a:ea typeface="Cambria Math"/>
              </a:rPr>
              <a:t>m∠XZY+140°=180°	Def of linear pair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Cambria Math"/>
                <a:ea typeface="Cambria Math"/>
              </a:rPr>
              <a:t>m∠XZY</a:t>
            </a:r>
            <a:r>
              <a:rPr lang="en-US" sz="2400" dirty="0" smtClean="0">
                <a:latin typeface="Cambria Math"/>
                <a:ea typeface="Cambria Math"/>
              </a:rPr>
              <a:t>=180°-140°	Subtraction property 			of equality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Cambria Math"/>
                <a:ea typeface="Cambria Math"/>
              </a:rPr>
              <a:t>m∠XZY</a:t>
            </a:r>
            <a:r>
              <a:rPr lang="en-US" sz="2400" dirty="0" smtClean="0">
                <a:latin typeface="Cambria Math"/>
                <a:ea typeface="Cambria Math"/>
              </a:rPr>
              <a:t>=40°		simplification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Cambria Math"/>
                <a:ea typeface="Cambria Math"/>
              </a:rPr>
              <a:t>m∠XZY</a:t>
            </a:r>
            <a:r>
              <a:rPr lang="en-US" sz="2400" dirty="0" smtClean="0">
                <a:latin typeface="Cambria Math"/>
                <a:ea typeface="Cambria Math"/>
              </a:rPr>
              <a:t>= </a:t>
            </a:r>
            <a:r>
              <a:rPr lang="en-US" sz="2400" dirty="0" err="1" smtClean="0">
                <a:latin typeface="Cambria Math"/>
                <a:ea typeface="Cambria Math"/>
              </a:rPr>
              <a:t>m∠X</a:t>
            </a:r>
            <a:r>
              <a:rPr lang="en-US" sz="2400" dirty="0" smtClean="0">
                <a:latin typeface="Cambria Math"/>
                <a:ea typeface="Cambria Math"/>
              </a:rPr>
              <a:t>	Substitution property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ambria Math"/>
                <a:ea typeface="Cambria Math"/>
              </a:rPr>
              <a:t>∆XYZ is an isosceles	isosceles ∆ converse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ambria Math"/>
                <a:ea typeface="Cambria Math"/>
              </a:rPr>
              <a:t>XY=YZ		def of isosceles ∆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ambria Math"/>
                <a:ea typeface="Cambria Math"/>
              </a:rPr>
              <a:t>YZ=20 ft		substitution.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0102" y="1201554"/>
            <a:ext cx="3294647" cy="741546"/>
          </a:xfrm>
        </p:spPr>
        <p:txBody>
          <a:bodyPr>
            <a:noAutofit/>
          </a:bodyPr>
          <a:lstStyle/>
          <a:p>
            <a:pPr algn="l"/>
            <a:r>
              <a:rPr lang="en-US" sz="4400" dirty="0" smtClean="0">
                <a:solidFill>
                  <a:schemeClr val="tx1"/>
                </a:solidFill>
                <a:latin typeface="Jester" pitchFamily="2" charset="0"/>
              </a:rPr>
              <a:t>Find </a:t>
            </a:r>
            <a:r>
              <a:rPr lang="en-US" sz="4400" i="1" dirty="0" err="1" smtClean="0">
                <a:solidFill>
                  <a:schemeClr val="tx1"/>
                </a:solidFill>
                <a:latin typeface="Jester" pitchFamily="2" charset="0"/>
              </a:rPr>
              <a:t>m</a:t>
            </a:r>
            <a:r>
              <a:rPr lang="en-US" sz="4400" dirty="0" err="1" smtClean="0">
                <a:solidFill>
                  <a:schemeClr val="tx1"/>
                </a:solidFill>
                <a:latin typeface="Jester" pitchFamily="2" charset="0"/>
                <a:sym typeface="Symbol"/>
              </a:rPr>
              <a:t>F</a:t>
            </a:r>
            <a:r>
              <a:rPr lang="en-US" sz="4400" dirty="0" smtClean="0">
                <a:solidFill>
                  <a:schemeClr val="tx1"/>
                </a:solidFill>
                <a:latin typeface="Jester" pitchFamily="2" charset="0"/>
                <a:sym typeface="Symbol"/>
              </a:rPr>
              <a:t>.</a:t>
            </a:r>
            <a:endParaRPr lang="en-US" sz="4400" dirty="0">
              <a:solidFill>
                <a:schemeClr val="tx1"/>
              </a:solidFill>
              <a:latin typeface="Jester" pitchFamily="2" charset="0"/>
            </a:endParaRPr>
          </a:p>
        </p:txBody>
      </p:sp>
      <p:pic>
        <p:nvPicPr>
          <p:cNvPr id="4" name="Picture 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8300" y="1085849"/>
            <a:ext cx="3457575" cy="501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28600" y="1714500"/>
            <a:ext cx="62293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Statement</a:t>
            </a:r>
            <a:r>
              <a:rPr lang="en-US" sz="2400" dirty="0" smtClean="0"/>
              <a:t>		</a:t>
            </a:r>
            <a:r>
              <a:rPr lang="en-US" sz="2400" u="sng" dirty="0" smtClean="0"/>
              <a:t>Justification</a:t>
            </a:r>
          </a:p>
          <a:p>
            <a:r>
              <a:rPr lang="en-US" sz="2400" dirty="0" smtClean="0">
                <a:latin typeface="Cambria Math"/>
                <a:ea typeface="Cambria Math"/>
              </a:rPr>
              <a:t>ED=EF		Given</a:t>
            </a:r>
          </a:p>
          <a:p>
            <a:r>
              <a:rPr lang="en-US" sz="2400" dirty="0" err="1" smtClean="0">
                <a:latin typeface="Cambria Math"/>
                <a:ea typeface="Cambria Math"/>
              </a:rPr>
              <a:t>m∠E</a:t>
            </a:r>
            <a:r>
              <a:rPr lang="en-US" sz="2400" dirty="0" smtClean="0">
                <a:latin typeface="Cambria Math"/>
                <a:ea typeface="Cambria Math"/>
              </a:rPr>
              <a:t>=22°		given</a:t>
            </a:r>
          </a:p>
          <a:p>
            <a:r>
              <a:rPr lang="en-US" sz="2400" dirty="0" smtClean="0">
                <a:latin typeface="Cambria Math"/>
                <a:ea typeface="Cambria Math"/>
              </a:rPr>
              <a:t>∆DEF is an isosceles	 </a:t>
            </a:r>
            <a:r>
              <a:rPr lang="en-US" sz="2400" dirty="0" err="1" smtClean="0">
                <a:latin typeface="Cambria Math"/>
                <a:ea typeface="Cambria Math"/>
              </a:rPr>
              <a:t>isosceles</a:t>
            </a:r>
            <a:r>
              <a:rPr lang="en-US" sz="2400" dirty="0" smtClean="0">
                <a:latin typeface="Cambria Math"/>
                <a:ea typeface="Cambria Math"/>
              </a:rPr>
              <a:t> ∆ theorem</a:t>
            </a:r>
          </a:p>
          <a:p>
            <a:r>
              <a:rPr lang="en-US" sz="2400" dirty="0" smtClean="0">
                <a:latin typeface="Cambria Math"/>
                <a:ea typeface="Cambria Math"/>
              </a:rPr>
              <a:t>∠D≅∠F		 def of isosceles ∆</a:t>
            </a:r>
          </a:p>
          <a:p>
            <a:r>
              <a:rPr lang="en-US" sz="2400" dirty="0" smtClean="0">
                <a:latin typeface="Cambria Math"/>
                <a:ea typeface="Cambria Math"/>
              </a:rPr>
              <a:t>m ∠</a:t>
            </a:r>
            <a:r>
              <a:rPr lang="en-US" sz="2400" dirty="0" err="1" smtClean="0">
                <a:latin typeface="Cambria Math"/>
                <a:ea typeface="Cambria Math"/>
              </a:rPr>
              <a:t>E+m∠F</a:t>
            </a:r>
            <a:r>
              <a:rPr lang="en-US" sz="2400" dirty="0" smtClean="0">
                <a:latin typeface="Cambria Math"/>
                <a:ea typeface="Cambria Math"/>
              </a:rPr>
              <a:t> +</a:t>
            </a:r>
            <a:r>
              <a:rPr lang="en-US" sz="2400" dirty="0" err="1" smtClean="0">
                <a:latin typeface="Cambria Math"/>
                <a:ea typeface="Cambria Math"/>
              </a:rPr>
              <a:t>m∠D</a:t>
            </a:r>
            <a:r>
              <a:rPr lang="en-US" sz="2400" dirty="0" smtClean="0">
                <a:latin typeface="Cambria Math"/>
                <a:ea typeface="Cambria Math"/>
              </a:rPr>
              <a:t>=180° </a:t>
            </a:r>
          </a:p>
          <a:p>
            <a:r>
              <a:rPr lang="en-US" sz="2400" dirty="0" smtClean="0">
                <a:latin typeface="Cambria Math"/>
                <a:ea typeface="Cambria Math"/>
              </a:rPr>
              <a:t>			triangle sum theorem</a:t>
            </a:r>
          </a:p>
          <a:p>
            <a:r>
              <a:rPr lang="en-US" sz="2400" dirty="0" smtClean="0">
                <a:latin typeface="Cambria Math"/>
                <a:ea typeface="Cambria Math"/>
              </a:rPr>
              <a:t>22° +2m∠F =180° 	Substitution</a:t>
            </a:r>
          </a:p>
          <a:p>
            <a:r>
              <a:rPr lang="en-US" sz="2400" dirty="0" smtClean="0">
                <a:latin typeface="Cambria Math"/>
                <a:ea typeface="Cambria Math"/>
              </a:rPr>
              <a:t>2m∠F =158° 		subtraction POE</a:t>
            </a:r>
          </a:p>
          <a:p>
            <a:r>
              <a:rPr lang="en-US" sz="2400" dirty="0" err="1" smtClean="0">
                <a:latin typeface="Cambria Math"/>
                <a:ea typeface="Cambria Math"/>
              </a:rPr>
              <a:t>m∠F</a:t>
            </a:r>
            <a:r>
              <a:rPr lang="en-US" sz="2400" dirty="0" smtClean="0">
                <a:latin typeface="Cambria Math"/>
                <a:ea typeface="Cambria Math"/>
              </a:rPr>
              <a:t> =79° 		division POE.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0102" y="1201554"/>
            <a:ext cx="3828047" cy="741546"/>
          </a:xfrm>
        </p:spPr>
        <p:txBody>
          <a:bodyPr>
            <a:noAutofit/>
          </a:bodyPr>
          <a:lstStyle/>
          <a:p>
            <a:pPr algn="l"/>
            <a:r>
              <a:rPr lang="en-US" sz="4400" dirty="0" smtClean="0">
                <a:solidFill>
                  <a:schemeClr val="tx1"/>
                </a:solidFill>
                <a:latin typeface="Jester" pitchFamily="2" charset="0"/>
              </a:rPr>
              <a:t>Find </a:t>
            </a:r>
            <a:r>
              <a:rPr lang="en-US" sz="4400" i="1" dirty="0" err="1" smtClean="0">
                <a:solidFill>
                  <a:schemeClr val="tx1"/>
                </a:solidFill>
                <a:latin typeface="Jester" pitchFamily="2" charset="0"/>
              </a:rPr>
              <a:t>m</a:t>
            </a:r>
            <a:r>
              <a:rPr lang="en-US" sz="4400" dirty="0" err="1" smtClean="0">
                <a:solidFill>
                  <a:schemeClr val="tx1"/>
                </a:solidFill>
                <a:latin typeface="Jester" pitchFamily="2" charset="0"/>
                <a:sym typeface="Symbol"/>
              </a:rPr>
              <a:t>G</a:t>
            </a:r>
            <a:r>
              <a:rPr lang="en-US" sz="4400" dirty="0" smtClean="0">
                <a:solidFill>
                  <a:schemeClr val="tx1"/>
                </a:solidFill>
                <a:latin typeface="Jester" pitchFamily="2" charset="0"/>
                <a:sym typeface="Symbol"/>
              </a:rPr>
              <a:t>.</a:t>
            </a:r>
            <a:endParaRPr lang="en-US" sz="4400" dirty="0">
              <a:solidFill>
                <a:schemeClr val="tx1"/>
              </a:solidFill>
              <a:latin typeface="Jester" pitchFamily="2" charset="0"/>
            </a:endParaRPr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2451" y="1676400"/>
            <a:ext cx="414854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09600" y="2400300"/>
            <a:ext cx="3314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X+44=3x</a:t>
            </a:r>
          </a:p>
          <a:p>
            <a:r>
              <a:rPr lang="en-US" sz="3200" dirty="0" smtClean="0"/>
              <a:t>44=2x</a:t>
            </a:r>
          </a:p>
          <a:p>
            <a:r>
              <a:rPr lang="en-US" sz="3200" dirty="0" smtClean="0"/>
              <a:t>22=x</a:t>
            </a:r>
          </a:p>
          <a:p>
            <a:r>
              <a:rPr lang="en-US" sz="3200" i="1" dirty="0" err="1" smtClean="0"/>
              <a:t>m</a:t>
            </a:r>
            <a:r>
              <a:rPr lang="en-US" sz="3200" dirty="0" err="1" smtClean="0">
                <a:sym typeface="Symbol"/>
              </a:rPr>
              <a:t>G</a:t>
            </a:r>
            <a:r>
              <a:rPr lang="en-US" sz="3200" dirty="0" smtClean="0">
                <a:sym typeface="Symbol"/>
              </a:rPr>
              <a:t>=22+44</a:t>
            </a:r>
          </a:p>
          <a:p>
            <a:r>
              <a:rPr lang="en-US" sz="3200" i="1" dirty="0" err="1" smtClean="0"/>
              <a:t>m</a:t>
            </a:r>
            <a:r>
              <a:rPr lang="en-US" sz="3200" dirty="0" err="1" smtClean="0">
                <a:sym typeface="Symbol"/>
              </a:rPr>
              <a:t>G</a:t>
            </a:r>
            <a:r>
              <a:rPr lang="en-US" sz="3200" dirty="0" smtClean="0">
                <a:sym typeface="Symbol"/>
              </a:rPr>
              <a:t>=66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" y="3962400"/>
            <a:ext cx="8458200" cy="2057400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algn="l">
              <a:spcBef>
                <a:spcPts val="0"/>
              </a:spcBef>
            </a:pPr>
            <a:r>
              <a:rPr lang="en-US" sz="4400" u="sng" dirty="0" smtClean="0">
                <a:solidFill>
                  <a:schemeClr val="tx1"/>
                </a:solidFill>
                <a:latin typeface="Jester" pitchFamily="2" charset="0"/>
              </a:rPr>
              <a:t>Converse of </a:t>
            </a:r>
            <a:r>
              <a:rPr lang="en-US" sz="4400" u="sng" dirty="0">
                <a:solidFill>
                  <a:schemeClr val="tx1"/>
                </a:solidFill>
                <a:latin typeface="Jester" pitchFamily="2" charset="0"/>
              </a:rPr>
              <a:t>Equilateral </a:t>
            </a:r>
            <a:r>
              <a:rPr lang="en-US" sz="4400" u="sng" dirty="0">
                <a:solidFill>
                  <a:schemeClr val="tx1"/>
                </a:solidFill>
                <a:latin typeface="Jester" pitchFamily="2" charset="0"/>
                <a:sym typeface="Symbol"/>
              </a:rPr>
              <a:t> Corollary </a:t>
            </a:r>
            <a:r>
              <a:rPr lang="en-US" sz="4400" dirty="0" smtClean="0">
                <a:solidFill>
                  <a:schemeClr val="tx1"/>
                </a:solidFill>
                <a:latin typeface="Jester" pitchFamily="2" charset="0"/>
              </a:rPr>
              <a:t>:</a:t>
            </a:r>
          </a:p>
          <a:p>
            <a:pPr marL="628650" algn="l">
              <a:spcBef>
                <a:spcPts val="0"/>
              </a:spcBef>
            </a:pPr>
            <a:r>
              <a:rPr lang="en-US" sz="4400" dirty="0" smtClean="0">
                <a:solidFill>
                  <a:schemeClr val="tx1"/>
                </a:solidFill>
                <a:latin typeface="Jester" pitchFamily="2" charset="0"/>
              </a:rPr>
              <a:t>If a triangle is equiangular, then it is equilateral.</a:t>
            </a:r>
            <a:endParaRPr lang="en-US" sz="4400" dirty="0">
              <a:solidFill>
                <a:schemeClr val="tx1"/>
              </a:solidFill>
              <a:latin typeface="Jester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38150" y="1333500"/>
            <a:ext cx="8356333" cy="2057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</a:rPr>
              <a:t>Equilateral </a:t>
            </a:r>
            <a:r>
              <a:rPr kumimoji="0" lang="en-US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  <a:sym typeface="Symbol"/>
              </a:rPr>
              <a:t></a:t>
            </a:r>
            <a:r>
              <a:rPr kumimoji="0" lang="en-US" sz="4400" b="0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  <a:sym typeface="Symbol"/>
              </a:rPr>
              <a:t> Corollary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</a:rPr>
              <a:t>:</a:t>
            </a:r>
          </a:p>
          <a:p>
            <a:pPr marL="628650" lvl="0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</a:rPr>
              <a:t>If a triangle is </a:t>
            </a:r>
            <a:r>
              <a:rPr lang="en-US" sz="4400" dirty="0" smtClean="0">
                <a:latin typeface="Jester" pitchFamily="2" charset="0"/>
              </a:rPr>
              <a:t>equilateral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</a:rPr>
              <a:t>, then it </a:t>
            </a:r>
            <a:r>
              <a:rPr lang="en-US" sz="4400" dirty="0">
                <a:latin typeface="Jester" pitchFamily="2" charset="0"/>
              </a:rPr>
              <a:t>is </a:t>
            </a:r>
            <a:r>
              <a:rPr lang="en-US" sz="4400" dirty="0" smtClean="0">
                <a:latin typeface="Jester" pitchFamily="2" charset="0"/>
              </a:rPr>
              <a:t>equiangular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ester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" y="1277754"/>
            <a:ext cx="8242033" cy="2986238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tx1"/>
                </a:solidFill>
                <a:latin typeface="Jester" pitchFamily="2" charset="0"/>
              </a:rPr>
              <a:t>Find the value of </a:t>
            </a:r>
            <a:r>
              <a:rPr lang="en-US" sz="4000" i="1" dirty="0" smtClean="0">
                <a:solidFill>
                  <a:schemeClr val="tx1"/>
                </a:solidFill>
                <a:latin typeface="Jester" pitchFamily="2" charset="0"/>
              </a:rPr>
              <a:t>x.</a:t>
            </a:r>
            <a:endParaRPr lang="en-US" sz="4000" u="sng" dirty="0">
              <a:solidFill>
                <a:schemeClr val="tx1"/>
              </a:solidFill>
              <a:latin typeface="Jester" pitchFamily="2" charset="0"/>
            </a:endParaRPr>
          </a:p>
        </p:txBody>
      </p:sp>
      <p:pic>
        <p:nvPicPr>
          <p:cNvPr id="4" name="Picture 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8422" y="1619250"/>
            <a:ext cx="3708192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38200" y="2057400"/>
            <a:ext cx="3829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2x+32=60</a:t>
            </a:r>
          </a:p>
          <a:p>
            <a:r>
              <a:rPr lang="en-US" dirty="0" smtClean="0"/>
              <a:t>2x=28</a:t>
            </a:r>
          </a:p>
          <a:p>
            <a:r>
              <a:rPr lang="en-US" dirty="0" smtClean="0"/>
              <a:t>X=14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3452" y="1277754"/>
            <a:ext cx="7955281" cy="989196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tx1"/>
                </a:solidFill>
                <a:latin typeface="Jester" pitchFamily="2" charset="0"/>
              </a:rPr>
              <a:t>Find the value of </a:t>
            </a:r>
            <a:r>
              <a:rPr lang="en-US" sz="4000" i="1" dirty="0" smtClean="0">
                <a:solidFill>
                  <a:schemeClr val="tx1"/>
                </a:solidFill>
                <a:latin typeface="Jester" pitchFamily="2" charset="0"/>
              </a:rPr>
              <a:t>y.</a:t>
            </a:r>
            <a:endParaRPr lang="en-US" sz="4000" dirty="0">
              <a:solidFill>
                <a:schemeClr val="tx1"/>
              </a:solidFill>
              <a:latin typeface="Jester" pitchFamily="2" charset="0"/>
            </a:endParaRPr>
          </a:p>
        </p:txBody>
      </p:sp>
      <p:pic>
        <p:nvPicPr>
          <p:cNvPr id="4" name="Picture 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2009" y="1390650"/>
            <a:ext cx="4470042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61950" y="2457450"/>
            <a:ext cx="501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5y-6=4y+12</a:t>
            </a:r>
          </a:p>
          <a:p>
            <a:r>
              <a:rPr lang="en-US" dirty="0" smtClean="0"/>
              <a:t>Y=18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58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Jester" pitchFamily="2" charset="0"/>
              </a:rPr>
              <a:t>4.8: Isosceles &amp; Equilateral Triangles</a:t>
            </a:r>
            <a:endParaRPr lang="en-US" sz="4000" dirty="0">
              <a:latin typeface="Jeste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3452" y="896754"/>
            <a:ext cx="7955281" cy="1617846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Assignment: </a:t>
            </a:r>
          </a:p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4.8 p. 276: 1-10, 12-16, 22-26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574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Next week final on Thursday 1/22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Final will be about 50 multiple choice questions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covering all material from the beginning of the school year.</a:t>
            </a:r>
          </a:p>
          <a:p>
            <a:pPr lvl="1"/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After the final if you choose you can retake </a:t>
            </a:r>
          </a:p>
          <a:p>
            <a:pPr marL="457200" lvl="2">
              <a:buFont typeface="Arial" pitchFamily="34" charset="0"/>
              <a:buChar char="•"/>
            </a:pPr>
            <a:r>
              <a:rPr lang="en-US" sz="2400" dirty="0" smtClean="0"/>
              <a:t>up to 5 ~10 point quizzes or tests</a:t>
            </a:r>
            <a:r>
              <a:rPr lang="en-US" sz="2400" dirty="0" smtClean="0"/>
              <a:t>.</a:t>
            </a:r>
          </a:p>
          <a:p>
            <a:pPr marL="457200" lvl="2"/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Please look at your progress report to decide which, if any quizzes or tests you would like to retake.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Write which tests or quizzes you want to retake on your progress report and turn in by end of class Friday, so I can print out those quizzes or tests out.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347</Words>
  <Application>Microsoft Office PowerPoint</Application>
  <PresentationFormat>On-screen Show (4:3)</PresentationFormat>
  <Paragraphs>81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4.8: Isosceles &amp; Equilateral Triangles</vt:lpstr>
      <vt:lpstr>4.8: Isosceles &amp; Equilateral Triangles</vt:lpstr>
      <vt:lpstr>4.8: Isosceles &amp; Equilateral Triangles</vt:lpstr>
      <vt:lpstr>4.8: Isosceles &amp; Equilateral Triangles</vt:lpstr>
      <vt:lpstr>4.8: Isosceles &amp; Equilateral Triangles</vt:lpstr>
      <vt:lpstr>4.8: Isosceles &amp; Equilateral Triangles</vt:lpstr>
      <vt:lpstr>4.8: Isosceles &amp; Equilateral Triangles</vt:lpstr>
      <vt:lpstr>4.8: Isosceles &amp; Equilateral Triangles</vt:lpstr>
      <vt:lpstr>4.8: Isosceles &amp; Equilateral Triangles</vt:lpstr>
      <vt:lpstr>4.8: Isosceles &amp; Equilateral Triangles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4.8: Isosceles &amp; Equilateral Triangles</dc:title>
  <dc:creator>Default</dc:creator>
  <cp:lastModifiedBy>sarah.davis</cp:lastModifiedBy>
  <cp:revision>24</cp:revision>
  <dcterms:created xsi:type="dcterms:W3CDTF">2012-11-27T19:06:54Z</dcterms:created>
  <dcterms:modified xsi:type="dcterms:W3CDTF">2015-01-15T16:29:52Z</dcterms:modified>
</cp:coreProperties>
</file>