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32"/>
  </p:notesMasterIdLst>
  <p:handoutMasterIdLst>
    <p:handoutMasterId r:id="rId33"/>
  </p:handoutMasterIdLst>
  <p:sldIdLst>
    <p:sldId id="256" r:id="rId2"/>
    <p:sldId id="330" r:id="rId3"/>
    <p:sldId id="278" r:id="rId4"/>
    <p:sldId id="279" r:id="rId5"/>
    <p:sldId id="317" r:id="rId6"/>
    <p:sldId id="310" r:id="rId7"/>
    <p:sldId id="307" r:id="rId8"/>
    <p:sldId id="268" r:id="rId9"/>
    <p:sldId id="269" r:id="rId10"/>
    <p:sldId id="315" r:id="rId11"/>
    <p:sldId id="308" r:id="rId12"/>
    <p:sldId id="338" r:id="rId13"/>
    <p:sldId id="309" r:id="rId14"/>
    <p:sldId id="316" r:id="rId15"/>
    <p:sldId id="260" r:id="rId16"/>
    <p:sldId id="261" r:id="rId17"/>
    <p:sldId id="334" r:id="rId18"/>
    <p:sldId id="262" r:id="rId19"/>
    <p:sldId id="263" r:id="rId20"/>
    <p:sldId id="331" r:id="rId21"/>
    <p:sldId id="291" r:id="rId22"/>
    <p:sldId id="332" r:id="rId23"/>
    <p:sldId id="333" r:id="rId24"/>
    <p:sldId id="303" r:id="rId25"/>
    <p:sldId id="328" r:id="rId26"/>
    <p:sldId id="302" r:id="rId27"/>
    <p:sldId id="335" r:id="rId28"/>
    <p:sldId id="336" r:id="rId29"/>
    <p:sldId id="258" r:id="rId30"/>
    <p:sldId id="257" r:id="rId3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4D9ADD-A134-CDD4-87D6-52A0B1F0231E}" v="4" dt="2021-08-03T22:28:46.004"/>
    <p1510:client id="{95B280D9-895E-9A34-2A91-90E9AE5730DA}" v="280" dt="2021-08-03T20:27:51.368"/>
    <p1510:client id="{A2F203AA-48FF-4F4D-82A7-60634E69195B}" v="63" dt="2021-08-03T22:27:12.3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4523" autoAdjust="0"/>
  </p:normalViewPr>
  <p:slideViewPr>
    <p:cSldViewPr>
      <p:cViewPr varScale="1">
        <p:scale>
          <a:sx n="73" d="100"/>
          <a:sy n="73" d="100"/>
        </p:scale>
        <p:origin x="148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1806" y="-102"/>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que Rector" userId="S::mrector@jasper.k12.al.us::b23b093d-db20-4d8e-88f4-39d2e57349c4" providerId="AD" clId="Web-{1F4D9ADD-A134-CDD4-87D6-52A0B1F0231E}"/>
    <pc:docChg chg="modSld">
      <pc:chgData name="Monique Rector" userId="S::mrector@jasper.k12.al.us::b23b093d-db20-4d8e-88f4-39d2e57349c4" providerId="AD" clId="Web-{1F4D9ADD-A134-CDD4-87D6-52A0B1F0231E}" dt="2021-08-03T22:28:45.613" v="2" actId="20577"/>
      <pc:docMkLst>
        <pc:docMk/>
      </pc:docMkLst>
      <pc:sldChg chg="modSp">
        <pc:chgData name="Monique Rector" userId="S::mrector@jasper.k12.al.us::b23b093d-db20-4d8e-88f4-39d2e57349c4" providerId="AD" clId="Web-{1F4D9ADD-A134-CDD4-87D6-52A0B1F0231E}" dt="2021-08-03T22:28:45.613" v="2" actId="20577"/>
        <pc:sldMkLst>
          <pc:docMk/>
          <pc:sldMk cId="0" sldId="258"/>
        </pc:sldMkLst>
        <pc:spChg chg="mod">
          <ac:chgData name="Monique Rector" userId="S::mrector@jasper.k12.al.us::b23b093d-db20-4d8e-88f4-39d2e57349c4" providerId="AD" clId="Web-{1F4D9ADD-A134-CDD4-87D6-52A0B1F0231E}" dt="2021-08-03T22:28:45.613" v="2" actId="20577"/>
          <ac:spMkLst>
            <pc:docMk/>
            <pc:sldMk cId="0" sldId="258"/>
            <ac:spMk id="68616" creationId="{00000000-0000-0000-0000-000000000000}"/>
          </ac:spMkLst>
        </pc:spChg>
      </pc:sldChg>
    </pc:docChg>
  </pc:docChgLst>
  <pc:docChgLst>
    <pc:chgData name="Monique Rector" userId="S::mrector@jasper.k12.al.us::b23b093d-db20-4d8e-88f4-39d2e57349c4" providerId="AD" clId="Web-{A2F203AA-48FF-4F4D-82A7-60634E69195B}"/>
    <pc:docChg chg="modSld">
      <pc:chgData name="Monique Rector" userId="S::mrector@jasper.k12.al.us::b23b093d-db20-4d8e-88f4-39d2e57349c4" providerId="AD" clId="Web-{A2F203AA-48FF-4F4D-82A7-60634E69195B}" dt="2021-08-03T22:27:12.379" v="58" actId="20577"/>
      <pc:docMkLst>
        <pc:docMk/>
      </pc:docMkLst>
      <pc:sldChg chg="modSp">
        <pc:chgData name="Monique Rector" userId="S::mrector@jasper.k12.al.us::b23b093d-db20-4d8e-88f4-39d2e57349c4" providerId="AD" clId="Web-{A2F203AA-48FF-4F4D-82A7-60634E69195B}" dt="2021-08-03T22:24:36.031" v="27" actId="20577"/>
        <pc:sldMkLst>
          <pc:docMk/>
          <pc:sldMk cId="0" sldId="262"/>
        </pc:sldMkLst>
        <pc:spChg chg="mod">
          <ac:chgData name="Monique Rector" userId="S::mrector@jasper.k12.al.us::b23b093d-db20-4d8e-88f4-39d2e57349c4" providerId="AD" clId="Web-{A2F203AA-48FF-4F4D-82A7-60634E69195B}" dt="2021-08-03T22:24:36.031" v="27" actId="20577"/>
          <ac:spMkLst>
            <pc:docMk/>
            <pc:sldMk cId="0" sldId="262"/>
            <ac:spMk id="74755" creationId="{00000000-0000-0000-0000-000000000000}"/>
          </ac:spMkLst>
        </pc:spChg>
      </pc:sldChg>
      <pc:sldChg chg="modSp">
        <pc:chgData name="Monique Rector" userId="S::mrector@jasper.k12.al.us::b23b093d-db20-4d8e-88f4-39d2e57349c4" providerId="AD" clId="Web-{A2F203AA-48FF-4F4D-82A7-60634E69195B}" dt="2021-08-03T22:20:53.932" v="10" actId="20577"/>
        <pc:sldMkLst>
          <pc:docMk/>
          <pc:sldMk cId="0" sldId="278"/>
        </pc:sldMkLst>
        <pc:spChg chg="mod">
          <ac:chgData name="Monique Rector" userId="S::mrector@jasper.k12.al.us::b23b093d-db20-4d8e-88f4-39d2e57349c4" providerId="AD" clId="Web-{A2F203AA-48FF-4F4D-82A7-60634E69195B}" dt="2021-08-03T22:20:53.932" v="10" actId="20577"/>
          <ac:spMkLst>
            <pc:docMk/>
            <pc:sldMk cId="0" sldId="278"/>
            <ac:spMk id="97283" creationId="{00000000-0000-0000-0000-000000000000}"/>
          </ac:spMkLst>
        </pc:spChg>
      </pc:sldChg>
      <pc:sldChg chg="modSp">
        <pc:chgData name="Monique Rector" userId="S::mrector@jasper.k12.al.us::b23b093d-db20-4d8e-88f4-39d2e57349c4" providerId="AD" clId="Web-{A2F203AA-48FF-4F4D-82A7-60634E69195B}" dt="2021-08-03T22:22:50.388" v="20" actId="20577"/>
        <pc:sldMkLst>
          <pc:docMk/>
          <pc:sldMk cId="0" sldId="279"/>
        </pc:sldMkLst>
        <pc:spChg chg="mod">
          <ac:chgData name="Monique Rector" userId="S::mrector@jasper.k12.al.us::b23b093d-db20-4d8e-88f4-39d2e57349c4" providerId="AD" clId="Web-{A2F203AA-48FF-4F4D-82A7-60634E69195B}" dt="2021-08-03T22:22:50.388" v="20" actId="20577"/>
          <ac:spMkLst>
            <pc:docMk/>
            <pc:sldMk cId="0" sldId="279"/>
            <ac:spMk id="106501" creationId="{00000000-0000-0000-0000-000000000000}"/>
          </ac:spMkLst>
        </pc:spChg>
      </pc:sldChg>
      <pc:sldChg chg="modSp">
        <pc:chgData name="Monique Rector" userId="S::mrector@jasper.k12.al.us::b23b093d-db20-4d8e-88f4-39d2e57349c4" providerId="AD" clId="Web-{A2F203AA-48FF-4F4D-82A7-60634E69195B}" dt="2021-08-03T22:23:41.093" v="24" actId="20577"/>
        <pc:sldMkLst>
          <pc:docMk/>
          <pc:sldMk cId="2971550351" sldId="315"/>
        </pc:sldMkLst>
        <pc:spChg chg="mod">
          <ac:chgData name="Monique Rector" userId="S::mrector@jasper.k12.al.us::b23b093d-db20-4d8e-88f4-39d2e57349c4" providerId="AD" clId="Web-{A2F203AA-48FF-4F4D-82A7-60634E69195B}" dt="2021-08-03T22:23:41.093" v="24" actId="20577"/>
          <ac:spMkLst>
            <pc:docMk/>
            <pc:sldMk cId="2971550351" sldId="315"/>
            <ac:spMk id="3" creationId="{00000000-0000-0000-0000-000000000000}"/>
          </ac:spMkLst>
        </pc:spChg>
      </pc:sldChg>
      <pc:sldChg chg="modSp">
        <pc:chgData name="Monique Rector" userId="S::mrector@jasper.k12.al.us::b23b093d-db20-4d8e-88f4-39d2e57349c4" providerId="AD" clId="Web-{A2F203AA-48FF-4F4D-82A7-60634E69195B}" dt="2021-08-03T22:27:12.379" v="58" actId="20577"/>
        <pc:sldMkLst>
          <pc:docMk/>
          <pc:sldMk cId="2161859520" sldId="335"/>
        </pc:sldMkLst>
        <pc:spChg chg="mod">
          <ac:chgData name="Monique Rector" userId="S::mrector@jasper.k12.al.us::b23b093d-db20-4d8e-88f4-39d2e57349c4" providerId="AD" clId="Web-{A2F203AA-48FF-4F4D-82A7-60634E69195B}" dt="2021-08-03T22:27:12.379" v="58" actId="20577"/>
          <ac:spMkLst>
            <pc:docMk/>
            <pc:sldMk cId="2161859520" sldId="335"/>
            <ac:spMk id="3" creationId="{00000000-0000-0000-0000-000000000000}"/>
          </ac:spMkLst>
        </pc:spChg>
      </pc:sldChg>
      <pc:sldChg chg="modSp">
        <pc:chgData name="Monique Rector" userId="S::mrector@jasper.k12.al.us::b23b093d-db20-4d8e-88f4-39d2e57349c4" providerId="AD" clId="Web-{A2F203AA-48FF-4F4D-82A7-60634E69195B}" dt="2021-08-03T22:25:25.720" v="28" actId="20577"/>
        <pc:sldMkLst>
          <pc:docMk/>
          <pc:sldMk cId="2823415673" sldId="336"/>
        </pc:sldMkLst>
        <pc:spChg chg="mod">
          <ac:chgData name="Monique Rector" userId="S::mrector@jasper.k12.al.us::b23b093d-db20-4d8e-88f4-39d2e57349c4" providerId="AD" clId="Web-{A2F203AA-48FF-4F4D-82A7-60634E69195B}" dt="2021-08-03T22:25:25.720" v="28" actId="20577"/>
          <ac:spMkLst>
            <pc:docMk/>
            <pc:sldMk cId="2823415673" sldId="336"/>
            <ac:spMk id="3"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1" y="1"/>
            <a:ext cx="3037146" cy="464741"/>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defTabSz="931806" eaLnBrk="1" hangingPunct="1">
              <a:defRPr sz="1200"/>
            </a:lvl1pPr>
          </a:lstStyle>
          <a:p>
            <a:r>
              <a:rPr lang="en-US"/>
              <a:t>Finance Department</a:t>
            </a:r>
          </a:p>
        </p:txBody>
      </p:sp>
      <p:sp>
        <p:nvSpPr>
          <p:cNvPr id="99331" name="Rectangle 3"/>
          <p:cNvSpPr>
            <a:spLocks noGrp="1" noChangeArrowheads="1"/>
          </p:cNvSpPr>
          <p:nvPr>
            <p:ph type="dt" sz="quarter" idx="1"/>
          </p:nvPr>
        </p:nvSpPr>
        <p:spPr bwMode="auto">
          <a:xfrm>
            <a:off x="3971655" y="1"/>
            <a:ext cx="3037146" cy="464741"/>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algn="r" defTabSz="931806" eaLnBrk="1" hangingPunct="1">
              <a:defRPr sz="1200"/>
            </a:lvl1pPr>
          </a:lstStyle>
          <a:p>
            <a:endParaRPr lang="en-US"/>
          </a:p>
        </p:txBody>
      </p:sp>
      <p:sp>
        <p:nvSpPr>
          <p:cNvPr id="99332" name="Rectangle 4"/>
          <p:cNvSpPr>
            <a:spLocks noGrp="1" noChangeArrowheads="1"/>
          </p:cNvSpPr>
          <p:nvPr>
            <p:ph type="ftr" sz="quarter" idx="2"/>
          </p:nvPr>
        </p:nvSpPr>
        <p:spPr bwMode="auto">
          <a:xfrm>
            <a:off x="1" y="8830063"/>
            <a:ext cx="3037146" cy="464740"/>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defTabSz="931806" eaLnBrk="1" hangingPunct="1">
              <a:defRPr sz="1200"/>
            </a:lvl1pPr>
          </a:lstStyle>
          <a:p>
            <a:r>
              <a:rPr lang="en-US"/>
              <a:t>Benefits &amp; Payroll Overview - 2009</a:t>
            </a:r>
          </a:p>
        </p:txBody>
      </p:sp>
      <p:sp>
        <p:nvSpPr>
          <p:cNvPr id="99333" name="Rectangle 5"/>
          <p:cNvSpPr>
            <a:spLocks noGrp="1" noChangeArrowheads="1"/>
          </p:cNvSpPr>
          <p:nvPr>
            <p:ph type="sldNum" sz="quarter" idx="3"/>
          </p:nvPr>
        </p:nvSpPr>
        <p:spPr bwMode="auto">
          <a:xfrm>
            <a:off x="3971655" y="8830063"/>
            <a:ext cx="3037146" cy="464740"/>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algn="r" defTabSz="931806" eaLnBrk="1" hangingPunct="1">
              <a:defRPr sz="1200"/>
            </a:lvl1pPr>
          </a:lstStyle>
          <a:p>
            <a:fld id="{746C3A9E-134F-420D-9440-800E29CD8260}" type="slidenum">
              <a:rPr lang="en-US"/>
              <a:pPr/>
              <a:t>‹#›</a:t>
            </a:fld>
            <a:endParaRPr lang="en-US"/>
          </a:p>
        </p:txBody>
      </p:sp>
    </p:spTree>
    <p:extLst>
      <p:ext uri="{BB962C8B-B14F-4D97-AF65-F5344CB8AC3E}">
        <p14:creationId xmlns:p14="http://schemas.microsoft.com/office/powerpoint/2010/main" val="42007305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1" y="1"/>
            <a:ext cx="3037146" cy="464741"/>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defTabSz="931806" eaLnBrk="1" hangingPunct="1">
              <a:defRPr sz="1200"/>
            </a:lvl1pPr>
          </a:lstStyle>
          <a:p>
            <a:r>
              <a:rPr lang="en-US"/>
              <a:t>Finance Department</a:t>
            </a:r>
          </a:p>
        </p:txBody>
      </p:sp>
      <p:sp>
        <p:nvSpPr>
          <p:cNvPr id="75779" name="Rectangle 3"/>
          <p:cNvSpPr>
            <a:spLocks noGrp="1" noChangeArrowheads="1"/>
          </p:cNvSpPr>
          <p:nvPr>
            <p:ph type="dt" idx="1"/>
          </p:nvPr>
        </p:nvSpPr>
        <p:spPr bwMode="auto">
          <a:xfrm>
            <a:off x="3971655" y="1"/>
            <a:ext cx="3037146" cy="464741"/>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algn="r" defTabSz="931806" eaLnBrk="1" hangingPunct="1">
              <a:defRPr sz="1200"/>
            </a:lvl1pPr>
          </a:lstStyle>
          <a:p>
            <a:endParaRPr lang="en-US"/>
          </a:p>
        </p:txBody>
      </p:sp>
      <p:sp>
        <p:nvSpPr>
          <p:cNvPr id="75780"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ffectLst/>
        </p:spPr>
      </p:sp>
      <p:sp>
        <p:nvSpPr>
          <p:cNvPr id="75781" name="Rectangle 5"/>
          <p:cNvSpPr>
            <a:spLocks noGrp="1" noChangeArrowheads="1"/>
          </p:cNvSpPr>
          <p:nvPr>
            <p:ph type="body" sz="quarter" idx="3"/>
          </p:nvPr>
        </p:nvSpPr>
        <p:spPr bwMode="auto">
          <a:xfrm>
            <a:off x="700882" y="4415834"/>
            <a:ext cx="5608640" cy="4182661"/>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5782" name="Rectangle 6"/>
          <p:cNvSpPr>
            <a:spLocks noGrp="1" noChangeArrowheads="1"/>
          </p:cNvSpPr>
          <p:nvPr>
            <p:ph type="ftr" sz="quarter" idx="4"/>
          </p:nvPr>
        </p:nvSpPr>
        <p:spPr bwMode="auto">
          <a:xfrm>
            <a:off x="1" y="8830063"/>
            <a:ext cx="3037146" cy="464740"/>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defTabSz="931806" eaLnBrk="1" hangingPunct="1">
              <a:defRPr sz="1200"/>
            </a:lvl1pPr>
          </a:lstStyle>
          <a:p>
            <a:r>
              <a:rPr lang="en-US"/>
              <a:t>Benefits &amp; Payroll Overview - 2009</a:t>
            </a:r>
          </a:p>
        </p:txBody>
      </p:sp>
      <p:sp>
        <p:nvSpPr>
          <p:cNvPr id="75783" name="Rectangle 7"/>
          <p:cNvSpPr>
            <a:spLocks noGrp="1" noChangeArrowheads="1"/>
          </p:cNvSpPr>
          <p:nvPr>
            <p:ph type="sldNum" sz="quarter" idx="5"/>
          </p:nvPr>
        </p:nvSpPr>
        <p:spPr bwMode="auto">
          <a:xfrm>
            <a:off x="3971655" y="8830063"/>
            <a:ext cx="3037146" cy="464740"/>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algn="r" defTabSz="931806" eaLnBrk="1" hangingPunct="1">
              <a:defRPr sz="1200"/>
            </a:lvl1pPr>
          </a:lstStyle>
          <a:p>
            <a:fld id="{2D5BA098-A8A0-4766-BAD2-1AF17A41F128}" type="slidenum">
              <a:rPr lang="en-US"/>
              <a:pPr/>
              <a:t>‹#›</a:t>
            </a:fld>
            <a:endParaRPr lang="en-US"/>
          </a:p>
        </p:txBody>
      </p:sp>
    </p:spTree>
    <p:extLst>
      <p:ext uri="{BB962C8B-B14F-4D97-AF65-F5344CB8AC3E}">
        <p14:creationId xmlns:p14="http://schemas.microsoft.com/office/powerpoint/2010/main" val="1340865343"/>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3E1F323C-527A-4D2D-B6A0-06AB0A0D17BF}" type="slidenum">
              <a:rPr lang="en-US"/>
              <a:pPr/>
              <a:t>1</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r>
              <a:rPr lang="en-US" dirty="0"/>
              <a:t>Welcome to the Jasper City School System.</a:t>
            </a:r>
          </a:p>
          <a:p>
            <a:endParaRPr lang="en-US" dirty="0"/>
          </a:p>
          <a:p>
            <a:r>
              <a:rPr lang="en-US" dirty="0"/>
              <a:t>Today’s objective is to provide an overview of several items related to payroll and benefits.  </a:t>
            </a:r>
          </a:p>
          <a:p>
            <a:endParaRPr lang="en-US" dirty="0"/>
          </a:p>
          <a:p>
            <a:r>
              <a:rPr lang="en-US" dirty="0"/>
              <a:t>We hope that most of your questions will be answered as we go along </a:t>
            </a:r>
          </a:p>
          <a:p>
            <a:r>
              <a:rPr lang="en-US" dirty="0"/>
              <a:t>	but we will take time to answer questions at the end of the presentation.  </a:t>
            </a:r>
          </a:p>
          <a:p>
            <a:endParaRPr lang="en-US" dirty="0"/>
          </a:p>
          <a:p>
            <a:r>
              <a:rPr lang="en-US" dirty="0"/>
              <a:t>The one question that is on everyone’s mind is…</a:t>
            </a:r>
          </a:p>
          <a:p>
            <a:endParaRPr lang="en-US" dirty="0"/>
          </a:p>
          <a:p>
            <a:r>
              <a:rPr lang="en-US" dirty="0"/>
              <a:t>Next slide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A042736D-C988-463B-A91B-D6E36D4B6137}" type="slidenum">
              <a:rPr lang="en-US"/>
              <a:pPr/>
              <a:t>3</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r>
              <a:rPr lang="en-US" dirty="0"/>
              <a:t>Your new employee packet has a Payroll Calendar with Pay Period Cut Off Dates for the </a:t>
            </a:r>
            <a:r>
              <a:rPr lang="en-US" dirty="0" smtClean="0"/>
              <a:t>2021-2022 </a:t>
            </a:r>
            <a:r>
              <a:rPr lang="en-US" dirty="0"/>
              <a:t>school year.  </a:t>
            </a:r>
          </a:p>
          <a:p>
            <a:endParaRPr lang="en-US" dirty="0"/>
          </a:p>
          <a:p>
            <a:r>
              <a:rPr lang="en-US" dirty="0"/>
              <a:t>Each pay period ends approximately mid-month... </a:t>
            </a:r>
          </a:p>
          <a:p>
            <a:endParaRPr lang="en-US" dirty="0"/>
          </a:p>
          <a:p>
            <a:r>
              <a:rPr lang="en-US" dirty="0"/>
              <a:t>Except December which ends quite early so we can get payroll processed in time to issue checks before employees leave for winter break.</a:t>
            </a:r>
          </a:p>
          <a:p>
            <a:endParaRPr lang="en-US" dirty="0"/>
          </a:p>
          <a:p>
            <a:r>
              <a:rPr lang="en-US" dirty="0"/>
              <a:t>When you receive your first paycheck you may notice the difference between your gross pay and the amount you actually receive.</a:t>
            </a:r>
          </a:p>
          <a:p>
            <a:endParaRPr lang="en-US" dirty="0"/>
          </a:p>
          <a:p>
            <a:r>
              <a:rPr lang="en-US" dirty="0"/>
              <a:t>Next slide.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9C310106-717F-4392-8AA8-643A7090D9E4}" type="slidenum">
              <a:rPr lang="en-US"/>
              <a:pPr/>
              <a:t>4</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r>
              <a:rPr lang="en-US" dirty="0"/>
              <a:t>This chart lists mandatory deductions for every employee in the system.</a:t>
            </a:r>
          </a:p>
          <a:p>
            <a:endParaRPr lang="en-US" dirty="0"/>
          </a:p>
          <a:p>
            <a:r>
              <a:rPr lang="en-US" dirty="0"/>
              <a:t>On an individual basis employees may have additional deductions, but never fewer deductions.  </a:t>
            </a:r>
          </a:p>
          <a:p>
            <a:endParaRPr lang="en-US" dirty="0"/>
          </a:p>
          <a:p>
            <a:r>
              <a:rPr lang="en-US" dirty="0"/>
              <a:t>In addition to the taxes that are withheld from your check, the board also has financial obligations to meet on behalf of every employee.</a:t>
            </a:r>
          </a:p>
          <a:p>
            <a:endParaRPr lang="en-US" dirty="0"/>
          </a:p>
          <a:p>
            <a:r>
              <a:rPr lang="en-US" dirty="0"/>
              <a:t>Next slide.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9C310106-717F-4392-8AA8-643A7090D9E4}" type="slidenum">
              <a:rPr lang="en-US"/>
              <a:pPr/>
              <a:t>5</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r>
              <a:rPr lang="en-US" dirty="0"/>
              <a:t>This chart lists mandatory deductions for every employee in the system.</a:t>
            </a:r>
          </a:p>
          <a:p>
            <a:endParaRPr lang="en-US" dirty="0"/>
          </a:p>
          <a:p>
            <a:r>
              <a:rPr lang="en-US" dirty="0"/>
              <a:t>On an individual basis employees may have additional deductions, but never fewer deductions.  </a:t>
            </a:r>
          </a:p>
          <a:p>
            <a:endParaRPr lang="en-US" dirty="0"/>
          </a:p>
          <a:p>
            <a:r>
              <a:rPr lang="en-US" dirty="0"/>
              <a:t>In addition to the taxes that are withheld from your check, the board also has financial obligations to meet on behalf of every employee.</a:t>
            </a:r>
          </a:p>
          <a:p>
            <a:endParaRPr lang="en-US" dirty="0"/>
          </a:p>
          <a:p>
            <a:r>
              <a:rPr lang="en-US" dirty="0"/>
              <a:t>Next slide.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Finance Department</a:t>
            </a:r>
          </a:p>
        </p:txBody>
      </p:sp>
      <p:sp>
        <p:nvSpPr>
          <p:cNvPr id="5" name="Footer Placeholder 4"/>
          <p:cNvSpPr>
            <a:spLocks noGrp="1"/>
          </p:cNvSpPr>
          <p:nvPr>
            <p:ph type="ftr" sz="quarter" idx="11"/>
          </p:nvPr>
        </p:nvSpPr>
        <p:spPr/>
        <p:txBody>
          <a:bodyPr/>
          <a:lstStyle/>
          <a:p>
            <a:r>
              <a:rPr lang="en-US"/>
              <a:t>Benefits &amp; Payroll Overview - 2009</a:t>
            </a:r>
          </a:p>
        </p:txBody>
      </p:sp>
      <p:sp>
        <p:nvSpPr>
          <p:cNvPr id="6" name="Slide Number Placeholder 5"/>
          <p:cNvSpPr>
            <a:spLocks noGrp="1"/>
          </p:cNvSpPr>
          <p:nvPr>
            <p:ph type="sldNum" sz="quarter" idx="12"/>
          </p:nvPr>
        </p:nvSpPr>
        <p:spPr/>
        <p:txBody>
          <a:bodyPr/>
          <a:lstStyle/>
          <a:p>
            <a:fld id="{2D5BA098-A8A0-4766-BAD2-1AF17A41F128}" type="slidenum">
              <a:rPr lang="en-US" smtClean="0"/>
              <a:pPr/>
              <a:t>6</a:t>
            </a:fld>
            <a:endParaRPr lang="en-US"/>
          </a:p>
        </p:txBody>
      </p:sp>
    </p:spTree>
    <p:extLst>
      <p:ext uri="{BB962C8B-B14F-4D97-AF65-F5344CB8AC3E}">
        <p14:creationId xmlns:p14="http://schemas.microsoft.com/office/powerpoint/2010/main" val="1062550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Finance Department</a:t>
            </a:r>
          </a:p>
        </p:txBody>
      </p:sp>
      <p:sp>
        <p:nvSpPr>
          <p:cNvPr id="5" name="Footer Placeholder 4"/>
          <p:cNvSpPr>
            <a:spLocks noGrp="1"/>
          </p:cNvSpPr>
          <p:nvPr>
            <p:ph type="ftr" sz="quarter" idx="11"/>
          </p:nvPr>
        </p:nvSpPr>
        <p:spPr/>
        <p:txBody>
          <a:bodyPr/>
          <a:lstStyle/>
          <a:p>
            <a:r>
              <a:rPr lang="en-US"/>
              <a:t>Benefits &amp; Payroll Overview - 2009</a:t>
            </a:r>
          </a:p>
        </p:txBody>
      </p:sp>
      <p:sp>
        <p:nvSpPr>
          <p:cNvPr id="6" name="Slide Number Placeholder 5"/>
          <p:cNvSpPr>
            <a:spLocks noGrp="1"/>
          </p:cNvSpPr>
          <p:nvPr>
            <p:ph type="sldNum" sz="quarter" idx="12"/>
          </p:nvPr>
        </p:nvSpPr>
        <p:spPr/>
        <p:txBody>
          <a:bodyPr/>
          <a:lstStyle/>
          <a:p>
            <a:fld id="{2D5BA098-A8A0-4766-BAD2-1AF17A41F128}" type="slidenum">
              <a:rPr lang="en-US" smtClean="0"/>
              <a:pPr/>
              <a:t>7</a:t>
            </a:fld>
            <a:endParaRPr lang="en-US"/>
          </a:p>
        </p:txBody>
      </p:sp>
    </p:spTree>
    <p:extLst>
      <p:ext uri="{BB962C8B-B14F-4D97-AF65-F5344CB8AC3E}">
        <p14:creationId xmlns:p14="http://schemas.microsoft.com/office/powerpoint/2010/main" val="566519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8F78B9AF-D16E-4533-974E-6A82964A241C}" type="slidenum">
              <a:rPr lang="en-US"/>
              <a:pPr/>
              <a:t>8</a:t>
            </a:fld>
            <a:endParaRPr 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pPr>
              <a:lnSpc>
                <a:spcPct val="90000"/>
              </a:lnSpc>
            </a:pPr>
            <a:r>
              <a:rPr lang="en-US" sz="900" dirty="0"/>
              <a:t>Sick Leave guidelines are set by the State Department of Education.  </a:t>
            </a:r>
          </a:p>
          <a:p>
            <a:pPr>
              <a:lnSpc>
                <a:spcPct val="90000"/>
              </a:lnSpc>
            </a:pPr>
            <a:endParaRPr lang="en-US" sz="900" dirty="0"/>
          </a:p>
          <a:p>
            <a:pPr>
              <a:lnSpc>
                <a:spcPct val="90000"/>
              </a:lnSpc>
            </a:pPr>
            <a:r>
              <a:rPr lang="en-US" sz="900" dirty="0"/>
              <a:t>Employees earn sick leave based on the number of contract months worked.</a:t>
            </a:r>
          </a:p>
          <a:p>
            <a:pPr>
              <a:lnSpc>
                <a:spcPct val="90000"/>
              </a:lnSpc>
            </a:pPr>
            <a:r>
              <a:rPr lang="en-US" sz="900" dirty="0"/>
              <a:t>Sick leave can be used for the following:</a:t>
            </a:r>
          </a:p>
          <a:p>
            <a:pPr>
              <a:lnSpc>
                <a:spcPct val="90000"/>
              </a:lnSpc>
            </a:pPr>
            <a:r>
              <a:rPr lang="en-US" sz="900" dirty="0"/>
              <a:t>	Personal Illness</a:t>
            </a:r>
          </a:p>
          <a:p>
            <a:pPr>
              <a:lnSpc>
                <a:spcPct val="90000"/>
              </a:lnSpc>
            </a:pPr>
            <a:r>
              <a:rPr lang="en-US" sz="900" dirty="0"/>
              <a:t>	Family Illness</a:t>
            </a:r>
          </a:p>
          <a:p>
            <a:pPr>
              <a:lnSpc>
                <a:spcPct val="90000"/>
              </a:lnSpc>
            </a:pPr>
            <a:r>
              <a:rPr lang="en-US" sz="900" dirty="0"/>
              <a:t>	Death in the Family</a:t>
            </a:r>
          </a:p>
          <a:p>
            <a:pPr>
              <a:lnSpc>
                <a:spcPct val="90000"/>
              </a:lnSpc>
            </a:pPr>
            <a:endParaRPr lang="en-US" sz="900" dirty="0"/>
          </a:p>
          <a:p>
            <a:pPr>
              <a:lnSpc>
                <a:spcPct val="90000"/>
              </a:lnSpc>
            </a:pPr>
            <a:r>
              <a:rPr lang="en-US" sz="900" dirty="0"/>
              <a:t>Your sick leave is one of the most valuable things you earn as an employee.  </a:t>
            </a:r>
          </a:p>
          <a:p>
            <a:pPr>
              <a:lnSpc>
                <a:spcPct val="90000"/>
              </a:lnSpc>
            </a:pPr>
            <a:endParaRPr lang="en-US" sz="900" dirty="0"/>
          </a:p>
          <a:p>
            <a:pPr>
              <a:lnSpc>
                <a:spcPct val="90000"/>
              </a:lnSpc>
            </a:pPr>
            <a:r>
              <a:rPr lang="en-US" sz="900" dirty="0"/>
              <a:t>There are two reasons to guard your sick leave carefully.</a:t>
            </a:r>
          </a:p>
          <a:p>
            <a:pPr>
              <a:lnSpc>
                <a:spcPct val="90000"/>
              </a:lnSpc>
            </a:pPr>
            <a:endParaRPr lang="en-US" sz="900" dirty="0"/>
          </a:p>
          <a:p>
            <a:pPr>
              <a:lnSpc>
                <a:spcPct val="90000"/>
              </a:lnSpc>
            </a:pPr>
            <a:r>
              <a:rPr lang="en-US" sz="900" dirty="0"/>
              <a:t>First—things happen in life that we never expect and having adequate sick leave to cover an absence will help keep your paycheck coming in.</a:t>
            </a:r>
          </a:p>
          <a:p>
            <a:pPr>
              <a:lnSpc>
                <a:spcPct val="90000"/>
              </a:lnSpc>
            </a:pPr>
            <a:endParaRPr lang="en-US" sz="900" dirty="0"/>
          </a:p>
          <a:p>
            <a:pPr>
              <a:lnSpc>
                <a:spcPct val="90000"/>
              </a:lnSpc>
            </a:pPr>
            <a:r>
              <a:rPr lang="en-US" sz="900" dirty="0"/>
              <a:t>Second—when you are ready to retire, the sick leave balance that you have is converted to service credit. </a:t>
            </a:r>
          </a:p>
          <a:p>
            <a:pPr>
              <a:lnSpc>
                <a:spcPct val="90000"/>
              </a:lnSpc>
            </a:pPr>
            <a:r>
              <a:rPr lang="en-US" sz="900" dirty="0"/>
              <a:t>	This credit can be used to attain minimum service requirements for retirement or it may be added to total service credit if the minimum 	service has been attained.</a:t>
            </a:r>
          </a:p>
          <a:p>
            <a:pPr>
              <a:lnSpc>
                <a:spcPct val="90000"/>
              </a:lnSpc>
            </a:pPr>
            <a:endParaRPr lang="en-US" sz="900" dirty="0"/>
          </a:p>
          <a:p>
            <a:pPr>
              <a:lnSpc>
                <a:spcPct val="90000"/>
              </a:lnSpc>
            </a:pPr>
            <a:r>
              <a:rPr lang="en-US" sz="900" dirty="0"/>
              <a:t>	For instance, if you have 188 sick leave days available when you are ready to retire you can add one year of service credit.  So you could work for 24 years, use sick leave for service credit and attain the 25 years required for retirement.</a:t>
            </a:r>
          </a:p>
          <a:p>
            <a:pPr>
              <a:lnSpc>
                <a:spcPct val="90000"/>
              </a:lnSpc>
            </a:pPr>
            <a:endParaRPr lang="en-US" sz="900" dirty="0"/>
          </a:p>
          <a:p>
            <a:pPr>
              <a:lnSpc>
                <a:spcPct val="90000"/>
              </a:lnSpc>
            </a:pPr>
            <a:endParaRPr lang="en-US" sz="900" dirty="0"/>
          </a:p>
          <a:p>
            <a:pPr>
              <a:lnSpc>
                <a:spcPct val="90000"/>
              </a:lnSpc>
            </a:pPr>
            <a:r>
              <a:rPr lang="en-US" sz="900" dirty="0"/>
              <a:t>Next slide.</a:t>
            </a:r>
          </a:p>
          <a:p>
            <a:pPr>
              <a:lnSpc>
                <a:spcPct val="90000"/>
              </a:lnSpc>
            </a:pPr>
            <a:endParaRPr lang="en-US" sz="9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3D2F76E1-7FD8-49D5-9D35-CE80C7C75289}" type="slidenum">
              <a:rPr lang="en-US"/>
              <a:pPr/>
              <a:t>9</a:t>
            </a:fld>
            <a:endParaRPr lang="en-US"/>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r>
              <a:rPr lang="en-US" dirty="0"/>
              <a:t>Membership in the sick leave bank is strictly voluntary but enrollment is offered on a limited basis.</a:t>
            </a:r>
          </a:p>
          <a:p>
            <a:endParaRPr lang="en-US" dirty="0"/>
          </a:p>
          <a:p>
            <a:r>
              <a:rPr lang="en-US" dirty="0"/>
              <a:t>Date employed.</a:t>
            </a:r>
          </a:p>
          <a:p>
            <a:r>
              <a:rPr lang="en-US" dirty="0"/>
              <a:t>Open Enrollment.</a:t>
            </a:r>
          </a:p>
          <a:p>
            <a:endParaRPr lang="en-US" dirty="0"/>
          </a:p>
          <a:p>
            <a:r>
              <a:rPr lang="en-US" dirty="0"/>
              <a:t>	When an employee is hired.</a:t>
            </a:r>
          </a:p>
          <a:p>
            <a:r>
              <a:rPr lang="en-US" dirty="0"/>
              <a:t>	During the annual open enrollment.</a:t>
            </a:r>
          </a:p>
          <a:p>
            <a:endParaRPr lang="en-US" dirty="0"/>
          </a:p>
          <a:p>
            <a:r>
              <a:rPr lang="en-US" dirty="0"/>
              <a:t>Days borrowed from the sick leave bank must be repaid.  If an employee terminates and days are owed to the SLB, the employee will be docked for each day outstanding.</a:t>
            </a:r>
          </a:p>
          <a:p>
            <a:endParaRPr lang="en-US" dirty="0"/>
          </a:p>
          <a:p>
            <a:r>
              <a:rPr lang="en-US" dirty="0"/>
              <a:t>Next slide.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Finance Department</a:t>
            </a:r>
          </a:p>
        </p:txBody>
      </p:sp>
      <p:sp>
        <p:nvSpPr>
          <p:cNvPr id="5" name="Footer Placeholder 4"/>
          <p:cNvSpPr>
            <a:spLocks noGrp="1"/>
          </p:cNvSpPr>
          <p:nvPr>
            <p:ph type="ftr" sz="quarter" idx="11"/>
          </p:nvPr>
        </p:nvSpPr>
        <p:spPr/>
        <p:txBody>
          <a:bodyPr/>
          <a:lstStyle/>
          <a:p>
            <a:r>
              <a:rPr lang="en-US"/>
              <a:t>Benefits &amp; Payroll Overview - 2009</a:t>
            </a:r>
          </a:p>
        </p:txBody>
      </p:sp>
      <p:sp>
        <p:nvSpPr>
          <p:cNvPr id="6" name="Slide Number Placeholder 5"/>
          <p:cNvSpPr>
            <a:spLocks noGrp="1"/>
          </p:cNvSpPr>
          <p:nvPr>
            <p:ph type="sldNum" sz="quarter" idx="12"/>
          </p:nvPr>
        </p:nvSpPr>
        <p:spPr/>
        <p:txBody>
          <a:bodyPr/>
          <a:lstStyle/>
          <a:p>
            <a:fld id="{2D5BA098-A8A0-4766-BAD2-1AF17A41F128}" type="slidenum">
              <a:rPr lang="en-US" smtClean="0"/>
              <a:pPr/>
              <a:t>11</a:t>
            </a:fld>
            <a:endParaRPr lang="en-US"/>
          </a:p>
        </p:txBody>
      </p:sp>
    </p:spTree>
    <p:extLst>
      <p:ext uri="{BB962C8B-B14F-4D97-AF65-F5344CB8AC3E}">
        <p14:creationId xmlns:p14="http://schemas.microsoft.com/office/powerpoint/2010/main" val="2738977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Finance Department</a:t>
            </a:r>
          </a:p>
        </p:txBody>
      </p:sp>
      <p:sp>
        <p:nvSpPr>
          <p:cNvPr id="5" name="Footer Placeholder 4"/>
          <p:cNvSpPr>
            <a:spLocks noGrp="1"/>
          </p:cNvSpPr>
          <p:nvPr>
            <p:ph type="ftr" sz="quarter" idx="11"/>
          </p:nvPr>
        </p:nvSpPr>
        <p:spPr/>
        <p:txBody>
          <a:bodyPr/>
          <a:lstStyle/>
          <a:p>
            <a:r>
              <a:rPr lang="en-US"/>
              <a:t>Benefits &amp; Payroll Overview - 2009</a:t>
            </a:r>
          </a:p>
        </p:txBody>
      </p:sp>
      <p:sp>
        <p:nvSpPr>
          <p:cNvPr id="6" name="Slide Number Placeholder 5"/>
          <p:cNvSpPr>
            <a:spLocks noGrp="1"/>
          </p:cNvSpPr>
          <p:nvPr>
            <p:ph type="sldNum" sz="quarter" idx="12"/>
          </p:nvPr>
        </p:nvSpPr>
        <p:spPr/>
        <p:txBody>
          <a:bodyPr/>
          <a:lstStyle/>
          <a:p>
            <a:fld id="{2D5BA098-A8A0-4766-BAD2-1AF17A41F128}" type="slidenum">
              <a:rPr lang="en-US" smtClean="0"/>
              <a:pPr/>
              <a:t>12</a:t>
            </a:fld>
            <a:endParaRPr lang="en-US"/>
          </a:p>
        </p:txBody>
      </p:sp>
    </p:spTree>
    <p:extLst>
      <p:ext uri="{BB962C8B-B14F-4D97-AF65-F5344CB8AC3E}">
        <p14:creationId xmlns:p14="http://schemas.microsoft.com/office/powerpoint/2010/main" val="525941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Finance Department</a:t>
            </a:r>
          </a:p>
        </p:txBody>
      </p:sp>
      <p:sp>
        <p:nvSpPr>
          <p:cNvPr id="5" name="Footer Placeholder 4"/>
          <p:cNvSpPr>
            <a:spLocks noGrp="1"/>
          </p:cNvSpPr>
          <p:nvPr>
            <p:ph type="ftr" sz="quarter" idx="11"/>
          </p:nvPr>
        </p:nvSpPr>
        <p:spPr/>
        <p:txBody>
          <a:bodyPr/>
          <a:lstStyle/>
          <a:p>
            <a:r>
              <a:rPr lang="en-US"/>
              <a:t>Benefits &amp; Payroll Overview - 2009</a:t>
            </a:r>
          </a:p>
        </p:txBody>
      </p:sp>
      <p:sp>
        <p:nvSpPr>
          <p:cNvPr id="6" name="Slide Number Placeholder 5"/>
          <p:cNvSpPr>
            <a:spLocks noGrp="1"/>
          </p:cNvSpPr>
          <p:nvPr>
            <p:ph type="sldNum" sz="quarter" idx="12"/>
          </p:nvPr>
        </p:nvSpPr>
        <p:spPr/>
        <p:txBody>
          <a:bodyPr/>
          <a:lstStyle/>
          <a:p>
            <a:fld id="{2D5BA098-A8A0-4766-BAD2-1AF17A41F128}" type="slidenum">
              <a:rPr lang="en-US" smtClean="0"/>
              <a:pPr/>
              <a:t>13</a:t>
            </a:fld>
            <a:endParaRPr lang="en-US"/>
          </a:p>
        </p:txBody>
      </p:sp>
    </p:spTree>
    <p:extLst>
      <p:ext uri="{BB962C8B-B14F-4D97-AF65-F5344CB8AC3E}">
        <p14:creationId xmlns:p14="http://schemas.microsoft.com/office/powerpoint/2010/main" val="3919092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F3B8FA5A-B86E-4E7D-B08D-8C172439F02E}" type="slidenum">
              <a:rPr lang="en-US"/>
              <a:pPr/>
              <a:t>15</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r>
              <a:rPr lang="en-US" dirty="0"/>
              <a:t>Direct Deposit is recommended for all employees and is the most secure method of payroll delivery.</a:t>
            </a:r>
          </a:p>
          <a:p>
            <a:endParaRPr lang="en-US" dirty="0"/>
          </a:p>
          <a:p>
            <a:r>
              <a:rPr lang="en-US" dirty="0"/>
              <a:t>It is so important that you understand that if there is any change in your bank account you must notify the payroll department immediately.  </a:t>
            </a:r>
          </a:p>
          <a:p>
            <a:endParaRPr lang="en-US" dirty="0"/>
          </a:p>
          <a:p>
            <a:r>
              <a:rPr lang="en-US" dirty="0"/>
              <a:t>We depend on you, the employee, to keep us up to date with your financial information.</a:t>
            </a:r>
          </a:p>
          <a:p>
            <a:endParaRPr lang="en-US" dirty="0"/>
          </a:p>
          <a:p>
            <a:r>
              <a:rPr lang="en-US" dirty="0"/>
              <a:t>Next slide.</a:t>
            </a:r>
          </a:p>
          <a:p>
            <a:r>
              <a:rPr lang="en-US" dirty="0"/>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F907AFA1-C923-4123-B52C-5612B2EA55B4}" type="slidenum">
              <a:rPr lang="en-US"/>
              <a:pPr/>
              <a:t>16</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pPr>
              <a:lnSpc>
                <a:spcPct val="80000"/>
              </a:lnSpc>
            </a:pPr>
            <a:r>
              <a:rPr lang="en-US" sz="800" dirty="0"/>
              <a:t>PEEHIP is the acronym for Public Education Employees Health Insurance Plan.</a:t>
            </a:r>
          </a:p>
          <a:p>
            <a:pPr>
              <a:lnSpc>
                <a:spcPct val="80000"/>
              </a:lnSpc>
            </a:pPr>
            <a:r>
              <a:rPr lang="en-US" sz="800" dirty="0"/>
              <a:t>PEEHIP has two options for hospital/medical coverage and hopefully you have taken some time to review your packet and have made your decision.</a:t>
            </a:r>
          </a:p>
          <a:p>
            <a:pPr>
              <a:lnSpc>
                <a:spcPct val="80000"/>
              </a:lnSpc>
            </a:pPr>
            <a:endParaRPr lang="en-US" sz="800" dirty="0"/>
          </a:p>
          <a:p>
            <a:pPr>
              <a:lnSpc>
                <a:spcPct val="80000"/>
              </a:lnSpc>
            </a:pPr>
            <a:r>
              <a:rPr lang="en-US" sz="800" dirty="0"/>
              <a:t>Each employee is eligible, on a voluntary basis, for certain types of health insurance. A full insurance allocation is available for each full time employee.    </a:t>
            </a:r>
          </a:p>
          <a:p>
            <a:pPr>
              <a:lnSpc>
                <a:spcPct val="80000"/>
              </a:lnSpc>
            </a:pPr>
            <a:endParaRPr lang="en-US" sz="800" dirty="0"/>
          </a:p>
          <a:p>
            <a:pPr>
              <a:lnSpc>
                <a:spcPct val="80000"/>
              </a:lnSpc>
            </a:pPr>
            <a:r>
              <a:rPr lang="en-US" sz="800" dirty="0"/>
              <a:t>The state insurance allotment is $800 per month to assist in the purchase of such insurance. </a:t>
            </a:r>
          </a:p>
          <a:p>
            <a:pPr>
              <a:lnSpc>
                <a:spcPct val="80000"/>
              </a:lnSpc>
            </a:pPr>
            <a:r>
              <a:rPr lang="en-US" sz="800" dirty="0"/>
              <a:t>Your out-of-pocket expense is noted here… single coverage is $30 per month and family coverage is $207</a:t>
            </a:r>
            <a:r>
              <a:rPr lang="en-US" sz="800" baseline="0" dirty="0"/>
              <a:t> </a:t>
            </a:r>
            <a:r>
              <a:rPr lang="en-US" sz="800" dirty="0"/>
              <a:t>per month. Family plus spouse is $307 per month.</a:t>
            </a:r>
          </a:p>
          <a:p>
            <a:pPr>
              <a:lnSpc>
                <a:spcPct val="80000"/>
              </a:lnSpc>
            </a:pPr>
            <a:r>
              <a:rPr lang="en-US" sz="800" dirty="0"/>
              <a:t>Compared with the monthly premium for insurance coverage, the out-of-pocket rates are great.</a:t>
            </a:r>
          </a:p>
          <a:p>
            <a:pPr>
              <a:lnSpc>
                <a:spcPct val="80000"/>
              </a:lnSpc>
            </a:pPr>
            <a:endParaRPr lang="en-US" sz="800" dirty="0"/>
          </a:p>
          <a:p>
            <a:pPr>
              <a:lnSpc>
                <a:spcPct val="80000"/>
              </a:lnSpc>
            </a:pPr>
            <a:r>
              <a:rPr lang="en-US" sz="800" dirty="0"/>
              <a:t>Monthly premiums are payroll deducted.</a:t>
            </a:r>
          </a:p>
          <a:p>
            <a:pPr>
              <a:lnSpc>
                <a:spcPct val="80000"/>
              </a:lnSpc>
            </a:pPr>
            <a:r>
              <a:rPr lang="en-US" sz="800" dirty="0"/>
              <a:t>Your first check, issued on September 30, will have a deduction for the premium that pays for the October coverage.</a:t>
            </a:r>
          </a:p>
          <a:p>
            <a:pPr>
              <a:lnSpc>
                <a:spcPct val="80000"/>
              </a:lnSpc>
            </a:pPr>
            <a:endParaRPr lang="en-US" sz="800" dirty="0"/>
          </a:p>
          <a:p>
            <a:pPr>
              <a:lnSpc>
                <a:spcPct val="80000"/>
              </a:lnSpc>
            </a:pPr>
            <a:r>
              <a:rPr lang="en-US" sz="800" dirty="0"/>
              <a:t>As new employees you can choose to have your insurance coverage begin during the month you officially start work, August </a:t>
            </a:r>
            <a:r>
              <a:rPr lang="en-US" sz="800" dirty="0" smtClean="0"/>
              <a:t>5th, </a:t>
            </a:r>
            <a:r>
              <a:rPr lang="en-US" sz="800" dirty="0"/>
              <a:t>or the first day of the following month, September 1</a:t>
            </a:r>
            <a:r>
              <a:rPr lang="en-US" sz="800" baseline="30000" dirty="0"/>
              <a:t>st</a:t>
            </a:r>
            <a:r>
              <a:rPr lang="en-US" sz="800" dirty="0"/>
              <a:t>.  Information on coverage prior to October 1</a:t>
            </a:r>
            <a:r>
              <a:rPr lang="en-US" sz="800" baseline="30000" dirty="0"/>
              <a:t>st</a:t>
            </a:r>
            <a:r>
              <a:rPr lang="en-US" sz="800" dirty="0"/>
              <a:t> and payment of the premiums due was included in your packet.  </a:t>
            </a:r>
          </a:p>
          <a:p>
            <a:pPr>
              <a:lnSpc>
                <a:spcPct val="80000"/>
              </a:lnSpc>
            </a:pPr>
            <a:endParaRPr lang="en-US" sz="800" dirty="0"/>
          </a:p>
          <a:p>
            <a:pPr>
              <a:lnSpc>
                <a:spcPct val="80000"/>
              </a:lnSpc>
            </a:pPr>
            <a:r>
              <a:rPr lang="en-US" sz="800" dirty="0"/>
              <a:t>Before you turn in your insurance enrollment or status change form please make sure that you have not overlooked the question regarding tobacco use for you and /or your spouse.  This is required information.  </a:t>
            </a:r>
          </a:p>
          <a:p>
            <a:pPr>
              <a:lnSpc>
                <a:spcPct val="80000"/>
              </a:lnSpc>
            </a:pPr>
            <a:r>
              <a:rPr lang="en-US" sz="800" dirty="0"/>
              <a:t>If you don’t give an answer you will be charged a $50 tobacco surcharge per month in addition to any other premium that you pay for hospital/medical coverage. </a:t>
            </a:r>
          </a:p>
          <a:p>
            <a:pPr>
              <a:lnSpc>
                <a:spcPct val="80000"/>
              </a:lnSpc>
            </a:pPr>
            <a:endParaRPr lang="en-US" sz="800" dirty="0"/>
          </a:p>
          <a:p>
            <a:pPr>
              <a:lnSpc>
                <a:spcPct val="80000"/>
              </a:lnSpc>
            </a:pPr>
            <a:r>
              <a:rPr lang="en-US" sz="800" dirty="0"/>
              <a:t>PEEHIP also offers insurance coverage for those who may be covered by hospital/medical insurance carried by their spouse.</a:t>
            </a:r>
          </a:p>
          <a:p>
            <a:pPr>
              <a:lnSpc>
                <a:spcPct val="80000"/>
              </a:lnSpc>
            </a:pPr>
            <a:endParaRPr lang="en-US" sz="800" dirty="0"/>
          </a:p>
          <a:p>
            <a:pPr>
              <a:lnSpc>
                <a:spcPct val="80000"/>
              </a:lnSpc>
            </a:pPr>
            <a:r>
              <a:rPr lang="en-US" sz="800" dirty="0"/>
              <a:t>Next slide.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FB8D680D-1C4E-411D-8A00-754D989E782E}" type="slidenum">
              <a:rPr lang="en-US"/>
              <a:pPr/>
              <a:t>18</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BE296AE1-24BE-4E67-8157-E9FA086D018B}" type="slidenum">
              <a:rPr lang="en-US"/>
              <a:pPr/>
              <a:t>19</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r>
              <a:rPr lang="en-US" dirty="0"/>
              <a:t>The 3-1 rule is used to determine how much insurance coverage an employee earns for the summer months following the school year worked.</a:t>
            </a:r>
          </a:p>
          <a:p>
            <a:r>
              <a:rPr lang="en-US" dirty="0"/>
              <a:t>In the case of a nine-month employee here today this would be June, July &amp; August of 2017.</a:t>
            </a:r>
          </a:p>
          <a:p>
            <a:endParaRPr lang="en-US" dirty="0"/>
          </a:p>
          <a:p>
            <a:r>
              <a:rPr lang="en-US" dirty="0"/>
              <a:t>If you work September, October &amp; November, you earn the June 2017 insurance allocation.</a:t>
            </a:r>
          </a:p>
          <a:p>
            <a:r>
              <a:rPr lang="en-US" dirty="0"/>
              <a:t>                 December, January &amp; February earns the July 2017 allocation.</a:t>
            </a:r>
          </a:p>
          <a:p>
            <a:r>
              <a:rPr lang="en-US" dirty="0"/>
              <a:t>                 March, April &amp; May earns the August 2017 allocation.</a:t>
            </a:r>
          </a:p>
          <a:p>
            <a:endParaRPr lang="en-US" dirty="0"/>
          </a:p>
          <a:p>
            <a:r>
              <a:rPr lang="en-US" dirty="0"/>
              <a:t>Next slide.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BE296AE1-24BE-4E67-8157-E9FA086D018B}" type="slidenum">
              <a:rPr lang="en-US"/>
              <a:pPr/>
              <a:t>20</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76900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Finance Department</a:t>
            </a:r>
          </a:p>
        </p:txBody>
      </p:sp>
      <p:sp>
        <p:nvSpPr>
          <p:cNvPr id="5" name="Footer Placeholder 4"/>
          <p:cNvSpPr>
            <a:spLocks noGrp="1"/>
          </p:cNvSpPr>
          <p:nvPr>
            <p:ph type="ftr" sz="quarter" idx="11"/>
          </p:nvPr>
        </p:nvSpPr>
        <p:spPr/>
        <p:txBody>
          <a:bodyPr/>
          <a:lstStyle/>
          <a:p>
            <a:r>
              <a:rPr lang="en-US"/>
              <a:t>Benefits &amp; Payroll Overview - 2009</a:t>
            </a:r>
          </a:p>
        </p:txBody>
      </p:sp>
      <p:sp>
        <p:nvSpPr>
          <p:cNvPr id="6" name="Slide Number Placeholder 5"/>
          <p:cNvSpPr>
            <a:spLocks noGrp="1"/>
          </p:cNvSpPr>
          <p:nvPr>
            <p:ph type="sldNum" sz="quarter" idx="12"/>
          </p:nvPr>
        </p:nvSpPr>
        <p:spPr/>
        <p:txBody>
          <a:bodyPr/>
          <a:lstStyle/>
          <a:p>
            <a:fld id="{2D5BA098-A8A0-4766-BAD2-1AF17A41F128}" type="slidenum">
              <a:rPr lang="en-US" smtClean="0"/>
              <a:pPr/>
              <a:t>21</a:t>
            </a:fld>
            <a:endParaRPr lang="en-US"/>
          </a:p>
        </p:txBody>
      </p:sp>
    </p:spTree>
    <p:extLst>
      <p:ext uri="{BB962C8B-B14F-4D97-AF65-F5344CB8AC3E}">
        <p14:creationId xmlns:p14="http://schemas.microsoft.com/office/powerpoint/2010/main" val="808314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BE296AE1-24BE-4E67-8157-E9FA086D018B}" type="slidenum">
              <a:rPr lang="en-US"/>
              <a:pPr/>
              <a:t>22</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42590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Finance Department</a:t>
            </a:r>
          </a:p>
        </p:txBody>
      </p:sp>
      <p:sp>
        <p:nvSpPr>
          <p:cNvPr id="5" name="Rectangle 6"/>
          <p:cNvSpPr>
            <a:spLocks noGrp="1" noChangeArrowheads="1"/>
          </p:cNvSpPr>
          <p:nvPr>
            <p:ph type="ftr" sz="quarter" idx="4"/>
          </p:nvPr>
        </p:nvSpPr>
        <p:spPr>
          <a:ln/>
        </p:spPr>
        <p:txBody>
          <a:bodyPr/>
          <a:lstStyle/>
          <a:p>
            <a:r>
              <a:rPr lang="en-US"/>
              <a:t>Benefits &amp; Payroll Overview - 2009</a:t>
            </a:r>
          </a:p>
        </p:txBody>
      </p:sp>
      <p:sp>
        <p:nvSpPr>
          <p:cNvPr id="6" name="Rectangle 7"/>
          <p:cNvSpPr>
            <a:spLocks noGrp="1" noChangeArrowheads="1"/>
          </p:cNvSpPr>
          <p:nvPr>
            <p:ph type="sldNum" sz="quarter" idx="5"/>
          </p:nvPr>
        </p:nvSpPr>
        <p:spPr>
          <a:ln/>
        </p:spPr>
        <p:txBody>
          <a:bodyPr/>
          <a:lstStyle/>
          <a:p>
            <a:fld id="{BE296AE1-24BE-4E67-8157-E9FA086D018B}" type="slidenum">
              <a:rPr lang="en-US"/>
              <a:pPr/>
              <a:t>23</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747907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Finance Department</a:t>
            </a:r>
          </a:p>
        </p:txBody>
      </p:sp>
      <p:sp>
        <p:nvSpPr>
          <p:cNvPr id="5" name="Footer Placeholder 4"/>
          <p:cNvSpPr>
            <a:spLocks noGrp="1"/>
          </p:cNvSpPr>
          <p:nvPr>
            <p:ph type="ftr" sz="quarter" idx="11"/>
          </p:nvPr>
        </p:nvSpPr>
        <p:spPr/>
        <p:txBody>
          <a:bodyPr/>
          <a:lstStyle/>
          <a:p>
            <a:r>
              <a:rPr lang="en-US"/>
              <a:t>Benefits &amp; Payroll Overview - 2009</a:t>
            </a:r>
          </a:p>
        </p:txBody>
      </p:sp>
      <p:sp>
        <p:nvSpPr>
          <p:cNvPr id="6" name="Slide Number Placeholder 5"/>
          <p:cNvSpPr>
            <a:spLocks noGrp="1"/>
          </p:cNvSpPr>
          <p:nvPr>
            <p:ph type="sldNum" sz="quarter" idx="12"/>
          </p:nvPr>
        </p:nvSpPr>
        <p:spPr/>
        <p:txBody>
          <a:bodyPr/>
          <a:lstStyle/>
          <a:p>
            <a:fld id="{2D5BA098-A8A0-4766-BAD2-1AF17A41F128}" type="slidenum">
              <a:rPr lang="en-US" smtClean="0"/>
              <a:pPr/>
              <a:t>24</a:t>
            </a:fld>
            <a:endParaRPr lang="en-US"/>
          </a:p>
        </p:txBody>
      </p:sp>
    </p:spTree>
    <p:extLst>
      <p:ext uri="{BB962C8B-B14F-4D97-AF65-F5344CB8AC3E}">
        <p14:creationId xmlns:p14="http://schemas.microsoft.com/office/powerpoint/2010/main" val="39296621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Finance Department</a:t>
            </a:r>
          </a:p>
        </p:txBody>
      </p:sp>
      <p:sp>
        <p:nvSpPr>
          <p:cNvPr id="5" name="Footer Placeholder 4"/>
          <p:cNvSpPr>
            <a:spLocks noGrp="1"/>
          </p:cNvSpPr>
          <p:nvPr>
            <p:ph type="ftr" sz="quarter" idx="11"/>
          </p:nvPr>
        </p:nvSpPr>
        <p:spPr/>
        <p:txBody>
          <a:bodyPr/>
          <a:lstStyle/>
          <a:p>
            <a:r>
              <a:rPr lang="en-US"/>
              <a:t>Benefits &amp; Payroll Overview - 2009</a:t>
            </a:r>
          </a:p>
        </p:txBody>
      </p:sp>
      <p:sp>
        <p:nvSpPr>
          <p:cNvPr id="6" name="Slide Number Placeholder 5"/>
          <p:cNvSpPr>
            <a:spLocks noGrp="1"/>
          </p:cNvSpPr>
          <p:nvPr>
            <p:ph type="sldNum" sz="quarter" idx="12"/>
          </p:nvPr>
        </p:nvSpPr>
        <p:spPr/>
        <p:txBody>
          <a:bodyPr/>
          <a:lstStyle/>
          <a:p>
            <a:fld id="{2D5BA098-A8A0-4766-BAD2-1AF17A41F128}" type="slidenum">
              <a:rPr lang="en-US" smtClean="0"/>
              <a:pPr/>
              <a:t>26</a:t>
            </a:fld>
            <a:endParaRPr lang="en-US"/>
          </a:p>
        </p:txBody>
      </p:sp>
    </p:spTree>
    <p:extLst>
      <p:ext uri="{BB962C8B-B14F-4D97-AF65-F5344CB8AC3E}">
        <p14:creationId xmlns:p14="http://schemas.microsoft.com/office/powerpoint/2010/main" val="2490049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Finance Department</a:t>
            </a:r>
          </a:p>
        </p:txBody>
      </p:sp>
      <p:sp>
        <p:nvSpPr>
          <p:cNvPr id="5" name="Footer Placeholder 4"/>
          <p:cNvSpPr>
            <a:spLocks noGrp="1"/>
          </p:cNvSpPr>
          <p:nvPr>
            <p:ph type="ftr" sz="quarter" idx="11"/>
          </p:nvPr>
        </p:nvSpPr>
        <p:spPr/>
        <p:txBody>
          <a:bodyPr/>
          <a:lstStyle/>
          <a:p>
            <a:r>
              <a:rPr lang="en-US"/>
              <a:t>Benefits &amp; Payroll Overview - 2009</a:t>
            </a:r>
          </a:p>
        </p:txBody>
      </p:sp>
      <p:sp>
        <p:nvSpPr>
          <p:cNvPr id="6" name="Slide Number Placeholder 5"/>
          <p:cNvSpPr>
            <a:spLocks noGrp="1"/>
          </p:cNvSpPr>
          <p:nvPr>
            <p:ph type="sldNum" sz="quarter" idx="12"/>
          </p:nvPr>
        </p:nvSpPr>
        <p:spPr/>
        <p:txBody>
          <a:bodyPr/>
          <a:lstStyle/>
          <a:p>
            <a:fld id="{2D5BA098-A8A0-4766-BAD2-1AF17A41F128}" type="slidenum">
              <a:rPr lang="en-US" smtClean="0"/>
              <a:pPr/>
              <a:t>29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Finance Department</a:t>
            </a:r>
          </a:p>
        </p:txBody>
      </p:sp>
      <p:sp>
        <p:nvSpPr>
          <p:cNvPr id="5" name="Footer Placeholder 4"/>
          <p:cNvSpPr>
            <a:spLocks noGrp="1"/>
          </p:cNvSpPr>
          <p:nvPr>
            <p:ph type="ftr" sz="quarter" idx="11"/>
          </p:nvPr>
        </p:nvSpPr>
        <p:spPr/>
        <p:txBody>
          <a:bodyPr/>
          <a:lstStyle/>
          <a:p>
            <a:r>
              <a:rPr lang="en-US"/>
              <a:t>Benefits &amp; Payroll Overview - 2009</a:t>
            </a:r>
          </a:p>
        </p:txBody>
      </p:sp>
      <p:sp>
        <p:nvSpPr>
          <p:cNvPr id="6" name="Slide Number Placeholder 5"/>
          <p:cNvSpPr>
            <a:spLocks noGrp="1"/>
          </p:cNvSpPr>
          <p:nvPr>
            <p:ph type="sldNum" sz="quarter" idx="12"/>
          </p:nvPr>
        </p:nvSpPr>
        <p:spPr/>
        <p:txBody>
          <a:bodyPr/>
          <a:lstStyle/>
          <a:p>
            <a:fld id="{2D5BA098-A8A0-4766-BAD2-1AF17A41F128}" type="slidenum">
              <a:rPr lang="en-US" smtClean="0"/>
              <a:pPr/>
              <a:t>30</a:t>
            </a:fld>
            <a:endParaRPr lang="en-US"/>
          </a:p>
        </p:txBody>
      </p:sp>
    </p:spTree>
    <p:extLst>
      <p:ext uri="{BB962C8B-B14F-4D97-AF65-F5344CB8AC3E}">
        <p14:creationId xmlns:p14="http://schemas.microsoft.com/office/powerpoint/2010/main" val="1481788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6562" name="Group 2"/>
          <p:cNvGrpSpPr>
            <a:grpSpLocks/>
          </p:cNvGrpSpPr>
          <p:nvPr/>
        </p:nvGrpSpPr>
        <p:grpSpPr bwMode="auto">
          <a:xfrm>
            <a:off x="0" y="0"/>
            <a:ext cx="9144000" cy="6856413"/>
            <a:chOff x="0" y="0"/>
            <a:chExt cx="5760" cy="4319"/>
          </a:xfrm>
        </p:grpSpPr>
        <p:sp>
          <p:nvSpPr>
            <p:cNvPr id="66563"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US"/>
            </a:p>
          </p:txBody>
        </p:sp>
        <p:sp>
          <p:nvSpPr>
            <p:cNvPr id="66564"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66565"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US"/>
            </a:p>
          </p:txBody>
        </p:sp>
        <p:sp>
          <p:nvSpPr>
            <p:cNvPr id="66566"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6567"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US"/>
            </a:p>
          </p:txBody>
        </p:sp>
        <p:sp>
          <p:nvSpPr>
            <p:cNvPr id="66568"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US"/>
            </a:p>
          </p:txBody>
        </p:sp>
        <p:sp>
          <p:nvSpPr>
            <p:cNvPr id="66569"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US"/>
            </a:p>
          </p:txBody>
        </p:sp>
        <p:sp>
          <p:nvSpPr>
            <p:cNvPr id="66570"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66571"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US"/>
            </a:p>
          </p:txBody>
        </p:sp>
        <p:sp>
          <p:nvSpPr>
            <p:cNvPr id="66572"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US"/>
            </a:p>
          </p:txBody>
        </p:sp>
        <p:sp>
          <p:nvSpPr>
            <p:cNvPr id="66573"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US"/>
            </a:p>
          </p:txBody>
        </p:sp>
        <p:sp>
          <p:nvSpPr>
            <p:cNvPr id="66574"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US"/>
            </a:p>
          </p:txBody>
        </p:sp>
        <p:sp>
          <p:nvSpPr>
            <p:cNvPr id="66575"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6576"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US"/>
            </a:p>
          </p:txBody>
        </p:sp>
        <p:sp>
          <p:nvSpPr>
            <p:cNvPr id="66577"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US"/>
            </a:p>
          </p:txBody>
        </p:sp>
        <p:sp>
          <p:nvSpPr>
            <p:cNvPr id="66578"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US"/>
            </a:p>
          </p:txBody>
        </p:sp>
        <p:sp>
          <p:nvSpPr>
            <p:cNvPr id="66579"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US"/>
            </a:p>
          </p:txBody>
        </p:sp>
        <p:sp>
          <p:nvSpPr>
            <p:cNvPr id="66580"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US"/>
            </a:p>
          </p:txBody>
        </p:sp>
        <p:sp>
          <p:nvSpPr>
            <p:cNvPr id="66581"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US"/>
            </a:p>
          </p:txBody>
        </p:sp>
        <p:sp>
          <p:nvSpPr>
            <p:cNvPr id="66582"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US"/>
            </a:p>
          </p:txBody>
        </p:sp>
        <p:sp>
          <p:nvSpPr>
            <p:cNvPr id="66583"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66584"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US"/>
            </a:p>
          </p:txBody>
        </p:sp>
        <p:sp>
          <p:nvSpPr>
            <p:cNvPr id="66585"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US"/>
            </a:p>
          </p:txBody>
        </p:sp>
        <p:sp>
          <p:nvSpPr>
            <p:cNvPr id="66586"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US"/>
            </a:p>
          </p:txBody>
        </p:sp>
        <p:sp>
          <p:nvSpPr>
            <p:cNvPr id="66587"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US"/>
            </a:p>
          </p:txBody>
        </p:sp>
        <p:sp>
          <p:nvSpPr>
            <p:cNvPr id="66588"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US"/>
            </a:p>
          </p:txBody>
        </p:sp>
        <p:sp>
          <p:nvSpPr>
            <p:cNvPr id="66589"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US"/>
            </a:p>
          </p:txBody>
        </p:sp>
        <p:sp>
          <p:nvSpPr>
            <p:cNvPr id="66590"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US"/>
            </a:p>
          </p:txBody>
        </p:sp>
        <p:sp>
          <p:nvSpPr>
            <p:cNvPr id="66591"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66592"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66593"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US"/>
            </a:p>
          </p:txBody>
        </p:sp>
        <p:sp>
          <p:nvSpPr>
            <p:cNvPr id="66594"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66595"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US"/>
            </a:p>
          </p:txBody>
        </p:sp>
        <p:sp>
          <p:nvSpPr>
            <p:cNvPr id="66596"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US"/>
            </a:p>
          </p:txBody>
        </p:sp>
        <p:sp>
          <p:nvSpPr>
            <p:cNvPr id="66597"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US"/>
            </a:p>
          </p:txBody>
        </p:sp>
        <p:sp>
          <p:nvSpPr>
            <p:cNvPr id="66598"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US"/>
            </a:p>
          </p:txBody>
        </p:sp>
        <p:grpSp>
          <p:nvGrpSpPr>
            <p:cNvPr id="66599" name="Group 39"/>
            <p:cNvGrpSpPr>
              <a:grpSpLocks/>
            </p:cNvGrpSpPr>
            <p:nvPr userDrawn="1"/>
          </p:nvGrpSpPr>
          <p:grpSpPr bwMode="auto">
            <a:xfrm>
              <a:off x="0" y="1632"/>
              <a:ext cx="5758" cy="1858"/>
              <a:chOff x="0" y="1632"/>
              <a:chExt cx="5758" cy="1858"/>
            </a:xfrm>
          </p:grpSpPr>
          <p:sp>
            <p:nvSpPr>
              <p:cNvPr id="66600"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66601"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US"/>
              </a:p>
            </p:txBody>
          </p:sp>
        </p:grpSp>
      </p:grpSp>
      <p:sp>
        <p:nvSpPr>
          <p:cNvPr id="66602"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66603"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47" name="Date Placeholder 46"/>
          <p:cNvSpPr>
            <a:spLocks noGrp="1"/>
          </p:cNvSpPr>
          <p:nvPr>
            <p:ph type="dt" sz="half" idx="10"/>
          </p:nvPr>
        </p:nvSpPr>
        <p:spPr/>
        <p:txBody>
          <a:bodyPr/>
          <a:lstStyle/>
          <a:p>
            <a:endParaRPr lang="en-US" dirty="0"/>
          </a:p>
        </p:txBody>
      </p:sp>
      <p:sp>
        <p:nvSpPr>
          <p:cNvPr id="48" name="Slide Number Placeholder 47"/>
          <p:cNvSpPr>
            <a:spLocks noGrp="1"/>
          </p:cNvSpPr>
          <p:nvPr>
            <p:ph type="sldNum" sz="quarter" idx="11"/>
          </p:nvPr>
        </p:nvSpPr>
        <p:spPr/>
        <p:txBody>
          <a:bodyPr/>
          <a:lstStyle/>
          <a:p>
            <a:fld id="{BED972E8-F214-4D7B-B782-00D5163951A8}" type="slidenum">
              <a:rPr lang="en-US" smtClean="0"/>
              <a:pPr/>
              <a:t>‹#›</a:t>
            </a:fld>
            <a:endParaRPr lang="en-US" dirty="0"/>
          </a:p>
        </p:txBody>
      </p:sp>
      <p:sp>
        <p:nvSpPr>
          <p:cNvPr id="49" name="Footer Placeholder 4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F0F3A46-FF9D-49ED-8109-B5732F0ED08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ED9B186-BDE6-4036-B550-6DF0D3D894E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5E8A64B-5C90-43D2-A184-40516ACB09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C3A4D6A-BE54-40FE-9984-989310EE976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F370EA8-C289-427D-BD58-184C4EA6141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36DF2FA-BAC4-4E81-A8DF-616F3FB6598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82ACDBF-3F7F-4FBB-928A-486F2B1D291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68CB8AA-7525-4B62-8099-80F307D9D26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1245987-4C6F-4233-8A67-5080E09064C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2A3A681-5D44-4DF2-8BAE-9B2D751A783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D2390CEF-27EF-4E28-B5E7-422D366D332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65538" name="Group 2"/>
          <p:cNvGrpSpPr>
            <a:grpSpLocks/>
          </p:cNvGrpSpPr>
          <p:nvPr/>
        </p:nvGrpSpPr>
        <p:grpSpPr bwMode="auto">
          <a:xfrm>
            <a:off x="0" y="0"/>
            <a:ext cx="9144000" cy="6856413"/>
            <a:chOff x="0" y="0"/>
            <a:chExt cx="5760" cy="4319"/>
          </a:xfrm>
        </p:grpSpPr>
        <p:sp>
          <p:nvSpPr>
            <p:cNvPr id="6553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US"/>
            </a:p>
          </p:txBody>
        </p:sp>
        <p:sp>
          <p:nvSpPr>
            <p:cNvPr id="6554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6554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US"/>
            </a:p>
          </p:txBody>
        </p:sp>
        <p:sp>
          <p:nvSpPr>
            <p:cNvPr id="6554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554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US"/>
            </a:p>
          </p:txBody>
        </p:sp>
        <p:sp>
          <p:nvSpPr>
            <p:cNvPr id="6554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US"/>
            </a:p>
          </p:txBody>
        </p:sp>
        <p:sp>
          <p:nvSpPr>
            <p:cNvPr id="6554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US"/>
            </a:p>
          </p:txBody>
        </p:sp>
        <p:sp>
          <p:nvSpPr>
            <p:cNvPr id="6554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6554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US"/>
            </a:p>
          </p:txBody>
        </p:sp>
        <p:sp>
          <p:nvSpPr>
            <p:cNvPr id="6554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US"/>
            </a:p>
          </p:txBody>
        </p:sp>
        <p:sp>
          <p:nvSpPr>
            <p:cNvPr id="6554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US"/>
            </a:p>
          </p:txBody>
        </p:sp>
        <p:sp>
          <p:nvSpPr>
            <p:cNvPr id="6555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US"/>
            </a:p>
          </p:txBody>
        </p:sp>
        <p:sp>
          <p:nvSpPr>
            <p:cNvPr id="6555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555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US"/>
            </a:p>
          </p:txBody>
        </p:sp>
        <p:sp>
          <p:nvSpPr>
            <p:cNvPr id="6555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US"/>
            </a:p>
          </p:txBody>
        </p:sp>
        <p:sp>
          <p:nvSpPr>
            <p:cNvPr id="6555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US"/>
            </a:p>
          </p:txBody>
        </p:sp>
        <p:sp>
          <p:nvSpPr>
            <p:cNvPr id="6555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US"/>
            </a:p>
          </p:txBody>
        </p:sp>
        <p:sp>
          <p:nvSpPr>
            <p:cNvPr id="6555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US"/>
            </a:p>
          </p:txBody>
        </p:sp>
        <p:sp>
          <p:nvSpPr>
            <p:cNvPr id="6555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US"/>
            </a:p>
          </p:txBody>
        </p:sp>
        <p:sp>
          <p:nvSpPr>
            <p:cNvPr id="6555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US"/>
            </a:p>
          </p:txBody>
        </p:sp>
        <p:sp>
          <p:nvSpPr>
            <p:cNvPr id="6555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6556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US"/>
            </a:p>
          </p:txBody>
        </p:sp>
        <p:sp>
          <p:nvSpPr>
            <p:cNvPr id="6556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US"/>
            </a:p>
          </p:txBody>
        </p:sp>
        <p:sp>
          <p:nvSpPr>
            <p:cNvPr id="6556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US"/>
            </a:p>
          </p:txBody>
        </p:sp>
        <p:sp>
          <p:nvSpPr>
            <p:cNvPr id="6556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US"/>
            </a:p>
          </p:txBody>
        </p:sp>
        <p:sp>
          <p:nvSpPr>
            <p:cNvPr id="6556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US"/>
            </a:p>
          </p:txBody>
        </p:sp>
        <p:sp>
          <p:nvSpPr>
            <p:cNvPr id="6556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US"/>
            </a:p>
          </p:txBody>
        </p:sp>
        <p:sp>
          <p:nvSpPr>
            <p:cNvPr id="6556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US"/>
            </a:p>
          </p:txBody>
        </p:sp>
        <p:sp>
          <p:nvSpPr>
            <p:cNvPr id="6556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6556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6556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US"/>
            </a:p>
          </p:txBody>
        </p:sp>
        <p:sp>
          <p:nvSpPr>
            <p:cNvPr id="6557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6557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US"/>
            </a:p>
          </p:txBody>
        </p:sp>
        <p:sp>
          <p:nvSpPr>
            <p:cNvPr id="6557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US"/>
            </a:p>
          </p:txBody>
        </p:sp>
        <p:sp>
          <p:nvSpPr>
            <p:cNvPr id="6557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US"/>
            </a:p>
          </p:txBody>
        </p:sp>
        <p:sp>
          <p:nvSpPr>
            <p:cNvPr id="6557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US"/>
            </a:p>
          </p:txBody>
        </p:sp>
        <p:grpSp>
          <p:nvGrpSpPr>
            <p:cNvPr id="65575" name="Group 39"/>
            <p:cNvGrpSpPr>
              <a:grpSpLocks/>
            </p:cNvGrpSpPr>
            <p:nvPr userDrawn="1"/>
          </p:nvGrpSpPr>
          <p:grpSpPr bwMode="auto">
            <a:xfrm>
              <a:off x="0" y="1632"/>
              <a:ext cx="5758" cy="1858"/>
              <a:chOff x="0" y="1632"/>
              <a:chExt cx="5758" cy="1858"/>
            </a:xfrm>
          </p:grpSpPr>
          <p:sp>
            <p:nvSpPr>
              <p:cNvPr id="6557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6557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US"/>
              </a:p>
            </p:txBody>
          </p:sp>
        </p:grpSp>
      </p:grpSp>
      <p:sp>
        <p:nvSpPr>
          <p:cNvPr id="6557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557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5580"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endParaRPr lang="en-US"/>
          </a:p>
        </p:txBody>
      </p:sp>
      <p:sp>
        <p:nvSpPr>
          <p:cNvPr id="65581"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endParaRPr lang="en-US"/>
          </a:p>
        </p:txBody>
      </p:sp>
      <p:sp>
        <p:nvSpPr>
          <p:cNvPr id="65582"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BED972E8-F214-4D7B-B782-00D5163951A8}"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90000"/>
        <a:buFont typeface="Wingdings" pitchFamily="2" charset="2"/>
        <a:buBlip>
          <a:blip r:embed="rId15"/>
        </a:buBlip>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b="1" i="1" dirty="0">
                <a:latin typeface="Garamond"/>
              </a:rPr>
              <a:t>New Employee Orientation</a:t>
            </a:r>
            <a:r>
              <a:rPr lang="en-US" b="1" dirty="0">
                <a:latin typeface="Garamond" pitchFamily="18" charset="0"/>
              </a:rPr>
              <a:t/>
            </a:r>
            <a:br>
              <a:rPr lang="en-US" b="1" dirty="0">
                <a:latin typeface="Garamond" pitchFamily="18" charset="0"/>
              </a:rPr>
            </a:br>
            <a:r>
              <a:rPr lang="en-US" b="1" dirty="0">
                <a:latin typeface="Garamond"/>
              </a:rPr>
              <a:t>August </a:t>
            </a:r>
            <a:r>
              <a:rPr lang="en-US" b="1" dirty="0" smtClean="0">
                <a:latin typeface="Garamond"/>
              </a:rPr>
              <a:t>2, 2022</a:t>
            </a:r>
            <a:endParaRPr lang="en-US" b="1" dirty="0">
              <a:latin typeface="Garamond"/>
            </a:endParaRPr>
          </a:p>
        </p:txBody>
      </p:sp>
      <p:sp>
        <p:nvSpPr>
          <p:cNvPr id="2051" name="Rectangle 3"/>
          <p:cNvSpPr>
            <a:spLocks noGrp="1" noChangeArrowheads="1"/>
          </p:cNvSpPr>
          <p:nvPr>
            <p:ph type="subTitle" idx="1"/>
          </p:nvPr>
        </p:nvSpPr>
        <p:spPr/>
        <p:txBody>
          <a:bodyPr/>
          <a:lstStyle/>
          <a:p>
            <a:r>
              <a:rPr lang="en-US" dirty="0"/>
              <a:t>Jasper City Schools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a:xfrm>
            <a:off x="457200" y="1676400"/>
            <a:ext cx="8229600" cy="4530725"/>
          </a:xfrm>
        </p:spPr>
        <p:txBody>
          <a:bodyPr/>
          <a:lstStyle/>
          <a:p>
            <a:r>
              <a:rPr lang="en-US" dirty="0"/>
              <a:t>Let's begin with the most important question:</a:t>
            </a:r>
          </a:p>
          <a:p>
            <a:pPr marL="0" indent="0">
              <a:buNone/>
            </a:pPr>
            <a:endParaRPr lang="en-US" dirty="0"/>
          </a:p>
          <a:p>
            <a:pPr marL="0" indent="0">
              <a:buNone/>
            </a:pPr>
            <a:r>
              <a:rPr lang="en-US" dirty="0"/>
              <a:t>When do I get paid?</a:t>
            </a:r>
          </a:p>
        </p:txBody>
      </p:sp>
      <p:pic>
        <p:nvPicPr>
          <p:cNvPr id="4" name="Picture 3" descr="&lt;strong&gt;Dollar&lt;/strong&gt; &lt;strong&gt;Sign&lt;/strong&gt; Free Stock Photo - Public Domain Pictur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2209801"/>
            <a:ext cx="3352800" cy="3581399"/>
          </a:xfrm>
          <a:prstGeom prst="rect">
            <a:avLst/>
          </a:prstGeom>
        </p:spPr>
      </p:pic>
    </p:spTree>
    <p:extLst>
      <p:ext uri="{BB962C8B-B14F-4D97-AF65-F5344CB8AC3E}">
        <p14:creationId xmlns:p14="http://schemas.microsoft.com/office/powerpoint/2010/main" val="474467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i="1" dirty="0">
                <a:latin typeface="Garamond" pitchFamily="18" charset="0"/>
              </a:rPr>
              <a:t>First paycheck schedule:</a:t>
            </a:r>
          </a:p>
        </p:txBody>
      </p:sp>
      <p:sp>
        <p:nvSpPr>
          <p:cNvPr id="97283" name="Rectangle 3"/>
          <p:cNvSpPr>
            <a:spLocks noGrp="1" noChangeArrowheads="1"/>
          </p:cNvSpPr>
          <p:nvPr>
            <p:ph type="body" idx="1"/>
          </p:nvPr>
        </p:nvSpPr>
        <p:spPr>
          <a:xfrm>
            <a:off x="457200" y="1793875"/>
            <a:ext cx="8458200" cy="4835525"/>
          </a:xfrm>
        </p:spPr>
        <p:txBody>
          <a:bodyPr/>
          <a:lstStyle/>
          <a:p>
            <a:pPr>
              <a:lnSpc>
                <a:spcPct val="90000"/>
              </a:lnSpc>
            </a:pPr>
            <a:r>
              <a:rPr lang="en-US" u="sng" dirty="0"/>
              <a:t>Nine and Ten month employees</a:t>
            </a:r>
          </a:p>
          <a:p>
            <a:pPr lvl="1">
              <a:lnSpc>
                <a:spcPct val="90000"/>
              </a:lnSpc>
            </a:pPr>
            <a:r>
              <a:rPr lang="en-US" i="1" dirty="0"/>
              <a:t>September 30* (you may request 13 checks your first year, moving </a:t>
            </a:r>
            <a:r>
              <a:rPr lang="en-US" i="1" dirty="0" err="1"/>
              <a:t>paydate</a:t>
            </a:r>
            <a:r>
              <a:rPr lang="en-US" i="1" dirty="0"/>
              <a:t> to August 31)</a:t>
            </a:r>
          </a:p>
          <a:p>
            <a:pPr lvl="1">
              <a:lnSpc>
                <a:spcPct val="90000"/>
              </a:lnSpc>
              <a:buFontTx/>
              <a:buNone/>
            </a:pPr>
            <a:endParaRPr lang="en-US" sz="1000" i="1" dirty="0"/>
          </a:p>
          <a:p>
            <a:pPr>
              <a:lnSpc>
                <a:spcPct val="90000"/>
              </a:lnSpc>
            </a:pPr>
            <a:r>
              <a:rPr lang="en-US" u="sng" dirty="0"/>
              <a:t>Eleven month employees</a:t>
            </a:r>
          </a:p>
          <a:p>
            <a:pPr lvl="1">
              <a:lnSpc>
                <a:spcPct val="90000"/>
              </a:lnSpc>
            </a:pPr>
            <a:r>
              <a:rPr lang="en-US" i="1" dirty="0"/>
              <a:t>August 31*</a:t>
            </a:r>
          </a:p>
          <a:p>
            <a:pPr lvl="1">
              <a:lnSpc>
                <a:spcPct val="90000"/>
              </a:lnSpc>
              <a:buFontTx/>
              <a:buNone/>
            </a:pPr>
            <a:endParaRPr lang="en-US" sz="1000" i="1" dirty="0"/>
          </a:p>
          <a:p>
            <a:pPr>
              <a:lnSpc>
                <a:spcPct val="90000"/>
              </a:lnSpc>
            </a:pPr>
            <a:r>
              <a:rPr lang="en-US" u="sng" dirty="0"/>
              <a:t>Twelve month employees</a:t>
            </a:r>
          </a:p>
          <a:p>
            <a:pPr lvl="1">
              <a:lnSpc>
                <a:spcPct val="90000"/>
              </a:lnSpc>
            </a:pPr>
            <a:r>
              <a:rPr lang="en-US" i="1" dirty="0"/>
              <a:t>July </a:t>
            </a:r>
            <a:r>
              <a:rPr lang="en-US" i="1" dirty="0" smtClean="0"/>
              <a:t>28*</a:t>
            </a:r>
            <a:endParaRPr lang="en-US" i="1" dirty="0">
              <a:cs typeface="Arial"/>
            </a:endParaRPr>
          </a:p>
          <a:p>
            <a:pPr lvl="1">
              <a:lnSpc>
                <a:spcPct val="90000"/>
              </a:lnSpc>
            </a:pPr>
            <a:endParaRPr lang="en-US" sz="1200" i="1" dirty="0"/>
          </a:p>
          <a:p>
            <a:pPr lvl="1">
              <a:lnSpc>
                <a:spcPct val="90000"/>
              </a:lnSpc>
              <a:buFontTx/>
              <a:buNone/>
            </a:pPr>
            <a:r>
              <a:rPr lang="en-US" i="1" dirty="0"/>
              <a:t>*Checks are issued on the last working day of the calendar month.</a:t>
            </a:r>
          </a:p>
          <a:p>
            <a:pPr lvl="1">
              <a:lnSpc>
                <a:spcPct val="90000"/>
              </a:lnSpc>
              <a:buFontTx/>
              <a:buNone/>
            </a:pPr>
            <a:endParaRPr lang="en-US" sz="1000" i="1" dirty="0"/>
          </a:p>
          <a:p>
            <a:pPr>
              <a:lnSpc>
                <a:spcPct val="90000"/>
              </a:lnSpc>
            </a:pPr>
            <a:endParaRPr lang="en-US" u="sng" dirty="0"/>
          </a:p>
          <a:p>
            <a:pPr>
              <a:lnSpc>
                <a:spcPct val="90000"/>
              </a:lnSpc>
            </a:pPr>
            <a:endParaRPr lang="en-US" u="sng" dirty="0"/>
          </a:p>
          <a:p>
            <a:pPr marL="0" indent="0">
              <a:lnSpc>
                <a:spcPct val="90000"/>
              </a:lnSpc>
              <a:buNone/>
            </a:pPr>
            <a:endParaRPr lang="en-US" i="1" dirty="0"/>
          </a:p>
          <a:p>
            <a:pPr lvl="1">
              <a:lnSpc>
                <a:spcPct val="90000"/>
              </a:lnSpc>
            </a:pPr>
            <a:endParaRPr lang="en-US"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Grp="1" noChangeArrowheads="1"/>
          </p:cNvSpPr>
          <p:nvPr>
            <p:ph type="title"/>
          </p:nvPr>
        </p:nvSpPr>
        <p:spPr/>
        <p:txBody>
          <a:bodyPr/>
          <a:lstStyle/>
          <a:p>
            <a:r>
              <a:rPr lang="en-US" i="1" dirty="0">
                <a:latin typeface="Garamond" pitchFamily="18" charset="0"/>
              </a:rPr>
              <a:t>What about Take Home Pay?</a:t>
            </a:r>
          </a:p>
        </p:txBody>
      </p:sp>
      <p:sp>
        <p:nvSpPr>
          <p:cNvPr id="106501" name="Rectangle 5"/>
          <p:cNvSpPr>
            <a:spLocks noGrp="1" noChangeArrowheads="1"/>
          </p:cNvSpPr>
          <p:nvPr>
            <p:ph type="body" sz="half" idx="1"/>
          </p:nvPr>
        </p:nvSpPr>
        <p:spPr>
          <a:xfrm>
            <a:off x="228600" y="1600200"/>
            <a:ext cx="2930105" cy="4584939"/>
          </a:xfrm>
        </p:spPr>
        <p:txBody>
          <a:bodyPr/>
          <a:lstStyle/>
          <a:p>
            <a:pPr>
              <a:buFont typeface="Wingdings" pitchFamily="2" charset="2"/>
              <a:buNone/>
            </a:pPr>
            <a:endParaRPr lang="en-US" sz="1400" dirty="0"/>
          </a:p>
          <a:p>
            <a:pPr algn="ctr">
              <a:buFont typeface="Wingdings" pitchFamily="2" charset="2"/>
              <a:buNone/>
            </a:pPr>
            <a:r>
              <a:rPr lang="en-US" sz="1800" dirty="0"/>
              <a:t>Employees hired after</a:t>
            </a:r>
          </a:p>
          <a:p>
            <a:pPr algn="ctr">
              <a:buNone/>
            </a:pPr>
            <a:r>
              <a:rPr lang="en-US" sz="1800" dirty="0"/>
              <a:t>January 1, 2013:  TIER II</a:t>
            </a:r>
            <a:endParaRPr lang="en-US" sz="1800" dirty="0">
              <a:cs typeface="Arial"/>
            </a:endParaRPr>
          </a:p>
          <a:p>
            <a:pPr>
              <a:buNone/>
            </a:pPr>
            <a:endParaRPr lang="en-US" sz="1800" dirty="0">
              <a:cs typeface="Arial"/>
            </a:endParaRPr>
          </a:p>
          <a:p>
            <a:pPr>
              <a:buNone/>
            </a:pPr>
            <a:r>
              <a:rPr lang="en-US" sz="1800" dirty="0">
                <a:cs typeface="Arial"/>
              </a:rPr>
              <a:t>Annual Salary $</a:t>
            </a:r>
            <a:r>
              <a:rPr lang="en-US" sz="1800" dirty="0" smtClean="0">
                <a:cs typeface="Arial"/>
              </a:rPr>
              <a:t>44,208</a:t>
            </a:r>
            <a:endParaRPr lang="en-US" dirty="0"/>
          </a:p>
          <a:p>
            <a:pPr>
              <a:buNone/>
            </a:pPr>
            <a:endParaRPr lang="en-US" sz="1800" dirty="0"/>
          </a:p>
          <a:p>
            <a:pPr>
              <a:buNone/>
            </a:pPr>
            <a:r>
              <a:rPr lang="en-US" sz="1800" dirty="0"/>
              <a:t>Wages	          $</a:t>
            </a:r>
            <a:r>
              <a:rPr lang="en-US" sz="1800" dirty="0" smtClean="0"/>
              <a:t>3,684.00</a:t>
            </a:r>
            <a:endParaRPr lang="en-US" sz="1800" dirty="0">
              <a:cs typeface="Arial"/>
            </a:endParaRPr>
          </a:p>
          <a:p>
            <a:pPr>
              <a:buNone/>
            </a:pPr>
            <a:r>
              <a:rPr lang="en-US" sz="1800" dirty="0"/>
              <a:t>Soc Sec            </a:t>
            </a:r>
            <a:r>
              <a:rPr lang="en-US" sz="1800" dirty="0" smtClean="0"/>
              <a:t>   </a:t>
            </a:r>
            <a:r>
              <a:rPr lang="en-US" sz="1800" dirty="0"/>
              <a:t>-</a:t>
            </a:r>
            <a:r>
              <a:rPr lang="en-US" sz="1800" dirty="0" smtClean="0"/>
              <a:t>228.41</a:t>
            </a:r>
            <a:endParaRPr lang="en-US" sz="1800" dirty="0">
              <a:cs typeface="Arial"/>
            </a:endParaRPr>
          </a:p>
          <a:p>
            <a:pPr>
              <a:buNone/>
            </a:pPr>
            <a:r>
              <a:rPr lang="en-US" sz="1800" dirty="0"/>
              <a:t>Medicare            </a:t>
            </a:r>
            <a:r>
              <a:rPr lang="en-US" sz="1800" dirty="0" smtClean="0"/>
              <a:t>   </a:t>
            </a:r>
            <a:r>
              <a:rPr lang="en-US" sz="1800" dirty="0"/>
              <a:t>- </a:t>
            </a:r>
            <a:r>
              <a:rPr lang="en-US" sz="1800" dirty="0" smtClean="0"/>
              <a:t>53.42</a:t>
            </a:r>
            <a:endParaRPr lang="en-US" sz="1800" dirty="0">
              <a:cs typeface="Arial"/>
            </a:endParaRPr>
          </a:p>
          <a:p>
            <a:pPr>
              <a:buNone/>
            </a:pPr>
            <a:r>
              <a:rPr lang="en-US" sz="1800" dirty="0"/>
              <a:t>Federal              </a:t>
            </a:r>
            <a:r>
              <a:rPr lang="en-US" sz="1800" dirty="0" smtClean="0"/>
              <a:t>  </a:t>
            </a:r>
            <a:r>
              <a:rPr lang="en-US" sz="1800" dirty="0"/>
              <a:t> </a:t>
            </a:r>
            <a:r>
              <a:rPr lang="en-US" sz="1800" dirty="0" smtClean="0"/>
              <a:t>-368.00</a:t>
            </a:r>
            <a:endParaRPr lang="en-US" sz="1800" dirty="0">
              <a:cs typeface="Arial"/>
            </a:endParaRPr>
          </a:p>
          <a:p>
            <a:pPr>
              <a:buNone/>
            </a:pPr>
            <a:r>
              <a:rPr lang="en-US" sz="1800" dirty="0"/>
              <a:t>State                  </a:t>
            </a:r>
            <a:r>
              <a:rPr lang="en-US" sz="1800" dirty="0" smtClean="0"/>
              <a:t>  </a:t>
            </a:r>
            <a:r>
              <a:rPr lang="en-US" sz="1800" dirty="0"/>
              <a:t> </a:t>
            </a:r>
            <a:r>
              <a:rPr lang="en-US" sz="1800" dirty="0" smtClean="0"/>
              <a:t>-200.00</a:t>
            </a:r>
            <a:endParaRPr lang="en-US" sz="1800" dirty="0">
              <a:cs typeface="Arial"/>
            </a:endParaRPr>
          </a:p>
          <a:p>
            <a:pPr>
              <a:buNone/>
            </a:pPr>
            <a:r>
              <a:rPr lang="en-US" sz="1800" dirty="0"/>
              <a:t>Retirement         </a:t>
            </a:r>
            <a:r>
              <a:rPr lang="en-US" sz="1800" dirty="0" smtClean="0"/>
              <a:t>   </a:t>
            </a:r>
            <a:r>
              <a:rPr lang="en-US" sz="1800" u="sng" dirty="0" smtClean="0"/>
              <a:t>-228.41</a:t>
            </a:r>
            <a:endParaRPr lang="en-US" sz="1800" u="sng" dirty="0">
              <a:cs typeface="Arial"/>
            </a:endParaRPr>
          </a:p>
          <a:p>
            <a:pPr>
              <a:buNone/>
            </a:pPr>
            <a:r>
              <a:rPr lang="en-US" sz="1800" dirty="0"/>
              <a:t>	 6.20%</a:t>
            </a:r>
            <a:endParaRPr lang="en-US" sz="1800" dirty="0">
              <a:cs typeface="Arial"/>
            </a:endParaRPr>
          </a:p>
          <a:p>
            <a:pPr>
              <a:buNone/>
            </a:pPr>
            <a:r>
              <a:rPr lang="en-US" sz="1800" dirty="0"/>
              <a:t>Take Home    </a:t>
            </a:r>
            <a:r>
              <a:rPr lang="en-US" sz="1800" dirty="0" smtClean="0"/>
              <a:t>   </a:t>
            </a:r>
            <a:r>
              <a:rPr lang="en-US" sz="1800" dirty="0"/>
              <a:t>$</a:t>
            </a:r>
            <a:r>
              <a:rPr lang="en-US" sz="1800" dirty="0" smtClean="0"/>
              <a:t>2,605.76</a:t>
            </a:r>
            <a:endParaRPr lang="en-US" sz="1800" dirty="0">
              <a:cs typeface="Arial"/>
            </a:endParaRPr>
          </a:p>
        </p:txBody>
      </p:sp>
      <p:graphicFrame>
        <p:nvGraphicFramePr>
          <p:cNvPr id="106550" name="Object 54"/>
          <p:cNvGraphicFramePr>
            <a:graphicFrameLocks noGrp="1" noChangeAspect="1"/>
          </p:cNvGraphicFramePr>
          <p:nvPr>
            <p:ph sz="half" idx="2"/>
            <p:extLst>
              <p:ext uri="{D42A27DB-BD31-4B8C-83A1-F6EECF244321}">
                <p14:modId xmlns:p14="http://schemas.microsoft.com/office/powerpoint/2010/main" val="2667648818"/>
              </p:ext>
            </p:extLst>
          </p:nvPr>
        </p:nvGraphicFramePr>
        <p:xfrm>
          <a:off x="3300413" y="1666875"/>
          <a:ext cx="4902200" cy="3786188"/>
        </p:xfrm>
        <a:graphic>
          <a:graphicData uri="http://schemas.openxmlformats.org/presentationml/2006/ole">
            <mc:AlternateContent xmlns:mc="http://schemas.openxmlformats.org/markup-compatibility/2006">
              <mc:Choice xmlns:v="urn:schemas-microsoft-com:vml" Requires="v">
                <p:oleObj spid="_x0000_s21541" name="Worksheet" r:id="rId4" imgW="5438880" imgH="4200525" progId="Excel.Sheet.8">
                  <p:embed/>
                </p:oleObj>
              </mc:Choice>
              <mc:Fallback>
                <p:oleObj name="Worksheet" r:id="rId4" imgW="5438880" imgH="4200525" progId="Excel.Sheet.8">
                  <p:embed/>
                  <p:pic>
                    <p:nvPicPr>
                      <p:cNvPr id="106550" name="Object 54"/>
                      <p:cNvPicPr>
                        <a:picLocks noChangeAspect="1" noChangeArrowheads="1"/>
                      </p:cNvPicPr>
                      <p:nvPr/>
                    </p:nvPicPr>
                    <p:blipFill>
                      <a:blip r:embed="rId5"/>
                      <a:srcRect/>
                      <a:stretch>
                        <a:fillRect/>
                      </a:stretch>
                    </p:blipFill>
                    <p:spPr bwMode="auto">
                      <a:xfrm>
                        <a:off x="3300413" y="1666875"/>
                        <a:ext cx="4902200" cy="37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Grp="1" noChangeArrowheads="1"/>
          </p:cNvSpPr>
          <p:nvPr>
            <p:ph type="title"/>
          </p:nvPr>
        </p:nvSpPr>
        <p:spPr/>
        <p:txBody>
          <a:bodyPr/>
          <a:lstStyle/>
          <a:p>
            <a:r>
              <a:rPr lang="en-US" i="1" dirty="0">
                <a:latin typeface="Garamond" pitchFamily="18" charset="0"/>
              </a:rPr>
              <a:t>What about Take Home Pay?</a:t>
            </a:r>
          </a:p>
        </p:txBody>
      </p:sp>
      <p:sp>
        <p:nvSpPr>
          <p:cNvPr id="106501" name="Rectangle 5"/>
          <p:cNvSpPr>
            <a:spLocks noGrp="1" noChangeArrowheads="1"/>
          </p:cNvSpPr>
          <p:nvPr>
            <p:ph type="body" sz="half" idx="1"/>
          </p:nvPr>
        </p:nvSpPr>
        <p:spPr>
          <a:xfrm>
            <a:off x="228600" y="1600200"/>
            <a:ext cx="2895600" cy="4343400"/>
          </a:xfrm>
        </p:spPr>
        <p:txBody>
          <a:bodyPr/>
          <a:lstStyle/>
          <a:p>
            <a:pPr>
              <a:buFont typeface="Wingdings" pitchFamily="2" charset="2"/>
              <a:buNone/>
            </a:pPr>
            <a:endParaRPr lang="en-US" sz="1400" dirty="0"/>
          </a:p>
          <a:p>
            <a:pPr algn="ctr">
              <a:buFont typeface="Wingdings" pitchFamily="2" charset="2"/>
              <a:buNone/>
            </a:pPr>
            <a:r>
              <a:rPr lang="en-US" sz="1800" dirty="0"/>
              <a:t>Employees hired before</a:t>
            </a:r>
          </a:p>
          <a:p>
            <a:pPr algn="ctr">
              <a:buNone/>
            </a:pPr>
            <a:r>
              <a:rPr lang="en-US" sz="1800" dirty="0"/>
              <a:t>January 1, 2013:  TIER I</a:t>
            </a:r>
            <a:endParaRPr lang="en-US" sz="1800" dirty="0">
              <a:cs typeface="Arial"/>
            </a:endParaRPr>
          </a:p>
          <a:p>
            <a:pPr>
              <a:buFont typeface="Wingdings" pitchFamily="2" charset="2"/>
              <a:buNone/>
            </a:pPr>
            <a:endParaRPr lang="en-US" sz="1800" dirty="0"/>
          </a:p>
          <a:p>
            <a:pPr>
              <a:buNone/>
            </a:pPr>
            <a:r>
              <a:rPr lang="en-US" sz="1800" dirty="0"/>
              <a:t>Wages	          $</a:t>
            </a:r>
            <a:r>
              <a:rPr lang="en-US" sz="1800" dirty="0" smtClean="0"/>
              <a:t>3,684.00</a:t>
            </a:r>
            <a:endParaRPr lang="en-US" sz="1800" dirty="0">
              <a:cs typeface="Arial"/>
            </a:endParaRPr>
          </a:p>
          <a:p>
            <a:pPr>
              <a:buNone/>
            </a:pPr>
            <a:r>
              <a:rPr lang="en-US" sz="1800" dirty="0" err="1"/>
              <a:t>Soc</a:t>
            </a:r>
            <a:r>
              <a:rPr lang="en-US" sz="1800" dirty="0"/>
              <a:t> Sec               -</a:t>
            </a:r>
            <a:r>
              <a:rPr lang="en-US" sz="1800" dirty="0" smtClean="0"/>
              <a:t>228.41</a:t>
            </a:r>
            <a:endParaRPr lang="en-US" sz="1800" dirty="0">
              <a:cs typeface="Arial"/>
            </a:endParaRPr>
          </a:p>
          <a:p>
            <a:pPr>
              <a:buNone/>
            </a:pPr>
            <a:r>
              <a:rPr lang="en-US" sz="1800" dirty="0"/>
              <a:t>Medicare              - </a:t>
            </a:r>
            <a:r>
              <a:rPr lang="en-US" sz="1800" dirty="0" smtClean="0"/>
              <a:t>53.42</a:t>
            </a:r>
            <a:endParaRPr lang="en-US" sz="1800" dirty="0">
              <a:cs typeface="Arial"/>
            </a:endParaRPr>
          </a:p>
          <a:p>
            <a:pPr>
              <a:buNone/>
            </a:pPr>
            <a:r>
              <a:rPr lang="en-US" sz="1800" dirty="0"/>
              <a:t>Federal                </a:t>
            </a:r>
            <a:r>
              <a:rPr lang="en-US" sz="1800" dirty="0" smtClean="0"/>
              <a:t>-368.00</a:t>
            </a:r>
            <a:endParaRPr lang="en-US" sz="1800" dirty="0">
              <a:cs typeface="Arial"/>
            </a:endParaRPr>
          </a:p>
          <a:p>
            <a:pPr>
              <a:buNone/>
            </a:pPr>
            <a:r>
              <a:rPr lang="en-US" sz="1800" dirty="0"/>
              <a:t>State                    </a:t>
            </a:r>
            <a:r>
              <a:rPr lang="en-US" sz="1800" dirty="0" smtClean="0"/>
              <a:t>-200.00</a:t>
            </a:r>
            <a:endParaRPr lang="en-US" sz="1800" dirty="0">
              <a:cs typeface="Arial"/>
            </a:endParaRPr>
          </a:p>
          <a:p>
            <a:pPr>
              <a:buNone/>
            </a:pPr>
            <a:r>
              <a:rPr lang="en-US" sz="1800" dirty="0"/>
              <a:t>Retirement          </a:t>
            </a:r>
            <a:r>
              <a:rPr lang="en-US" sz="1800" u="sng" dirty="0" smtClean="0"/>
              <a:t>-276.30</a:t>
            </a:r>
            <a:endParaRPr lang="en-US" sz="1800" u="sng" dirty="0">
              <a:cs typeface="Arial"/>
            </a:endParaRPr>
          </a:p>
          <a:p>
            <a:pPr>
              <a:buNone/>
            </a:pPr>
            <a:r>
              <a:rPr lang="en-US" sz="1800" dirty="0"/>
              <a:t>	 7.50%</a:t>
            </a:r>
          </a:p>
          <a:p>
            <a:pPr>
              <a:buNone/>
            </a:pPr>
            <a:r>
              <a:rPr lang="en-US" sz="1800" dirty="0"/>
              <a:t>Take Home     $</a:t>
            </a:r>
            <a:r>
              <a:rPr lang="en-US" sz="1800" dirty="0" smtClean="0"/>
              <a:t>2,557.87</a:t>
            </a:r>
            <a:endParaRPr lang="en-US" sz="1800" dirty="0">
              <a:cs typeface="Arial"/>
            </a:endParaRPr>
          </a:p>
        </p:txBody>
      </p:sp>
      <p:graphicFrame>
        <p:nvGraphicFramePr>
          <p:cNvPr id="106550" name="Object 54"/>
          <p:cNvGraphicFramePr>
            <a:graphicFrameLocks noGrp="1" noChangeAspect="1"/>
          </p:cNvGraphicFramePr>
          <p:nvPr>
            <p:ph sz="half" idx="2"/>
            <p:extLst>
              <p:ext uri="{D42A27DB-BD31-4B8C-83A1-F6EECF244321}">
                <p14:modId xmlns:p14="http://schemas.microsoft.com/office/powerpoint/2010/main" val="2992689583"/>
              </p:ext>
            </p:extLst>
          </p:nvPr>
        </p:nvGraphicFramePr>
        <p:xfrm>
          <a:off x="3300413" y="1666875"/>
          <a:ext cx="4902200" cy="3786188"/>
        </p:xfrm>
        <a:graphic>
          <a:graphicData uri="http://schemas.openxmlformats.org/presentationml/2006/ole">
            <mc:AlternateContent xmlns:mc="http://schemas.openxmlformats.org/markup-compatibility/2006">
              <mc:Choice xmlns:v="urn:schemas-microsoft-com:vml" Requires="v">
                <p:oleObj spid="_x0000_s23589" name="Worksheet" r:id="rId4" imgW="5438880" imgH="4200525" progId="Excel.Sheet.8">
                  <p:embed/>
                </p:oleObj>
              </mc:Choice>
              <mc:Fallback>
                <p:oleObj name="Worksheet" r:id="rId4" imgW="5438880" imgH="4200525" progId="Excel.Sheet.8">
                  <p:embed/>
                  <p:pic>
                    <p:nvPicPr>
                      <p:cNvPr id="106550" name="Object 54"/>
                      <p:cNvPicPr>
                        <a:picLocks noChangeAspect="1" noChangeArrowheads="1"/>
                      </p:cNvPicPr>
                      <p:nvPr/>
                    </p:nvPicPr>
                    <p:blipFill>
                      <a:blip r:embed="rId5"/>
                      <a:srcRect/>
                      <a:stretch>
                        <a:fillRect/>
                      </a:stretch>
                    </p:blipFill>
                    <p:spPr bwMode="auto">
                      <a:xfrm>
                        <a:off x="3300413" y="1666875"/>
                        <a:ext cx="4902200" cy="37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669571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Salary</a:t>
            </a:r>
          </a:p>
        </p:txBody>
      </p:sp>
      <p:sp>
        <p:nvSpPr>
          <p:cNvPr id="4" name="Content Placeholder 3"/>
          <p:cNvSpPr>
            <a:spLocks noGrp="1"/>
          </p:cNvSpPr>
          <p:nvPr>
            <p:ph sz="half" idx="2"/>
          </p:nvPr>
        </p:nvSpPr>
        <p:spPr>
          <a:xfrm>
            <a:off x="990600" y="1600200"/>
            <a:ext cx="6934200" cy="4454525"/>
          </a:xfrm>
        </p:spPr>
        <p:txBody>
          <a:bodyPr/>
          <a:lstStyle/>
          <a:p>
            <a:r>
              <a:rPr lang="en-US" dirty="0"/>
              <a:t>Employees are placed on the salary schedule based on years of experience prior to joining the Jasper City School System.</a:t>
            </a:r>
          </a:p>
          <a:p>
            <a:r>
              <a:rPr lang="en-US" dirty="0"/>
              <a:t>The salary schedule increases every year until it reaches the top according to that particular class of </a:t>
            </a:r>
            <a:r>
              <a:rPr lang="en-US"/>
              <a:t>employee.   This is called a step raise.</a:t>
            </a:r>
            <a:endParaRPr lang="en-US">
              <a:cs typeface="Arial"/>
            </a:endParaRPr>
          </a:p>
        </p:txBody>
      </p:sp>
    </p:spTree>
    <p:extLst>
      <p:ext uri="{BB962C8B-B14F-4D97-AF65-F5344CB8AC3E}">
        <p14:creationId xmlns:p14="http://schemas.microsoft.com/office/powerpoint/2010/main" val="321658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Summary of Payroll Procedures</a:t>
            </a:r>
            <a:endParaRPr lang="en-US" dirty="0">
              <a:effectLst/>
            </a:endParaRPr>
          </a:p>
        </p:txBody>
      </p:sp>
      <p:sp>
        <p:nvSpPr>
          <p:cNvPr id="4" name="Content Placeholder 3"/>
          <p:cNvSpPr>
            <a:spLocks noGrp="1"/>
          </p:cNvSpPr>
          <p:nvPr>
            <p:ph sz="half" idx="2"/>
          </p:nvPr>
        </p:nvSpPr>
        <p:spPr>
          <a:xfrm>
            <a:off x="838200" y="1447800"/>
            <a:ext cx="7391400" cy="5410200"/>
          </a:xfrm>
        </p:spPr>
        <p:txBody>
          <a:bodyPr/>
          <a:lstStyle/>
          <a:p>
            <a:pPr lvl="0"/>
            <a:r>
              <a:rPr lang="en-US" sz="2400" b="1" dirty="0">
                <a:effectLst/>
              </a:rPr>
              <a:t>Employees who are away from work must enter their absence on Kelly Educational Services website, and document the reason for the absence.</a:t>
            </a:r>
            <a:endParaRPr lang="en-US" sz="2400" dirty="0">
              <a:effectLst/>
            </a:endParaRPr>
          </a:p>
          <a:p>
            <a:r>
              <a:rPr lang="en-US" sz="2400" b="1" dirty="0">
                <a:effectLst/>
              </a:rPr>
              <a:t>This includes, but is not limited to:</a:t>
            </a:r>
            <a:endParaRPr lang="en-US" sz="2400" dirty="0">
              <a:effectLst/>
            </a:endParaRPr>
          </a:p>
          <a:p>
            <a:pPr lvl="1"/>
            <a:r>
              <a:rPr lang="en-US" sz="2400" b="1" dirty="0">
                <a:effectLst/>
              </a:rPr>
              <a:t>Sick leave</a:t>
            </a:r>
            <a:endParaRPr lang="en-US" sz="2400" dirty="0">
              <a:effectLst/>
            </a:endParaRPr>
          </a:p>
          <a:p>
            <a:pPr lvl="1"/>
            <a:r>
              <a:rPr lang="en-US" sz="2400" b="1" dirty="0">
                <a:effectLst/>
              </a:rPr>
              <a:t>Personal leave</a:t>
            </a:r>
            <a:endParaRPr lang="en-US" sz="2400" dirty="0">
              <a:effectLst/>
            </a:endParaRPr>
          </a:p>
          <a:p>
            <a:pPr lvl="1"/>
            <a:r>
              <a:rPr lang="en-US" sz="2400" b="1" dirty="0">
                <a:effectLst/>
              </a:rPr>
              <a:t>Vacation leave</a:t>
            </a:r>
            <a:endParaRPr lang="en-US" sz="2400" dirty="0">
              <a:effectLst/>
            </a:endParaRPr>
          </a:p>
          <a:p>
            <a:pPr lvl="1"/>
            <a:r>
              <a:rPr lang="en-US" sz="2400" b="1" dirty="0">
                <a:effectLst/>
              </a:rPr>
              <a:t>Professional leave</a:t>
            </a:r>
            <a:endParaRPr lang="en-US" sz="2400" dirty="0">
              <a:effectLst/>
            </a:endParaRPr>
          </a:p>
          <a:p>
            <a:pPr lvl="1"/>
            <a:r>
              <a:rPr lang="en-US" sz="2400" b="1" dirty="0">
                <a:effectLst/>
              </a:rPr>
              <a:t>Jury duty</a:t>
            </a:r>
          </a:p>
          <a:p>
            <a:pPr lvl="1"/>
            <a:r>
              <a:rPr lang="en-US" sz="2400" b="1" dirty="0">
                <a:effectLst/>
              </a:rPr>
              <a:t>Military leave</a:t>
            </a:r>
            <a:endParaRPr lang="en-US" sz="2400" dirty="0">
              <a:effectLst/>
            </a:endParaRPr>
          </a:p>
          <a:p>
            <a:r>
              <a:rPr lang="en-US" sz="2400" b="1" dirty="0">
                <a:effectLst/>
              </a:rPr>
              <a:t>Please see your local school bookkeeper for specific submission instructions.</a:t>
            </a:r>
            <a:endParaRPr lang="en-US" sz="2400" dirty="0">
              <a:effectLst/>
            </a:endParaRPr>
          </a:p>
          <a:p>
            <a:endParaRPr lang="en-US" dirty="0"/>
          </a:p>
        </p:txBody>
      </p:sp>
    </p:spTree>
    <p:extLst>
      <p:ext uri="{BB962C8B-B14F-4D97-AF65-F5344CB8AC3E}">
        <p14:creationId xmlns:p14="http://schemas.microsoft.com/office/powerpoint/2010/main" val="3838854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sz="4800" i="1">
                <a:latin typeface="Garamond" pitchFamily="18" charset="0"/>
              </a:rPr>
              <a:t>Importance of Sick Leave</a:t>
            </a:r>
          </a:p>
        </p:txBody>
      </p:sp>
      <p:sp>
        <p:nvSpPr>
          <p:cNvPr id="81923" name="Rectangle 3"/>
          <p:cNvSpPr>
            <a:spLocks noGrp="1" noChangeArrowheads="1"/>
          </p:cNvSpPr>
          <p:nvPr>
            <p:ph type="body" idx="1"/>
          </p:nvPr>
        </p:nvSpPr>
        <p:spPr>
          <a:xfrm>
            <a:off x="457200" y="1371600"/>
            <a:ext cx="8458200" cy="5105400"/>
          </a:xfrm>
        </p:spPr>
        <p:txBody>
          <a:bodyPr/>
          <a:lstStyle/>
          <a:p>
            <a:r>
              <a:rPr lang="en-US" dirty="0"/>
              <a:t>Sick Leave may be used when</a:t>
            </a:r>
          </a:p>
          <a:p>
            <a:pPr marL="0" indent="0">
              <a:buNone/>
            </a:pPr>
            <a:r>
              <a:rPr lang="en-US" dirty="0"/>
              <a:t>	</a:t>
            </a:r>
            <a:r>
              <a:rPr lang="en-US" sz="2000" dirty="0"/>
              <a:t>-An employee is ill or has suffered bodily injury.</a:t>
            </a:r>
          </a:p>
          <a:p>
            <a:pPr marL="0" indent="0">
              <a:buNone/>
            </a:pPr>
            <a:r>
              <a:rPr lang="en-US" sz="2000" dirty="0"/>
              <a:t>	-A member of the employee’s immediate family is ill.</a:t>
            </a:r>
          </a:p>
          <a:p>
            <a:pPr marL="0" indent="0">
              <a:buNone/>
            </a:pPr>
            <a:r>
              <a:rPr lang="en-US" sz="2000" dirty="0"/>
              <a:t>	-A death has occurred in the employee’s immediate family.</a:t>
            </a:r>
          </a:p>
          <a:p>
            <a:r>
              <a:rPr lang="en-US" dirty="0"/>
              <a:t>The State of Alabama has issued legal opinions stating that sick leave cannot be used for any other reasons.  Also sick leave cannot be used for time prior to retirement.</a:t>
            </a:r>
            <a:endParaRPr lang="en-US" sz="2200" dirty="0"/>
          </a:p>
          <a:p>
            <a:pPr lvl="1"/>
            <a:endParaRPr lang="en-US" sz="2200" dirty="0"/>
          </a:p>
          <a:p>
            <a:pPr marL="457200" lvl="1" indent="0">
              <a:buNone/>
            </a:pPr>
            <a:endParaRPr lang="en-US" sz="2200" dirty="0"/>
          </a:p>
          <a:p>
            <a:pPr marL="457200" lvl="1" indent="0">
              <a:buNone/>
            </a:pPr>
            <a:endParaRPr lang="en-US"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sz="4800" i="1">
                <a:latin typeface="Garamond" pitchFamily="18" charset="0"/>
              </a:rPr>
              <a:t>Sick Leave Bank</a:t>
            </a:r>
          </a:p>
        </p:txBody>
      </p:sp>
      <p:sp>
        <p:nvSpPr>
          <p:cNvPr id="82947" name="Rectangle 3"/>
          <p:cNvSpPr>
            <a:spLocks noGrp="1" noChangeArrowheads="1"/>
          </p:cNvSpPr>
          <p:nvPr>
            <p:ph type="body" idx="1"/>
          </p:nvPr>
        </p:nvSpPr>
        <p:spPr/>
        <p:txBody>
          <a:bodyPr/>
          <a:lstStyle/>
          <a:p>
            <a:pPr>
              <a:lnSpc>
                <a:spcPct val="90000"/>
              </a:lnSpc>
            </a:pPr>
            <a:r>
              <a:rPr lang="en-US" sz="2800" dirty="0"/>
              <a:t>Commit five (5) days to the bank to become a member.</a:t>
            </a:r>
          </a:p>
          <a:p>
            <a:pPr>
              <a:lnSpc>
                <a:spcPct val="90000"/>
              </a:lnSpc>
              <a:buFont typeface="Wingdings" pitchFamily="2" charset="2"/>
              <a:buNone/>
            </a:pPr>
            <a:endParaRPr lang="en-US" sz="2800" dirty="0"/>
          </a:p>
          <a:p>
            <a:pPr>
              <a:lnSpc>
                <a:spcPct val="90000"/>
              </a:lnSpc>
            </a:pPr>
            <a:r>
              <a:rPr lang="en-US" sz="2800" dirty="0"/>
              <a:t>Eligible to give or receive donations in case of catastrophic illness.</a:t>
            </a:r>
          </a:p>
          <a:p>
            <a:pPr>
              <a:lnSpc>
                <a:spcPct val="90000"/>
              </a:lnSpc>
              <a:buFont typeface="Wingdings" pitchFamily="2" charset="2"/>
              <a:buNone/>
            </a:pPr>
            <a:endParaRPr lang="en-US" sz="2800" dirty="0"/>
          </a:p>
          <a:p>
            <a:pPr>
              <a:lnSpc>
                <a:spcPct val="90000"/>
              </a:lnSpc>
            </a:pPr>
            <a:r>
              <a:rPr lang="en-US" sz="2800" dirty="0"/>
              <a:t>Borrow a maximum of fifteen (15) days against future days earned.</a:t>
            </a:r>
          </a:p>
          <a:p>
            <a:pPr lvl="1">
              <a:lnSpc>
                <a:spcPct val="90000"/>
              </a:lnSpc>
            </a:pPr>
            <a:r>
              <a:rPr lang="en-US" sz="2400" dirty="0"/>
              <a:t>An approved loan application is required.</a:t>
            </a:r>
          </a:p>
          <a:p>
            <a:pPr lvl="1">
              <a:lnSpc>
                <a:spcPct val="90000"/>
              </a:lnSpc>
            </a:pPr>
            <a:r>
              <a:rPr lang="en-US" sz="2400" dirty="0"/>
              <a:t>Submit loan request to Mrs. </a:t>
            </a:r>
            <a:r>
              <a:rPr lang="en-US" sz="2400" dirty="0" smtClean="0"/>
              <a:t>Shipman.</a:t>
            </a:r>
            <a:endParaRPr lang="en-US" sz="2400" dirty="0"/>
          </a:p>
          <a:p>
            <a:pPr lvl="1">
              <a:lnSpc>
                <a:spcPct val="90000"/>
              </a:lnSpc>
              <a:buFontTx/>
              <a:buNone/>
            </a:pP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Kelly Educational Services (KES)</a:t>
            </a:r>
          </a:p>
        </p:txBody>
      </p:sp>
      <p:sp>
        <p:nvSpPr>
          <p:cNvPr id="3" name="Content Placeholder 2"/>
          <p:cNvSpPr>
            <a:spLocks noGrp="1"/>
          </p:cNvSpPr>
          <p:nvPr>
            <p:ph idx="1"/>
          </p:nvPr>
        </p:nvSpPr>
        <p:spPr>
          <a:xfrm>
            <a:off x="457200" y="1600200"/>
            <a:ext cx="8534400" cy="6019800"/>
          </a:xfrm>
        </p:spPr>
        <p:txBody>
          <a:bodyPr/>
          <a:lstStyle/>
          <a:p>
            <a:r>
              <a:rPr lang="en-US" sz="2800" dirty="0"/>
              <a:t>KES is our time-keeping and teacher substitute service.  All employees (other than bus drivers) must enter their absences on the KES software (using the Frontline system).</a:t>
            </a:r>
          </a:p>
          <a:p>
            <a:r>
              <a:rPr lang="en-US" sz="2800" dirty="0"/>
              <a:t>You will be provided with a username and password with which to enter this information.  Absences must be entered at least one day in advance, if known.  Unexpected absences may require a telephone call to KES.  Your bookkeeper will assist you with this information</a:t>
            </a:r>
            <a:r>
              <a:rPr lang="en-US" dirty="0"/>
              <a:t>.</a:t>
            </a:r>
          </a:p>
        </p:txBody>
      </p:sp>
    </p:spTree>
    <p:extLst>
      <p:ext uri="{BB962C8B-B14F-4D97-AF65-F5344CB8AC3E}">
        <p14:creationId xmlns:p14="http://schemas.microsoft.com/office/powerpoint/2010/main" val="2971550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Summary of Payroll Procedures</a:t>
            </a:r>
            <a:endParaRPr lang="en-US" dirty="0"/>
          </a:p>
        </p:txBody>
      </p:sp>
      <p:sp>
        <p:nvSpPr>
          <p:cNvPr id="4" name="Content Placeholder 3"/>
          <p:cNvSpPr>
            <a:spLocks noGrp="1"/>
          </p:cNvSpPr>
          <p:nvPr>
            <p:ph sz="half" idx="2"/>
          </p:nvPr>
        </p:nvSpPr>
        <p:spPr>
          <a:xfrm>
            <a:off x="990600" y="1905000"/>
            <a:ext cx="7086600" cy="4225925"/>
          </a:xfrm>
        </p:spPr>
        <p:txBody>
          <a:bodyPr/>
          <a:lstStyle/>
          <a:p>
            <a:pPr lvl="0"/>
            <a:r>
              <a:rPr lang="en-US" b="1" u="sng" dirty="0">
                <a:effectLst/>
              </a:rPr>
              <a:t>All</a:t>
            </a:r>
            <a:r>
              <a:rPr lang="en-US" b="1" dirty="0">
                <a:effectLst/>
              </a:rPr>
              <a:t> employees receiving compensation for any work performed on school premises </a:t>
            </a:r>
            <a:r>
              <a:rPr lang="en-US" b="1" u="sng" dirty="0">
                <a:effectLst/>
              </a:rPr>
              <a:t>must</a:t>
            </a:r>
            <a:r>
              <a:rPr lang="en-US" b="1" dirty="0">
                <a:effectLst/>
              </a:rPr>
              <a:t> be paid thru the school payroll system.  This is a Federal Fair Wage and Hour requirement.  No exceptions to this procedure are allowed.</a:t>
            </a:r>
            <a:endParaRPr lang="en-US" dirty="0">
              <a:effectLst/>
            </a:endParaRPr>
          </a:p>
          <a:p>
            <a:endParaRPr lang="en-US" dirty="0"/>
          </a:p>
        </p:txBody>
      </p:sp>
    </p:spTree>
    <p:extLst>
      <p:ext uri="{BB962C8B-B14F-4D97-AF65-F5344CB8AC3E}">
        <p14:creationId xmlns:p14="http://schemas.microsoft.com/office/powerpoint/2010/main" val="3699306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Summary of Payroll Procedures</a:t>
            </a:r>
            <a:endParaRPr lang="en-US" dirty="0"/>
          </a:p>
        </p:txBody>
      </p:sp>
      <p:sp>
        <p:nvSpPr>
          <p:cNvPr id="4" name="Content Placeholder 3"/>
          <p:cNvSpPr>
            <a:spLocks noGrp="1"/>
          </p:cNvSpPr>
          <p:nvPr>
            <p:ph sz="half" idx="2"/>
          </p:nvPr>
        </p:nvSpPr>
        <p:spPr>
          <a:xfrm>
            <a:off x="838200" y="2438400"/>
            <a:ext cx="7391400" cy="3692525"/>
          </a:xfrm>
        </p:spPr>
        <p:txBody>
          <a:bodyPr/>
          <a:lstStyle/>
          <a:p>
            <a:r>
              <a:rPr lang="en-US" b="1" dirty="0" smtClean="0">
                <a:effectLst/>
              </a:rPr>
              <a:t>All employees must electronically sign in each morning, using their identification badge.  Laptops are on-site, and your building bookkeeper can provide assistance.  Bus drivers may sign in remotely.</a:t>
            </a:r>
            <a:endParaRPr lang="en-US" dirty="0">
              <a:effectLst/>
            </a:endParaRPr>
          </a:p>
          <a:p>
            <a:pPr marL="0" indent="0">
              <a:buNone/>
            </a:pPr>
            <a:endParaRPr lang="en-US" dirty="0">
              <a:effectLst/>
            </a:endParaRPr>
          </a:p>
          <a:p>
            <a:endParaRPr lang="en-US" dirty="0"/>
          </a:p>
        </p:txBody>
      </p:sp>
    </p:spTree>
    <p:extLst>
      <p:ext uri="{BB962C8B-B14F-4D97-AF65-F5344CB8AC3E}">
        <p14:creationId xmlns:p14="http://schemas.microsoft.com/office/powerpoint/2010/main" val="3918399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Summary of Payroll Procedures</a:t>
            </a:r>
            <a:endParaRPr lang="en-US" dirty="0"/>
          </a:p>
        </p:txBody>
      </p:sp>
      <p:sp>
        <p:nvSpPr>
          <p:cNvPr id="4" name="Content Placeholder 3"/>
          <p:cNvSpPr>
            <a:spLocks noGrp="1"/>
          </p:cNvSpPr>
          <p:nvPr>
            <p:ph sz="half" idx="2"/>
          </p:nvPr>
        </p:nvSpPr>
        <p:spPr>
          <a:xfrm>
            <a:off x="838200" y="2438400"/>
            <a:ext cx="7391400" cy="3692525"/>
          </a:xfrm>
        </p:spPr>
        <p:txBody>
          <a:bodyPr/>
          <a:lstStyle/>
          <a:p>
            <a:r>
              <a:rPr lang="en-US" b="1" dirty="0">
                <a:effectLst/>
              </a:rPr>
              <a:t>Hourly employees must clock in and out for all duties performed.  This includes any duties performed on school premises outside normal work schedule.  Hourly employees must clock in and out for lunch.</a:t>
            </a:r>
            <a:endParaRPr lang="en-US" dirty="0">
              <a:effectLst/>
            </a:endParaRPr>
          </a:p>
          <a:p>
            <a:pPr marL="0" indent="0">
              <a:buNone/>
            </a:pPr>
            <a:endParaRPr lang="en-US" dirty="0">
              <a:effectLst/>
            </a:endParaRPr>
          </a:p>
          <a:p>
            <a:endParaRPr lang="en-US" dirty="0"/>
          </a:p>
        </p:txBody>
      </p:sp>
    </p:spTree>
    <p:extLst>
      <p:ext uri="{BB962C8B-B14F-4D97-AF65-F5344CB8AC3E}">
        <p14:creationId xmlns:p14="http://schemas.microsoft.com/office/powerpoint/2010/main" val="3249736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Payroll Procedures</a:t>
            </a:r>
          </a:p>
        </p:txBody>
      </p:sp>
      <p:sp>
        <p:nvSpPr>
          <p:cNvPr id="3" name="Text Placeholder 2"/>
          <p:cNvSpPr>
            <a:spLocks noGrp="1"/>
          </p:cNvSpPr>
          <p:nvPr>
            <p:ph idx="1"/>
          </p:nvPr>
        </p:nvSpPr>
        <p:spPr/>
        <p:txBody>
          <a:bodyPr/>
          <a:lstStyle/>
          <a:p>
            <a:r>
              <a:rPr lang="en-US"/>
              <a:t>Schedule an appointment with Nikki Shipman, Payroll Specialist.  She </a:t>
            </a:r>
            <a:r>
              <a:rPr lang="en-US" dirty="0"/>
              <a:t>will provide you with your employment forms </a:t>
            </a:r>
            <a:r>
              <a:rPr lang="en-US"/>
              <a:t>and employee identification number.  Mrs. Shipman will also provide you with </a:t>
            </a:r>
            <a:r>
              <a:rPr lang="en-US" dirty="0"/>
              <a:t>insurance information.</a:t>
            </a:r>
          </a:p>
          <a:p>
            <a:r>
              <a:rPr lang="en-US" dirty="0"/>
              <a:t>Your building principal will provide to you your JCS email address.</a:t>
            </a:r>
          </a:p>
          <a:p>
            <a:pPr marL="0" indent="0">
              <a:buNone/>
            </a:pPr>
            <a:endParaRPr lang="en-US" dirty="0"/>
          </a:p>
        </p:txBody>
      </p:sp>
    </p:spTree>
    <p:extLst>
      <p:ext uri="{BB962C8B-B14F-4D97-AF65-F5344CB8AC3E}">
        <p14:creationId xmlns:p14="http://schemas.microsoft.com/office/powerpoint/2010/main" val="577561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sz="4800" i="1" dirty="0">
                <a:latin typeface="Garamond" pitchFamily="18" charset="0"/>
              </a:rPr>
              <a:t>Direct Deposit</a:t>
            </a:r>
          </a:p>
        </p:txBody>
      </p:sp>
      <p:sp>
        <p:nvSpPr>
          <p:cNvPr id="70659" name="Rectangle 3"/>
          <p:cNvSpPr>
            <a:spLocks noGrp="1" noChangeArrowheads="1"/>
          </p:cNvSpPr>
          <p:nvPr>
            <p:ph type="body" idx="1"/>
          </p:nvPr>
        </p:nvSpPr>
        <p:spPr/>
        <p:txBody>
          <a:bodyPr/>
          <a:lstStyle/>
          <a:p>
            <a:pPr>
              <a:lnSpc>
                <a:spcPct val="90000"/>
              </a:lnSpc>
            </a:pPr>
            <a:r>
              <a:rPr lang="en-US" sz="2800" dirty="0"/>
              <a:t>Improved Security</a:t>
            </a:r>
          </a:p>
          <a:p>
            <a:pPr>
              <a:lnSpc>
                <a:spcPct val="90000"/>
              </a:lnSpc>
            </a:pPr>
            <a:r>
              <a:rPr lang="en-US" sz="2800" dirty="0"/>
              <a:t>No waiting in lines at the bank</a:t>
            </a:r>
          </a:p>
          <a:p>
            <a:pPr>
              <a:lnSpc>
                <a:spcPct val="90000"/>
              </a:lnSpc>
            </a:pPr>
            <a:r>
              <a:rPr lang="en-US" sz="2800" dirty="0"/>
              <a:t>Money available the morning of payday</a:t>
            </a:r>
          </a:p>
          <a:p>
            <a:pPr>
              <a:lnSpc>
                <a:spcPct val="90000"/>
              </a:lnSpc>
            </a:pPr>
            <a:r>
              <a:rPr lang="en-US" sz="2800" dirty="0"/>
              <a:t>Choose your own bank</a:t>
            </a:r>
            <a:endParaRPr lang="en-US" sz="2400" dirty="0"/>
          </a:p>
          <a:p>
            <a:pPr>
              <a:lnSpc>
                <a:spcPct val="90000"/>
              </a:lnSpc>
            </a:pPr>
            <a:r>
              <a:rPr lang="en-US" sz="2800" dirty="0"/>
              <a:t>Notify Payroll Department immediately </a:t>
            </a:r>
          </a:p>
          <a:p>
            <a:pPr lvl="1">
              <a:lnSpc>
                <a:spcPct val="90000"/>
              </a:lnSpc>
            </a:pPr>
            <a:r>
              <a:rPr lang="en-US" sz="2000" i="1" dirty="0"/>
              <a:t>If you change banks and/or your account is closed. </a:t>
            </a:r>
          </a:p>
          <a:p>
            <a:pPr lvl="1">
              <a:lnSpc>
                <a:spcPct val="90000"/>
              </a:lnSpc>
            </a:pPr>
            <a:r>
              <a:rPr lang="en-US" sz="2000" i="1" dirty="0"/>
              <a:t>If your account number changes.</a:t>
            </a:r>
          </a:p>
          <a:p>
            <a:pPr>
              <a:lnSpc>
                <a:spcPct val="90000"/>
              </a:lnSpc>
            </a:pP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a:xfrm>
            <a:off x="457200" y="277812"/>
            <a:ext cx="8229600" cy="1398587"/>
          </a:xfrm>
        </p:spPr>
        <p:txBody>
          <a:bodyPr/>
          <a:lstStyle/>
          <a:p>
            <a:r>
              <a:rPr lang="en-US" sz="4800" i="1" dirty="0">
                <a:latin typeface="Garamond" pitchFamily="18" charset="0"/>
              </a:rPr>
              <a:t>How do I purchase things I need to do my job?</a:t>
            </a:r>
          </a:p>
        </p:txBody>
      </p:sp>
      <p:sp>
        <p:nvSpPr>
          <p:cNvPr id="72709" name="Rectangle 5"/>
          <p:cNvSpPr>
            <a:spLocks noGrp="1" noChangeArrowheads="1"/>
          </p:cNvSpPr>
          <p:nvPr>
            <p:ph type="body" sz="half" idx="1"/>
          </p:nvPr>
        </p:nvSpPr>
        <p:spPr>
          <a:xfrm>
            <a:off x="457200" y="1981200"/>
            <a:ext cx="3962400" cy="3733800"/>
          </a:xfrm>
          <a:noFill/>
          <a:ln>
            <a:solidFill>
              <a:schemeClr val="tx2"/>
            </a:solidFill>
          </a:ln>
        </p:spPr>
        <p:txBody>
          <a:bodyPr/>
          <a:lstStyle/>
          <a:p>
            <a:r>
              <a:rPr lang="en-US" dirty="0"/>
              <a:t>Start with your new best friend - your    SCHOOL BOOKKEEPER!</a:t>
            </a:r>
          </a:p>
          <a:p>
            <a:r>
              <a:rPr lang="en-US" dirty="0"/>
              <a:t>A purchase order must be completed for EVERY PURCHASE</a:t>
            </a:r>
          </a:p>
        </p:txBody>
      </p:sp>
      <p:sp>
        <p:nvSpPr>
          <p:cNvPr id="72710" name="Rectangle 6"/>
          <p:cNvSpPr>
            <a:spLocks noGrp="1" noChangeArrowheads="1"/>
          </p:cNvSpPr>
          <p:nvPr>
            <p:ph type="body" sz="half" idx="2"/>
          </p:nvPr>
        </p:nvSpPr>
        <p:spPr>
          <a:xfrm>
            <a:off x="4648200" y="1981200"/>
            <a:ext cx="4038600" cy="3733800"/>
          </a:xfrm>
          <a:noFill/>
          <a:ln>
            <a:solidFill>
              <a:schemeClr val="tx2"/>
            </a:solidFill>
          </a:ln>
        </p:spPr>
        <p:txBody>
          <a:bodyPr/>
          <a:lstStyle/>
          <a:p>
            <a:r>
              <a:rPr lang="en-US" sz="1800" dirty="0"/>
              <a:t>No orders until you receive an APPROVED purchase order.</a:t>
            </a:r>
          </a:p>
          <a:p>
            <a:r>
              <a:rPr lang="en-US" sz="1800" dirty="0"/>
              <a:t>All technology purchases must go through the technology department.</a:t>
            </a:r>
          </a:p>
          <a:p>
            <a:r>
              <a:rPr lang="en-US" sz="1800" dirty="0"/>
              <a:t>We are exempt from sales taxes.</a:t>
            </a:r>
          </a:p>
          <a:p>
            <a:r>
              <a:rPr lang="en-US" sz="1800" dirty="0"/>
              <a:t>Plan ahead - purchase orders take time to process through the system.</a:t>
            </a:r>
          </a:p>
          <a:p>
            <a:r>
              <a:rPr lang="en-US" sz="1800" dirty="0"/>
              <a:t>State-funded classroom supply monies will be available to you on October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latin typeface="Garamond" pitchFamily="18" charset="0"/>
              </a:rPr>
              <a:t>How do I purchase things I need to do my job?</a:t>
            </a:r>
            <a:endParaRPr lang="en-US" dirty="0"/>
          </a:p>
        </p:txBody>
      </p:sp>
      <p:sp>
        <p:nvSpPr>
          <p:cNvPr id="3" name="Content Placeholder 2"/>
          <p:cNvSpPr>
            <a:spLocks noGrp="1"/>
          </p:cNvSpPr>
          <p:nvPr>
            <p:ph sz="half" idx="1"/>
          </p:nvPr>
        </p:nvSpPr>
        <p:spPr/>
        <p:txBody>
          <a:bodyPr/>
          <a:lstStyle/>
          <a:p>
            <a:r>
              <a:rPr lang="en-US" dirty="0"/>
              <a:t>We can order on-line through Amazon and other vendors, but there are limitations and restrictions - check with your bookkeeper.</a:t>
            </a:r>
          </a:p>
        </p:txBody>
      </p:sp>
      <p:sp>
        <p:nvSpPr>
          <p:cNvPr id="4" name="Content Placeholder 3"/>
          <p:cNvSpPr>
            <a:spLocks noGrp="1"/>
          </p:cNvSpPr>
          <p:nvPr>
            <p:ph sz="half" idx="2"/>
          </p:nvPr>
        </p:nvSpPr>
        <p:spPr/>
        <p:txBody>
          <a:bodyPr/>
          <a:lstStyle/>
          <a:p>
            <a:r>
              <a:rPr lang="en-US" dirty="0"/>
              <a:t>You may need to check out a purchasing card from your school office.  Again, check with your bookkeeper.</a:t>
            </a:r>
          </a:p>
        </p:txBody>
      </p:sp>
    </p:spTree>
    <p:extLst>
      <p:ext uri="{BB962C8B-B14F-4D97-AF65-F5344CB8AC3E}">
        <p14:creationId xmlns:p14="http://schemas.microsoft.com/office/powerpoint/2010/main" val="3399444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i="1" dirty="0">
                <a:latin typeface="Garamond" pitchFamily="18" charset="0"/>
              </a:rPr>
              <a:t>Teacher Classroom Supply Monies</a:t>
            </a:r>
          </a:p>
        </p:txBody>
      </p:sp>
      <p:sp>
        <p:nvSpPr>
          <p:cNvPr id="74755" name="Rectangle 3"/>
          <p:cNvSpPr>
            <a:spLocks noGrp="1" noChangeArrowheads="1"/>
          </p:cNvSpPr>
          <p:nvPr>
            <p:ph type="body" idx="1"/>
          </p:nvPr>
        </p:nvSpPr>
        <p:spPr>
          <a:xfrm>
            <a:off x="457200" y="1447801"/>
            <a:ext cx="8229600" cy="5410200"/>
          </a:xfrm>
        </p:spPr>
        <p:txBody>
          <a:bodyPr/>
          <a:lstStyle/>
          <a:p>
            <a:r>
              <a:rPr lang="en-US" dirty="0"/>
              <a:t>This year, the state will fund each teacher with </a:t>
            </a:r>
            <a:r>
              <a:rPr lang="en-US" dirty="0" smtClean="0"/>
              <a:t>$900 </a:t>
            </a:r>
            <a:r>
              <a:rPr lang="en-US" dirty="0"/>
              <a:t>to be used for classroom supplies.</a:t>
            </a:r>
          </a:p>
          <a:p>
            <a:r>
              <a:rPr lang="en-US" dirty="0"/>
              <a:t>These funds will be accessed to you through a purchase order.</a:t>
            </a:r>
          </a:p>
          <a:p>
            <a:r>
              <a:rPr lang="en-US" dirty="0"/>
              <a:t>Funds cannot be used on food, personal items, etc.  They are to be used strictly for classroom supply items.</a:t>
            </a:r>
          </a:p>
          <a:p>
            <a:r>
              <a:rPr lang="en-US" dirty="0"/>
              <a:t>Contact your school bookkeeper when you are ready to access these funds.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i="1" dirty="0">
                <a:latin typeface="Garamond" pitchFamily="18" charset="0"/>
              </a:rPr>
              <a:t>Teacher Receipt Books</a:t>
            </a:r>
          </a:p>
        </p:txBody>
      </p:sp>
      <p:sp>
        <p:nvSpPr>
          <p:cNvPr id="76803" name="Rectangle 3"/>
          <p:cNvSpPr>
            <a:spLocks noGrp="1" noChangeArrowheads="1"/>
          </p:cNvSpPr>
          <p:nvPr>
            <p:ph type="body" idx="1"/>
          </p:nvPr>
        </p:nvSpPr>
        <p:spPr>
          <a:xfrm>
            <a:off x="457200" y="1752600"/>
            <a:ext cx="8229600" cy="4495800"/>
          </a:xfrm>
        </p:spPr>
        <p:txBody>
          <a:bodyPr/>
          <a:lstStyle/>
          <a:p>
            <a:r>
              <a:rPr lang="en-US" sz="2400" dirty="0"/>
              <a:t>Your school bookkeeper will give to you a pre-numbered receipt book with YOUR name on it.  </a:t>
            </a:r>
          </a:p>
          <a:p>
            <a:r>
              <a:rPr lang="en-US" sz="2400" dirty="0"/>
              <a:t>DON'T LOSE THIS!</a:t>
            </a:r>
          </a:p>
          <a:p>
            <a:r>
              <a:rPr lang="en-US" sz="2400" dirty="0"/>
              <a:t>As you receive monies from students (field trip fees, various event fees, etc.), each payment of $10.00 or more requires a receipt.</a:t>
            </a:r>
          </a:p>
          <a:p>
            <a:r>
              <a:rPr lang="en-US" sz="2400" dirty="0"/>
              <a:t>Each receipt must be signed by you and a copy provided to the student.</a:t>
            </a:r>
          </a:p>
          <a:p>
            <a:r>
              <a:rPr lang="en-US" sz="2400" dirty="0"/>
              <a:t>Do not white out receipts.</a:t>
            </a:r>
          </a:p>
          <a:p>
            <a:r>
              <a:rPr lang="en-US" sz="2400" dirty="0"/>
              <a:t>Do not destroy receipts.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i="1" dirty="0">
                <a:latin typeface="Garamond" pitchFamily="18" charset="0"/>
              </a:rPr>
              <a:t>Teacher Receipt Books</a:t>
            </a:r>
          </a:p>
        </p:txBody>
      </p:sp>
      <p:sp>
        <p:nvSpPr>
          <p:cNvPr id="76803" name="Rectangle 3"/>
          <p:cNvSpPr>
            <a:spLocks noGrp="1" noChangeArrowheads="1"/>
          </p:cNvSpPr>
          <p:nvPr>
            <p:ph type="body" idx="1"/>
          </p:nvPr>
        </p:nvSpPr>
        <p:spPr>
          <a:xfrm>
            <a:off x="457200" y="1752600"/>
            <a:ext cx="8229600" cy="4495800"/>
          </a:xfrm>
        </p:spPr>
        <p:txBody>
          <a:bodyPr/>
          <a:lstStyle/>
          <a:p>
            <a:r>
              <a:rPr lang="en-US" sz="2400" dirty="0"/>
              <a:t>If there is an error, write "void" on the receipt, leave it intact in the book, and write the next receipt as the replacement.</a:t>
            </a:r>
          </a:p>
          <a:p>
            <a:r>
              <a:rPr lang="en-US" sz="2400" dirty="0"/>
              <a:t>Stay in numerical order within the receipt book.</a:t>
            </a:r>
          </a:p>
          <a:p>
            <a:r>
              <a:rPr lang="en-US" sz="2400" dirty="0"/>
              <a:t>Turn in the receipt book and monies collected to your school bookkeeper, DAILY.</a:t>
            </a:r>
          </a:p>
          <a:p>
            <a:r>
              <a:rPr lang="en-US" sz="2400" dirty="0"/>
              <a:t>This is your responsibility, and your proof that you have collected and receipted from students in a fair manner.</a:t>
            </a:r>
          </a:p>
        </p:txBody>
      </p:sp>
    </p:spTree>
    <p:extLst>
      <p:ext uri="{BB962C8B-B14F-4D97-AF65-F5344CB8AC3E}">
        <p14:creationId xmlns:p14="http://schemas.microsoft.com/office/powerpoint/2010/main" val="1992343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68413"/>
          </a:xfrm>
        </p:spPr>
        <p:txBody>
          <a:bodyPr/>
          <a:lstStyle/>
          <a:p>
            <a:r>
              <a:rPr lang="en-US" sz="4800" dirty="0"/>
              <a:t>Public Monies</a:t>
            </a:r>
          </a:p>
        </p:txBody>
      </p:sp>
      <p:sp>
        <p:nvSpPr>
          <p:cNvPr id="3" name="Content Placeholder 2"/>
          <p:cNvSpPr>
            <a:spLocks noGrp="1"/>
          </p:cNvSpPr>
          <p:nvPr>
            <p:ph idx="1"/>
          </p:nvPr>
        </p:nvSpPr>
        <p:spPr/>
        <p:txBody>
          <a:bodyPr/>
          <a:lstStyle/>
          <a:p>
            <a:pPr>
              <a:buNone/>
            </a:pPr>
            <a:r>
              <a:rPr lang="en-US" sz="2400" dirty="0"/>
              <a:t>There are very specific rules and restrictions when dealing with public monies.  </a:t>
            </a:r>
          </a:p>
          <a:p>
            <a:pPr>
              <a:buNone/>
            </a:pPr>
            <a:endParaRPr lang="en-US" sz="2400" dirty="0"/>
          </a:p>
          <a:p>
            <a:pPr>
              <a:buNone/>
            </a:pPr>
            <a:r>
              <a:rPr lang="en-US" sz="2400" dirty="0"/>
              <a:t>Be sure to follow instructions when receiving and disbursing public monies.</a:t>
            </a:r>
          </a:p>
          <a:p>
            <a:pPr>
              <a:buNone/>
            </a:pPr>
            <a:endParaRPr lang="en-US" sz="2400" dirty="0"/>
          </a:p>
          <a:p>
            <a:pPr>
              <a:buNone/>
            </a:pPr>
            <a:r>
              <a:rPr lang="en-US" sz="2400" dirty="0"/>
              <a:t>If you unsure as to which form to use, where to sign, etc.</a:t>
            </a:r>
          </a:p>
          <a:p>
            <a:pPr>
              <a:buNone/>
            </a:pPr>
            <a:endParaRPr lang="en-US" sz="2400" dirty="0"/>
          </a:p>
          <a:p>
            <a:pPr algn="ctr">
              <a:buNone/>
            </a:pPr>
            <a:r>
              <a:rPr lang="en-US" sz="2400" dirty="0"/>
              <a:t>ASK!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i="1" dirty="0">
                <a:latin typeface="Garamond" pitchFamily="18" charset="0"/>
              </a:rPr>
              <a:t>Professional Development</a:t>
            </a:r>
          </a:p>
        </p:txBody>
      </p:sp>
      <p:sp>
        <p:nvSpPr>
          <p:cNvPr id="76803" name="Rectangle 3"/>
          <p:cNvSpPr>
            <a:spLocks noGrp="1" noChangeArrowheads="1"/>
          </p:cNvSpPr>
          <p:nvPr>
            <p:ph type="body" idx="1"/>
          </p:nvPr>
        </p:nvSpPr>
        <p:spPr>
          <a:xfrm>
            <a:off x="304800" y="1752600"/>
            <a:ext cx="8610600" cy="4495800"/>
          </a:xfrm>
        </p:spPr>
        <p:txBody>
          <a:bodyPr/>
          <a:lstStyle/>
          <a:p>
            <a:r>
              <a:rPr lang="en-US" sz="2400" dirty="0"/>
              <a:t>Approval Process:</a:t>
            </a:r>
          </a:p>
          <a:p>
            <a:pPr marL="0" indent="0">
              <a:buNone/>
            </a:pPr>
            <a:r>
              <a:rPr lang="en-US" sz="2400" dirty="0"/>
              <a:t>	- Get the conversation started</a:t>
            </a:r>
          </a:p>
          <a:p>
            <a:pPr marL="0" indent="0">
              <a:buNone/>
            </a:pPr>
            <a:r>
              <a:rPr lang="en-US" sz="2400" dirty="0"/>
              <a:t>	- Grade level/Department Representative</a:t>
            </a:r>
          </a:p>
          <a:p>
            <a:pPr marL="0" indent="0">
              <a:buNone/>
            </a:pPr>
            <a:r>
              <a:rPr lang="en-US" sz="2400" dirty="0"/>
              <a:t>	- Principal</a:t>
            </a:r>
          </a:p>
          <a:p>
            <a:r>
              <a:rPr lang="en-US" sz="2400" dirty="0"/>
              <a:t>Complete Leave Request:</a:t>
            </a:r>
          </a:p>
          <a:p>
            <a:pPr marL="0" indent="0">
              <a:buNone/>
            </a:pPr>
            <a:r>
              <a:rPr lang="en-US" sz="2400" dirty="0"/>
              <a:t>	- Know the Fund Source - might ask bookkeeper</a:t>
            </a:r>
          </a:p>
          <a:p>
            <a:pPr marL="0" indent="0">
              <a:buNone/>
            </a:pPr>
            <a:r>
              <a:rPr lang="en-US" sz="2400" dirty="0"/>
              <a:t>	- Sign</a:t>
            </a:r>
          </a:p>
          <a:p>
            <a:pPr marL="0" indent="0">
              <a:buNone/>
            </a:pPr>
            <a:r>
              <a:rPr lang="en-US" sz="2400" dirty="0"/>
              <a:t>	- Forward to School office for principal signature</a:t>
            </a:r>
          </a:p>
          <a:p>
            <a:pPr marL="0" indent="0">
              <a:buNone/>
            </a:pPr>
            <a:r>
              <a:rPr lang="en-US" sz="2400" dirty="0"/>
              <a:t>           - Central Office must sign approval</a:t>
            </a:r>
          </a:p>
          <a:p>
            <a:pPr marL="0" indent="0">
              <a:buNone/>
            </a:pPr>
            <a:r>
              <a:rPr lang="en-US" sz="2400" dirty="0"/>
              <a:t>           - Make sure you have approved copy before date of PD</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2896221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i="1" dirty="0">
                <a:latin typeface="Garamond" pitchFamily="18" charset="0"/>
              </a:rPr>
              <a:t>Professional Development</a:t>
            </a:r>
          </a:p>
        </p:txBody>
      </p:sp>
      <p:sp>
        <p:nvSpPr>
          <p:cNvPr id="76803" name="Rectangle 3"/>
          <p:cNvSpPr>
            <a:spLocks noGrp="1" noChangeArrowheads="1"/>
          </p:cNvSpPr>
          <p:nvPr>
            <p:ph type="body" idx="1"/>
          </p:nvPr>
        </p:nvSpPr>
        <p:spPr>
          <a:xfrm>
            <a:off x="304800" y="1752600"/>
            <a:ext cx="8610600" cy="4495800"/>
          </a:xfrm>
        </p:spPr>
        <p:txBody>
          <a:bodyPr/>
          <a:lstStyle/>
          <a:p>
            <a:r>
              <a:rPr lang="en-US" sz="2400" dirty="0"/>
              <a:t>Expense Reimbursement:</a:t>
            </a:r>
          </a:p>
          <a:p>
            <a:pPr marL="0" indent="0">
              <a:buNone/>
            </a:pPr>
            <a:r>
              <a:rPr lang="en-US" sz="2400" dirty="0"/>
              <a:t>	- Expense Reimbursement Form is on JCS website</a:t>
            </a:r>
          </a:p>
          <a:p>
            <a:pPr marL="0" indent="0">
              <a:buNone/>
            </a:pPr>
            <a:r>
              <a:rPr lang="en-US" sz="2400" dirty="0"/>
              <a:t>	- List of required attachments is on the form, including</a:t>
            </a:r>
          </a:p>
          <a:p>
            <a:pPr marL="0" indent="0">
              <a:buNone/>
            </a:pPr>
            <a:r>
              <a:rPr lang="en-US" sz="2400" dirty="0"/>
              <a:t>             itemized receipts, </a:t>
            </a:r>
            <a:r>
              <a:rPr lang="en-US" sz="2400" dirty="0" err="1"/>
              <a:t>mapquest</a:t>
            </a:r>
            <a:endParaRPr lang="en-US" sz="2400" dirty="0"/>
          </a:p>
          <a:p>
            <a:pPr marL="0" indent="0">
              <a:buNone/>
            </a:pPr>
            <a:r>
              <a:rPr lang="en-US" sz="2400" dirty="0"/>
              <a:t>           - Expenses must fall within allowed travel times – these</a:t>
            </a:r>
          </a:p>
          <a:p>
            <a:pPr marL="0" indent="0">
              <a:buNone/>
            </a:pPr>
            <a:r>
              <a:rPr lang="en-US" sz="2400" dirty="0"/>
              <a:t>              are included in the Employee Handbook, online              </a:t>
            </a:r>
          </a:p>
          <a:p>
            <a:pPr marL="0" indent="0">
              <a:buNone/>
            </a:pPr>
            <a:r>
              <a:rPr lang="en-US" sz="2400" dirty="0"/>
              <a:t>	- Meal reimbursement limits are inclusive of maximum</a:t>
            </a:r>
          </a:p>
          <a:p>
            <a:pPr marL="0" indent="0">
              <a:buNone/>
            </a:pPr>
            <a:r>
              <a:rPr lang="en-US" sz="2400" dirty="0"/>
              <a:t>	   20% tip.</a:t>
            </a:r>
          </a:p>
          <a:p>
            <a:pPr marL="0" indent="0">
              <a:buNone/>
            </a:pPr>
            <a:r>
              <a:rPr lang="en-US" sz="2400" dirty="0"/>
              <a:t>           - enter your approved absence in KES</a:t>
            </a:r>
          </a:p>
          <a:p>
            <a:pPr marL="0" indent="0">
              <a:buNone/>
            </a:pPr>
            <a:r>
              <a:rPr lang="en-US" sz="2400" dirty="0"/>
              <a:t>           </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4067468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SERVICES</a:t>
            </a:r>
          </a:p>
        </p:txBody>
      </p:sp>
      <p:sp>
        <p:nvSpPr>
          <p:cNvPr id="3" name="Content Placeholder 2"/>
          <p:cNvSpPr>
            <a:spLocks noGrp="1"/>
          </p:cNvSpPr>
          <p:nvPr>
            <p:ph idx="1"/>
          </p:nvPr>
        </p:nvSpPr>
        <p:spPr/>
        <p:txBody>
          <a:bodyPr/>
          <a:lstStyle/>
          <a:p>
            <a:r>
              <a:rPr lang="en-US" dirty="0"/>
              <a:t>On JCS website, under Faculty Information, choose ESS (Employee Self Service)</a:t>
            </a:r>
          </a:p>
          <a:p>
            <a:r>
              <a:rPr lang="en-US" dirty="0"/>
              <a:t>Receipt of e-mail on payday of direct deposit information</a:t>
            </a:r>
          </a:p>
          <a:p>
            <a:r>
              <a:rPr lang="en-US" dirty="0"/>
              <a:t>Provide your monthly pay information for future use</a:t>
            </a:r>
          </a:p>
          <a:p>
            <a:r>
              <a:rPr lang="en-US" dirty="0"/>
              <a:t>Provide W-2 information</a:t>
            </a:r>
          </a:p>
          <a:p>
            <a:r>
              <a:rPr lang="en-US" dirty="0"/>
              <a:t>Retrievable only through network access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Document Services Sign-In</a:t>
            </a:r>
          </a:p>
        </p:txBody>
      </p:sp>
      <p:sp>
        <p:nvSpPr>
          <p:cNvPr id="5" name="Text Placeholder 4"/>
          <p:cNvSpPr>
            <a:spLocks noGrp="1"/>
          </p:cNvSpPr>
          <p:nvPr>
            <p:ph type="body" idx="1"/>
          </p:nvPr>
        </p:nvSpPr>
        <p:spPr/>
        <p:txBody>
          <a:bodyPr/>
          <a:lstStyle/>
          <a:p>
            <a:r>
              <a:rPr lang="en-US" dirty="0"/>
              <a:t>On your first visit you will create an account.</a:t>
            </a:r>
          </a:p>
        </p:txBody>
      </p:sp>
      <p:sp>
        <p:nvSpPr>
          <p:cNvPr id="7" name="Text Placeholder 6"/>
          <p:cNvSpPr>
            <a:spLocks noGrp="1"/>
          </p:cNvSpPr>
          <p:nvPr>
            <p:ph type="body" sz="quarter" idx="3"/>
          </p:nvPr>
        </p:nvSpPr>
        <p:spPr>
          <a:xfrm>
            <a:off x="4645025" y="1295400"/>
            <a:ext cx="4041775" cy="879475"/>
          </a:xfrm>
        </p:spPr>
        <p:txBody>
          <a:bodyPr/>
          <a:lstStyle/>
          <a:p>
            <a:r>
              <a:rPr lang="en-US" sz="1800" dirty="0"/>
              <a:t>User Name </a:t>
            </a:r>
            <a:r>
              <a:rPr lang="en-US" sz="1800" b="0" dirty="0"/>
              <a:t>– Create any user name you want.  Be sure it is something</a:t>
            </a:r>
          </a:p>
        </p:txBody>
      </p:sp>
      <p:sp>
        <p:nvSpPr>
          <p:cNvPr id="8" name="Content Placeholder 7"/>
          <p:cNvSpPr>
            <a:spLocks noGrp="1"/>
          </p:cNvSpPr>
          <p:nvPr>
            <p:ph sz="quarter" idx="4"/>
          </p:nvPr>
        </p:nvSpPr>
        <p:spPr/>
        <p:txBody>
          <a:bodyPr/>
          <a:lstStyle/>
          <a:p>
            <a:pPr marL="0" indent="0">
              <a:buNone/>
            </a:pPr>
            <a:r>
              <a:rPr lang="en-US" sz="1800" dirty="0"/>
              <a:t>you will remember. </a:t>
            </a:r>
          </a:p>
          <a:p>
            <a:pPr marL="0" indent="0">
              <a:buNone/>
            </a:pPr>
            <a:r>
              <a:rPr lang="en-US" sz="1800" b="1" dirty="0"/>
              <a:t>SSN</a:t>
            </a:r>
            <a:r>
              <a:rPr lang="en-US" sz="1800" dirty="0"/>
              <a:t> – enter your actual Social Security Number.</a:t>
            </a:r>
          </a:p>
          <a:p>
            <a:pPr marL="0" indent="0">
              <a:buNone/>
            </a:pPr>
            <a:r>
              <a:rPr lang="en-US" sz="1800" b="1" dirty="0"/>
              <a:t>Employee Number </a:t>
            </a:r>
            <a:r>
              <a:rPr lang="en-US" sz="1800" dirty="0"/>
              <a:t>– your Central Office-issued employee number. It is printed on your paystub.</a:t>
            </a:r>
          </a:p>
          <a:p>
            <a:pPr marL="0" indent="0">
              <a:buNone/>
            </a:pPr>
            <a:r>
              <a:rPr lang="en-US" sz="1800" b="1" dirty="0"/>
              <a:t>Password </a:t>
            </a:r>
            <a:r>
              <a:rPr lang="en-US" sz="1800" dirty="0"/>
              <a:t>– must be at least 6 characters in length.</a:t>
            </a:r>
          </a:p>
          <a:p>
            <a:pPr marL="0" indent="0">
              <a:buNone/>
            </a:pPr>
            <a:r>
              <a:rPr lang="en-US" sz="1800" b="1" dirty="0"/>
              <a:t>Click REGISTER. </a:t>
            </a:r>
          </a:p>
          <a:p>
            <a:pPr marL="0" indent="0">
              <a:buNone/>
            </a:pPr>
            <a:endParaRPr lang="en-US" sz="1800" dirty="0"/>
          </a:p>
          <a:p>
            <a:pPr marL="0" indent="0">
              <a:buNone/>
            </a:pPr>
            <a:r>
              <a:rPr lang="en-US" sz="1800" dirty="0"/>
              <a:t>CAUTION – write down your User Name and Password in case you forget it.</a:t>
            </a:r>
          </a:p>
        </p:txBody>
      </p:sp>
      <p:pic>
        <p:nvPicPr>
          <p:cNvPr id="109570"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438400"/>
            <a:ext cx="3048000"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3532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Grp="1" noChangeAspect="1" noChangeArrowheads="1"/>
          </p:cNvPicPr>
          <p:nvPr>
            <p:ph idx="1"/>
          </p:nvPr>
        </p:nvPicPr>
        <p:blipFill>
          <a:blip r:embed="rId3" cstate="print"/>
          <a:srcRect/>
          <a:stretch>
            <a:fillRect/>
          </a:stretch>
        </p:blipFill>
        <p:spPr bwMode="auto">
          <a:xfrm>
            <a:off x="304800" y="152400"/>
            <a:ext cx="8382001" cy="64770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Faculty Information</a:t>
            </a:r>
          </a:p>
        </p:txBody>
      </p:sp>
      <p:sp>
        <p:nvSpPr>
          <p:cNvPr id="3" name="Content Placeholder 2"/>
          <p:cNvSpPr>
            <a:spLocks noGrp="1"/>
          </p:cNvSpPr>
          <p:nvPr>
            <p:ph idx="1"/>
          </p:nvPr>
        </p:nvSpPr>
        <p:spPr/>
        <p:txBody>
          <a:bodyPr/>
          <a:lstStyle/>
          <a:p>
            <a:r>
              <a:rPr lang="en-US" sz="2800" dirty="0"/>
              <a:t>On the JCS website, the Faculty Information tab has very useful information available to you anytime.</a:t>
            </a:r>
            <a:endParaRPr lang="en-US" sz="2800" dirty="0">
              <a:cs typeface="Arial"/>
            </a:endParaRPr>
          </a:p>
          <a:p>
            <a:pPr>
              <a:buChar char="q"/>
            </a:pPr>
            <a:r>
              <a:rPr lang="en-US" sz="2800" dirty="0">
                <a:cs typeface="Arial"/>
              </a:rPr>
              <a:t>The Employee Handbook is located on the Faculty tab.</a:t>
            </a:r>
          </a:p>
          <a:p>
            <a:r>
              <a:rPr lang="en-US" sz="2800" dirty="0"/>
              <a:t>Scroll down to Employment-Related Information, and you will find resources concerning your employment, including 2 </a:t>
            </a:r>
            <a:r>
              <a:rPr lang="en-US" sz="2800" dirty="0" err="1"/>
              <a:t>powerpoint</a:t>
            </a:r>
            <a:r>
              <a:rPr lang="en-US" sz="2800" dirty="0"/>
              <a:t> presentations that require your viewing.</a:t>
            </a:r>
            <a:endParaRPr lang="en-US" sz="2800" dirty="0">
              <a:cs typeface="Arial"/>
            </a:endParaRPr>
          </a:p>
        </p:txBody>
      </p:sp>
    </p:spTree>
    <p:extLst>
      <p:ext uri="{BB962C8B-B14F-4D97-AF65-F5344CB8AC3E}">
        <p14:creationId xmlns:p14="http://schemas.microsoft.com/office/powerpoint/2010/main" val="2161859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Faculty Information</a:t>
            </a:r>
          </a:p>
        </p:txBody>
      </p:sp>
      <p:sp>
        <p:nvSpPr>
          <p:cNvPr id="3" name="Content Placeholder 2"/>
          <p:cNvSpPr>
            <a:spLocks noGrp="1"/>
          </p:cNvSpPr>
          <p:nvPr>
            <p:ph idx="1"/>
          </p:nvPr>
        </p:nvSpPr>
        <p:spPr/>
        <p:txBody>
          <a:bodyPr/>
          <a:lstStyle/>
          <a:p>
            <a:r>
              <a:rPr lang="en-US" dirty="0"/>
              <a:t>Please view both the Preventing Sexual </a:t>
            </a:r>
            <a:r>
              <a:rPr lang="en-US" dirty="0" err="1"/>
              <a:t>Harrassment</a:t>
            </a:r>
            <a:r>
              <a:rPr lang="en-US" dirty="0"/>
              <a:t> PP and the Payroll &amp; Benefits PP.  </a:t>
            </a:r>
          </a:p>
          <a:p>
            <a:r>
              <a:rPr lang="en-US" dirty="0"/>
              <a:t>There are four statements of agreement on the last page of the Employee Handbook.  Once you are in agreement, please sign and return to your school bookkeeper by Wednesday, August </a:t>
            </a:r>
            <a:r>
              <a:rPr lang="en-US" dirty="0" smtClean="0"/>
              <a:t>17.</a:t>
            </a:r>
            <a:endParaRPr lang="en-US" dirty="0">
              <a:cs typeface="Arial"/>
            </a:endParaRPr>
          </a:p>
          <a:p>
            <a:endParaRPr lang="en-US" dirty="0"/>
          </a:p>
        </p:txBody>
      </p:sp>
    </p:spTree>
    <p:extLst>
      <p:ext uri="{BB962C8B-B14F-4D97-AF65-F5344CB8AC3E}">
        <p14:creationId xmlns:p14="http://schemas.microsoft.com/office/powerpoint/2010/main" val="2823415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z="4800" i="1" dirty="0">
                <a:latin typeface="Garamond" pitchFamily="18" charset="0"/>
              </a:rPr>
              <a:t>Who do I call?</a:t>
            </a:r>
            <a:r>
              <a:rPr lang="en-US" sz="4000" i="1" dirty="0">
                <a:latin typeface="Garamond" pitchFamily="18" charset="0"/>
              </a:rPr>
              <a:t/>
            </a:r>
            <a:br>
              <a:rPr lang="en-US" sz="4000" i="1" dirty="0">
                <a:latin typeface="Garamond" pitchFamily="18" charset="0"/>
              </a:rPr>
            </a:br>
            <a:r>
              <a:rPr lang="en-US" sz="4000" dirty="0">
                <a:latin typeface="Garamond" pitchFamily="18" charset="0"/>
              </a:rPr>
              <a:t>For questions about</a:t>
            </a:r>
            <a:endParaRPr lang="en-US" sz="4000" i="1" dirty="0">
              <a:latin typeface="Garamond" pitchFamily="18" charset="0"/>
            </a:endParaRPr>
          </a:p>
        </p:txBody>
      </p:sp>
      <p:sp>
        <p:nvSpPr>
          <p:cNvPr id="68616" name="Rectangle 8"/>
          <p:cNvSpPr>
            <a:spLocks noGrp="1" noChangeArrowheads="1"/>
          </p:cNvSpPr>
          <p:nvPr>
            <p:ph type="body" idx="1"/>
          </p:nvPr>
        </p:nvSpPr>
        <p:spPr>
          <a:xfrm>
            <a:off x="457200" y="1793875"/>
            <a:ext cx="8229600" cy="4530725"/>
          </a:xfrm>
        </p:spPr>
        <p:txBody>
          <a:bodyPr/>
          <a:lstStyle/>
          <a:p>
            <a:pPr>
              <a:lnSpc>
                <a:spcPct val="90000"/>
              </a:lnSpc>
            </a:pPr>
            <a:r>
              <a:rPr lang="en-US" sz="2800" u="sng" dirty="0"/>
              <a:t>Payroll &amp; Benefits?</a:t>
            </a:r>
          </a:p>
          <a:p>
            <a:pPr lvl="1">
              <a:lnSpc>
                <a:spcPct val="90000"/>
              </a:lnSpc>
            </a:pPr>
            <a:r>
              <a:rPr lang="en-US" sz="2400" i="1" dirty="0"/>
              <a:t>Nikki Shipman, Payroll Specialist</a:t>
            </a:r>
            <a:endParaRPr lang="en-US" sz="2400" i="1" dirty="0">
              <a:cs typeface="Arial"/>
            </a:endParaRPr>
          </a:p>
          <a:p>
            <a:pPr lvl="1">
              <a:lnSpc>
                <a:spcPct val="90000"/>
              </a:lnSpc>
            </a:pPr>
            <a:r>
              <a:rPr lang="en-US" sz="2400" i="1" dirty="0"/>
              <a:t>Central Office, 205-384-6880</a:t>
            </a:r>
            <a:endParaRPr lang="en-US" sz="2400" i="1" dirty="0">
              <a:cs typeface="Arial"/>
            </a:endParaRPr>
          </a:p>
          <a:p>
            <a:pPr marL="0" indent="0">
              <a:lnSpc>
                <a:spcPct val="90000"/>
              </a:lnSpc>
              <a:buNone/>
            </a:pPr>
            <a:endParaRPr lang="en-US" sz="2400" i="1" dirty="0"/>
          </a:p>
          <a:p>
            <a:pPr>
              <a:lnSpc>
                <a:spcPct val="90000"/>
              </a:lnSpc>
            </a:pPr>
            <a:r>
              <a:rPr lang="en-US" sz="2800" u="sng" dirty="0"/>
              <a:t>Absences?</a:t>
            </a:r>
          </a:p>
          <a:p>
            <a:pPr lvl="1">
              <a:lnSpc>
                <a:spcPct val="90000"/>
              </a:lnSpc>
            </a:pPr>
            <a:r>
              <a:rPr lang="en-US" sz="2400" i="1" dirty="0"/>
              <a:t>School Bookkeeper</a:t>
            </a:r>
          </a:p>
          <a:p>
            <a:pPr marL="457200" lvl="1" indent="0">
              <a:lnSpc>
                <a:spcPct val="90000"/>
              </a:lnSpc>
              <a:buNone/>
            </a:pPr>
            <a:endParaRPr lang="en-US" sz="2400" i="1" dirty="0"/>
          </a:p>
          <a:p>
            <a:pPr marL="457200" lvl="1" indent="0">
              <a:lnSpc>
                <a:spcPct val="90000"/>
              </a:lnSpc>
              <a:buNone/>
            </a:pPr>
            <a:r>
              <a:rPr lang="en-US" sz="2400" i="1" dirty="0"/>
              <a:t>Purchase Orders?</a:t>
            </a:r>
          </a:p>
          <a:p>
            <a:pPr lvl="1">
              <a:lnSpc>
                <a:spcPct val="90000"/>
              </a:lnSpc>
              <a:buFontTx/>
              <a:buChar char="-"/>
            </a:pPr>
            <a:r>
              <a:rPr lang="en-US" sz="2400" i="1" dirty="0"/>
              <a:t>School Bookkeeper</a:t>
            </a:r>
          </a:p>
          <a:p>
            <a:pPr lvl="1">
              <a:lnSpc>
                <a:spcPct val="90000"/>
              </a:lnSpc>
              <a:buFontTx/>
              <a:buChar char="-"/>
            </a:pPr>
            <a:r>
              <a:rPr lang="en-US" sz="2400" i="1" dirty="0"/>
              <a:t>Ashley Aaron, Bookkeeper</a:t>
            </a:r>
          </a:p>
          <a:p>
            <a:pPr lvl="1">
              <a:lnSpc>
                <a:spcPct val="90000"/>
              </a:lnSpc>
              <a:buFontTx/>
              <a:buChar char="-"/>
            </a:pPr>
            <a:r>
              <a:rPr lang="en-US" sz="2400" i="1" dirty="0"/>
              <a:t>Central Office, 205-384-6880</a:t>
            </a:r>
            <a:endParaRPr lang="en-US" sz="2400" i="1" dirty="0">
              <a:cs typeface="Arial"/>
            </a:endParaRPr>
          </a:p>
          <a:p>
            <a:pPr lvl="1">
              <a:lnSpc>
                <a:spcPct val="90000"/>
              </a:lnSpc>
            </a:pPr>
            <a:endParaRPr lang="en-US" sz="2800" u="sng" dirty="0"/>
          </a:p>
          <a:p>
            <a:pPr marL="0" indent="0">
              <a:lnSpc>
                <a:spcPct val="90000"/>
              </a:lnSpc>
              <a:buNone/>
            </a:pPr>
            <a:r>
              <a:rPr lang="en-US" sz="2400" i="1" dirty="0"/>
              <a:t> </a:t>
            </a:r>
          </a:p>
          <a:p>
            <a:pPr marL="457200" lvl="1" indent="0">
              <a:lnSpc>
                <a:spcPct val="90000"/>
              </a:lnSpc>
              <a:buNone/>
            </a:pPr>
            <a:endParaRPr lang="en-US" sz="2400" i="1" dirty="0"/>
          </a:p>
          <a:p>
            <a:pPr marL="457200" lvl="1" indent="0">
              <a:lnSpc>
                <a:spcPct val="90000"/>
              </a:lnSpc>
              <a:buNone/>
            </a:pPr>
            <a:endParaRPr lang="en-US" sz="2400" i="1" dirty="0"/>
          </a:p>
          <a:p>
            <a:pPr marL="457200" lvl="1" indent="0">
              <a:lnSpc>
                <a:spcPct val="90000"/>
              </a:lnSpc>
              <a:buNone/>
            </a:pPr>
            <a:endParaRPr lang="en-US" sz="2400" i="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z="4800" i="1" dirty="0">
                <a:latin typeface="Garamond"/>
              </a:rPr>
              <a:t>Who do I call?</a:t>
            </a:r>
            <a:r>
              <a:rPr lang="en-US" sz="4000" i="1" dirty="0">
                <a:latin typeface="Garamond" pitchFamily="18" charset="0"/>
              </a:rPr>
              <a:t/>
            </a:r>
            <a:br>
              <a:rPr lang="en-US" sz="4000" i="1" dirty="0">
                <a:latin typeface="Garamond" pitchFamily="18" charset="0"/>
              </a:rPr>
            </a:br>
            <a:r>
              <a:rPr lang="en-US" sz="3600">
                <a:latin typeface="Garamond"/>
              </a:rPr>
              <a:t>Contacts at the Board Office  205-384-6880</a:t>
            </a:r>
            <a:endParaRPr lang="en-US" sz="3600" i="1">
              <a:latin typeface="Garamond" pitchFamily="18" charset="0"/>
            </a:endParaRPr>
          </a:p>
        </p:txBody>
      </p:sp>
      <p:sp>
        <p:nvSpPr>
          <p:cNvPr id="67587" name="Rectangle 3"/>
          <p:cNvSpPr>
            <a:spLocks noGrp="1" noChangeArrowheads="1"/>
          </p:cNvSpPr>
          <p:nvPr>
            <p:ph type="body" idx="1"/>
          </p:nvPr>
        </p:nvSpPr>
        <p:spPr>
          <a:xfrm>
            <a:off x="533400" y="1447800"/>
            <a:ext cx="8458200" cy="5181600"/>
          </a:xfrm>
        </p:spPr>
        <p:txBody>
          <a:bodyPr/>
          <a:lstStyle/>
          <a:p>
            <a:pPr lvl="1">
              <a:lnSpc>
                <a:spcPct val="90000"/>
              </a:lnSpc>
              <a:buFontTx/>
              <a:buNone/>
            </a:pPr>
            <a:endParaRPr lang="en-US" sz="500" i="1" u="sng" dirty="0"/>
          </a:p>
          <a:p>
            <a:pPr>
              <a:lnSpc>
                <a:spcPct val="90000"/>
              </a:lnSpc>
            </a:pPr>
            <a:r>
              <a:rPr lang="en-US" sz="2400" u="sng" dirty="0"/>
              <a:t>Payroll &amp; Benefits</a:t>
            </a:r>
            <a:endParaRPr lang="en-US" sz="2400" u="sng" dirty="0">
              <a:cs typeface="Arial"/>
            </a:endParaRPr>
          </a:p>
          <a:p>
            <a:pPr marL="0" lvl="1" indent="0">
              <a:lnSpc>
                <a:spcPct val="90000"/>
              </a:lnSpc>
              <a:buClr>
                <a:schemeClr val="hlink"/>
              </a:buClr>
              <a:buSzPct val="90000"/>
              <a:buNone/>
            </a:pPr>
            <a:r>
              <a:rPr lang="en-US" sz="2400" i="1" dirty="0"/>
              <a:t>            Nikki Shipman, Payroll Specialist</a:t>
            </a:r>
            <a:endParaRPr lang="en-US" sz="2400" u="sng" dirty="0"/>
          </a:p>
          <a:p>
            <a:pPr marL="0" lvl="1" indent="0">
              <a:lnSpc>
                <a:spcPct val="90000"/>
              </a:lnSpc>
              <a:buClr>
                <a:schemeClr val="hlink"/>
              </a:buClr>
              <a:buSzPct val="90000"/>
              <a:buNone/>
            </a:pPr>
            <a:endParaRPr lang="en-US" sz="2400" u="sng" dirty="0"/>
          </a:p>
          <a:p>
            <a:pPr>
              <a:lnSpc>
                <a:spcPct val="90000"/>
              </a:lnSpc>
            </a:pPr>
            <a:r>
              <a:rPr lang="en-US" sz="2400" u="sng" dirty="0"/>
              <a:t>General Concerns &amp; Board Issues</a:t>
            </a:r>
          </a:p>
          <a:p>
            <a:pPr marL="457200" lvl="1" indent="0">
              <a:lnSpc>
                <a:spcPct val="90000"/>
              </a:lnSpc>
              <a:buNone/>
            </a:pPr>
            <a:r>
              <a:rPr lang="en-US" sz="2400" i="1" dirty="0"/>
              <a:t>	Monique Rector, Chief  School Financial Officer</a:t>
            </a:r>
          </a:p>
          <a:p>
            <a:pPr marL="457200" lvl="1" indent="0">
              <a:lnSpc>
                <a:spcPct val="90000"/>
              </a:lnSpc>
              <a:buNone/>
            </a:pPr>
            <a:endParaRPr lang="en-US" sz="2400" i="1" dirty="0"/>
          </a:p>
          <a:p>
            <a:pPr>
              <a:lnSpc>
                <a:spcPct val="90000"/>
              </a:lnSpc>
            </a:pPr>
            <a:r>
              <a:rPr lang="en-US" sz="2400" u="sng" dirty="0"/>
              <a:t>Contracts, Teacher Certificates &amp; Transcripts &amp; Federal Programs</a:t>
            </a:r>
          </a:p>
          <a:p>
            <a:pPr marL="457200" lvl="1" indent="0">
              <a:lnSpc>
                <a:spcPct val="90000"/>
              </a:lnSpc>
              <a:buNone/>
            </a:pPr>
            <a:r>
              <a:rPr lang="en-US" sz="2400" i="1" dirty="0"/>
              <a:t>	Rita Pilling, </a:t>
            </a:r>
            <a:r>
              <a:rPr lang="en-US" sz="2400" i="1" dirty="0" smtClean="0"/>
              <a:t>Federal Programs Director</a:t>
            </a:r>
          </a:p>
          <a:p>
            <a:pPr marL="457200" lvl="1" indent="0">
              <a:lnSpc>
                <a:spcPct val="90000"/>
              </a:lnSpc>
              <a:buNone/>
            </a:pPr>
            <a:r>
              <a:rPr lang="en-US" sz="2400" i="1" dirty="0"/>
              <a:t> </a:t>
            </a:r>
            <a:r>
              <a:rPr lang="en-US" sz="2400" i="1" dirty="0" smtClean="0"/>
              <a:t>    Kristy Watkins, Curriculum Director</a:t>
            </a:r>
            <a:endParaRPr lang="en-US" sz="2400" i="1" dirty="0"/>
          </a:p>
          <a:p>
            <a:pPr marL="457200" lvl="1" indent="0">
              <a:lnSpc>
                <a:spcPct val="90000"/>
              </a:lnSpc>
              <a:buNone/>
            </a:pPr>
            <a:r>
              <a:rPr lang="en-US" sz="2400" i="1" dirty="0"/>
              <a:t>     Kristi Bozeman, Secretary to the Superintendent</a:t>
            </a:r>
          </a:p>
          <a:p>
            <a:pPr lvl="1">
              <a:lnSpc>
                <a:spcPct val="90000"/>
              </a:lnSpc>
            </a:pPr>
            <a:endParaRPr lang="en-US" sz="2400" i="1" dirty="0"/>
          </a:p>
        </p:txBody>
      </p:sp>
    </p:spTree>
  </p:cSld>
  <p:clrMapOvr>
    <a:masterClrMapping/>
  </p:clrMapOvr>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Beam</Template>
  <TotalTime>4307</TotalTime>
  <Words>3000</Words>
  <Application>Microsoft Office PowerPoint</Application>
  <PresentationFormat>On-screen Show (4:3)</PresentationFormat>
  <Paragraphs>374</Paragraphs>
  <Slides>30</Slides>
  <Notes>23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5" baseType="lpstr">
      <vt:lpstr>Arial</vt:lpstr>
      <vt:lpstr>Garamond</vt:lpstr>
      <vt:lpstr>Wingdings</vt:lpstr>
      <vt:lpstr>Beam</vt:lpstr>
      <vt:lpstr>Worksheet</vt:lpstr>
      <vt:lpstr>New Employee Orientation August 2, 2022</vt:lpstr>
      <vt:lpstr>Welcome!</vt:lpstr>
      <vt:lpstr>First paycheck schedule:</vt:lpstr>
      <vt:lpstr>What about Take Home Pay?</vt:lpstr>
      <vt:lpstr>What about Take Home Pay?</vt:lpstr>
      <vt:lpstr>Salary</vt:lpstr>
      <vt:lpstr>Summary of Payroll Procedures</vt:lpstr>
      <vt:lpstr>Importance of Sick Leave</vt:lpstr>
      <vt:lpstr>Sick Leave Bank</vt:lpstr>
      <vt:lpstr>Kelly Educational Services (KES)</vt:lpstr>
      <vt:lpstr>Summary of Payroll Procedures</vt:lpstr>
      <vt:lpstr>Summary of Payroll Procedures</vt:lpstr>
      <vt:lpstr>Summary of Payroll Procedures</vt:lpstr>
      <vt:lpstr>Summary of Payroll Procedures</vt:lpstr>
      <vt:lpstr>Direct Deposit</vt:lpstr>
      <vt:lpstr>How do I purchase things I need to do my job?</vt:lpstr>
      <vt:lpstr>How do I purchase things I need to do my job?</vt:lpstr>
      <vt:lpstr>Teacher Classroom Supply Monies</vt:lpstr>
      <vt:lpstr>Teacher Receipt Books</vt:lpstr>
      <vt:lpstr>Teacher Receipt Books</vt:lpstr>
      <vt:lpstr>Public Monies</vt:lpstr>
      <vt:lpstr>Professional Development</vt:lpstr>
      <vt:lpstr>Professional Development</vt:lpstr>
      <vt:lpstr>DOCUMENT SERVICES</vt:lpstr>
      <vt:lpstr>Document Services Sign-In</vt:lpstr>
      <vt:lpstr>PowerPoint Presentation</vt:lpstr>
      <vt:lpstr>Faculty Information</vt:lpstr>
      <vt:lpstr>Faculty Information</vt:lpstr>
      <vt:lpstr>Who do I call? For questions about</vt:lpstr>
      <vt:lpstr>Who do I call? Contacts at the Board Office  205-384-6880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Benefits 2007-2008</dc:title>
  <dc:creator>Administrator</dc:creator>
  <cp:lastModifiedBy>Lori Blankenship</cp:lastModifiedBy>
  <cp:revision>382</cp:revision>
  <cp:lastPrinted>2021-08-03T20:40:10Z</cp:lastPrinted>
  <dcterms:created xsi:type="dcterms:W3CDTF">2007-04-13T14:20:52Z</dcterms:created>
  <dcterms:modified xsi:type="dcterms:W3CDTF">2022-11-28T20:55:37Z</dcterms:modified>
</cp:coreProperties>
</file>