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865186B-B381-4A46-94B7-23BE4F0F74EE}" type="datetimeFigureOut">
              <a:rPr lang="en-US" smtClean="0"/>
              <a:t>8/30/2014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5D8BAD5-EE4B-4456-81B9-B90D74EA714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65186B-B381-4A46-94B7-23BE4F0F74EE}" type="datetimeFigureOut">
              <a:rPr lang="en-US" smtClean="0"/>
              <a:t>8/30/2014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8BAD5-EE4B-4456-81B9-B90D74EA714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65186B-B381-4A46-94B7-23BE4F0F74EE}" type="datetimeFigureOut">
              <a:rPr lang="en-US" smtClean="0"/>
              <a:t>8/30/2014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8BAD5-EE4B-4456-81B9-B90D74EA714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865186B-B381-4A46-94B7-23BE4F0F74EE}" type="datetimeFigureOut">
              <a:rPr lang="en-US" smtClean="0"/>
              <a:t>8/30/2014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8BAD5-EE4B-4456-81B9-B90D74EA7143}"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865186B-B381-4A46-94B7-23BE4F0F74EE}" type="datetimeFigureOut">
              <a:rPr lang="en-US" smtClean="0"/>
              <a:t>8/30/2014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D8BAD5-EE4B-4456-81B9-B90D74EA7143}"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65186B-B381-4A46-94B7-23BE4F0F74EE}" type="datetimeFigureOut">
              <a:rPr lang="en-US" smtClean="0"/>
              <a:t>8/30/2014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8BAD5-EE4B-4456-81B9-B90D74EA714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5186B-B381-4A46-94B7-23BE4F0F74EE}" type="datetimeFigureOut">
              <a:rPr lang="en-US" smtClean="0"/>
              <a:t>8/30/2014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D8BAD5-EE4B-4456-81B9-B90D74EA714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0865186B-B381-4A46-94B7-23BE4F0F74EE}" type="datetimeFigureOut">
              <a:rPr lang="en-US" smtClean="0"/>
              <a:t>8/30/2014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05D8BAD5-EE4B-4456-81B9-B90D74EA714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0865186B-B381-4A46-94B7-23BE4F0F74EE}" type="datetimeFigureOut">
              <a:rPr lang="en-US" smtClean="0"/>
              <a:t>8/30/2014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05D8BAD5-EE4B-4456-81B9-B90D74EA714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65186B-B381-4A46-94B7-23BE4F0F74EE}" type="datetimeFigureOut">
              <a:rPr lang="en-US" smtClean="0"/>
              <a:t>8/30/2014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8BAD5-EE4B-4456-81B9-B90D74EA714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65186B-B381-4A46-94B7-23BE4F0F74EE}" type="datetimeFigureOut">
              <a:rPr lang="en-US" smtClean="0"/>
              <a:t>8/30/2014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8BAD5-EE4B-4456-81B9-B90D74EA714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865186B-B381-4A46-94B7-23BE4F0F74EE}" type="datetimeFigureOut">
              <a:rPr lang="en-US" smtClean="0"/>
              <a:t>8/30/2014</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5D8BAD5-EE4B-4456-81B9-B90D74EA714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Seven Deadly Camera Sins</a:t>
            </a:r>
            <a:br>
              <a:rPr lang="en-US" dirty="0" smtClean="0"/>
            </a:br>
            <a:endParaRPr lang="en-US" sz="1400" dirty="0"/>
          </a:p>
        </p:txBody>
      </p:sp>
      <p:sp>
        <p:nvSpPr>
          <p:cNvPr id="3" name="Subtitle 2"/>
          <p:cNvSpPr>
            <a:spLocks noGrp="1"/>
          </p:cNvSpPr>
          <p:nvPr>
            <p:ph type="subTitle" idx="1"/>
          </p:nvPr>
        </p:nvSpPr>
        <p:spPr/>
        <p:txBody>
          <a:bodyPr/>
          <a:lstStyle/>
          <a:p>
            <a:r>
              <a:rPr lang="en-US" dirty="0" smtClean="0"/>
              <a:t>by Jim Stinson</a:t>
            </a:r>
            <a:endParaRPr lang="en-US" dirty="0"/>
          </a:p>
        </p:txBody>
      </p:sp>
    </p:spTree>
    <p:extLst>
      <p:ext uri="{BB962C8B-B14F-4D97-AF65-F5344CB8AC3E}">
        <p14:creationId xmlns:p14="http://schemas.microsoft.com/office/powerpoint/2010/main" val="386759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en-US" dirty="0" smtClean="0"/>
              <a:t>Seven Deadly Camera Sins</a:t>
            </a:r>
            <a:endParaRPr lang="en-US" dirty="0"/>
          </a:p>
        </p:txBody>
      </p:sp>
      <p:sp>
        <p:nvSpPr>
          <p:cNvPr id="3" name="Content Placeholder 2"/>
          <p:cNvSpPr>
            <a:spLocks noGrp="1"/>
          </p:cNvSpPr>
          <p:nvPr>
            <p:ph idx="1"/>
          </p:nvPr>
        </p:nvSpPr>
        <p:spPr/>
        <p:txBody>
          <a:bodyPr/>
          <a:lstStyle/>
          <a:p>
            <a:r>
              <a:rPr lang="en-US" dirty="0" smtClean="0"/>
              <a:t>Good programs start with good camera work.  No matter how carefully you plan a show or edit your material, you can’t make a good video out of lousy footage. Garbage in, garbage out!</a:t>
            </a:r>
          </a:p>
          <a:p>
            <a:r>
              <a:rPr lang="en-US" dirty="0" smtClean="0"/>
              <a:t>Quality video recording is surprisingly easy to do, as long as you avoid the seven deadly sins of camera operation!</a:t>
            </a:r>
            <a:endParaRPr lang="en-US" dirty="0"/>
          </a:p>
        </p:txBody>
      </p:sp>
    </p:spTree>
    <p:extLst>
      <p:ext uri="{BB962C8B-B14F-4D97-AF65-F5344CB8AC3E}">
        <p14:creationId xmlns:p14="http://schemas.microsoft.com/office/powerpoint/2010/main" val="296773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Seven Deadly Camera Sins</a:t>
            </a:r>
            <a:endParaRPr lang="en-US" dirty="0"/>
          </a:p>
        </p:txBody>
      </p:sp>
      <p:sp>
        <p:nvSpPr>
          <p:cNvPr id="3" name="Content Placeholder 2"/>
          <p:cNvSpPr>
            <a:spLocks noGrp="1"/>
          </p:cNvSpPr>
          <p:nvPr>
            <p:ph idx="1"/>
          </p:nvPr>
        </p:nvSpPr>
        <p:spPr/>
        <p:txBody>
          <a:bodyPr/>
          <a:lstStyle/>
          <a:p>
            <a:r>
              <a:rPr lang="en-US" b="1" dirty="0" smtClean="0"/>
              <a:t>1.)  </a:t>
            </a:r>
            <a:r>
              <a:rPr lang="en-US" b="1" dirty="0" err="1" smtClean="0"/>
              <a:t>Firehosing</a:t>
            </a:r>
            <a:endParaRPr lang="en-US" b="1" dirty="0" smtClean="0"/>
          </a:p>
          <a:p>
            <a:r>
              <a:rPr lang="en-US" b="1" dirty="0" smtClean="0"/>
              <a:t>2.)  </a:t>
            </a:r>
            <a:r>
              <a:rPr lang="en-US" b="1" dirty="0" err="1" smtClean="0"/>
              <a:t>Snapshooting</a:t>
            </a:r>
            <a:endParaRPr lang="en-US" b="1" dirty="0" smtClean="0"/>
          </a:p>
          <a:p>
            <a:r>
              <a:rPr lang="en-US" b="1" dirty="0" smtClean="0"/>
              <a:t>3.)  Headhunting</a:t>
            </a:r>
          </a:p>
          <a:p>
            <a:r>
              <a:rPr lang="en-US" b="1" dirty="0" smtClean="0"/>
              <a:t>4.)  Backlighting</a:t>
            </a:r>
          </a:p>
          <a:p>
            <a:r>
              <a:rPr lang="en-US" b="1" dirty="0" smtClean="0"/>
              <a:t>5.)  </a:t>
            </a:r>
            <a:r>
              <a:rPr lang="en-US" b="1" dirty="0" err="1" smtClean="0"/>
              <a:t>Motorzooming</a:t>
            </a:r>
            <a:endParaRPr lang="en-US" b="1" dirty="0" smtClean="0"/>
          </a:p>
          <a:p>
            <a:r>
              <a:rPr lang="en-US" b="1" dirty="0" smtClean="0"/>
              <a:t>6.) Upstanding</a:t>
            </a:r>
          </a:p>
          <a:p>
            <a:r>
              <a:rPr lang="en-US" b="1" dirty="0" smtClean="0"/>
              <a:t>7.)  Jogging</a:t>
            </a:r>
            <a:endParaRPr lang="en-US" b="1" dirty="0"/>
          </a:p>
        </p:txBody>
      </p:sp>
    </p:spTree>
    <p:extLst>
      <p:ext uri="{BB962C8B-B14F-4D97-AF65-F5344CB8AC3E}">
        <p14:creationId xmlns:p14="http://schemas.microsoft.com/office/powerpoint/2010/main" val="292254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Firehosing</a:t>
            </a:r>
            <a:endParaRPr lang="en-US" dirty="0"/>
          </a:p>
        </p:txBody>
      </p:sp>
      <p:sp>
        <p:nvSpPr>
          <p:cNvPr id="3" name="Content Placeholder 2"/>
          <p:cNvSpPr>
            <a:spLocks noGrp="1"/>
          </p:cNvSpPr>
          <p:nvPr>
            <p:ph idx="1"/>
          </p:nvPr>
        </p:nvSpPr>
        <p:spPr/>
        <p:txBody>
          <a:bodyPr>
            <a:normAutofit fontScale="92500"/>
          </a:bodyPr>
          <a:lstStyle/>
          <a:p>
            <a:r>
              <a:rPr lang="en-US" b="1" dirty="0" err="1" smtClean="0"/>
              <a:t>Firehosing</a:t>
            </a:r>
            <a:r>
              <a:rPr lang="en-US" b="1" dirty="0" smtClean="0"/>
              <a:t> means turning the camera on and then aiming it vaguely at one thing for a moment </a:t>
            </a:r>
            <a:r>
              <a:rPr lang="en-US" b="1" dirty="0" smtClean="0"/>
              <a:t>and jumping from subject to subject.</a:t>
            </a:r>
          </a:p>
          <a:p>
            <a:r>
              <a:rPr lang="en-US" dirty="0" smtClean="0"/>
              <a:t>In </a:t>
            </a:r>
            <a:r>
              <a:rPr lang="en-US" dirty="0" smtClean="0"/>
              <a:t>short, </a:t>
            </a:r>
            <a:r>
              <a:rPr lang="en-US" dirty="0" err="1" smtClean="0"/>
              <a:t>firehosing</a:t>
            </a:r>
            <a:r>
              <a:rPr lang="en-US" dirty="0" smtClean="0"/>
              <a:t> is the sin of not knowing what you want to shoot.</a:t>
            </a:r>
          </a:p>
          <a:p>
            <a:r>
              <a:rPr lang="en-US" dirty="0" smtClean="0"/>
              <a:t>You wave the camera around in the hope of capturing something, and because you never land on anything for more than an instant you irritate viewers and make them potentially seasick!</a:t>
            </a:r>
            <a:endParaRPr lang="en-US" dirty="0"/>
          </a:p>
        </p:txBody>
      </p:sp>
    </p:spTree>
    <p:extLst>
      <p:ext uri="{BB962C8B-B14F-4D97-AF65-F5344CB8AC3E}">
        <p14:creationId xmlns:p14="http://schemas.microsoft.com/office/powerpoint/2010/main" val="3973678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avoid </a:t>
            </a:r>
            <a:r>
              <a:rPr lang="en-US" dirty="0" err="1" smtClean="0"/>
              <a:t>Firehosing</a:t>
            </a:r>
            <a:endParaRPr lang="en-US" dirty="0"/>
          </a:p>
        </p:txBody>
      </p:sp>
      <p:sp>
        <p:nvSpPr>
          <p:cNvPr id="3" name="Content Placeholder 2"/>
          <p:cNvSpPr>
            <a:spLocks noGrp="1"/>
          </p:cNvSpPr>
          <p:nvPr>
            <p:ph idx="1"/>
          </p:nvPr>
        </p:nvSpPr>
        <p:spPr/>
        <p:txBody>
          <a:bodyPr>
            <a:normAutofit fontScale="92500"/>
          </a:bodyPr>
          <a:lstStyle/>
          <a:p>
            <a:r>
              <a:rPr lang="en-US" b="1" dirty="0" smtClean="0"/>
              <a:t>To avoid this most common of all camera sins, simply frame each shot before you roll tape.</a:t>
            </a:r>
          </a:p>
          <a:p>
            <a:r>
              <a:rPr lang="en-US" b="1" dirty="0" smtClean="0"/>
              <a:t>Shoot long enough so that viewers can make sense of the image, and stop the camcorder before framing the next shot.</a:t>
            </a:r>
          </a:p>
          <a:p>
            <a:r>
              <a:rPr lang="en-US" dirty="0" smtClean="0"/>
              <a:t>When you edit your footage, it’s o.k. to keep </a:t>
            </a:r>
            <a:r>
              <a:rPr lang="en-US" dirty="0"/>
              <a:t>r</a:t>
            </a:r>
            <a:r>
              <a:rPr lang="en-US" dirty="0" smtClean="0"/>
              <a:t>olling while your waggling </a:t>
            </a:r>
            <a:r>
              <a:rPr lang="en-US" dirty="0" smtClean="0"/>
              <a:t>your </a:t>
            </a:r>
            <a:r>
              <a:rPr lang="en-US" dirty="0" smtClean="0"/>
              <a:t>way from shot </a:t>
            </a:r>
            <a:br>
              <a:rPr lang="en-US" dirty="0" smtClean="0"/>
            </a:br>
            <a:r>
              <a:rPr lang="en-US" dirty="0" smtClean="0"/>
              <a:t>A to shot B because you will delete the </a:t>
            </a:r>
            <a:r>
              <a:rPr lang="en-US" dirty="0" err="1" smtClean="0"/>
              <a:t>firehosing</a:t>
            </a:r>
            <a:r>
              <a:rPr lang="en-US" dirty="0" smtClean="0"/>
              <a:t> between the two when you edit.</a:t>
            </a:r>
          </a:p>
          <a:p>
            <a:endParaRPr lang="en-US" dirty="0" smtClean="0"/>
          </a:p>
        </p:txBody>
      </p:sp>
    </p:spTree>
    <p:extLst>
      <p:ext uri="{BB962C8B-B14F-4D97-AF65-F5344CB8AC3E}">
        <p14:creationId xmlns:p14="http://schemas.microsoft.com/office/powerpoint/2010/main" val="654839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a:t>
            </a:r>
            <a:r>
              <a:rPr lang="en-US" dirty="0" err="1" smtClean="0"/>
              <a:t>Firehosing</a:t>
            </a:r>
            <a:endParaRPr lang="en-US" dirty="0"/>
          </a:p>
        </p:txBody>
      </p:sp>
      <p:sp>
        <p:nvSpPr>
          <p:cNvPr id="3" name="Content Placeholder 2"/>
          <p:cNvSpPr>
            <a:spLocks noGrp="1"/>
          </p:cNvSpPr>
          <p:nvPr>
            <p:ph idx="1"/>
          </p:nvPr>
        </p:nvSpPr>
        <p:spPr/>
        <p:txBody>
          <a:bodyPr>
            <a:normAutofit fontScale="92500"/>
          </a:bodyPr>
          <a:lstStyle/>
          <a:p>
            <a:r>
              <a:rPr lang="en-US" dirty="0" smtClean="0"/>
              <a:t>What if you really want to pan, tilt, or zoom between compositions to show the relationship between them?</a:t>
            </a:r>
          </a:p>
          <a:p>
            <a:r>
              <a:rPr lang="en-US" dirty="0" smtClean="0"/>
              <a:t>Start by framing, but not shooting, a rehearsal composition of shot B.</a:t>
            </a:r>
          </a:p>
          <a:p>
            <a:r>
              <a:rPr lang="en-US" dirty="0" smtClean="0"/>
              <a:t>Then set up shot A, lay down the footage, and move smoothly and decisively to frame shot B.</a:t>
            </a:r>
          </a:p>
          <a:p>
            <a:r>
              <a:rPr lang="en-US" dirty="0" smtClean="0"/>
              <a:t>Your viewers will accept and enjoy the move because it looks planned and well </a:t>
            </a:r>
            <a:r>
              <a:rPr lang="en-US" dirty="0" err="1" smtClean="0"/>
              <a:t>excecuted</a:t>
            </a:r>
            <a:r>
              <a:rPr lang="en-US" dirty="0" smtClean="0"/>
              <a:t>.</a:t>
            </a:r>
            <a:endParaRPr lang="en-US" dirty="0"/>
          </a:p>
        </p:txBody>
      </p:sp>
    </p:spTree>
    <p:extLst>
      <p:ext uri="{BB962C8B-B14F-4D97-AF65-F5344CB8AC3E}">
        <p14:creationId xmlns:p14="http://schemas.microsoft.com/office/powerpoint/2010/main" val="827345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Snapshooting</a:t>
            </a:r>
            <a:endParaRPr lang="en-US" dirty="0"/>
          </a:p>
        </p:txBody>
      </p:sp>
      <p:sp>
        <p:nvSpPr>
          <p:cNvPr id="3" name="Content Placeholder 2"/>
          <p:cNvSpPr>
            <a:spLocks noGrp="1"/>
          </p:cNvSpPr>
          <p:nvPr>
            <p:ph idx="1"/>
          </p:nvPr>
        </p:nvSpPr>
        <p:spPr/>
        <p:txBody>
          <a:bodyPr/>
          <a:lstStyle/>
          <a:p>
            <a:r>
              <a:rPr lang="en-US" b="1" dirty="0" err="1" smtClean="0"/>
              <a:t>Snapshooting</a:t>
            </a:r>
            <a:r>
              <a:rPr lang="en-US" b="1" dirty="0" smtClean="0"/>
              <a:t> means making shots too short to view comfortably-</a:t>
            </a:r>
            <a:r>
              <a:rPr lang="en-US" dirty="0" smtClean="0"/>
              <a:t> shots suitable for a machine-gun car commercial or a hyper music video</a:t>
            </a:r>
          </a:p>
          <a:p>
            <a:r>
              <a:rPr lang="en-US" b="1" dirty="0" err="1" smtClean="0"/>
              <a:t>Snapshooting</a:t>
            </a:r>
            <a:r>
              <a:rPr lang="en-US" b="1" dirty="0" smtClean="0"/>
              <a:t> results from two bad habits:</a:t>
            </a:r>
          </a:p>
          <a:p>
            <a:r>
              <a:rPr lang="en-US" b="1" dirty="0" smtClean="0"/>
              <a:t>1.)  Unconsciously treating the camcorder like a still camera.</a:t>
            </a:r>
          </a:p>
          <a:p>
            <a:r>
              <a:rPr lang="en-US" b="1" dirty="0" smtClean="0"/>
              <a:t>2.)  Failing to shoot head and tail footage.</a:t>
            </a:r>
            <a:endParaRPr lang="en-US" b="1" dirty="0"/>
          </a:p>
        </p:txBody>
      </p:sp>
    </p:spTree>
    <p:extLst>
      <p:ext uri="{BB962C8B-B14F-4D97-AF65-F5344CB8AC3E}">
        <p14:creationId xmlns:p14="http://schemas.microsoft.com/office/powerpoint/2010/main" val="2575004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Snapshooting</a:t>
            </a:r>
            <a:endParaRPr lang="en-US" dirty="0"/>
          </a:p>
        </p:txBody>
      </p:sp>
      <p:sp>
        <p:nvSpPr>
          <p:cNvPr id="3" name="Content Placeholder 2"/>
          <p:cNvSpPr>
            <a:spLocks noGrp="1"/>
          </p:cNvSpPr>
          <p:nvPr>
            <p:ph idx="1"/>
          </p:nvPr>
        </p:nvSpPr>
        <p:spPr/>
        <p:txBody>
          <a:bodyPr/>
          <a:lstStyle/>
          <a:p>
            <a:r>
              <a:rPr lang="en-US" b="1" dirty="0" smtClean="0"/>
              <a:t>It is essential that you roll tape at least three or four seconds before the action you want and another three or four after it apparently ends.</a:t>
            </a:r>
          </a:p>
          <a:p>
            <a:r>
              <a:rPr lang="en-US" dirty="0" smtClean="0"/>
              <a:t>There are two important reasons for shooting this “bookend” material</a:t>
            </a:r>
            <a:endParaRPr lang="en-US" dirty="0"/>
          </a:p>
        </p:txBody>
      </p:sp>
    </p:spTree>
    <p:extLst>
      <p:ext uri="{BB962C8B-B14F-4D97-AF65-F5344CB8AC3E}">
        <p14:creationId xmlns:p14="http://schemas.microsoft.com/office/powerpoint/2010/main" val="334028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Snapshooting</a:t>
            </a:r>
            <a:r>
              <a:rPr lang="en-US" dirty="0" smtClean="0"/>
              <a:t>: Bookend material</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1.) Leading footage starts recording a control track before the essential action begins.  In editing, that track will display </a:t>
            </a:r>
            <a:r>
              <a:rPr lang="en-US" dirty="0" err="1" smtClean="0"/>
              <a:t>timecode</a:t>
            </a:r>
            <a:r>
              <a:rPr lang="en-US" dirty="0" smtClean="0"/>
              <a:t> numbers so that you can cue the shot to hit a precise edit point.</a:t>
            </a:r>
          </a:p>
          <a:p>
            <a:pPr marL="0" indent="0">
              <a:buNone/>
            </a:pPr>
            <a:r>
              <a:rPr lang="en-US" dirty="0" smtClean="0"/>
              <a:t>2.) Bookend footage offers you options in adjusting start and end points for the edited shot.  </a:t>
            </a:r>
            <a:r>
              <a:rPr lang="en-US" b="1" dirty="0" smtClean="0"/>
              <a:t>Without head and tail footage, you’re stuck with the edit choices you made on the fly.</a:t>
            </a:r>
            <a:endParaRPr lang="en-US" b="1" dirty="0"/>
          </a:p>
        </p:txBody>
      </p:sp>
    </p:spTree>
    <p:extLst>
      <p:ext uri="{BB962C8B-B14F-4D97-AF65-F5344CB8AC3E}">
        <p14:creationId xmlns:p14="http://schemas.microsoft.com/office/powerpoint/2010/main" val="2454560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Headhunting</a:t>
            </a:r>
            <a:endParaRPr lang="en-US" dirty="0"/>
          </a:p>
        </p:txBody>
      </p:sp>
      <p:sp>
        <p:nvSpPr>
          <p:cNvPr id="3" name="Content Placeholder 2"/>
          <p:cNvSpPr>
            <a:spLocks noGrp="1"/>
          </p:cNvSpPr>
          <p:nvPr>
            <p:ph idx="1"/>
          </p:nvPr>
        </p:nvSpPr>
        <p:spPr/>
        <p:txBody>
          <a:bodyPr>
            <a:normAutofit lnSpcReduction="10000"/>
          </a:bodyPr>
          <a:lstStyle/>
          <a:p>
            <a:r>
              <a:rPr lang="en-US" b="1" dirty="0" smtClean="0"/>
              <a:t>Headhunting </a:t>
            </a:r>
            <a:r>
              <a:rPr lang="en-US" b="1" dirty="0" smtClean="0"/>
              <a:t>is framing </a:t>
            </a:r>
            <a:r>
              <a:rPr lang="en-US" b="1" dirty="0" smtClean="0"/>
              <a:t>subjects so that their eyes are in the exact center of the image: half way up and halfway down</a:t>
            </a:r>
          </a:p>
          <a:p>
            <a:r>
              <a:rPr lang="en-US" dirty="0" smtClean="0"/>
              <a:t>Centering people is natural because that’s the way we look at them in real life, eye to eye.</a:t>
            </a:r>
          </a:p>
          <a:p>
            <a:r>
              <a:rPr lang="en-US" dirty="0" smtClean="0"/>
              <a:t>Our human vision however does not have an unforgiving border around it and in this composition where it centers the eye looks well, dumb!</a:t>
            </a:r>
            <a:endParaRPr lang="en-US" dirty="0"/>
          </a:p>
        </p:txBody>
      </p:sp>
    </p:spTree>
    <p:extLst>
      <p:ext uri="{BB962C8B-B14F-4D97-AF65-F5344CB8AC3E}">
        <p14:creationId xmlns:p14="http://schemas.microsoft.com/office/powerpoint/2010/main" val="333497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Avoid Headhunting</a:t>
            </a:r>
            <a:endParaRPr lang="en-US" dirty="0"/>
          </a:p>
        </p:txBody>
      </p:sp>
      <p:sp>
        <p:nvSpPr>
          <p:cNvPr id="3" name="Content Placeholder 2"/>
          <p:cNvSpPr>
            <a:spLocks noGrp="1"/>
          </p:cNvSpPr>
          <p:nvPr>
            <p:ph idx="1"/>
          </p:nvPr>
        </p:nvSpPr>
        <p:spPr/>
        <p:txBody>
          <a:bodyPr/>
          <a:lstStyle/>
          <a:p>
            <a:r>
              <a:rPr lang="en-US" b="1" dirty="0" smtClean="0"/>
              <a:t>Use your Rule of Thirds!!</a:t>
            </a:r>
          </a:p>
          <a:p>
            <a:r>
              <a:rPr lang="en-US" b="1" dirty="0" smtClean="0"/>
              <a:t>Keep the subjects eyes on or above and imaginary horizontal line one-third of the way down from the top</a:t>
            </a:r>
            <a:endParaRPr lang="en-US" b="1" dirty="0"/>
          </a:p>
        </p:txBody>
      </p:sp>
    </p:spTree>
    <p:extLst>
      <p:ext uri="{BB962C8B-B14F-4D97-AF65-F5344CB8AC3E}">
        <p14:creationId xmlns:p14="http://schemas.microsoft.com/office/powerpoint/2010/main" val="2746343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Backlighting</a:t>
            </a:r>
            <a:endParaRPr lang="en-US" dirty="0"/>
          </a:p>
        </p:txBody>
      </p:sp>
      <p:sp>
        <p:nvSpPr>
          <p:cNvPr id="3" name="Content Placeholder 2"/>
          <p:cNvSpPr>
            <a:spLocks noGrp="1"/>
          </p:cNvSpPr>
          <p:nvPr>
            <p:ph idx="1"/>
          </p:nvPr>
        </p:nvSpPr>
        <p:spPr/>
        <p:txBody>
          <a:bodyPr/>
          <a:lstStyle/>
          <a:p>
            <a:r>
              <a:rPr lang="en-US" b="1" dirty="0" smtClean="0"/>
              <a:t>Backlighting is the sin of posing subject (usually one or more people) in front of </a:t>
            </a:r>
            <a:r>
              <a:rPr lang="en-US" b="1" dirty="0" smtClean="0"/>
              <a:t>a lit source so </a:t>
            </a:r>
            <a:r>
              <a:rPr lang="en-US" b="1" dirty="0" smtClean="0"/>
              <a:t>that the important foreground and subject </a:t>
            </a:r>
            <a:r>
              <a:rPr lang="en-US" b="1" dirty="0" smtClean="0"/>
              <a:t>darker </a:t>
            </a:r>
            <a:r>
              <a:rPr lang="en-US" b="1" dirty="0" smtClean="0"/>
              <a:t>than the unimportant background.</a:t>
            </a:r>
          </a:p>
          <a:p>
            <a:r>
              <a:rPr lang="en-US" dirty="0" smtClean="0"/>
              <a:t>There is too much light exposure for the camera and the subjects become dark silhouettes</a:t>
            </a:r>
            <a:endParaRPr lang="en-US" dirty="0"/>
          </a:p>
        </p:txBody>
      </p:sp>
    </p:spTree>
    <p:extLst>
      <p:ext uri="{BB962C8B-B14F-4D97-AF65-F5344CB8AC3E}">
        <p14:creationId xmlns:p14="http://schemas.microsoft.com/office/powerpoint/2010/main" val="474100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avoid Backlighting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Notice your surroundings and study the image in your viewfinder.  If it does not clearly show detail in people’s faces or other important foreground elements, you’ve got backlighting</a:t>
            </a:r>
          </a:p>
          <a:p>
            <a:r>
              <a:rPr lang="en-US" b="1" dirty="0" smtClean="0"/>
              <a:t>Move the camcorder and subjects until the foreground of your shot is at least as bright as the background.</a:t>
            </a:r>
          </a:p>
          <a:p>
            <a:r>
              <a:rPr lang="en-US" dirty="0" smtClean="0"/>
              <a:t>To eliminate sky start with a higher camera position</a:t>
            </a:r>
          </a:p>
          <a:p>
            <a:r>
              <a:rPr lang="en-US" dirty="0" smtClean="0"/>
              <a:t>At the beach turn away from the glare off the water</a:t>
            </a:r>
            <a:endParaRPr lang="en-US" dirty="0"/>
          </a:p>
        </p:txBody>
      </p:sp>
    </p:spTree>
    <p:extLst>
      <p:ext uri="{BB962C8B-B14F-4D97-AF65-F5344CB8AC3E}">
        <p14:creationId xmlns:p14="http://schemas.microsoft.com/office/powerpoint/2010/main" val="652767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Motorzooming</a:t>
            </a:r>
            <a:endParaRPr lang="en-US" dirty="0"/>
          </a:p>
        </p:txBody>
      </p:sp>
      <p:sp>
        <p:nvSpPr>
          <p:cNvPr id="3" name="Content Placeholder 2"/>
          <p:cNvSpPr>
            <a:spLocks noGrp="1"/>
          </p:cNvSpPr>
          <p:nvPr>
            <p:ph idx="1"/>
          </p:nvPr>
        </p:nvSpPr>
        <p:spPr/>
        <p:txBody>
          <a:bodyPr>
            <a:normAutofit fontScale="92500" lnSpcReduction="20000"/>
          </a:bodyPr>
          <a:lstStyle/>
          <a:p>
            <a:r>
              <a:rPr lang="en-US" b="1" dirty="0" err="1" smtClean="0"/>
              <a:t>Motorzooming</a:t>
            </a:r>
            <a:r>
              <a:rPr lang="en-US" b="1" dirty="0" smtClean="0"/>
              <a:t> is the sin of…zooming!  </a:t>
            </a:r>
            <a:r>
              <a:rPr lang="en-US" dirty="0" smtClean="0"/>
              <a:t>No matter how nifty your camera features may be, on-screen zooms are a dull waste of viewer time and professionals don’t use them except in two circumstances:</a:t>
            </a:r>
          </a:p>
          <a:p>
            <a:r>
              <a:rPr lang="en-US" dirty="0" smtClean="0"/>
              <a:t>1.) Real-time coverage like news and sports, when the need to keep an image on the </a:t>
            </a:r>
            <a:r>
              <a:rPr lang="en-US" dirty="0" smtClean="0"/>
              <a:t>screen </a:t>
            </a:r>
            <a:r>
              <a:rPr lang="en-US" dirty="0" smtClean="0"/>
              <a:t>mandates zooming between compositions.</a:t>
            </a:r>
          </a:p>
          <a:p>
            <a:r>
              <a:rPr lang="en-US" dirty="0" smtClean="0"/>
              <a:t>2.) Situations that require a progressive revelation of the image: The dark figure at the door pulls a sinister tool from her pocket to reveal that it </a:t>
            </a:r>
            <a:r>
              <a:rPr lang="en-US" dirty="0" smtClean="0"/>
              <a:t>is (zoom in)…her </a:t>
            </a:r>
            <a:r>
              <a:rPr lang="en-US" dirty="0" smtClean="0"/>
              <a:t>door key!</a:t>
            </a:r>
            <a:endParaRPr lang="en-US" dirty="0"/>
          </a:p>
        </p:txBody>
      </p:sp>
    </p:spTree>
    <p:extLst>
      <p:ext uri="{BB962C8B-B14F-4D97-AF65-F5344CB8AC3E}">
        <p14:creationId xmlns:p14="http://schemas.microsoft.com/office/powerpoint/2010/main" val="3165490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a:t>
            </a:r>
            <a:r>
              <a:rPr lang="en-US" dirty="0" err="1" smtClean="0"/>
              <a:t>Motorzooming</a:t>
            </a:r>
            <a:endParaRPr lang="en-US" dirty="0"/>
          </a:p>
        </p:txBody>
      </p:sp>
      <p:sp>
        <p:nvSpPr>
          <p:cNvPr id="3" name="Content Placeholder 2"/>
          <p:cNvSpPr>
            <a:spLocks noGrp="1"/>
          </p:cNvSpPr>
          <p:nvPr>
            <p:ph idx="1"/>
          </p:nvPr>
        </p:nvSpPr>
        <p:spPr/>
        <p:txBody>
          <a:bodyPr/>
          <a:lstStyle/>
          <a:p>
            <a:r>
              <a:rPr lang="en-US" dirty="0" smtClean="0"/>
              <a:t>If you have a zoom lens, zooming is inescapable because it’s the only way to change image size without physically moving forward or back.</a:t>
            </a:r>
          </a:p>
          <a:p>
            <a:r>
              <a:rPr lang="en-US" b="1" dirty="0" smtClean="0"/>
              <a:t>So….plan your shots to eliminate these zooms.</a:t>
            </a:r>
          </a:p>
          <a:p>
            <a:r>
              <a:rPr lang="en-US" b="1" dirty="0" smtClean="0"/>
              <a:t>If not able to eliminate while shooting you can edit them out later.</a:t>
            </a:r>
            <a:endParaRPr lang="en-US" b="1" dirty="0"/>
          </a:p>
        </p:txBody>
      </p:sp>
    </p:spTree>
    <p:extLst>
      <p:ext uri="{BB962C8B-B14F-4D97-AF65-F5344CB8AC3E}">
        <p14:creationId xmlns:p14="http://schemas.microsoft.com/office/powerpoint/2010/main" val="186884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Upstanding</a:t>
            </a:r>
            <a:endParaRPr lang="en-US" dirty="0"/>
          </a:p>
        </p:txBody>
      </p:sp>
      <p:sp>
        <p:nvSpPr>
          <p:cNvPr id="3" name="Content Placeholder 2"/>
          <p:cNvSpPr>
            <a:spLocks noGrp="1"/>
          </p:cNvSpPr>
          <p:nvPr>
            <p:ph idx="1"/>
          </p:nvPr>
        </p:nvSpPr>
        <p:spPr/>
        <p:txBody>
          <a:bodyPr/>
          <a:lstStyle/>
          <a:p>
            <a:r>
              <a:rPr lang="en-US" b="1" dirty="0" smtClean="0"/>
              <a:t>A </a:t>
            </a:r>
            <a:r>
              <a:rPr lang="en-US" b="1" dirty="0" smtClean="0"/>
              <a:t>sin </a:t>
            </a:r>
            <a:r>
              <a:rPr lang="en-US" b="1" dirty="0" smtClean="0"/>
              <a:t>of shooting everything from standing eye </a:t>
            </a:r>
            <a:r>
              <a:rPr lang="en-US" b="1" dirty="0" smtClean="0"/>
              <a:t>level</a:t>
            </a:r>
          </a:p>
          <a:p>
            <a:r>
              <a:rPr lang="en-US" dirty="0"/>
              <a:t>M</a:t>
            </a:r>
            <a:r>
              <a:rPr lang="en-US" dirty="0" smtClean="0"/>
              <a:t>uch </a:t>
            </a:r>
            <a:r>
              <a:rPr lang="en-US" dirty="0" smtClean="0"/>
              <a:t>of the world is better viewed from higher or lower angles</a:t>
            </a:r>
          </a:p>
          <a:p>
            <a:endParaRPr lang="en-US" dirty="0"/>
          </a:p>
        </p:txBody>
      </p:sp>
    </p:spTree>
    <p:extLst>
      <p:ext uri="{BB962C8B-B14F-4D97-AF65-F5344CB8AC3E}">
        <p14:creationId xmlns:p14="http://schemas.microsoft.com/office/powerpoint/2010/main" val="814388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avoid Upstanding</a:t>
            </a:r>
            <a:endParaRPr lang="en-US" dirty="0"/>
          </a:p>
        </p:txBody>
      </p:sp>
      <p:sp>
        <p:nvSpPr>
          <p:cNvPr id="3" name="Content Placeholder 2"/>
          <p:cNvSpPr>
            <a:spLocks noGrp="1"/>
          </p:cNvSpPr>
          <p:nvPr>
            <p:ph idx="1"/>
          </p:nvPr>
        </p:nvSpPr>
        <p:spPr/>
        <p:txBody>
          <a:bodyPr>
            <a:normAutofit/>
          </a:bodyPr>
          <a:lstStyle/>
          <a:p>
            <a:r>
              <a:rPr lang="en-US" b="1" dirty="0" smtClean="0"/>
              <a:t>Shoot children, pets, flowers, and </a:t>
            </a:r>
            <a:r>
              <a:rPr lang="en-US" b="1" dirty="0" smtClean="0"/>
              <a:t>other </a:t>
            </a:r>
            <a:r>
              <a:rPr lang="en-US" b="1" dirty="0" smtClean="0"/>
              <a:t>critters from their own levels.</a:t>
            </a:r>
          </a:p>
          <a:p>
            <a:r>
              <a:rPr lang="en-US" b="1" dirty="0" smtClean="0"/>
              <a:t>Lower the tripod and tilt the view finder upward</a:t>
            </a:r>
          </a:p>
          <a:p>
            <a:r>
              <a:rPr lang="en-US" b="1" dirty="0" smtClean="0"/>
              <a:t>Raise the camcorder for dramatic establishing shots</a:t>
            </a:r>
          </a:p>
          <a:p>
            <a:r>
              <a:rPr lang="en-US" dirty="0" smtClean="0"/>
              <a:t>Even if the subject doesn’t require it, a new angle makes a welcome change from the endless progression of eye-level shots.</a:t>
            </a:r>
            <a:endParaRPr lang="en-US" dirty="0"/>
          </a:p>
        </p:txBody>
      </p:sp>
    </p:spTree>
    <p:extLst>
      <p:ext uri="{BB962C8B-B14F-4D97-AF65-F5344CB8AC3E}">
        <p14:creationId xmlns:p14="http://schemas.microsoft.com/office/powerpoint/2010/main" val="3103473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Jogging</a:t>
            </a:r>
            <a:endParaRPr lang="en-US" dirty="0"/>
          </a:p>
        </p:txBody>
      </p:sp>
      <p:sp>
        <p:nvSpPr>
          <p:cNvPr id="3" name="Content Placeholder 2"/>
          <p:cNvSpPr>
            <a:spLocks noGrp="1"/>
          </p:cNvSpPr>
          <p:nvPr>
            <p:ph idx="1"/>
          </p:nvPr>
        </p:nvSpPr>
        <p:spPr/>
        <p:txBody>
          <a:bodyPr/>
          <a:lstStyle/>
          <a:p>
            <a:r>
              <a:rPr lang="en-US" b="1" dirty="0" smtClean="0"/>
              <a:t>Jogging is the sin of walking while shooting.</a:t>
            </a:r>
            <a:r>
              <a:rPr lang="en-US" dirty="0" smtClean="0"/>
              <a:t>  </a:t>
            </a:r>
          </a:p>
          <a:p>
            <a:r>
              <a:rPr lang="en-US" dirty="0" smtClean="0"/>
              <a:t>Moving shots are dramatic and exciting, so go for them but to ensure that most of the movement is forward rather than up and down, observe these simple rules for hand held shooting:</a:t>
            </a:r>
            <a:endParaRPr lang="en-US" dirty="0"/>
          </a:p>
        </p:txBody>
      </p:sp>
    </p:spTree>
    <p:extLst>
      <p:ext uri="{BB962C8B-B14F-4D97-AF65-F5344CB8AC3E}">
        <p14:creationId xmlns:p14="http://schemas.microsoft.com/office/powerpoint/2010/main" val="4095863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Jogging</a:t>
            </a:r>
            <a:endParaRPr lang="en-US" dirty="0"/>
          </a:p>
        </p:txBody>
      </p:sp>
      <p:sp>
        <p:nvSpPr>
          <p:cNvPr id="3" name="Content Placeholder 2"/>
          <p:cNvSpPr>
            <a:spLocks noGrp="1"/>
          </p:cNvSpPr>
          <p:nvPr>
            <p:ph idx="1"/>
          </p:nvPr>
        </p:nvSpPr>
        <p:spPr/>
        <p:txBody>
          <a:bodyPr>
            <a:normAutofit/>
          </a:bodyPr>
          <a:lstStyle/>
          <a:p>
            <a:r>
              <a:rPr lang="en-US" b="1" dirty="0" smtClean="0"/>
              <a:t>Zoom the lens to its wide-angle setting to minimize shake.</a:t>
            </a:r>
            <a:r>
              <a:rPr lang="en-US" dirty="0" smtClean="0"/>
              <a:t>  The telephoto position magnifies the jitters along with everything else.</a:t>
            </a:r>
          </a:p>
          <a:p>
            <a:r>
              <a:rPr lang="en-US" b="1" dirty="0" smtClean="0"/>
              <a:t>Don’t touch the viewfinder with your </a:t>
            </a:r>
            <a:r>
              <a:rPr lang="en-US" b="1" dirty="0" err="1" smtClean="0"/>
              <a:t>forhead</a:t>
            </a:r>
            <a:r>
              <a:rPr lang="en-US" b="1" dirty="0" smtClean="0"/>
              <a:t> </a:t>
            </a:r>
            <a:r>
              <a:rPr lang="en-US" dirty="0" smtClean="0"/>
              <a:t>(a snap if you have an LCD screen finder).</a:t>
            </a:r>
          </a:p>
          <a:p>
            <a:r>
              <a:rPr lang="en-US" b="1" dirty="0" smtClean="0"/>
              <a:t>Walk with both knees and elbows bent so that your arms and legs act as natural shock absorbers.</a:t>
            </a:r>
            <a:endParaRPr lang="en-US" b="1" dirty="0"/>
          </a:p>
        </p:txBody>
      </p:sp>
    </p:spTree>
    <p:extLst>
      <p:ext uri="{BB962C8B-B14F-4D97-AF65-F5344CB8AC3E}">
        <p14:creationId xmlns:p14="http://schemas.microsoft.com/office/powerpoint/2010/main" val="1063629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Jogging</a:t>
            </a:r>
            <a:endParaRPr lang="en-US" dirty="0"/>
          </a:p>
        </p:txBody>
      </p:sp>
      <p:sp>
        <p:nvSpPr>
          <p:cNvPr id="3" name="Content Placeholder 2"/>
          <p:cNvSpPr>
            <a:spLocks noGrp="1"/>
          </p:cNvSpPr>
          <p:nvPr>
            <p:ph idx="1"/>
          </p:nvPr>
        </p:nvSpPr>
        <p:spPr/>
        <p:txBody>
          <a:bodyPr/>
          <a:lstStyle/>
          <a:p>
            <a:r>
              <a:rPr lang="en-US" b="1" dirty="0" smtClean="0"/>
              <a:t>Move much more slowly than normal</a:t>
            </a:r>
            <a:r>
              <a:rPr lang="en-US" dirty="0" smtClean="0"/>
              <a:t>, so that the scene passing your lens has a chance to register with viewers.</a:t>
            </a:r>
          </a:p>
          <a:p>
            <a:r>
              <a:rPr lang="en-US" dirty="0" smtClean="0"/>
              <a:t>Pretend the camcorder you’re carrying is a very full, very hot cup of cocoa—and you’d better not spill a drop!</a:t>
            </a:r>
          </a:p>
        </p:txBody>
      </p:sp>
    </p:spTree>
    <p:extLst>
      <p:ext uri="{BB962C8B-B14F-4D97-AF65-F5344CB8AC3E}">
        <p14:creationId xmlns:p14="http://schemas.microsoft.com/office/powerpoint/2010/main" val="30820044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119</TotalTime>
  <Words>1084</Words>
  <Application>Microsoft Office PowerPoint</Application>
  <PresentationFormat>On-screen Show (4:3)</PresentationFormat>
  <Paragraphs>78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Brush Script MT</vt:lpstr>
      <vt:lpstr>Constantia</vt:lpstr>
      <vt:lpstr>Franklin Gothic Book</vt:lpstr>
      <vt:lpstr>Rage Italic</vt:lpstr>
      <vt:lpstr>Pushpin</vt:lpstr>
      <vt:lpstr>Seven Deadly Camera Sins </vt:lpstr>
      <vt:lpstr>Seven Deadly Camera Sins</vt:lpstr>
      <vt:lpstr>Seven Deadly Camera Sins</vt:lpstr>
      <vt:lpstr>Firehosing</vt:lpstr>
      <vt:lpstr>How to avoid Firehosing</vt:lpstr>
      <vt:lpstr>Avoiding Firehosing</vt:lpstr>
      <vt:lpstr>Snapshooting</vt:lpstr>
      <vt:lpstr>Snapshooting</vt:lpstr>
      <vt:lpstr>Snapshooting: Bookend material</vt:lpstr>
      <vt:lpstr>Headhunting</vt:lpstr>
      <vt:lpstr>How to Avoid Headhunting</vt:lpstr>
      <vt:lpstr>Backlighting</vt:lpstr>
      <vt:lpstr>How to avoid Backlighting</vt:lpstr>
      <vt:lpstr>Motorzooming</vt:lpstr>
      <vt:lpstr>Avoiding Motorzooming</vt:lpstr>
      <vt:lpstr>Upstanding</vt:lpstr>
      <vt:lpstr>How to avoid Upstanding</vt:lpstr>
      <vt:lpstr>Jogging</vt:lpstr>
      <vt:lpstr>Avoiding Jogging</vt:lpstr>
      <vt:lpstr>Avoiding Jogging</vt:lpstr>
    </vt:vector>
  </TitlesOfParts>
  <Company>Hellgate Elementary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Deadly Camera Sins </dc:title>
  <dc:creator>Hellgate Elementary</dc:creator>
  <cp:lastModifiedBy>Jamie Wilson</cp:lastModifiedBy>
  <cp:revision>12</cp:revision>
  <dcterms:created xsi:type="dcterms:W3CDTF">2014-06-13T18:41:12Z</dcterms:created>
  <dcterms:modified xsi:type="dcterms:W3CDTF">2014-08-30T15:18:02Z</dcterms:modified>
</cp:coreProperties>
</file>