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2" r:id="rId3"/>
    <p:sldId id="258" r:id="rId4"/>
    <p:sldId id="266" r:id="rId5"/>
    <p:sldId id="259" r:id="rId6"/>
    <p:sldId id="263" r:id="rId7"/>
    <p:sldId id="267" r:id="rId8"/>
    <p:sldId id="264" r:id="rId9"/>
    <p:sldId id="268" r:id="rId10"/>
    <p:sldId id="265" r:id="rId11"/>
    <p:sldId id="270" r:id="rId12"/>
    <p:sldId id="269" r:id="rId13"/>
    <p:sldId id="27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552" y="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BB7A-749C-4DBC-9A23-5D6D2D55D655}" type="datetimeFigureOut">
              <a:rPr lang="en-US" smtClean="0"/>
              <a:t>11/28/2015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5AE0-7A1D-4F89-BE6D-096439938EB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BB7A-749C-4DBC-9A23-5D6D2D55D655}" type="datetimeFigureOut">
              <a:rPr lang="en-US" smtClean="0"/>
              <a:t>11/28/2015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5AE0-7A1D-4F89-BE6D-096439938E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BB7A-749C-4DBC-9A23-5D6D2D55D655}" type="datetimeFigureOut">
              <a:rPr lang="en-US" smtClean="0"/>
              <a:t>11/28/2015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5AE0-7A1D-4F89-BE6D-096439938EB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BB7A-749C-4DBC-9A23-5D6D2D55D655}" type="datetimeFigureOut">
              <a:rPr lang="en-US" smtClean="0"/>
              <a:t>11/28/2015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5AE0-7A1D-4F89-BE6D-096439938E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BB7A-749C-4DBC-9A23-5D6D2D55D655}" type="datetimeFigureOut">
              <a:rPr lang="en-US" smtClean="0"/>
              <a:t>11/28/2015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5AE0-7A1D-4F89-BE6D-096439938E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BB7A-749C-4DBC-9A23-5D6D2D55D655}" type="datetimeFigureOut">
              <a:rPr lang="en-US" smtClean="0"/>
              <a:t>11/28/2015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5AE0-7A1D-4F89-BE6D-096439938E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BB7A-749C-4DBC-9A23-5D6D2D55D655}" type="datetimeFigureOut">
              <a:rPr lang="en-US" smtClean="0"/>
              <a:t>11/28/2015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5AE0-7A1D-4F89-BE6D-096439938E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BB7A-749C-4DBC-9A23-5D6D2D55D655}" type="datetimeFigureOut">
              <a:rPr lang="en-US" smtClean="0"/>
              <a:t>11/28/2015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5AE0-7A1D-4F89-BE6D-096439938E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BB7A-749C-4DBC-9A23-5D6D2D55D655}" type="datetimeFigureOut">
              <a:rPr lang="en-US" smtClean="0"/>
              <a:t>11/28/2015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90A5AE0-7A1D-4F89-BE6D-096439938EB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BB7A-749C-4DBC-9A23-5D6D2D55D655}" type="datetimeFigureOut">
              <a:rPr lang="en-US" smtClean="0"/>
              <a:t>11/28/2015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5AE0-7A1D-4F89-BE6D-096439938E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BB7A-749C-4DBC-9A23-5D6D2D55D655}" type="datetimeFigureOut">
              <a:rPr lang="en-US" smtClean="0"/>
              <a:t>11/28/2015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5AE0-7A1D-4F89-BE6D-096439938E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54CBB7A-749C-4DBC-9A23-5D6D2D55D655}" type="datetimeFigureOut">
              <a:rPr lang="en-US" smtClean="0"/>
              <a:t>11/28/2015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90A5AE0-7A1D-4F89-BE6D-096439938EB2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8.xml"/><Relationship Id="rId10" Type="http://schemas.openxmlformats.org/officeDocument/2006/relationships/image" Target="../media/image2.gif"/><Relationship Id="rId4" Type="http://schemas.openxmlformats.org/officeDocument/2006/relationships/slide" Target="slide6.xml"/><Relationship Id="rId9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err="1" smtClean="0"/>
              <a:t>Powerpoint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Tips and Tricks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073727" y="5334000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To view this as a presentation, choose “Slide Show – From Beginning”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47582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990600"/>
            <a:ext cx="7772400" cy="68580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Tips and Tricks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69889"/>
            <a:ext cx="7520940" cy="3579849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hlinkClick r:id="rId2" action="ppaction://hlinksldjump"/>
              </a:rPr>
              <a:t>Original Background</a:t>
            </a:r>
            <a:endParaRPr lang="en-US" dirty="0" smtClean="0"/>
          </a:p>
          <a:p>
            <a:r>
              <a:rPr lang="en-US" dirty="0" smtClean="0">
                <a:hlinkClick r:id="rId3" action="ppaction://hlinksldjump"/>
              </a:rPr>
              <a:t>Text Animation</a:t>
            </a:r>
            <a:endParaRPr lang="en-US" dirty="0" smtClean="0"/>
          </a:p>
          <a:p>
            <a:r>
              <a:rPr lang="en-US" dirty="0" smtClean="0">
                <a:hlinkClick r:id="rId4" action="ppaction://hlinksldjump"/>
              </a:rPr>
              <a:t>Hyperlink Words or Shapes</a:t>
            </a:r>
            <a:endParaRPr lang="en-US" dirty="0" smtClean="0"/>
          </a:p>
          <a:p>
            <a:r>
              <a:rPr lang="en-US" dirty="0" smtClean="0">
                <a:hlinkClick r:id="rId5" action="ppaction://hlinksldjump"/>
              </a:rPr>
              <a:t>Adding Sound</a:t>
            </a:r>
            <a:endParaRPr lang="en-US" dirty="0" smtClean="0"/>
          </a:p>
          <a:p>
            <a:r>
              <a:rPr lang="en-US" dirty="0" smtClean="0">
                <a:hlinkClick r:id="rId6" action="ppaction://hlinksldjump"/>
              </a:rPr>
              <a:t>Dim Effect</a:t>
            </a:r>
            <a:endParaRPr lang="en-US" dirty="0" smtClean="0"/>
          </a:p>
          <a:p>
            <a:r>
              <a:rPr lang="en-US" dirty="0" smtClean="0">
                <a:hlinkClick r:id="rId7" action="ppaction://hlinksldjump"/>
              </a:rPr>
              <a:t>Header</a:t>
            </a:r>
            <a:endParaRPr lang="en-US" dirty="0" smtClean="0"/>
          </a:p>
          <a:p>
            <a:r>
              <a:rPr lang="en-US" dirty="0" smtClean="0">
                <a:hlinkClick r:id="rId8" action="ppaction://hlinksldjump"/>
              </a:rPr>
              <a:t>Podcast</a:t>
            </a:r>
            <a:endParaRPr lang="en-US" dirty="0" smtClean="0"/>
          </a:p>
          <a:p>
            <a:r>
              <a:rPr lang="en-US" dirty="0" smtClean="0">
                <a:hlinkClick r:id="rId9" action="ppaction://hlinksldjump"/>
              </a:rPr>
              <a:t>End Slide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3075" name="Picture 3" descr="C:\Users\neffj\AppData\Local\Microsoft\Windows\Temporary Internet Files\Content.IE5\TRXDFMBN\graphic_organizers[1]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971800"/>
            <a:ext cx="291465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87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8229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/>
              <a:t>Original Background </a:t>
            </a:r>
            <a:br>
              <a:rPr lang="en-US" dirty="0" smtClean="0"/>
            </a:br>
            <a:r>
              <a:rPr lang="en-US" sz="3600" i="1" dirty="0"/>
              <a:t>F</a:t>
            </a:r>
            <a:r>
              <a:rPr lang="en-US" sz="3600" i="1" dirty="0" smtClean="0"/>
              <a:t>irst </a:t>
            </a:r>
            <a:r>
              <a:rPr lang="en-US" sz="3600" i="1" dirty="0"/>
              <a:t>M</a:t>
            </a:r>
            <a:r>
              <a:rPr lang="en-US" sz="3600" i="1" dirty="0" smtClean="0"/>
              <a:t>ethod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8229600" cy="46927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 smtClean="0"/>
              <a:t>There are two methods to create an original background:</a:t>
            </a:r>
          </a:p>
          <a:p>
            <a:r>
              <a:rPr lang="en-US" dirty="0" smtClean="0"/>
              <a:t>Insert a picture</a:t>
            </a:r>
          </a:p>
          <a:p>
            <a:pPr lvl="1"/>
            <a:r>
              <a:rPr lang="en-US" dirty="0" smtClean="0"/>
              <a:t>choose the picture; stretch it to fit the slide</a:t>
            </a:r>
          </a:p>
          <a:p>
            <a:r>
              <a:rPr lang="en-US" dirty="0" smtClean="0"/>
              <a:t>Click on Picture Tools Contextual Tab</a:t>
            </a:r>
          </a:p>
          <a:p>
            <a:pPr lvl="1"/>
            <a:r>
              <a:rPr lang="en-US" dirty="0" smtClean="0"/>
              <a:t>Choose Color (on the left side)</a:t>
            </a:r>
          </a:p>
          <a:p>
            <a:pPr lvl="1"/>
            <a:r>
              <a:rPr lang="en-US" dirty="0" smtClean="0"/>
              <a:t>Under the Recolor section, choose Washout</a:t>
            </a:r>
          </a:p>
          <a:p>
            <a:pPr lvl="2"/>
            <a:r>
              <a:rPr lang="en-US" dirty="0" smtClean="0"/>
              <a:t>This lightens the picture without taking out the color</a:t>
            </a:r>
          </a:p>
          <a:p>
            <a:pPr lvl="1"/>
            <a:r>
              <a:rPr lang="en-US" dirty="0" smtClean="0"/>
              <a:t>If necessary, right click and choose “Send to Back” so the textboxes appear</a:t>
            </a:r>
          </a:p>
        </p:txBody>
      </p:sp>
      <p:sp>
        <p:nvSpPr>
          <p:cNvPr id="4" name="Striped Right Arrow 3">
            <a:hlinkClick r:id="rId2" action="ppaction://hlinksldjump"/>
          </p:cNvPr>
          <p:cNvSpPr/>
          <p:nvPr/>
        </p:nvSpPr>
        <p:spPr>
          <a:xfrm>
            <a:off x="6172200" y="5715000"/>
            <a:ext cx="2438400" cy="9144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rId2" action="ppaction://hlinksldjump"/>
              </a:rPr>
              <a:t>Second Method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1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685800"/>
            <a:ext cx="49530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/>
              <a:t>Original Background </a:t>
            </a:r>
            <a:br>
              <a:rPr lang="en-US" dirty="0" smtClean="0"/>
            </a:br>
            <a:r>
              <a:rPr lang="en-US" sz="3600" i="1" dirty="0" smtClean="0"/>
              <a:t>Second Method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Choose Design ribbon / Background Styles</a:t>
            </a:r>
          </a:p>
          <a:p>
            <a:r>
              <a:rPr lang="en-US" dirty="0" smtClean="0"/>
              <a:t>Choose Format Background</a:t>
            </a:r>
          </a:p>
          <a:p>
            <a:r>
              <a:rPr lang="en-US" dirty="0" smtClean="0"/>
              <a:t>Choose Picture or Texture Fill (then Insert From . . .)</a:t>
            </a:r>
          </a:p>
          <a:p>
            <a:r>
              <a:rPr lang="en-US" dirty="0" smtClean="0"/>
              <a:t>This method will NOT allow the picture to be washed out</a:t>
            </a:r>
          </a:p>
          <a:p>
            <a:pPr lvl="1"/>
            <a:r>
              <a:rPr lang="en-US" dirty="0" smtClean="0"/>
              <a:t>NOTE: </a:t>
            </a:r>
            <a:r>
              <a:rPr lang="en-US" i="1" dirty="0" smtClean="0"/>
              <a:t>make sure the picture is one that will not fight with the text</a:t>
            </a:r>
          </a:p>
          <a:p>
            <a:r>
              <a:rPr lang="en-US" dirty="0" smtClean="0"/>
              <a:t>Click on “Apply to All” – this makes the background appear on all existing and all new slides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62800" y="5750362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hlinkClick r:id="rId2" action="ppaction://hlinksldjump"/>
              </a:rPr>
              <a:t>Table of Contents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5943600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i="1" dirty="0"/>
              <a:t>To change the color of a </a:t>
            </a:r>
            <a:r>
              <a:rPr lang="en-US" sz="1200" i="1" dirty="0" smtClean="0"/>
              <a:t>hyperlinked word, </a:t>
            </a:r>
            <a:r>
              <a:rPr lang="en-US" sz="1200" i="1" dirty="0"/>
              <a:t>choose the Design </a:t>
            </a:r>
            <a:r>
              <a:rPr lang="en-US" sz="1200" i="1" dirty="0" smtClean="0"/>
              <a:t>tab; Colors; </a:t>
            </a:r>
            <a:r>
              <a:rPr lang="en-US" sz="1200" i="1" dirty="0"/>
              <a:t>Create New Theme </a:t>
            </a:r>
            <a:r>
              <a:rPr lang="en-US" sz="1200" i="1" dirty="0" smtClean="0"/>
              <a:t>Colors. At </a:t>
            </a:r>
            <a:r>
              <a:rPr lang="en-US" sz="1200" i="1" dirty="0"/>
              <a:t>the bottom of this dialog box is “Hyperlink” and “Followed Hyperlink.” Change the colors so both are easy to see in the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493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6512511" cy="1143000"/>
          </a:xfrm>
        </p:spPr>
        <p:txBody>
          <a:bodyPr/>
          <a:lstStyle/>
          <a:p>
            <a:pPr algn="r"/>
            <a:r>
              <a:rPr lang="en-US" dirty="0" smtClean="0"/>
              <a:t>Text Animation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9738"/>
            <a:ext cx="7696200" cy="47224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i="1" dirty="0" smtClean="0"/>
              <a:t>This determines how the text appears on each slide</a:t>
            </a:r>
          </a:p>
          <a:p>
            <a:pPr marL="0" indent="0">
              <a:buNone/>
            </a:pPr>
            <a:endParaRPr lang="en-US" sz="1500" i="1" dirty="0" smtClean="0"/>
          </a:p>
          <a:p>
            <a:pPr marL="273050" indent="-273050"/>
            <a:r>
              <a:rPr lang="en-US" dirty="0" smtClean="0"/>
              <a:t>Add text to the slide</a:t>
            </a:r>
          </a:p>
          <a:p>
            <a:pPr marL="273050" indent="-273050"/>
            <a:r>
              <a:rPr lang="en-US" dirty="0" smtClean="0"/>
              <a:t>Select the textbox – NOT the individual lines</a:t>
            </a:r>
          </a:p>
          <a:p>
            <a:pPr marL="273050" indent="-273050"/>
            <a:r>
              <a:rPr lang="en-US" dirty="0" smtClean="0"/>
              <a:t>Animation ribbon – choose the appropriate effect</a:t>
            </a:r>
          </a:p>
          <a:p>
            <a:pPr marL="593090" lvl="1" indent="-273050"/>
            <a:r>
              <a:rPr lang="en-US" dirty="0" smtClean="0"/>
              <a:t>Don’t go overboard by using different effects; be consistent!</a:t>
            </a:r>
          </a:p>
          <a:p>
            <a:pPr marL="273050" indent="-273050"/>
            <a:r>
              <a:rPr lang="en-US" dirty="0" smtClean="0"/>
              <a:t>Choose how the text is going to appear:</a:t>
            </a:r>
          </a:p>
          <a:p>
            <a:pPr marL="593090" lvl="1" indent="-273050"/>
            <a:r>
              <a:rPr lang="en-US" dirty="0" smtClean="0"/>
              <a:t>Mouse click</a:t>
            </a:r>
          </a:p>
          <a:p>
            <a:pPr marL="593090" lvl="1" indent="-273050"/>
            <a:r>
              <a:rPr lang="en-US" dirty="0" smtClean="0"/>
              <a:t>With previous (comes in at the same time another effect takes place – i.e., a transition)</a:t>
            </a:r>
          </a:p>
          <a:p>
            <a:pPr marL="593090" lvl="1" indent="-273050"/>
            <a:r>
              <a:rPr lang="en-US" dirty="0" smtClean="0"/>
              <a:t>After previous (comes after the other effect takes place)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62800" y="5750362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hlinkClick r:id="rId2" action="ppaction://hlinksldjump"/>
              </a:rPr>
              <a:t>Table of Contents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527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047" y="381000"/>
            <a:ext cx="8229600" cy="1143000"/>
          </a:xfrm>
        </p:spPr>
        <p:txBody>
          <a:bodyPr/>
          <a:lstStyle/>
          <a:p>
            <a:pPr algn="r"/>
            <a:r>
              <a:rPr lang="en-US" dirty="0" smtClean="0"/>
              <a:t>Hyperlink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4648200" cy="4419600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US" i="1" dirty="0" smtClean="0"/>
              <a:t>To link two slides together</a:t>
            </a:r>
          </a:p>
          <a:p>
            <a:pPr marL="273050" indent="-273050"/>
            <a:r>
              <a:rPr lang="en-US" dirty="0" smtClean="0"/>
              <a:t>Select the word or shape that is going to be linked</a:t>
            </a:r>
          </a:p>
          <a:p>
            <a:pPr marL="273050" indent="-273050"/>
            <a:r>
              <a:rPr lang="en-US" dirty="0" smtClean="0"/>
              <a:t>Choose Insert ribbon / Hyperlink, or right click and choose Hyperlink</a:t>
            </a:r>
          </a:p>
          <a:p>
            <a:pPr marL="273050" indent="-273050"/>
            <a:r>
              <a:rPr lang="en-US" dirty="0" smtClean="0"/>
              <a:t>In the “Insert Hyperlink” dialog box, choose “Place in This Document”</a:t>
            </a:r>
          </a:p>
          <a:p>
            <a:pPr marL="593090" lvl="1" indent="-273050"/>
            <a:r>
              <a:rPr lang="en-US" dirty="0"/>
              <a:t>C</a:t>
            </a:r>
            <a:r>
              <a:rPr lang="en-US" dirty="0" smtClean="0"/>
              <a:t>hoose the </a:t>
            </a:r>
            <a:r>
              <a:rPr lang="en-US" dirty="0"/>
              <a:t>appropriate slide </a:t>
            </a:r>
            <a:r>
              <a:rPr lang="en-US" dirty="0" smtClean="0"/>
              <a:t>from the list </a:t>
            </a:r>
            <a:r>
              <a:rPr lang="en-US" dirty="0"/>
              <a:t>of slide </a:t>
            </a:r>
            <a:r>
              <a:rPr lang="en-US" dirty="0" smtClean="0"/>
              <a:t>titles; click OK</a:t>
            </a:r>
            <a:endParaRPr lang="en-US" dirty="0"/>
          </a:p>
        </p:txBody>
      </p:sp>
      <p:sp>
        <p:nvSpPr>
          <p:cNvPr id="7" name="Striped Right Arrow 6">
            <a:hlinkClick r:id="rId2" action="ppaction://hlinksldjump"/>
          </p:cNvPr>
          <p:cNvSpPr/>
          <p:nvPr/>
        </p:nvSpPr>
        <p:spPr>
          <a:xfrm>
            <a:off x="6722944" y="5238010"/>
            <a:ext cx="1143000" cy="7620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rId3" action="ppaction://hlinksldjump"/>
              </a:rPr>
              <a:t>Next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800600" y="2361841"/>
            <a:ext cx="4190463" cy="2286359"/>
            <a:chOff x="4800600" y="2361841"/>
            <a:chExt cx="4190463" cy="2286359"/>
          </a:xfrm>
        </p:grpSpPr>
        <p:pic>
          <p:nvPicPr>
            <p:cNvPr id="4" name="Picture 3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7825" y="2361841"/>
              <a:ext cx="3393238" cy="20574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5479212" y="3459553"/>
              <a:ext cx="685800" cy="53340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4800600" y="3992953"/>
              <a:ext cx="797225" cy="65524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005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100645" cy="1143000"/>
          </a:xfrm>
        </p:spPr>
        <p:txBody>
          <a:bodyPr/>
          <a:lstStyle/>
          <a:p>
            <a:pPr algn="r"/>
            <a:r>
              <a:rPr lang="en-US" dirty="0" smtClean="0"/>
              <a:t>Hyperlink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30251"/>
            <a:ext cx="4495800" cy="3575149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US" i="1" dirty="0" smtClean="0"/>
              <a:t>To link to a web page</a:t>
            </a:r>
          </a:p>
          <a:p>
            <a:r>
              <a:rPr lang="en-US" dirty="0" smtClean="0"/>
              <a:t>Select the word or shape to receive the hyperlink</a:t>
            </a:r>
          </a:p>
          <a:p>
            <a:r>
              <a:rPr lang="en-US" dirty="0" smtClean="0"/>
              <a:t>Choose Insert / Hyperlink (or right click)</a:t>
            </a:r>
          </a:p>
          <a:p>
            <a:r>
              <a:rPr lang="en-US" dirty="0" smtClean="0"/>
              <a:t>Choose “Existing File or Web Page” </a:t>
            </a:r>
          </a:p>
          <a:p>
            <a:r>
              <a:rPr lang="en-US" dirty="0" smtClean="0"/>
              <a:t>Type in the appropriate URL; click OK.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132385" y="1981200"/>
            <a:ext cx="3501661" cy="2285999"/>
            <a:chOff x="0" y="0"/>
            <a:chExt cx="2370666" cy="98213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370666" cy="982134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37066" y="711200"/>
              <a:ext cx="1284817" cy="19155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7162800" y="5750362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hlinkClick r:id="rId3" action="ppaction://hlinksldjump"/>
              </a:rPr>
              <a:t>Table of Contents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45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6915150" cy="1190432"/>
          </a:xfrm>
        </p:spPr>
        <p:txBody>
          <a:bodyPr/>
          <a:lstStyle/>
          <a:p>
            <a:pPr algn="r"/>
            <a:r>
              <a:rPr lang="en-US" dirty="0" smtClean="0"/>
              <a:t>Sound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143000" y="1371600"/>
            <a:ext cx="7086600" cy="370332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pPr lvl="0"/>
            <a:r>
              <a:rPr lang="en-US" sz="2400" dirty="0" smtClean="0"/>
              <a:t>Determine </a:t>
            </a:r>
            <a:r>
              <a:rPr lang="en-US" sz="2400" dirty="0"/>
              <a:t>which slide will receive the </a:t>
            </a:r>
            <a:r>
              <a:rPr lang="en-US" sz="2400" dirty="0" smtClean="0"/>
              <a:t>sound</a:t>
            </a:r>
            <a:endParaRPr lang="en-US" sz="2400" dirty="0"/>
          </a:p>
          <a:p>
            <a:pPr lvl="0"/>
            <a:r>
              <a:rPr lang="en-US" sz="2400" dirty="0" smtClean="0"/>
              <a:t>Insert </a:t>
            </a:r>
            <a:r>
              <a:rPr lang="en-US" sz="2400" dirty="0"/>
              <a:t>ribbon / Audio – locate the music </a:t>
            </a:r>
            <a:r>
              <a:rPr lang="en-US" sz="2400" dirty="0" smtClean="0"/>
              <a:t>clip</a:t>
            </a:r>
          </a:p>
          <a:p>
            <a:pPr lvl="0"/>
            <a:r>
              <a:rPr lang="en-US" sz="2400" dirty="0" smtClean="0"/>
              <a:t>Click OK</a:t>
            </a:r>
            <a:endParaRPr lang="en-US" sz="2400" dirty="0"/>
          </a:p>
          <a:p>
            <a:pPr lvl="0"/>
            <a:r>
              <a:rPr lang="en-US" sz="2400" dirty="0" smtClean="0"/>
              <a:t>A speaker will appear on the slide</a:t>
            </a:r>
            <a:endParaRPr lang="en-US" sz="2400" dirty="0"/>
          </a:p>
          <a:p>
            <a:pPr lvl="0"/>
            <a:r>
              <a:rPr lang="en-US" sz="2400" dirty="0"/>
              <a:t>Select the speaker; this </a:t>
            </a:r>
            <a:r>
              <a:rPr lang="en-US" sz="2400" dirty="0" smtClean="0"/>
              <a:t>opens </a:t>
            </a:r>
            <a:r>
              <a:rPr lang="en-US" sz="2400" dirty="0"/>
              <a:t>the Audio Tools Contextual Tab</a:t>
            </a:r>
            <a:r>
              <a:rPr lang="en-US" sz="2400" dirty="0" smtClean="0"/>
              <a:t>.</a:t>
            </a:r>
          </a:p>
          <a:p>
            <a:pPr lvl="1"/>
            <a:r>
              <a:rPr lang="en-US" dirty="0" smtClean="0"/>
              <a:t>Format tab</a:t>
            </a:r>
          </a:p>
          <a:p>
            <a:pPr lvl="1"/>
            <a:r>
              <a:rPr lang="en-US" dirty="0" smtClean="0"/>
              <a:t>Playback tab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961826"/>
            <a:ext cx="2800350" cy="1067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Striped Right Arrow 16">
            <a:hlinkClick r:id="rId3" action="ppaction://hlinksldjump"/>
          </p:cNvPr>
          <p:cNvSpPr/>
          <p:nvPr/>
        </p:nvSpPr>
        <p:spPr>
          <a:xfrm>
            <a:off x="6019800" y="5410200"/>
            <a:ext cx="1981200" cy="97588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rId3" action="ppaction://hlinksldjump"/>
              </a:rPr>
              <a:t>Continue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66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924800" cy="1190432"/>
          </a:xfrm>
        </p:spPr>
        <p:txBody>
          <a:bodyPr/>
          <a:lstStyle/>
          <a:p>
            <a:pPr algn="r"/>
            <a:r>
              <a:rPr lang="en-US" dirty="0" smtClean="0"/>
              <a:t>Sound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0" y="1371600"/>
            <a:ext cx="7924800" cy="3916680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600" dirty="0" smtClean="0"/>
              <a:t>Audio Tools Contextual Tab  - Playback tab options:</a:t>
            </a:r>
            <a:endParaRPr lang="en-US" sz="2600" dirty="0"/>
          </a:p>
          <a:p>
            <a:pPr lvl="2"/>
            <a:r>
              <a:rPr lang="en-US" sz="2000" dirty="0"/>
              <a:t>F</a:t>
            </a:r>
            <a:r>
              <a:rPr lang="en-US" sz="2000" dirty="0" smtClean="0"/>
              <a:t>ade </a:t>
            </a:r>
            <a:r>
              <a:rPr lang="en-US" sz="2000" dirty="0"/>
              <a:t>in or fade </a:t>
            </a:r>
            <a:r>
              <a:rPr lang="en-US" sz="2000" dirty="0" smtClean="0"/>
              <a:t>out</a:t>
            </a:r>
            <a:endParaRPr lang="en-US" sz="2000" dirty="0"/>
          </a:p>
          <a:p>
            <a:pPr lvl="2"/>
            <a:r>
              <a:rPr lang="en-US" sz="2000" dirty="0" smtClean="0"/>
              <a:t>Audio Options:</a:t>
            </a:r>
          </a:p>
          <a:p>
            <a:pPr lvl="3"/>
            <a:r>
              <a:rPr lang="en-US" sz="1900" dirty="0" smtClean="0"/>
              <a:t>start the music with a mouse click</a:t>
            </a:r>
          </a:p>
          <a:p>
            <a:pPr lvl="3"/>
            <a:r>
              <a:rPr lang="en-US" sz="1900" dirty="0" smtClean="0"/>
              <a:t>start the music Automatically</a:t>
            </a:r>
          </a:p>
          <a:p>
            <a:pPr lvl="3"/>
            <a:r>
              <a:rPr lang="en-US" sz="1900" dirty="0" smtClean="0"/>
              <a:t>play the music Across </a:t>
            </a:r>
            <a:r>
              <a:rPr lang="en-US" sz="1900" dirty="0"/>
              <a:t>Slides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oop (plays over </a:t>
            </a:r>
            <a:r>
              <a:rPr lang="en-US" dirty="0"/>
              <a:t>and over during the presentation)</a:t>
            </a:r>
          </a:p>
          <a:p>
            <a:pPr lvl="1"/>
            <a:r>
              <a:rPr lang="en-US" dirty="0" smtClean="0"/>
              <a:t>Trim Audio option  - shorten the clip</a:t>
            </a:r>
            <a:endParaRPr lang="en-US" dirty="0"/>
          </a:p>
          <a:p>
            <a:pPr lvl="0"/>
            <a:r>
              <a:rPr lang="en-US" sz="2600" dirty="0" smtClean="0"/>
              <a:t>Hide </a:t>
            </a:r>
            <a:r>
              <a:rPr lang="en-US" sz="2600" dirty="0"/>
              <a:t>During </a:t>
            </a:r>
            <a:r>
              <a:rPr lang="en-US" sz="2600" dirty="0" smtClean="0"/>
              <a:t>Show - hides </a:t>
            </a:r>
            <a:r>
              <a:rPr lang="en-US" sz="2600" dirty="0"/>
              <a:t>the speaker </a:t>
            </a:r>
            <a:r>
              <a:rPr lang="en-US" sz="2600" dirty="0" smtClean="0"/>
              <a:t>during the presentation</a:t>
            </a:r>
            <a:endParaRPr lang="en-US" sz="2600" dirty="0"/>
          </a:p>
          <a:p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5043055"/>
            <a:ext cx="4572000" cy="1219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62800" y="5750362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hlinkClick r:id="rId3" action="ppaction://hlinksldjump"/>
              </a:rPr>
              <a:t>Table of Contents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80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161330"/>
            <a:ext cx="7783728" cy="1143000"/>
          </a:xfrm>
        </p:spPr>
        <p:txBody>
          <a:bodyPr/>
          <a:lstStyle/>
          <a:p>
            <a:pPr algn="r"/>
            <a:r>
              <a:rPr lang="en-US" dirty="0" smtClean="0"/>
              <a:t>Dim Effect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>
          <a:xfrm>
            <a:off x="685800" y="1828799"/>
            <a:ext cx="5115464" cy="394478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Text </a:t>
            </a:r>
            <a:r>
              <a:rPr lang="en-US" dirty="0"/>
              <a:t>animation must be added to the text first.</a:t>
            </a:r>
          </a:p>
          <a:p>
            <a:pPr lvl="0"/>
            <a:r>
              <a:rPr lang="en-US" dirty="0"/>
              <a:t>Click on the textbox; on the Animation Ribbon, turn on the Animation Pane </a:t>
            </a:r>
            <a:endParaRPr lang="en-US" dirty="0" smtClean="0"/>
          </a:p>
          <a:p>
            <a:pPr lvl="0"/>
            <a:r>
              <a:rPr lang="en-US" dirty="0" smtClean="0"/>
              <a:t>Click </a:t>
            </a:r>
            <a:r>
              <a:rPr lang="en-US" dirty="0"/>
              <a:t>on the </a:t>
            </a:r>
            <a:r>
              <a:rPr lang="en-US" dirty="0" smtClean="0"/>
              <a:t>down arrow; choose Effect Options </a:t>
            </a:r>
            <a:endParaRPr lang="en-US" dirty="0"/>
          </a:p>
          <a:p>
            <a:pPr lvl="0"/>
            <a:r>
              <a:rPr lang="en-US" dirty="0" smtClean="0"/>
              <a:t>Effect </a:t>
            </a:r>
            <a:r>
              <a:rPr lang="en-US" dirty="0"/>
              <a:t>tab; click on “After animation” to show the options – More Colors; Don’t Dim; Hide After Animation; Hide on Next Mouse Click</a:t>
            </a:r>
          </a:p>
          <a:p>
            <a:pPr lvl="0"/>
            <a:r>
              <a:rPr lang="en-US" dirty="0"/>
              <a:t>Choose the appropriate </a:t>
            </a:r>
            <a:r>
              <a:rPr lang="en-US" dirty="0" smtClean="0"/>
              <a:t>option – </a:t>
            </a:r>
            <a:r>
              <a:rPr lang="en-US" dirty="0"/>
              <a:t>or </a:t>
            </a:r>
            <a:r>
              <a:rPr lang="en-US" dirty="0" smtClean="0"/>
              <a:t>choose   “Hide </a:t>
            </a:r>
            <a:r>
              <a:rPr lang="en-US" dirty="0"/>
              <a:t>After Animation</a:t>
            </a:r>
            <a:r>
              <a:rPr lang="en-US" dirty="0" smtClean="0"/>
              <a:t>”</a:t>
            </a:r>
            <a:endParaRPr lang="en-US" dirty="0"/>
          </a:p>
          <a:p>
            <a:pPr lvl="0"/>
            <a:r>
              <a:rPr lang="en-US" dirty="0"/>
              <a:t>Click OK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1165215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en-US" i="1" dirty="0"/>
              <a:t>This option makes the lines of text change color. The reason for using this is so the audience focuses on the information that is being presented.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5467536" y="1828799"/>
            <a:ext cx="3001992" cy="2362201"/>
            <a:chOff x="5205868" y="2850346"/>
            <a:chExt cx="3404732" cy="3021043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2850346"/>
              <a:ext cx="3124200" cy="30210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3" name="Straight Arrow Connector 12"/>
            <p:cNvCxnSpPr/>
            <p:nvPr/>
          </p:nvCxnSpPr>
          <p:spPr>
            <a:xfrm flipV="1">
              <a:off x="5205868" y="4060617"/>
              <a:ext cx="2895600" cy="30025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5911106" y="4488710"/>
            <a:ext cx="2362200" cy="2063657"/>
            <a:chOff x="2438400" y="4789713"/>
            <a:chExt cx="2209800" cy="1752600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8400" y="4789713"/>
              <a:ext cx="2209800" cy="1752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2438400" y="5334000"/>
              <a:ext cx="1905000" cy="2286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4095936" y="56388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hlinkClick r:id="rId4" action="ppaction://hlinksldjump"/>
              </a:rPr>
              <a:t>Table of Contents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59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108" y="304800"/>
            <a:ext cx="7988162" cy="1143000"/>
          </a:xfrm>
        </p:spPr>
        <p:txBody>
          <a:bodyPr/>
          <a:lstStyle/>
          <a:p>
            <a:pPr algn="r"/>
            <a:r>
              <a:rPr lang="en-US" dirty="0" smtClean="0"/>
              <a:t>Header and Footer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060" y="1483963"/>
            <a:ext cx="5149238" cy="5135304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Choose Insert / Header &amp; </a:t>
            </a:r>
            <a:r>
              <a:rPr lang="en-US" dirty="0" smtClean="0"/>
              <a:t>Footer</a:t>
            </a:r>
            <a:endParaRPr lang="en-US" dirty="0"/>
          </a:p>
          <a:p>
            <a:pPr lvl="0"/>
            <a:r>
              <a:rPr lang="en-US" dirty="0"/>
              <a:t>Click on the Notes and Handouts </a:t>
            </a:r>
            <a:r>
              <a:rPr lang="en-US" dirty="0" smtClean="0"/>
              <a:t>tab</a:t>
            </a:r>
            <a:endParaRPr lang="en-US" dirty="0"/>
          </a:p>
          <a:p>
            <a:pPr lvl="0"/>
            <a:r>
              <a:rPr lang="en-US" dirty="0"/>
              <a:t>Deselect “Date and </a:t>
            </a:r>
            <a:r>
              <a:rPr lang="en-US" dirty="0" smtClean="0"/>
              <a:t>time”</a:t>
            </a:r>
            <a:endParaRPr lang="en-US" dirty="0"/>
          </a:p>
          <a:p>
            <a:pPr lvl="0"/>
            <a:r>
              <a:rPr lang="en-US" dirty="0"/>
              <a:t>Select “Header” and type in your name (names</a:t>
            </a:r>
            <a:r>
              <a:rPr lang="en-US" dirty="0" smtClean="0"/>
              <a:t>)</a:t>
            </a:r>
            <a:endParaRPr lang="en-US" dirty="0"/>
          </a:p>
          <a:p>
            <a:pPr lvl="0"/>
            <a:r>
              <a:rPr lang="en-US" dirty="0"/>
              <a:t>Click on “Apply to </a:t>
            </a:r>
            <a:r>
              <a:rPr lang="en-US" dirty="0" smtClean="0"/>
              <a:t>All” – the header will be on all slides</a:t>
            </a:r>
            <a:endParaRPr lang="en-US" dirty="0"/>
          </a:p>
          <a:p>
            <a:r>
              <a:rPr lang="en-US" dirty="0"/>
              <a:t>The header will only appear on the </a:t>
            </a:r>
            <a:r>
              <a:rPr lang="en-US" dirty="0" smtClean="0"/>
              <a:t>printouts or </a:t>
            </a:r>
            <a:r>
              <a:rPr lang="en-US" dirty="0"/>
              <a:t>when you’re viewing your presentation in the Print Preview mode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4544673" y="2074654"/>
            <a:ext cx="4255517" cy="3200399"/>
            <a:chOff x="4544673" y="2074654"/>
            <a:chExt cx="4255517" cy="320039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5049" y="2074654"/>
              <a:ext cx="3105141" cy="3200399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/>
            <p:nvPr/>
          </p:nvCxnSpPr>
          <p:spPr>
            <a:xfrm>
              <a:off x="4544673" y="2877229"/>
              <a:ext cx="116477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H="1">
              <a:off x="7266095" y="4304940"/>
              <a:ext cx="145717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751298" y="4103374"/>
              <a:ext cx="1496321" cy="40313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7162800" y="5750362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hlinkClick r:id="rId3" action="ppaction://hlinksldjump"/>
              </a:rPr>
              <a:t>Table of Contents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87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algn="r"/>
            <a:r>
              <a:rPr lang="en-US" dirty="0" smtClean="0"/>
              <a:t>Podcast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5181600" y="1600200"/>
            <a:ext cx="3346704" cy="639762"/>
          </a:xfrm>
        </p:spPr>
        <p:txBody>
          <a:bodyPr/>
          <a:lstStyle/>
          <a:p>
            <a:pPr algn="ctr"/>
            <a:r>
              <a:rPr lang="en-US" dirty="0" smtClean="0"/>
              <a:t>Audacity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85800" y="1600200"/>
            <a:ext cx="3346704" cy="639762"/>
          </a:xfrm>
        </p:spPr>
        <p:txBody>
          <a:bodyPr/>
          <a:lstStyle/>
          <a:p>
            <a:pPr algn="ctr"/>
            <a:r>
              <a:rPr lang="en-US" dirty="0" smtClean="0"/>
              <a:t>PowerPoint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5181600" y="2234241"/>
            <a:ext cx="3664951" cy="2743200"/>
          </a:xfrm>
        </p:spPr>
        <p:txBody>
          <a:bodyPr>
            <a:normAutofit/>
          </a:bodyPr>
          <a:lstStyle/>
          <a:p>
            <a:r>
              <a:rPr lang="en-US" dirty="0" smtClean="0"/>
              <a:t>Record the audio using Audacity</a:t>
            </a:r>
          </a:p>
          <a:p>
            <a:r>
              <a:rPr lang="en-US" dirty="0" smtClean="0"/>
              <a:t>File / Export as .wav</a:t>
            </a:r>
          </a:p>
          <a:p>
            <a:pPr lvl="1"/>
            <a:r>
              <a:rPr lang="en-US" dirty="0" smtClean="0"/>
              <a:t>Click ok</a:t>
            </a:r>
          </a:p>
          <a:p>
            <a:pPr lvl="1"/>
            <a:r>
              <a:rPr lang="en-US" dirty="0" smtClean="0"/>
              <a:t>Save in your server space; in your PowerPoint folder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609600" y="2241429"/>
            <a:ext cx="4724400" cy="2944368"/>
          </a:xfrm>
        </p:spPr>
        <p:txBody>
          <a:bodyPr>
            <a:noAutofit/>
          </a:bodyPr>
          <a:lstStyle/>
          <a:p>
            <a:r>
              <a:rPr lang="en-US" dirty="0" smtClean="0"/>
              <a:t>Choose File / Export as .wav</a:t>
            </a:r>
          </a:p>
          <a:p>
            <a:r>
              <a:rPr lang="en-US" dirty="0" smtClean="0"/>
              <a:t>Click OK</a:t>
            </a:r>
          </a:p>
          <a:p>
            <a:r>
              <a:rPr lang="en-US" dirty="0" smtClean="0"/>
              <a:t>If prompted, save your podcast in your server space (in your PPT folder)</a:t>
            </a:r>
          </a:p>
          <a:p>
            <a:r>
              <a:rPr lang="en-US" dirty="0" smtClean="0"/>
              <a:t>In PowerPoint – choose Insert / Audio / From File</a:t>
            </a:r>
          </a:p>
          <a:p>
            <a:r>
              <a:rPr lang="en-US" dirty="0" smtClean="0"/>
              <a:t>Follow directions given above for adding sound</a:t>
            </a:r>
          </a:p>
          <a:p>
            <a:r>
              <a:rPr lang="en-US" dirty="0" smtClean="0"/>
              <a:t>Remember to </a:t>
            </a:r>
            <a:r>
              <a:rPr lang="en-US" dirty="0" smtClean="0">
                <a:sym typeface="Wingdings"/>
              </a:rPr>
              <a:t> Hide </a:t>
            </a:r>
            <a:r>
              <a:rPr lang="en-US" dirty="0">
                <a:sym typeface="Wingdings"/>
              </a:rPr>
              <a:t>D</a:t>
            </a:r>
            <a:r>
              <a:rPr lang="en-US" dirty="0" smtClean="0">
                <a:sym typeface="Wingdings"/>
              </a:rPr>
              <a:t>uring Presentation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162800" y="5750362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hlinkClick r:id="rId2" action="ppaction://hlinksldjump"/>
              </a:rPr>
              <a:t>Table of Contents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20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uild="p"/>
      <p:bldP spid="3" grpId="0" build="p"/>
      <p:bldP spid="5" grpId="0" build="p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720436" y="1600200"/>
            <a:ext cx="6629400" cy="3429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 it’s your turn to put together a PowerPoint presentation using the Tips and Tricks you learned within this presentation.</a:t>
            </a:r>
          </a:p>
          <a:p>
            <a:endParaRPr lang="en-US" dirty="0"/>
          </a:p>
        </p:txBody>
      </p:sp>
      <p:sp>
        <p:nvSpPr>
          <p:cNvPr id="10" name="Left Arrow 9"/>
          <p:cNvSpPr/>
          <p:nvPr/>
        </p:nvSpPr>
        <p:spPr>
          <a:xfrm>
            <a:off x="685800" y="5477431"/>
            <a:ext cx="2438400" cy="110356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hlinkClick r:id="rId2" action="ppaction://hlinksldjump"/>
              </a:rPr>
              <a:t>PowerPoint</a:t>
            </a:r>
            <a:r>
              <a:rPr lang="en-US" b="1" dirty="0" smtClean="0">
                <a:solidFill>
                  <a:schemeClr val="bg1"/>
                </a:solidFill>
                <a:hlinkClick r:id="rId2" action="ppaction://hlinksldjump"/>
              </a:rPr>
              <a:t> 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hlinkClick r:id="rId2" action="ppaction://hlinksldjump"/>
              </a:rPr>
              <a:t>Tips and Tricks</a:t>
            </a:r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 rot="20338019">
            <a:off x="6498244" y="778001"/>
            <a:ext cx="2163650" cy="2025398"/>
            <a:chOff x="5334000" y="4206818"/>
            <a:chExt cx="2846157" cy="2485644"/>
          </a:xfrm>
        </p:grpSpPr>
        <p:pic>
          <p:nvPicPr>
            <p:cNvPr id="4098" name="Picture 2" descr="C:\Users\neffj\AppData\Local\Microsoft\Windows\Temporary Internet Files\Content.IE5\B4FVMNFJ\247744,1317106325,1[1]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0" y="4206818"/>
              <a:ext cx="2846157" cy="24856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5562600" y="6324600"/>
              <a:ext cx="2438400" cy="3678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Flowchart: Punched Tape 13"/>
          <p:cNvSpPr/>
          <p:nvPr/>
        </p:nvSpPr>
        <p:spPr>
          <a:xfrm>
            <a:off x="6705600" y="5633526"/>
            <a:ext cx="2209800" cy="791370"/>
          </a:xfrm>
          <a:prstGeom prst="flowChartPunchedTap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Click to end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204139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6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2060"/>
      </a:hlink>
      <a:folHlink>
        <a:srgbClr val="2F75FF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1397</TotalTime>
  <Words>816</Words>
  <Application>Microsoft Office PowerPoint</Application>
  <PresentationFormat>On-screen Show (4:3)</PresentationFormat>
  <Paragraphs>113</Paragraphs>
  <Slides>13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Powerpoint</vt:lpstr>
      <vt:lpstr>  Tips and Tricks</vt:lpstr>
      <vt:lpstr>Original Background  First Method</vt:lpstr>
      <vt:lpstr>Original Background  Second Method</vt:lpstr>
      <vt:lpstr>Text Animation</vt:lpstr>
      <vt:lpstr>Hyperlink</vt:lpstr>
      <vt:lpstr>Hyperlink</vt:lpstr>
      <vt:lpstr>Sound</vt:lpstr>
      <vt:lpstr>Sound</vt:lpstr>
      <vt:lpstr>Dim Effect</vt:lpstr>
      <vt:lpstr>Header and Footer</vt:lpstr>
      <vt:lpstr>Podcast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</dc:title>
  <dc:creator>Lawton Family</dc:creator>
  <cp:lastModifiedBy>Neff, Janet</cp:lastModifiedBy>
  <cp:revision>46</cp:revision>
  <dcterms:created xsi:type="dcterms:W3CDTF">2014-01-28T20:57:28Z</dcterms:created>
  <dcterms:modified xsi:type="dcterms:W3CDTF">2015-11-29T04:45:38Z</dcterms:modified>
</cp:coreProperties>
</file>