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94660"/>
  </p:normalViewPr>
  <p:slideViewPr>
    <p:cSldViewPr>
      <p:cViewPr varScale="1">
        <p:scale>
          <a:sx n="70" d="100"/>
          <a:sy n="70" d="100"/>
        </p:scale>
        <p:origin x="-6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E0A4CC-7093-4FE6-A053-96378DF9E7B2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30C442-9BB5-4F1C-A8B2-B959C432BD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E0A4CC-7093-4FE6-A053-96378DF9E7B2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30C442-9BB5-4F1C-A8B2-B959C432BD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E0A4CC-7093-4FE6-A053-96378DF9E7B2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30C442-9BB5-4F1C-A8B2-B959C432BD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E0A4CC-7093-4FE6-A053-96378DF9E7B2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30C442-9BB5-4F1C-A8B2-B959C432BD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E0A4CC-7093-4FE6-A053-96378DF9E7B2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30C442-9BB5-4F1C-A8B2-B959C432BD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E0A4CC-7093-4FE6-A053-96378DF9E7B2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30C442-9BB5-4F1C-A8B2-B959C432BD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E0A4CC-7093-4FE6-A053-96378DF9E7B2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30C442-9BB5-4F1C-A8B2-B959C432BD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E0A4CC-7093-4FE6-A053-96378DF9E7B2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30C442-9BB5-4F1C-A8B2-B959C432BD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E0A4CC-7093-4FE6-A053-96378DF9E7B2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30C442-9BB5-4F1C-A8B2-B959C432BD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E0A4CC-7093-4FE6-A053-96378DF9E7B2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30C442-9BB5-4F1C-A8B2-B959C432BD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E0A4CC-7093-4FE6-A053-96378DF9E7B2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30C442-9BB5-4F1C-A8B2-B959C432BD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7E0A4CC-7093-4FE6-A053-96378DF9E7B2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E30C442-9BB5-4F1C-A8B2-B959C432BD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Music as Poetry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Mr. Beckett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Jimi</a:t>
            </a:r>
            <a:r>
              <a:rPr lang="en-US" dirty="0" smtClean="0"/>
              <a:t> Hendrix: “Wind Cries Mary”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34320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James Marshall Hendrix (November 27, 1942-September 18, 1970)</a:t>
            </a:r>
          </a:p>
          <a:p>
            <a:r>
              <a:rPr lang="en-US" dirty="0" smtClean="0"/>
              <a:t>Widely considered one of the greatest guitarists of all time.</a:t>
            </a:r>
          </a:p>
          <a:p>
            <a:r>
              <a:rPr lang="en-US" dirty="0" smtClean="0"/>
              <a:t>Although his death was never fully explained, it was believed he overdosed on sleeping pills, choking on his own vomit.</a:t>
            </a:r>
          </a:p>
        </p:txBody>
      </p:sp>
      <p:pic>
        <p:nvPicPr>
          <p:cNvPr id="1026" name="Picture 2" descr="http://larryedmunds.com/wp-content/uploads/2012/10/jimi-hendrix-8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886200"/>
            <a:ext cx="1771650" cy="1333501"/>
          </a:xfrm>
          <a:prstGeom prst="rect">
            <a:avLst/>
          </a:prstGeom>
          <a:noFill/>
        </p:spPr>
      </p:pic>
      <p:pic>
        <p:nvPicPr>
          <p:cNvPr id="1028" name="Picture 4" descr="http://www.soundcheckmusicblog.com/wp-content/uploads/2011/07/Jimi-Hendrix-Sound-Check-Music-Blo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962400"/>
            <a:ext cx="1771650" cy="1333501"/>
          </a:xfrm>
          <a:prstGeom prst="rect">
            <a:avLst/>
          </a:prstGeom>
          <a:noFill/>
        </p:spPr>
      </p:pic>
      <p:pic>
        <p:nvPicPr>
          <p:cNvPr id="1030" name="Picture 6" descr="http://3.bp.blogspot.com/_OGXmrw9h16o/TQZk3DhN_7I/AAAAAAAAEHM/Xh2OD8TN0dM/s1600/Jimi%2BHendri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3962400"/>
            <a:ext cx="1781175" cy="133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“Wind Cries Mary”: Song Meaning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This song is clearly about loss.</a:t>
            </a:r>
          </a:p>
          <a:p>
            <a:endParaRPr lang="en-US" dirty="0" smtClean="0"/>
          </a:p>
          <a:p>
            <a:r>
              <a:rPr lang="en-US" dirty="0" smtClean="0"/>
              <a:t>Speaker has lost his love, Mary.</a:t>
            </a:r>
          </a:p>
          <a:p>
            <a:endParaRPr lang="en-US" dirty="0" smtClean="0"/>
          </a:p>
          <a:p>
            <a:r>
              <a:rPr lang="en-US" dirty="0" smtClean="0"/>
              <a:t>Pain is so much that even the inanimate world around him feels the loss.</a:t>
            </a:r>
          </a:p>
          <a:p>
            <a:endParaRPr lang="en-US" dirty="0" smtClean="0"/>
          </a:p>
          <a:p>
            <a:r>
              <a:rPr lang="en-US" dirty="0" smtClean="0"/>
              <a:t>This will be his last love and the last name the wind “blows.”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“Wind Cries Mary”: Imagery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imagery is gloomy:</a:t>
            </a:r>
          </a:p>
          <a:p>
            <a:pPr lvl="1"/>
            <a:r>
              <a:rPr lang="en-US" dirty="0" smtClean="0"/>
              <a:t>Jacks in boxes</a:t>
            </a:r>
          </a:p>
          <a:p>
            <a:pPr lvl="1"/>
            <a:r>
              <a:rPr lang="en-US" dirty="0" smtClean="0"/>
              <a:t>Clowns gone to bed</a:t>
            </a:r>
          </a:p>
          <a:p>
            <a:pPr lvl="1"/>
            <a:r>
              <a:rPr lang="en-US" dirty="0" smtClean="0"/>
              <a:t>Happiness staggering</a:t>
            </a:r>
          </a:p>
          <a:p>
            <a:pPr lvl="1"/>
            <a:r>
              <a:rPr lang="en-US" dirty="0" smtClean="0"/>
              <a:t>Red footprints</a:t>
            </a:r>
          </a:p>
          <a:p>
            <a:pPr lvl="1"/>
            <a:r>
              <a:rPr lang="en-US" dirty="0" smtClean="0"/>
              <a:t>Broom drearily sweeping</a:t>
            </a:r>
          </a:p>
          <a:p>
            <a:pPr lvl="1"/>
            <a:r>
              <a:rPr lang="en-US" dirty="0" smtClean="0"/>
              <a:t>Broken pieces of life</a:t>
            </a:r>
          </a:p>
          <a:p>
            <a:pPr lvl="1"/>
            <a:r>
              <a:rPr lang="en-US" dirty="0" smtClean="0"/>
              <a:t>Queen weeping</a:t>
            </a:r>
          </a:p>
          <a:p>
            <a:pPr lvl="1"/>
            <a:r>
              <a:rPr lang="en-US" dirty="0" smtClean="0"/>
              <a:t>Wind crying and screaming.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This imagery expresses the speaker’s feelings of depression, gloom, and loss.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“Wind Cries Mary”: Poetic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Personification</a:t>
            </a:r>
            <a:r>
              <a:rPr lang="en-US" sz="2400" dirty="0" smtClean="0"/>
              <a:t>:</a:t>
            </a:r>
          </a:p>
          <a:p>
            <a:pPr lvl="1"/>
            <a:r>
              <a:rPr lang="en-US" sz="2400" dirty="0" smtClean="0"/>
              <a:t>Happiness staggering</a:t>
            </a:r>
          </a:p>
          <a:p>
            <a:pPr lvl="1"/>
            <a:r>
              <a:rPr lang="en-US" sz="2400" dirty="0" smtClean="0"/>
              <a:t>Footprints dressed</a:t>
            </a:r>
          </a:p>
          <a:p>
            <a:pPr lvl="1"/>
            <a:r>
              <a:rPr lang="en-US" sz="2400" dirty="0" smtClean="0"/>
              <a:t>Wind whispers, cries, screams</a:t>
            </a:r>
          </a:p>
          <a:p>
            <a:pPr lvl="1"/>
            <a:r>
              <a:rPr lang="en-US" sz="2400" dirty="0" smtClean="0"/>
              <a:t>Broom drearily sweeping</a:t>
            </a:r>
          </a:p>
          <a:p>
            <a:pPr lvl="1"/>
            <a:r>
              <a:rPr lang="en-US" sz="2400" dirty="0" smtClean="0"/>
              <a:t>Traffic lights shine blue emptiness</a:t>
            </a:r>
          </a:p>
          <a:p>
            <a:pPr lvl="1"/>
            <a:r>
              <a:rPr lang="en-US" sz="2400" dirty="0" smtClean="0"/>
              <a:t>Wind remembering, having old age, having wisdom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Personification shows nothing is safe in the world from the speaker’s depression.</a:t>
            </a:r>
          </a:p>
          <a:p>
            <a:r>
              <a:rPr lang="en-US" dirty="0" smtClean="0"/>
              <a:t>The entire world is affected by the loss of Mary.</a:t>
            </a:r>
          </a:p>
          <a:p>
            <a:r>
              <a:rPr lang="en-US" dirty="0" smtClean="0"/>
              <a:t>He cannot look anywhere without seeing this.</a:t>
            </a:r>
          </a:p>
          <a:p>
            <a:r>
              <a:rPr lang="en-US" dirty="0" smtClean="0"/>
              <a:t>Even the wind, which might also represent time, is done after the loss of Mary.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“Wind Cries Mary”: Tone is Gloomy, Dismal, Depressing, Doleful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Hendrix’s voice is desperate and defeated.</a:t>
            </a:r>
          </a:p>
          <a:p>
            <a:pPr lvl="1"/>
            <a:r>
              <a:rPr lang="en-US" dirty="0" smtClean="0"/>
              <a:t>Especially at the end of each verse and the chorus.</a:t>
            </a:r>
          </a:p>
          <a:p>
            <a:r>
              <a:rPr lang="en-US" dirty="0" smtClean="0"/>
              <a:t>He chose the blues for this song.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da</a:t>
            </a:r>
            <a:r>
              <a:rPr lang="en-US" dirty="0" smtClean="0"/>
              <a:t>, dun, dun, sound  is a descending and “low” sound, and matches the tone of the song.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“Wind Cries Mary”: 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3584448"/>
          </a:xfrm>
        </p:spPr>
        <p:txBody>
          <a:bodyPr/>
          <a:lstStyle/>
          <a:p>
            <a:r>
              <a:rPr lang="en-US" dirty="0" smtClean="0"/>
              <a:t>Song is #379 out of top 500 </a:t>
            </a:r>
            <a:r>
              <a:rPr lang="en-US" i="1" dirty="0" smtClean="0"/>
              <a:t>Rolling Stone</a:t>
            </a:r>
            <a:r>
              <a:rPr lang="en-US" dirty="0" smtClean="0"/>
              <a:t> singles of all time.</a:t>
            </a:r>
          </a:p>
          <a:p>
            <a:r>
              <a:rPr lang="en-US" dirty="0" smtClean="0"/>
              <a:t>Hendrix is one of the first “old” musicians I liked as a teenager.</a:t>
            </a:r>
          </a:p>
          <a:p>
            <a:r>
              <a:rPr lang="en-US" dirty="0" smtClean="0"/>
              <a:t>It really is poetic.  I can picture this blue world he creates very vividly as the song goes on.  It is beautiful, even if sad.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5362" name="Picture 2" descr="http://www.metalmusicarchives.com/images/covers/jimi-hendrix-the-wind-cries-mary%28single%29-201108161547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886200"/>
            <a:ext cx="2895600" cy="1638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manifestworldwide.com/site/wp-content/uploads/2010/03/gangstarr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09600"/>
            <a:ext cx="8077200" cy="46863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Gang Starr: “Above the Clouds”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7984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Keith Edward Elam (July 17, 1961-April 19, 2010) better known as Guru.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Born in Boston but moved to Manhattan for graduate school.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Gang Starr began in 1987: Guru and DJ Premier.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Six albums that were influential on the hip-hop world.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Died of cancer at the age of 48.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“Above the Clouds”: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song is a song of bragging, like many hip-hop songs.</a:t>
            </a:r>
          </a:p>
          <a:p>
            <a:r>
              <a:rPr lang="en-US" dirty="0" smtClean="0"/>
              <a:t>This song is like a beautiful treatise for enlightening, original, positive hip-hop.</a:t>
            </a:r>
          </a:p>
          <a:p>
            <a:r>
              <a:rPr lang="en-US" dirty="0" smtClean="0"/>
              <a:t>Not commonplace, petty, or negative.</a:t>
            </a:r>
          </a:p>
          <a:p>
            <a:r>
              <a:rPr lang="en-US" dirty="0" smtClean="0"/>
              <a:t>Many rappers were getting rich quick on the radio in the 90s, selling out.</a:t>
            </a:r>
          </a:p>
          <a:p>
            <a:r>
              <a:rPr lang="en-US" dirty="0" smtClean="0"/>
              <a:t>This song sets out a standard for deeper moves with hip-hop.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“Above the Clouds”: Imagery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3355848"/>
          </a:xfrm>
        </p:spPr>
        <p:txBody>
          <a:bodyPr/>
          <a:lstStyle/>
          <a:p>
            <a:r>
              <a:rPr lang="en-US" dirty="0" smtClean="0"/>
              <a:t>Guru’s imagery is divine, spiritual, and immortal.</a:t>
            </a:r>
          </a:p>
          <a:p>
            <a:pPr lvl="1"/>
            <a:r>
              <a:rPr lang="en-US" dirty="0" smtClean="0"/>
              <a:t>Above the clouds</a:t>
            </a:r>
          </a:p>
          <a:p>
            <a:pPr lvl="1"/>
            <a:r>
              <a:rPr lang="en-US" dirty="0" smtClean="0"/>
              <a:t>Force</a:t>
            </a:r>
          </a:p>
          <a:p>
            <a:pPr lvl="1"/>
            <a:r>
              <a:rPr lang="en-US" dirty="0" smtClean="0"/>
              <a:t>Constellations</a:t>
            </a:r>
          </a:p>
          <a:p>
            <a:pPr lvl="1"/>
            <a:r>
              <a:rPr lang="en-US" dirty="0" smtClean="0"/>
              <a:t>Brainwaves</a:t>
            </a:r>
          </a:p>
          <a:p>
            <a:pPr lvl="1"/>
            <a:r>
              <a:rPr lang="en-US" dirty="0" smtClean="0"/>
              <a:t>Jewels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3279648"/>
          </a:xfrm>
        </p:spPr>
        <p:txBody>
          <a:bodyPr/>
          <a:lstStyle/>
          <a:p>
            <a:r>
              <a:rPr lang="en-US" dirty="0" smtClean="0"/>
              <a:t>His imagery goes against the other imagery, which is evil and mortal.</a:t>
            </a:r>
          </a:p>
          <a:p>
            <a:pPr lvl="1"/>
            <a:r>
              <a:rPr lang="en-US" dirty="0" smtClean="0"/>
              <a:t>Evil factors</a:t>
            </a:r>
          </a:p>
          <a:p>
            <a:pPr lvl="1"/>
            <a:r>
              <a:rPr lang="en-US" dirty="0" smtClean="0"/>
              <a:t>Demonic chapters</a:t>
            </a:r>
          </a:p>
          <a:p>
            <a:pPr lvl="1"/>
            <a:r>
              <a:rPr lang="en-US" dirty="0" smtClean="0"/>
              <a:t>Curb</a:t>
            </a:r>
          </a:p>
          <a:p>
            <a:pPr lvl="1"/>
            <a:r>
              <a:rPr lang="en-US" dirty="0" smtClean="0"/>
              <a:t>Cell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40386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 does this to separate himself from the other rappers, who will not be immortal or remembered.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“Above the Clouds”: Poetic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u="sng" dirty="0" smtClean="0"/>
              <a:t>Metaphor</a:t>
            </a:r>
            <a:r>
              <a:rPr lang="en-US" b="1" dirty="0" smtClean="0"/>
              <a:t>: Guru = </a:t>
            </a:r>
            <a:r>
              <a:rPr lang="en-US" dirty="0" smtClean="0"/>
              <a:t>lord, master, king, narrator, warrior, street preacher</a:t>
            </a:r>
          </a:p>
          <a:p>
            <a:r>
              <a:rPr lang="en-US" b="1" dirty="0" smtClean="0"/>
              <a:t>Other rappers = </a:t>
            </a:r>
            <a:r>
              <a:rPr lang="en-US" dirty="0" smtClean="0"/>
              <a:t>evil factors, ten </a:t>
            </a:r>
            <a:r>
              <a:rPr lang="en-US" dirty="0" err="1" smtClean="0"/>
              <a:t>percenters</a:t>
            </a:r>
            <a:r>
              <a:rPr lang="en-US" dirty="0" smtClean="0"/>
              <a:t>, fire power.</a:t>
            </a:r>
          </a:p>
          <a:p>
            <a:r>
              <a:rPr lang="en-US" b="1" dirty="0" smtClean="0"/>
              <a:t>His Lyrics = </a:t>
            </a:r>
            <a:r>
              <a:rPr lang="en-US" dirty="0" smtClean="0"/>
              <a:t>disaster, force, mind power, jewels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u="sng" dirty="0" smtClean="0"/>
              <a:t>Hyperbole</a:t>
            </a:r>
            <a:r>
              <a:rPr lang="en-US" b="1" dirty="0" smtClean="0"/>
              <a:t>: </a:t>
            </a:r>
            <a:endParaRPr lang="en-US" dirty="0" smtClean="0"/>
          </a:p>
          <a:p>
            <a:pPr lvl="1"/>
            <a:r>
              <a:rPr lang="en-US" dirty="0" smtClean="0"/>
              <a:t>A force that can’t be compared to any firepower</a:t>
            </a:r>
          </a:p>
          <a:p>
            <a:pPr lvl="1"/>
            <a:r>
              <a:rPr lang="en-US" dirty="0" smtClean="0"/>
              <a:t>The brainwave causes vessels to circulate</a:t>
            </a:r>
          </a:p>
          <a:p>
            <a:pPr lvl="1"/>
            <a:r>
              <a:rPr lang="en-US" dirty="0" smtClean="0"/>
              <a:t>Seeking everlasting life through this hell</a:t>
            </a:r>
          </a:p>
          <a:p>
            <a:pPr lvl="1"/>
            <a:r>
              <a:rPr lang="en-US" dirty="0" smtClean="0"/>
              <a:t>Brainwaves swell turning a desert to a well</a:t>
            </a:r>
          </a:p>
          <a:p>
            <a:pPr lvl="1"/>
            <a:r>
              <a:rPr lang="en-US" dirty="0" smtClean="0"/>
              <a:t>Above the clouds</a:t>
            </a:r>
          </a:p>
          <a:p>
            <a:pPr lvl="1"/>
            <a:r>
              <a:rPr lang="en-US" dirty="0" smtClean="0"/>
              <a:t>Infinite skills</a:t>
            </a:r>
          </a:p>
          <a:p>
            <a:pPr lvl="1"/>
            <a:r>
              <a:rPr lang="en-US" dirty="0" smtClean="0"/>
              <a:t>Creating miracles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“Above the Clouds”: Poetic Devices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use of metaphor, hyperbole, and simile all combine to demonstrate Guru’s dominance and superiority in the hip-hop world.</a:t>
            </a:r>
          </a:p>
          <a:p>
            <a:r>
              <a:rPr lang="en-US" dirty="0" smtClean="0"/>
              <a:t>Instead of saying something basic, like “I’m the </a:t>
            </a:r>
            <a:r>
              <a:rPr lang="en-US" dirty="0" err="1" smtClean="0"/>
              <a:t>dopest</a:t>
            </a:r>
            <a:r>
              <a:rPr lang="en-US" dirty="0" smtClean="0"/>
              <a:t> MC,” Guru goes deeper with the use of these poetic devices and elevates his lyrics, and hip-hop itself.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“Above the Clouds”: Tone is celebratory and didactic.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Guru is trying to convince the listener he is superior.</a:t>
            </a:r>
          </a:p>
          <a:p>
            <a:pPr lvl="1"/>
            <a:r>
              <a:rPr lang="en-US" dirty="0" smtClean="0"/>
              <a:t>The “narrator you select” wants to be a legend.</a:t>
            </a:r>
          </a:p>
          <a:p>
            <a:r>
              <a:rPr lang="en-US" dirty="0" smtClean="0"/>
              <a:t>The</a:t>
            </a:r>
            <a:r>
              <a:rPr lang="en-US" b="1" dirty="0" smtClean="0"/>
              <a:t> samples </a:t>
            </a:r>
            <a:r>
              <a:rPr lang="en-US" dirty="0" smtClean="0"/>
              <a:t>add to this goal: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Sample 1: An announcement of a force from space.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Sample 2: JFK speaks of knowledge and peace.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ang Star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533400"/>
            <a:ext cx="8081738" cy="5410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“Abov</a:t>
            </a:r>
            <a:r>
              <a:rPr lang="en-US" dirty="0" smtClean="0">
                <a:solidFill>
                  <a:schemeClr val="accent1"/>
                </a:solidFill>
              </a:rPr>
              <a:t>e</a:t>
            </a:r>
            <a:r>
              <a:rPr lang="en-US" dirty="0" smtClean="0"/>
              <a:t> the Clouds”: Why do I like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3889248"/>
          </a:xfrm>
        </p:spPr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</a:rPr>
              <a:t>Hip-hop was not—and especially now IS not—usually like this with lyrics and purpose.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Guru’s rhyming delivery has been criticized as weak and monotone, but his WORDS elevate the music. 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206</TotalTime>
  <Words>831</Words>
  <Application>Microsoft Office PowerPoint</Application>
  <PresentationFormat>On-screen Show (4:3)</PresentationFormat>
  <Paragraphs>101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Aspect</vt:lpstr>
      <vt:lpstr>Music as Poetry</vt:lpstr>
      <vt:lpstr>Jimi Hendrix: “Wind Cries Mary”</vt:lpstr>
      <vt:lpstr>“Wind Cries Mary”: Song Meaning</vt:lpstr>
      <vt:lpstr>“Wind Cries Mary”: Imagery</vt:lpstr>
      <vt:lpstr>“Wind Cries Mary”: Poetic Devices</vt:lpstr>
      <vt:lpstr>“Wind Cries Mary”: Tone is Gloomy, Dismal, Depressing, Doleful</vt:lpstr>
      <vt:lpstr>“Wind Cries Mary”: Why?</vt:lpstr>
      <vt:lpstr>Gang Starr: “Above the Clouds”</vt:lpstr>
      <vt:lpstr>“Above the Clouds”: Message</vt:lpstr>
      <vt:lpstr>“Above the Clouds”: Imagery</vt:lpstr>
      <vt:lpstr>“Above the Clouds”: Poetic Devices</vt:lpstr>
      <vt:lpstr>“Above the Clouds”: Poetic Devices (cont.)</vt:lpstr>
      <vt:lpstr>“Above the Clouds”: Tone is celebratory and didactic.</vt:lpstr>
      <vt:lpstr>“Above the Clouds”: Why do I like it?</vt:lpstr>
    </vt:vector>
  </TitlesOfParts>
  <Company>Woodland Hills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as Poetry</dc:title>
  <dc:creator>beckmi</dc:creator>
  <cp:lastModifiedBy>beckmi</cp:lastModifiedBy>
  <cp:revision>21</cp:revision>
  <dcterms:created xsi:type="dcterms:W3CDTF">2012-12-21T12:09:09Z</dcterms:created>
  <dcterms:modified xsi:type="dcterms:W3CDTF">2013-01-04T11:08:47Z</dcterms:modified>
</cp:coreProperties>
</file>