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D7B3174-4B71-4B97-AA16-10AEFAB40006}" type="datetimeFigureOut">
              <a:rPr lang="en-US" smtClean="0"/>
              <a:pPr/>
              <a:t>10/13/2009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DD7D3EA-D40D-4314-A3C5-BF6FCFD41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smtClean="0">
                <a:solidFill>
                  <a:srgbClr val="92D050"/>
                </a:solidFill>
              </a:rPr>
              <a:t>Homonyms</a:t>
            </a:r>
            <a:endParaRPr lang="en-US" sz="8800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Homonyms are words that sound the same but are spelled different and have different meanings.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863970"/>
          </a:xfrm>
        </p:spPr>
        <p:txBody>
          <a:bodyPr/>
          <a:lstStyle/>
          <a:p>
            <a:pPr algn="ctr"/>
            <a:r>
              <a:rPr lang="en-US" dirty="0" smtClean="0"/>
              <a:t>To, Two, and Too </a:t>
            </a:r>
            <a:br>
              <a:rPr lang="en-US" dirty="0" smtClean="0"/>
            </a:br>
            <a:r>
              <a:rPr lang="en-US" dirty="0" smtClean="0"/>
              <a:t>are all homonyms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43200"/>
            <a:ext cx="7772400" cy="3505199"/>
          </a:xfrm>
        </p:spPr>
        <p:txBody>
          <a:bodyPr/>
          <a:lstStyle/>
          <a:p>
            <a:pPr algn="l"/>
            <a:r>
              <a:rPr lang="en-US" dirty="0" smtClean="0"/>
              <a:t>These words are all pronounced the same but all have a different meaning.</a:t>
            </a:r>
          </a:p>
          <a:p>
            <a:pPr algn="l"/>
            <a:endParaRPr lang="en-US" dirty="0" smtClean="0"/>
          </a:p>
          <a:p>
            <a:pPr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rgbClr val="92D050"/>
                </a:solidFill>
              </a:rPr>
              <a:t>To</a:t>
            </a:r>
            <a:r>
              <a:rPr lang="en-US" dirty="0" smtClean="0"/>
              <a:t> means: in the direction of “I was walking </a:t>
            </a:r>
            <a:r>
              <a:rPr lang="en-US" b="1" i="1" u="sng" dirty="0" smtClean="0">
                <a:solidFill>
                  <a:srgbClr val="92D050"/>
                </a:solidFill>
              </a:rPr>
              <a:t>to</a:t>
            </a:r>
            <a:r>
              <a:rPr lang="en-US" dirty="0" smtClean="0"/>
              <a:t> the store”.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rgbClr val="92D050"/>
                </a:solidFill>
              </a:rPr>
              <a:t>Two</a:t>
            </a:r>
            <a:r>
              <a:rPr lang="en-US" dirty="0" smtClean="0"/>
              <a:t> means: more than one, second in a series “ I ate </a:t>
            </a:r>
            <a:r>
              <a:rPr lang="en-US" b="1" i="1" u="sng" dirty="0" smtClean="0">
                <a:solidFill>
                  <a:srgbClr val="92D050"/>
                </a:solidFill>
              </a:rPr>
              <a:t>two</a:t>
            </a:r>
            <a:r>
              <a:rPr lang="en-US" dirty="0" smtClean="0"/>
              <a:t>      	chocolate chip cookies for dessert”. 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rgbClr val="92D050"/>
                </a:solidFill>
              </a:rPr>
              <a:t>Too</a:t>
            </a:r>
            <a:r>
              <a:rPr lang="en-US" dirty="0" smtClean="0"/>
              <a:t> means: also “My sister had a chocolate chip cookie and I wanted one </a:t>
            </a:r>
            <a:r>
              <a:rPr lang="en-US" i="1" u="sng" dirty="0" smtClean="0">
                <a:solidFill>
                  <a:srgbClr val="92D050"/>
                </a:solidFill>
              </a:rPr>
              <a:t>too</a:t>
            </a:r>
            <a:r>
              <a:rPr lang="en-US" dirty="0" smtClean="0"/>
              <a:t>”.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178170"/>
          </a:xfrm>
        </p:spPr>
        <p:txBody>
          <a:bodyPr/>
          <a:lstStyle/>
          <a:p>
            <a:pPr algn="ctr"/>
            <a:r>
              <a:rPr lang="en-US" dirty="0" smtClean="0"/>
              <a:t>Homonyms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38400"/>
            <a:ext cx="7772400" cy="3810000"/>
          </a:xfrm>
        </p:spPr>
        <p:txBody>
          <a:bodyPr/>
          <a:lstStyle/>
          <a:p>
            <a:pPr algn="l"/>
            <a:r>
              <a:rPr lang="en-US" dirty="0" smtClean="0"/>
              <a:t>You Practice…</a:t>
            </a:r>
          </a:p>
          <a:p>
            <a:pPr algn="l"/>
            <a:r>
              <a:rPr lang="en-US" dirty="0" smtClean="0"/>
              <a:t>Write the correct word on your desk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92D050"/>
                </a:solidFill>
              </a:rPr>
              <a:t>yoke/yolk</a:t>
            </a:r>
            <a:r>
              <a:rPr lang="en-US" dirty="0" smtClean="0"/>
              <a:t>  of the egg was cooked.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My aunt loves her new </a:t>
            </a:r>
            <a:r>
              <a:rPr lang="en-US" dirty="0" smtClean="0">
                <a:solidFill>
                  <a:srgbClr val="92D050"/>
                </a:solidFill>
              </a:rPr>
              <a:t>fir/fur</a:t>
            </a:r>
            <a:r>
              <a:rPr lang="en-US" dirty="0" smtClean="0"/>
              <a:t> coat.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92D050"/>
                </a:solidFill>
              </a:rPr>
              <a:t>pale/pail</a:t>
            </a:r>
            <a:r>
              <a:rPr lang="en-US" dirty="0" smtClean="0"/>
              <a:t> was full of water.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Emma is going to </a:t>
            </a:r>
            <a:r>
              <a:rPr lang="en-US" dirty="0" smtClean="0">
                <a:solidFill>
                  <a:srgbClr val="92D050"/>
                </a:solidFill>
              </a:rPr>
              <a:t>write/right</a:t>
            </a:r>
            <a:r>
              <a:rPr lang="en-US" dirty="0" smtClean="0"/>
              <a:t> a letter to Grandma tonight.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rabbit ran into his </a:t>
            </a:r>
            <a:r>
              <a:rPr lang="en-US" dirty="0" smtClean="0">
                <a:solidFill>
                  <a:srgbClr val="92D050"/>
                </a:solidFill>
              </a:rPr>
              <a:t>hole/whole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paid the bus </a:t>
            </a:r>
            <a:r>
              <a:rPr lang="en-US" dirty="0" smtClean="0">
                <a:solidFill>
                  <a:srgbClr val="92D050"/>
                </a:solidFill>
              </a:rPr>
              <a:t>fare/fair</a:t>
            </a:r>
            <a:r>
              <a:rPr lang="en-US" dirty="0" smtClean="0"/>
              <a:t> yesterday.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rode the Farris Wheel at the Johnson County </a:t>
            </a:r>
            <a:r>
              <a:rPr lang="en-US" dirty="0" smtClean="0">
                <a:solidFill>
                  <a:srgbClr val="92D050"/>
                </a:solidFill>
              </a:rPr>
              <a:t>fair/fare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A synonym for rabbit is </a:t>
            </a:r>
            <a:r>
              <a:rPr lang="en-US" dirty="0" smtClean="0">
                <a:solidFill>
                  <a:srgbClr val="92D050"/>
                </a:solidFill>
              </a:rPr>
              <a:t>hair/hare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We flew to Florida on a huge air </a:t>
            </a:r>
            <a:r>
              <a:rPr lang="en-US" dirty="0" smtClean="0">
                <a:solidFill>
                  <a:srgbClr val="92D050"/>
                </a:solidFill>
              </a:rPr>
              <a:t>plane/plain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711570"/>
          </a:xfrm>
        </p:spPr>
        <p:txBody>
          <a:bodyPr/>
          <a:lstStyle/>
          <a:p>
            <a:pPr algn="ctr"/>
            <a:r>
              <a:rPr lang="en-US" dirty="0" smtClean="0"/>
              <a:t>Homonyms</a:t>
            </a:r>
            <a:br>
              <a:rPr lang="en-US" dirty="0" smtClean="0"/>
            </a:br>
            <a:r>
              <a:rPr lang="en-US" dirty="0" smtClean="0"/>
              <a:t>Check Your Work…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38400"/>
            <a:ext cx="7772400" cy="3809999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92D050"/>
                </a:solidFill>
              </a:rPr>
              <a:t>yoke/</a:t>
            </a:r>
            <a:r>
              <a:rPr lang="en-US" dirty="0" smtClean="0">
                <a:solidFill>
                  <a:srgbClr val="FF0000"/>
                </a:solidFill>
              </a:rPr>
              <a:t>yolk</a:t>
            </a:r>
            <a:r>
              <a:rPr lang="en-US" dirty="0" smtClean="0"/>
              <a:t>  of the egg was cooked.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My aunt loves her new </a:t>
            </a:r>
            <a:r>
              <a:rPr lang="en-US" dirty="0" smtClean="0">
                <a:solidFill>
                  <a:srgbClr val="92D050"/>
                </a:solidFill>
              </a:rPr>
              <a:t>fir/</a:t>
            </a:r>
            <a:r>
              <a:rPr lang="en-US" dirty="0" smtClean="0">
                <a:solidFill>
                  <a:srgbClr val="FF0000"/>
                </a:solidFill>
              </a:rPr>
              <a:t>fur</a:t>
            </a:r>
            <a:r>
              <a:rPr lang="en-US" dirty="0" smtClean="0"/>
              <a:t> coat.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92D050"/>
                </a:solidFill>
              </a:rPr>
              <a:t>pale/</a:t>
            </a:r>
            <a:r>
              <a:rPr lang="en-US" dirty="0" smtClean="0">
                <a:solidFill>
                  <a:srgbClr val="FF0000"/>
                </a:solidFill>
              </a:rPr>
              <a:t>pail</a:t>
            </a:r>
            <a:r>
              <a:rPr lang="en-US" dirty="0" smtClean="0"/>
              <a:t> was full of water.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Emma is going to </a:t>
            </a:r>
            <a:r>
              <a:rPr lang="en-US" dirty="0" smtClean="0">
                <a:solidFill>
                  <a:srgbClr val="FF0000"/>
                </a:solidFill>
              </a:rPr>
              <a:t>write</a:t>
            </a:r>
            <a:r>
              <a:rPr lang="en-US" dirty="0" smtClean="0">
                <a:solidFill>
                  <a:srgbClr val="92D050"/>
                </a:solidFill>
              </a:rPr>
              <a:t>/right</a:t>
            </a:r>
            <a:r>
              <a:rPr lang="en-US" dirty="0" smtClean="0"/>
              <a:t> a letter to Grandma tonight.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rabbit ran into his </a:t>
            </a:r>
            <a:r>
              <a:rPr lang="en-US" dirty="0" smtClean="0">
                <a:solidFill>
                  <a:srgbClr val="FF0000"/>
                </a:solidFill>
              </a:rPr>
              <a:t>hole</a:t>
            </a:r>
            <a:r>
              <a:rPr lang="en-US" dirty="0" smtClean="0">
                <a:solidFill>
                  <a:srgbClr val="92D050"/>
                </a:solidFill>
              </a:rPr>
              <a:t>/whole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paid the bus </a:t>
            </a:r>
            <a:r>
              <a:rPr lang="en-US" dirty="0" smtClean="0">
                <a:solidFill>
                  <a:srgbClr val="FF0000"/>
                </a:solidFill>
              </a:rPr>
              <a:t>fare</a:t>
            </a:r>
            <a:r>
              <a:rPr lang="en-US" dirty="0" smtClean="0">
                <a:solidFill>
                  <a:srgbClr val="92D050"/>
                </a:solidFill>
              </a:rPr>
              <a:t>/fair</a:t>
            </a:r>
            <a:r>
              <a:rPr lang="en-US" dirty="0" smtClean="0"/>
              <a:t> yesterday.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rode the Farris Wheel at the Johnson County </a:t>
            </a:r>
            <a:r>
              <a:rPr lang="en-US" dirty="0" smtClean="0">
                <a:solidFill>
                  <a:srgbClr val="FF0000"/>
                </a:solidFill>
              </a:rPr>
              <a:t>fair</a:t>
            </a:r>
            <a:r>
              <a:rPr lang="en-US" dirty="0" smtClean="0">
                <a:solidFill>
                  <a:srgbClr val="92D050"/>
                </a:solidFill>
              </a:rPr>
              <a:t>/fare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A synonym for rabbit is </a:t>
            </a:r>
            <a:r>
              <a:rPr lang="en-US" dirty="0" smtClean="0">
                <a:solidFill>
                  <a:srgbClr val="92D050"/>
                </a:solidFill>
              </a:rPr>
              <a:t>hair/</a:t>
            </a:r>
            <a:r>
              <a:rPr lang="en-US" dirty="0" smtClean="0">
                <a:solidFill>
                  <a:srgbClr val="FF0000"/>
                </a:solidFill>
              </a:rPr>
              <a:t>hare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We flew to Florida on a huge air </a:t>
            </a:r>
            <a:r>
              <a:rPr lang="en-US" dirty="0" smtClean="0">
                <a:solidFill>
                  <a:srgbClr val="FF0000"/>
                </a:solidFill>
              </a:rPr>
              <a:t>plane</a:t>
            </a:r>
            <a:r>
              <a:rPr lang="en-US" dirty="0" smtClean="0">
                <a:solidFill>
                  <a:srgbClr val="92D050"/>
                </a:solidFill>
              </a:rPr>
              <a:t>/plain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178170"/>
          </a:xfrm>
        </p:spPr>
        <p:txBody>
          <a:bodyPr/>
          <a:lstStyle/>
          <a:p>
            <a:pPr algn="ctr"/>
            <a:r>
              <a:rPr lang="en-US" dirty="0" smtClean="0"/>
              <a:t>More Practice…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4114800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Mr. Newsham taught us a new </a:t>
            </a:r>
            <a:r>
              <a:rPr lang="en-US" dirty="0" smtClean="0">
                <a:solidFill>
                  <a:srgbClr val="92D050"/>
                </a:solidFill>
              </a:rPr>
              <a:t>cord/chord</a:t>
            </a:r>
            <a:r>
              <a:rPr lang="en-US" dirty="0" smtClean="0"/>
              <a:t> in music class today.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cut on my hand will </a:t>
            </a:r>
            <a:r>
              <a:rPr lang="en-US" dirty="0" smtClean="0">
                <a:solidFill>
                  <a:srgbClr val="92D050"/>
                </a:solidFill>
              </a:rPr>
              <a:t>heal/heel</a:t>
            </a:r>
            <a:r>
              <a:rPr lang="en-US" dirty="0" smtClean="0"/>
              <a:t> in no time.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While we were on vacation we went to the </a:t>
            </a:r>
            <a:r>
              <a:rPr lang="en-US" dirty="0" smtClean="0">
                <a:solidFill>
                  <a:srgbClr val="92D050"/>
                </a:solidFill>
              </a:rPr>
              <a:t>beach/beech</a:t>
            </a:r>
            <a:r>
              <a:rPr lang="en-US" dirty="0" smtClean="0"/>
              <a:t> and swam in the ocean.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Will you </a:t>
            </a:r>
            <a:r>
              <a:rPr lang="en-US" dirty="0" smtClean="0">
                <a:solidFill>
                  <a:srgbClr val="92D050"/>
                </a:solidFill>
              </a:rPr>
              <a:t>lone/loan</a:t>
            </a:r>
            <a:r>
              <a:rPr lang="en-US" dirty="0" smtClean="0"/>
              <a:t> me $5?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Before we made tacos, we had to </a:t>
            </a:r>
            <a:r>
              <a:rPr lang="en-US" dirty="0" smtClean="0">
                <a:solidFill>
                  <a:srgbClr val="92D050"/>
                </a:solidFill>
              </a:rPr>
              <a:t>great/grate</a:t>
            </a:r>
            <a:r>
              <a:rPr lang="en-US" dirty="0" smtClean="0"/>
              <a:t> the Cheddar cheese.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After Grandpa died, all of our family was </a:t>
            </a:r>
            <a:r>
              <a:rPr lang="en-US" dirty="0" smtClean="0">
                <a:solidFill>
                  <a:srgbClr val="92D050"/>
                </a:solidFill>
              </a:rPr>
              <a:t>morning/mourning</a:t>
            </a:r>
            <a:r>
              <a:rPr lang="en-US" dirty="0" smtClean="0"/>
              <a:t> him. 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After I save up enough money, I am going to </a:t>
            </a:r>
            <a:r>
              <a:rPr lang="en-US" dirty="0" smtClean="0">
                <a:solidFill>
                  <a:srgbClr val="92D050"/>
                </a:solidFill>
              </a:rPr>
              <a:t>by/buy/bye</a:t>
            </a:r>
            <a:r>
              <a:rPr lang="en-US" dirty="0" smtClean="0"/>
              <a:t> </a:t>
            </a:r>
            <a:r>
              <a:rPr lang="en-US" dirty="0" smtClean="0"/>
              <a:t>a new video game.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787770"/>
          </a:xfrm>
        </p:spPr>
        <p:txBody>
          <a:bodyPr/>
          <a:lstStyle/>
          <a:p>
            <a:pPr algn="ctr"/>
            <a:r>
              <a:rPr lang="en-US" dirty="0" smtClean="0"/>
              <a:t>Homonyms</a:t>
            </a:r>
            <a:br>
              <a:rPr lang="en-US" dirty="0" smtClean="0"/>
            </a:br>
            <a:r>
              <a:rPr lang="en-US" dirty="0" smtClean="0"/>
              <a:t>Check Your Work…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3657599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Mr. Newsham taught us a new </a:t>
            </a:r>
            <a:r>
              <a:rPr lang="en-US" dirty="0" smtClean="0">
                <a:solidFill>
                  <a:srgbClr val="92D050"/>
                </a:solidFill>
              </a:rPr>
              <a:t>cord/</a:t>
            </a:r>
            <a:r>
              <a:rPr lang="en-US" dirty="0" smtClean="0">
                <a:solidFill>
                  <a:srgbClr val="FF0000"/>
                </a:solidFill>
              </a:rPr>
              <a:t>chord</a:t>
            </a:r>
            <a:r>
              <a:rPr lang="en-US" dirty="0" smtClean="0"/>
              <a:t> in music class today.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cut on my hand will </a:t>
            </a:r>
            <a:r>
              <a:rPr lang="en-US" dirty="0" smtClean="0">
                <a:solidFill>
                  <a:srgbClr val="FF0000"/>
                </a:solidFill>
              </a:rPr>
              <a:t>heal</a:t>
            </a:r>
            <a:r>
              <a:rPr lang="en-US" dirty="0" smtClean="0">
                <a:solidFill>
                  <a:srgbClr val="92D050"/>
                </a:solidFill>
              </a:rPr>
              <a:t>/heel</a:t>
            </a:r>
            <a:r>
              <a:rPr lang="en-US" dirty="0" smtClean="0"/>
              <a:t> in no time.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While we were on vacation we went to the </a:t>
            </a:r>
            <a:r>
              <a:rPr lang="en-US" dirty="0" smtClean="0">
                <a:solidFill>
                  <a:srgbClr val="FF0000"/>
                </a:solidFill>
              </a:rPr>
              <a:t>beach</a:t>
            </a:r>
            <a:r>
              <a:rPr lang="en-US" dirty="0" smtClean="0">
                <a:solidFill>
                  <a:srgbClr val="92D050"/>
                </a:solidFill>
              </a:rPr>
              <a:t>/beech</a:t>
            </a:r>
            <a:r>
              <a:rPr lang="en-US" dirty="0" smtClean="0"/>
              <a:t> and swam in the ocean.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Will you </a:t>
            </a:r>
            <a:r>
              <a:rPr lang="en-US" dirty="0" smtClean="0">
                <a:solidFill>
                  <a:srgbClr val="92D050"/>
                </a:solidFill>
              </a:rPr>
              <a:t>lone/</a:t>
            </a:r>
            <a:r>
              <a:rPr lang="en-US" dirty="0" smtClean="0">
                <a:solidFill>
                  <a:srgbClr val="FF0000"/>
                </a:solidFill>
              </a:rPr>
              <a:t>loan</a:t>
            </a:r>
            <a:r>
              <a:rPr lang="en-US" dirty="0" smtClean="0"/>
              <a:t> me $5?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Before we made tacos, we had to </a:t>
            </a:r>
            <a:r>
              <a:rPr lang="en-US" dirty="0" smtClean="0">
                <a:solidFill>
                  <a:srgbClr val="92D050"/>
                </a:solidFill>
              </a:rPr>
              <a:t>great/</a:t>
            </a:r>
            <a:r>
              <a:rPr lang="en-US" dirty="0" smtClean="0">
                <a:solidFill>
                  <a:srgbClr val="FF0000"/>
                </a:solidFill>
              </a:rPr>
              <a:t>grate</a:t>
            </a:r>
            <a:r>
              <a:rPr lang="en-US" dirty="0" smtClean="0"/>
              <a:t> the Cheddar cheese.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After Grandpa died, all of our family was </a:t>
            </a:r>
            <a:r>
              <a:rPr lang="en-US" dirty="0" smtClean="0">
                <a:solidFill>
                  <a:srgbClr val="92D050"/>
                </a:solidFill>
              </a:rPr>
              <a:t>morning/</a:t>
            </a:r>
            <a:r>
              <a:rPr lang="en-US" dirty="0" smtClean="0">
                <a:solidFill>
                  <a:srgbClr val="FF0000"/>
                </a:solidFill>
              </a:rPr>
              <a:t>mourning</a:t>
            </a:r>
            <a:r>
              <a:rPr lang="en-US" dirty="0" smtClean="0"/>
              <a:t> him. 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After I save up enough money, I am going to </a:t>
            </a:r>
            <a:r>
              <a:rPr lang="en-US" dirty="0" smtClean="0">
                <a:solidFill>
                  <a:srgbClr val="92D050"/>
                </a:solidFill>
              </a:rPr>
              <a:t>by/</a:t>
            </a:r>
            <a:r>
              <a:rPr lang="en-US" dirty="0" smtClean="0">
                <a:solidFill>
                  <a:srgbClr val="FF0000"/>
                </a:solidFill>
              </a:rPr>
              <a:t>buy</a:t>
            </a:r>
            <a:r>
              <a:rPr lang="en-US" dirty="0" smtClean="0">
                <a:solidFill>
                  <a:srgbClr val="92D050"/>
                </a:solidFill>
              </a:rPr>
              <a:t>/bye</a:t>
            </a:r>
            <a:r>
              <a:rPr lang="en-US" dirty="0" smtClean="0"/>
              <a:t> </a:t>
            </a:r>
            <a:r>
              <a:rPr lang="en-US" dirty="0" smtClean="0"/>
              <a:t>a new video game.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330570"/>
          </a:xfrm>
        </p:spPr>
        <p:txBody>
          <a:bodyPr/>
          <a:lstStyle/>
          <a:p>
            <a:pPr algn="ctr"/>
            <a:r>
              <a:rPr lang="en-US" dirty="0" smtClean="0"/>
              <a:t>More Practice…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86000"/>
            <a:ext cx="7772400" cy="4190999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was so cold, my finger tips looked </a:t>
            </a:r>
            <a:r>
              <a:rPr lang="en-US" dirty="0" smtClean="0">
                <a:solidFill>
                  <a:srgbClr val="92D050"/>
                </a:solidFill>
              </a:rPr>
              <a:t>blew/blue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 smtClean="0">
                <a:solidFill>
                  <a:srgbClr val="92D050"/>
                </a:solidFill>
              </a:rPr>
              <a:t>ate/eight</a:t>
            </a:r>
            <a:r>
              <a:rPr lang="en-US" dirty="0" smtClean="0"/>
              <a:t> the entire bowl of popcorn during the movie.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On my birthday, I received a card in the </a:t>
            </a:r>
            <a:r>
              <a:rPr lang="en-US" dirty="0" smtClean="0">
                <a:solidFill>
                  <a:srgbClr val="92D050"/>
                </a:solidFill>
              </a:rPr>
              <a:t>male/mail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It is hard work using an </a:t>
            </a:r>
            <a:r>
              <a:rPr lang="en-US" dirty="0" smtClean="0">
                <a:solidFill>
                  <a:srgbClr val="92D050"/>
                </a:solidFill>
              </a:rPr>
              <a:t>or/oar</a:t>
            </a:r>
            <a:r>
              <a:rPr lang="en-US" dirty="0" smtClean="0"/>
              <a:t> to row a boat.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 smtClean="0">
                <a:solidFill>
                  <a:srgbClr val="92D050"/>
                </a:solidFill>
              </a:rPr>
              <a:t>new/knew</a:t>
            </a:r>
            <a:r>
              <a:rPr lang="en-US" dirty="0" smtClean="0"/>
              <a:t> it was going to rain today.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My </a:t>
            </a:r>
            <a:r>
              <a:rPr lang="en-US" dirty="0" smtClean="0">
                <a:solidFill>
                  <a:srgbClr val="92D050"/>
                </a:solidFill>
              </a:rPr>
              <a:t>nose/knows</a:t>
            </a:r>
            <a:r>
              <a:rPr lang="en-US" dirty="0" smtClean="0"/>
              <a:t> was red and </a:t>
            </a:r>
            <a:r>
              <a:rPr lang="en-US" dirty="0" smtClean="0">
                <a:solidFill>
                  <a:srgbClr val="92D050"/>
                </a:solidFill>
              </a:rPr>
              <a:t>sore/soar</a:t>
            </a:r>
            <a:r>
              <a:rPr lang="en-US" dirty="0" smtClean="0"/>
              <a:t> from having a cold.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Ethan is my little </a:t>
            </a:r>
            <a:r>
              <a:rPr lang="en-US" dirty="0" smtClean="0">
                <a:solidFill>
                  <a:srgbClr val="92D050"/>
                </a:solidFill>
              </a:rPr>
              <a:t>sun/son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Mr. Kelly is our </a:t>
            </a:r>
            <a:r>
              <a:rPr lang="en-US" dirty="0" smtClean="0">
                <a:solidFill>
                  <a:srgbClr val="92D050"/>
                </a:solidFill>
              </a:rPr>
              <a:t>principle/principal</a:t>
            </a:r>
            <a:r>
              <a:rPr lang="en-US" dirty="0" smtClean="0"/>
              <a:t> at Pleasant Grove.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92D050"/>
                </a:solidFill>
              </a:rPr>
              <a:t>seam/seem</a:t>
            </a:r>
            <a:r>
              <a:rPr lang="en-US" dirty="0" smtClean="0"/>
              <a:t> of my jacket is ripped.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If we have good </a:t>
            </a:r>
            <a:r>
              <a:rPr lang="en-US" dirty="0" smtClean="0">
                <a:solidFill>
                  <a:srgbClr val="92D050"/>
                </a:solidFill>
              </a:rPr>
              <a:t>weather/whether</a:t>
            </a:r>
            <a:r>
              <a:rPr lang="en-US" dirty="0" smtClean="0"/>
              <a:t> we are going to go camping.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1635370"/>
          </a:xfrm>
        </p:spPr>
        <p:txBody>
          <a:bodyPr/>
          <a:lstStyle/>
          <a:p>
            <a:pPr algn="ctr"/>
            <a:r>
              <a:rPr lang="en-US" dirty="0" smtClean="0"/>
              <a:t>Homonyms</a:t>
            </a:r>
            <a:br>
              <a:rPr lang="en-US" dirty="0" smtClean="0"/>
            </a:br>
            <a:r>
              <a:rPr lang="en-US" dirty="0" smtClean="0"/>
              <a:t>Check Your Work…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90800"/>
            <a:ext cx="7772400" cy="4038599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was so cold, my finger tips looked </a:t>
            </a:r>
            <a:r>
              <a:rPr lang="en-US" dirty="0" smtClean="0">
                <a:solidFill>
                  <a:srgbClr val="92D050"/>
                </a:solidFill>
              </a:rPr>
              <a:t>blew/</a:t>
            </a:r>
            <a:r>
              <a:rPr lang="en-US" dirty="0" smtClean="0">
                <a:solidFill>
                  <a:srgbClr val="FF0000"/>
                </a:solidFill>
              </a:rPr>
              <a:t>blue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ate</a:t>
            </a:r>
            <a:r>
              <a:rPr lang="en-US" dirty="0" smtClean="0">
                <a:solidFill>
                  <a:srgbClr val="92D050"/>
                </a:solidFill>
              </a:rPr>
              <a:t>/eight</a:t>
            </a:r>
            <a:r>
              <a:rPr lang="en-US" dirty="0" smtClean="0"/>
              <a:t> the entire bowl of popcorn during the movie.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On my birthday, I received a card in the </a:t>
            </a:r>
            <a:r>
              <a:rPr lang="en-US" dirty="0" smtClean="0">
                <a:solidFill>
                  <a:srgbClr val="92D050"/>
                </a:solidFill>
              </a:rPr>
              <a:t>male/</a:t>
            </a:r>
            <a:r>
              <a:rPr lang="en-US" dirty="0" smtClean="0">
                <a:solidFill>
                  <a:srgbClr val="FF0000"/>
                </a:solidFill>
              </a:rPr>
              <a:t>mail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It is hard work using an </a:t>
            </a:r>
            <a:r>
              <a:rPr lang="en-US" dirty="0" smtClean="0">
                <a:solidFill>
                  <a:srgbClr val="92D050"/>
                </a:solidFill>
              </a:rPr>
              <a:t>or/</a:t>
            </a:r>
            <a:r>
              <a:rPr lang="en-US" dirty="0" smtClean="0">
                <a:solidFill>
                  <a:srgbClr val="FF0000"/>
                </a:solidFill>
              </a:rPr>
              <a:t>oar</a:t>
            </a:r>
            <a:r>
              <a:rPr lang="en-US" dirty="0" smtClean="0"/>
              <a:t> to row a boat.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 smtClean="0">
                <a:solidFill>
                  <a:srgbClr val="92D050"/>
                </a:solidFill>
              </a:rPr>
              <a:t>new/</a:t>
            </a:r>
            <a:r>
              <a:rPr lang="en-US" dirty="0" smtClean="0">
                <a:solidFill>
                  <a:srgbClr val="FF0000"/>
                </a:solidFill>
              </a:rPr>
              <a:t>knew</a:t>
            </a:r>
            <a:r>
              <a:rPr lang="en-US" dirty="0" smtClean="0"/>
              <a:t> it was going to rain today.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My </a:t>
            </a:r>
            <a:r>
              <a:rPr lang="en-US" dirty="0" smtClean="0">
                <a:solidFill>
                  <a:srgbClr val="FF0000"/>
                </a:solidFill>
              </a:rPr>
              <a:t>nose</a:t>
            </a:r>
            <a:r>
              <a:rPr lang="en-US" dirty="0" smtClean="0">
                <a:solidFill>
                  <a:srgbClr val="92D050"/>
                </a:solidFill>
              </a:rPr>
              <a:t>/knows</a:t>
            </a:r>
            <a:r>
              <a:rPr lang="en-US" dirty="0" smtClean="0"/>
              <a:t> was red and </a:t>
            </a:r>
            <a:r>
              <a:rPr lang="en-US" dirty="0" smtClean="0">
                <a:solidFill>
                  <a:srgbClr val="FF0000"/>
                </a:solidFill>
              </a:rPr>
              <a:t>sore</a:t>
            </a:r>
            <a:r>
              <a:rPr lang="en-US" dirty="0" smtClean="0">
                <a:solidFill>
                  <a:srgbClr val="92D050"/>
                </a:solidFill>
              </a:rPr>
              <a:t>/soar</a:t>
            </a:r>
            <a:r>
              <a:rPr lang="en-US" dirty="0" smtClean="0"/>
              <a:t> from having a cold.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Ethan is my little </a:t>
            </a:r>
            <a:r>
              <a:rPr lang="en-US" dirty="0" smtClean="0">
                <a:solidFill>
                  <a:srgbClr val="92D050"/>
                </a:solidFill>
              </a:rPr>
              <a:t>sun/</a:t>
            </a:r>
            <a:r>
              <a:rPr lang="en-US" dirty="0" smtClean="0">
                <a:solidFill>
                  <a:srgbClr val="FF0000"/>
                </a:solidFill>
              </a:rPr>
              <a:t>son</a:t>
            </a:r>
            <a:r>
              <a:rPr lang="en-US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Mr. Kelly is our </a:t>
            </a:r>
            <a:r>
              <a:rPr lang="en-US" dirty="0" smtClean="0">
                <a:solidFill>
                  <a:srgbClr val="92D050"/>
                </a:solidFill>
              </a:rPr>
              <a:t>principle/</a:t>
            </a:r>
            <a:r>
              <a:rPr lang="en-US" dirty="0" smtClean="0">
                <a:solidFill>
                  <a:srgbClr val="FF0000"/>
                </a:solidFill>
              </a:rPr>
              <a:t>principal</a:t>
            </a:r>
            <a:r>
              <a:rPr lang="en-US" dirty="0" smtClean="0"/>
              <a:t> at Pleasant Grove.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seam</a:t>
            </a:r>
            <a:r>
              <a:rPr lang="en-US" dirty="0" smtClean="0">
                <a:solidFill>
                  <a:srgbClr val="92D050"/>
                </a:solidFill>
              </a:rPr>
              <a:t>/seem</a:t>
            </a:r>
            <a:r>
              <a:rPr lang="en-US" dirty="0" smtClean="0"/>
              <a:t> of my jacket is ripped.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If we have good </a:t>
            </a:r>
            <a:r>
              <a:rPr lang="en-US" dirty="0" smtClean="0">
                <a:solidFill>
                  <a:srgbClr val="FF0000"/>
                </a:solidFill>
              </a:rPr>
              <a:t>weather</a:t>
            </a:r>
            <a:r>
              <a:rPr lang="en-US" dirty="0" smtClean="0">
                <a:solidFill>
                  <a:srgbClr val="92D050"/>
                </a:solidFill>
              </a:rPr>
              <a:t>/whether</a:t>
            </a:r>
            <a:r>
              <a:rPr lang="en-US" dirty="0" smtClean="0"/>
              <a:t> we are going to go camping.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66</TotalTime>
  <Words>621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Foundry</vt:lpstr>
      <vt:lpstr>Homonyms</vt:lpstr>
      <vt:lpstr>Homonyms are words that sound the same but are spelled different and have different meanings.</vt:lpstr>
      <vt:lpstr>To, Two, and Too  are all homonyms</vt:lpstr>
      <vt:lpstr>Homonyms</vt:lpstr>
      <vt:lpstr>Homonyms Check Your Work…</vt:lpstr>
      <vt:lpstr>More Practice…</vt:lpstr>
      <vt:lpstr>Homonyms Check Your Work…</vt:lpstr>
      <vt:lpstr>More Practice…</vt:lpstr>
      <vt:lpstr>Homonyms Check Your Work…</vt:lpstr>
    </vt:vector>
  </TitlesOfParts>
  <Company>Community School Corp.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Homonyms and Homophones</dc:title>
  <dc:creator>Center Grove</dc:creator>
  <cp:lastModifiedBy>Center Grove</cp:lastModifiedBy>
  <cp:revision>9</cp:revision>
  <dcterms:created xsi:type="dcterms:W3CDTF">2009-10-09T17:50:45Z</dcterms:created>
  <dcterms:modified xsi:type="dcterms:W3CDTF">2009-10-13T13:51:51Z</dcterms:modified>
</cp:coreProperties>
</file>