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85" r:id="rId10"/>
    <p:sldId id="267" r:id="rId11"/>
    <p:sldId id="264" r:id="rId12"/>
    <p:sldId id="265" r:id="rId13"/>
    <p:sldId id="286" r:id="rId14"/>
    <p:sldId id="282" r:id="rId15"/>
    <p:sldId id="287" r:id="rId16"/>
    <p:sldId id="283" r:id="rId17"/>
    <p:sldId id="266" r:id="rId18"/>
    <p:sldId id="268" r:id="rId19"/>
    <p:sldId id="289" r:id="rId20"/>
    <p:sldId id="288" r:id="rId21"/>
    <p:sldId id="269" r:id="rId22"/>
    <p:sldId id="270" r:id="rId23"/>
    <p:sldId id="271" r:id="rId24"/>
    <p:sldId id="278" r:id="rId25"/>
    <p:sldId id="272" r:id="rId26"/>
    <p:sldId id="292" r:id="rId27"/>
    <p:sldId id="273" r:id="rId28"/>
    <p:sldId id="274" r:id="rId29"/>
    <p:sldId id="275" r:id="rId30"/>
    <p:sldId id="276" r:id="rId31"/>
    <p:sldId id="290" r:id="rId32"/>
    <p:sldId id="277" r:id="rId33"/>
    <p:sldId id="279" r:id="rId34"/>
    <p:sldId id="291" r:id="rId35"/>
    <p:sldId id="280" r:id="rId36"/>
    <p:sldId id="284"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2285E782-78B6-4935-B0F1-22F2B3D00CCA}" type="datetimeFigureOut">
              <a:rPr lang="en-US" smtClean="0"/>
              <a:pPr/>
              <a:t>4/27/2012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04117-064F-47DB-977E-99A1F10D5909}"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285E782-78B6-4935-B0F1-22F2B3D00CCA}" type="datetimeFigureOut">
              <a:rPr lang="en-US" smtClean="0"/>
              <a:pPr/>
              <a:t>4/27/2012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04117-064F-47DB-977E-99A1F10D5909}" type="slidenum">
              <a:rPr lang="en-US" smtClean="0"/>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285E782-78B6-4935-B0F1-22F2B3D00CCA}" type="datetimeFigureOut">
              <a:rPr lang="en-US" smtClean="0"/>
              <a:pPr/>
              <a:t>4/27/2012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04117-064F-47DB-977E-99A1F10D5909}"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285E782-78B6-4935-B0F1-22F2B3D00CCA}" type="datetimeFigureOut">
              <a:rPr lang="en-US" smtClean="0"/>
              <a:pPr/>
              <a:t>4/27/2012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04117-064F-47DB-977E-99A1F10D5909}" type="slidenum">
              <a:rPr lang="en-US" smtClean="0"/>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285E782-78B6-4935-B0F1-22F2B3D00CCA}" type="datetimeFigureOut">
              <a:rPr lang="en-US" smtClean="0"/>
              <a:pPr/>
              <a:t>4/27/2012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F04117-064F-47DB-977E-99A1F10D5909}" type="slidenum">
              <a:rPr lang="en-US" smtClean="0"/>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285E782-78B6-4935-B0F1-22F2B3D00CCA}" type="datetimeFigureOut">
              <a:rPr lang="en-US" smtClean="0"/>
              <a:pPr/>
              <a:t>4/27/2012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F04117-064F-47DB-977E-99A1F10D5909}"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85E782-78B6-4935-B0F1-22F2B3D00CCA}" type="datetimeFigureOut">
              <a:rPr lang="en-US" smtClean="0"/>
              <a:pPr/>
              <a:t>4/27/2012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F04117-064F-47DB-977E-99A1F10D5909}"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285E782-78B6-4935-B0F1-22F2B3D00CCA}" type="datetimeFigureOut">
              <a:rPr lang="en-US" smtClean="0"/>
              <a:pPr/>
              <a:t>4/27/2012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04117-064F-47DB-977E-99A1F10D5909}"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2285E782-78B6-4935-B0F1-22F2B3D00CCA}" type="datetimeFigureOut">
              <a:rPr lang="en-US" smtClean="0"/>
              <a:pPr/>
              <a:t>4/27/2012</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5CF04117-064F-47DB-977E-99A1F10D590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285E782-78B6-4935-B0F1-22F2B3D00CCA}" type="datetimeFigureOut">
              <a:rPr lang="en-US" smtClean="0"/>
              <a:pPr/>
              <a:t>4/27/2012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04117-064F-47DB-977E-99A1F10D5909}"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285E782-78B6-4935-B0F1-22F2B3D00CCA}" type="datetimeFigureOut">
              <a:rPr lang="en-US" smtClean="0"/>
              <a:pPr/>
              <a:t>4/27/2012</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5CF04117-064F-47DB-977E-99A1F10D5909}" type="slidenum">
              <a:rPr lang="en-US" smtClean="0"/>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2285E782-78B6-4935-B0F1-22F2B3D00CCA}" type="datetimeFigureOut">
              <a:rPr lang="en-US" smtClean="0"/>
              <a:pPr/>
              <a:t>4/27/2012</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5CF04117-064F-47DB-977E-99A1F10D590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youtube.com/watch?v=BPlsqo2bk2M&amp;feature=related"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youtube.com/watch?v=X7pjP_XkK4U" TargetMode="External"/><Relationship Id="rId2" Type="http://schemas.openxmlformats.org/officeDocument/2006/relationships/hyperlink" Target="http://www.youtube.com/watch?v=8mix3gmzPa0"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youtube.com/watch?v=6ofD9t_sULM&amp;feature=related" TargetMode="External"/><Relationship Id="rId2" Type="http://schemas.openxmlformats.org/officeDocument/2006/relationships/hyperlink" Target="http://www.youtube.com/watch?v=_TgxQg3Z818"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youtube.com/watch?v=gsp4VCbVvn4&amp;feature=related" TargetMode="External"/><Relationship Id="rId1" Type="http://schemas.openxmlformats.org/officeDocument/2006/relationships/slideLayout" Target="../slideLayouts/slideLayout2.xml"/><Relationship Id="rId5" Type="http://schemas.openxmlformats.org/officeDocument/2006/relationships/image" Target="../media/image3.wmf"/><Relationship Id="rId4" Type="http://schemas.openxmlformats.org/officeDocument/2006/relationships/hyperlink" Target="http://www.youtube.com/watch?v=z3-OaNevkfg"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youtube.com/watch?v=lidFipyLG8k" TargetMode="External"/><Relationship Id="rId2" Type="http://schemas.openxmlformats.org/officeDocument/2006/relationships/hyperlink" Target="http://www.youtube.com/watch?v=blz8DGbFC-E&amp;feature=related" TargetMode="External"/><Relationship Id="rId1" Type="http://schemas.openxmlformats.org/officeDocument/2006/relationships/slideLayout" Target="../slideLayouts/slideLayout2.xml"/><Relationship Id="rId4" Type="http://schemas.openxmlformats.org/officeDocument/2006/relationships/hyperlink" Target="http://www.youtube.com/watch?v=8yRdDnrB5kM"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www.youtube.com/watch?v=qtPNZXpedyI" TargetMode="External"/><Relationship Id="rId2" Type="http://schemas.openxmlformats.org/officeDocument/2006/relationships/hyperlink" Target="http://www.youtube.com/watch?v=LI4qM-2a7Ts"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youtube.com/watch?v=kVGM86XIilw&amp;feature=related" TargetMode="External"/><Relationship Id="rId2" Type="http://schemas.openxmlformats.org/officeDocument/2006/relationships/hyperlink" Target="http://www.youtube.com/watch?v=yxJM7izzIa0"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youtube.com/watch?v=-ziSLGVQOSg" TargetMode="External"/><Relationship Id="rId2" Type="http://schemas.openxmlformats.org/officeDocument/2006/relationships/hyperlink" Target="http://www.youtube.com/watch?v=0KKohj9NcXg" TargetMode="External"/><Relationship Id="rId1" Type="http://schemas.openxmlformats.org/officeDocument/2006/relationships/slideLayout" Target="../slideLayouts/slideLayout2.xml"/><Relationship Id="rId6" Type="http://schemas.openxmlformats.org/officeDocument/2006/relationships/hyperlink" Target="http://www.youtube.com/watch?v=YuKpSVHxzMY&amp;feature=player_embedded" TargetMode="External"/><Relationship Id="rId5" Type="http://schemas.openxmlformats.org/officeDocument/2006/relationships/hyperlink" Target="http://www.youtube.com/watch?v=uAsV5-Hv-7U" TargetMode="External"/><Relationship Id="rId4" Type="http://schemas.openxmlformats.org/officeDocument/2006/relationships/hyperlink" Target="http://www.youtube.com/watch?v=oNvtDuaIAjY"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youtube.com/watch?v=MMmljYkdr-w&amp;feature=related" TargetMode="External"/><Relationship Id="rId2" Type="http://schemas.openxmlformats.org/officeDocument/2006/relationships/hyperlink" Target="http://www.youtube.com/watch?v=efL17ekQZ5k" TargetMode="External"/><Relationship Id="rId1" Type="http://schemas.openxmlformats.org/officeDocument/2006/relationships/slideLayout" Target="../slideLayouts/slideLayout2.xml"/><Relationship Id="rId6" Type="http://schemas.openxmlformats.org/officeDocument/2006/relationships/hyperlink" Target="http://www.youtube.com/watch?v=79CJON8fv6c" TargetMode="External"/><Relationship Id="rId5" Type="http://schemas.openxmlformats.org/officeDocument/2006/relationships/hyperlink" Target="http://www.youtube.com/watch?v=NrjbwVhQOAw" TargetMode="External"/><Relationship Id="rId4" Type="http://schemas.openxmlformats.org/officeDocument/2006/relationships/hyperlink" Target="http://www.youtube.com/watch?v=tpzV_0l5ILI"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www.youtube.com/watch?v=r97Z5CwfLgI" TargetMode="External"/><Relationship Id="rId2" Type="http://schemas.openxmlformats.org/officeDocument/2006/relationships/hyperlink" Target="http://www.youtube.com/watch?v=2miAukzxHNI" TargetMode="External"/><Relationship Id="rId1" Type="http://schemas.openxmlformats.org/officeDocument/2006/relationships/slideLayout" Target="../slideLayouts/slideLayout2.xml"/><Relationship Id="rId5" Type="http://schemas.openxmlformats.org/officeDocument/2006/relationships/hyperlink" Target="http://www.youtube.com/watch?v=9Evr6p_SeBE" TargetMode="External"/><Relationship Id="rId4" Type="http://schemas.openxmlformats.org/officeDocument/2006/relationships/hyperlink" Target="http://www.youtube.com/watch?v=q04_ClDxRsk"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www.youtube.com/watch?v=yCpODFwR7U4&amp;feature=related" TargetMode="External"/><Relationship Id="rId2" Type="http://schemas.openxmlformats.org/officeDocument/2006/relationships/hyperlink" Target="http://www.youtube.com/watch?v=cjb5pfRvM2s" TargetMode="External"/><Relationship Id="rId1" Type="http://schemas.openxmlformats.org/officeDocument/2006/relationships/slideLayout" Target="../slideLayouts/slideLayout2.xml"/><Relationship Id="rId4" Type="http://schemas.openxmlformats.org/officeDocument/2006/relationships/hyperlink" Target="http://www.youtube.com/watch?v=YKosEoR3lhI&amp;feature=related" TargetMode="External"/></Relationships>
</file>

<file path=ppt/slides/_rels/slide20.xml.rels><?xml version="1.0" encoding="UTF-8" standalone="yes"?>
<Relationships xmlns="http://schemas.openxmlformats.org/package/2006/relationships"><Relationship Id="rId2" Type="http://schemas.openxmlformats.org/officeDocument/2006/relationships/hyperlink" Target="http://www.youtube.com/watch?v=xRRdKo18gb0"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www.youtube.com/watch?v=xbK0C9AYMd8"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youtube.com/watch?v=l_FZVD5lsAw" TargetMode="External"/><Relationship Id="rId2" Type="http://schemas.openxmlformats.org/officeDocument/2006/relationships/hyperlink" Target="http://www.youtube.com/watch?v=f18jPNS-i2c&amp;feature=related" TargetMode="External"/><Relationship Id="rId1" Type="http://schemas.openxmlformats.org/officeDocument/2006/relationships/slideLayout" Target="../slideLayouts/slideLayout2.xml"/><Relationship Id="rId6" Type="http://schemas.openxmlformats.org/officeDocument/2006/relationships/image" Target="../media/image4.wmf"/><Relationship Id="rId5" Type="http://schemas.openxmlformats.org/officeDocument/2006/relationships/hyperlink" Target="http://www.youtube.com/watch?v=9cGOFUy4z_g&amp;feature=related" TargetMode="External"/><Relationship Id="rId4" Type="http://schemas.openxmlformats.org/officeDocument/2006/relationships/hyperlink" Target="http://www.youtube.com/watch?v=S2alZrNstGU"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www.youtube.com/watch?v=2C2W_O9BX4g" TargetMode="External"/><Relationship Id="rId2" Type="http://schemas.openxmlformats.org/officeDocument/2006/relationships/hyperlink" Target="http://www.youtube.com/watch?v=Pbg_dwzC4XA&amp;feature=related"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www.youtube.com/watch?v=rypdogMeGns"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youtube.com/watch?v=YEAkpl8LLLM" TargetMode="External"/><Relationship Id="rId2" Type="http://schemas.openxmlformats.org/officeDocument/2006/relationships/hyperlink" Target="http://www.youtube.com/watch?v=WHuRusAlw-Y" TargetMode="External"/><Relationship Id="rId1" Type="http://schemas.openxmlformats.org/officeDocument/2006/relationships/slideLayout" Target="../slideLayouts/slideLayout2.xml"/><Relationship Id="rId4" Type="http://schemas.openxmlformats.org/officeDocument/2006/relationships/hyperlink" Target="http://www.youtube.com/watch?v=VW2uMaR3sSI" TargetMode="External"/></Relationships>
</file>

<file path=ppt/slides/_rels/slide27.xml.rels><?xml version="1.0" encoding="UTF-8" standalone="yes"?>
<Relationships xmlns="http://schemas.openxmlformats.org/package/2006/relationships"><Relationship Id="rId2" Type="http://schemas.openxmlformats.org/officeDocument/2006/relationships/hyperlink" Target="http://www.youtube.com/watch?v=GEEC-yhr_Ks"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youtube.com/watch?v=XwmtNk_Yb2Q&amp;feature=related" TargetMode="External"/><Relationship Id="rId2" Type="http://schemas.openxmlformats.org/officeDocument/2006/relationships/hyperlink" Target="http://www.youtube.com/watch?v=Cn0_qWYMROY"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www.youtube.com/watch?v=r4p8qxGbpOk"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www.youtube.com/watch?v=Jmq8V1KRiuU&amp;feature=related"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www.youtube.com/watch?v=iDPjYZxi0n8" TargetMode="External"/><Relationship Id="rId2" Type="http://schemas.openxmlformats.org/officeDocument/2006/relationships/hyperlink" Target="http://www.youtube.com/watch?v=DxHMHrWJ2SE" TargetMode="External"/><Relationship Id="rId1" Type="http://schemas.openxmlformats.org/officeDocument/2006/relationships/slideLayout" Target="../slideLayouts/slideLayout2.xml"/><Relationship Id="rId6" Type="http://schemas.openxmlformats.org/officeDocument/2006/relationships/hyperlink" Target="http://www.youtube.com/watch?v=VnRfyVQS_iA" TargetMode="External"/><Relationship Id="rId5" Type="http://schemas.openxmlformats.org/officeDocument/2006/relationships/hyperlink" Target="http://www.youtube.com/watch?v=k2kxlZDOHeQ" TargetMode="External"/><Relationship Id="rId4" Type="http://schemas.openxmlformats.org/officeDocument/2006/relationships/hyperlink" Target="http://www.youtube.com/watch?v=ho7796-au8U"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www.youtube.com/watch?v=J4Pg7MOTEEw" TargetMode="External"/><Relationship Id="rId2" Type="http://schemas.openxmlformats.org/officeDocument/2006/relationships/hyperlink" Target="http://www.youtube.com/watch?v=Ly9NyHC1yV8" TargetMode="External"/><Relationship Id="rId1" Type="http://schemas.openxmlformats.org/officeDocument/2006/relationships/slideLayout" Target="../slideLayouts/slideLayout2.xml"/><Relationship Id="rId4" Type="http://schemas.openxmlformats.org/officeDocument/2006/relationships/hyperlink" Target="http://www.youtube.com/watch?v=XqPhIJliWHA&amp;feature=related"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www.youtube.com/watch?v=nKyFpJ3M1xM" TargetMode="External"/><Relationship Id="rId2" Type="http://schemas.openxmlformats.org/officeDocument/2006/relationships/hyperlink" Target="http://www.youtube.com/watch?v=LMhq1L0cJf0"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History of Rock</a:t>
            </a: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Blues</a:t>
            </a:r>
            <a:endParaRPr lang="en-US" dirty="0"/>
          </a:p>
        </p:txBody>
      </p:sp>
      <p:sp>
        <p:nvSpPr>
          <p:cNvPr id="3" name="Content Placeholder 2"/>
          <p:cNvSpPr>
            <a:spLocks noGrp="1"/>
          </p:cNvSpPr>
          <p:nvPr>
            <p:ph idx="1"/>
          </p:nvPr>
        </p:nvSpPr>
        <p:spPr/>
        <p:txBody>
          <a:bodyPr/>
          <a:lstStyle/>
          <a:p>
            <a:r>
              <a:rPr lang="en-US" dirty="0" smtClean="0"/>
              <a:t>The blues began in the 1800’s in the Mississippi delta region</a:t>
            </a:r>
          </a:p>
          <a:p>
            <a:r>
              <a:rPr lang="en-US" dirty="0" smtClean="0"/>
              <a:t>The blues came from the African American tradition in the form of work songs</a:t>
            </a:r>
            <a:r>
              <a:rPr lang="en-US" dirty="0"/>
              <a:t> </a:t>
            </a:r>
            <a:r>
              <a:rPr lang="en-US" dirty="0" smtClean="0"/>
              <a:t>and field cries.</a:t>
            </a:r>
          </a:p>
          <a:p>
            <a:r>
              <a:rPr lang="en-US" dirty="0" smtClean="0"/>
              <a:t>The blues was a free form style that helped express the feelings of frustration and sadness felt by slaves. </a:t>
            </a:r>
            <a:endParaRPr lang="en-US"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Lyric Form</a:t>
            </a:r>
            <a:endParaRPr lang="en-US" dirty="0"/>
          </a:p>
        </p:txBody>
      </p:sp>
      <p:sp>
        <p:nvSpPr>
          <p:cNvPr id="3" name="Content Placeholder 2"/>
          <p:cNvSpPr>
            <a:spLocks noGrp="1"/>
          </p:cNvSpPr>
          <p:nvPr>
            <p:ph idx="1"/>
          </p:nvPr>
        </p:nvSpPr>
        <p:spPr/>
        <p:txBody>
          <a:bodyPr>
            <a:normAutofit lnSpcReduction="10000"/>
          </a:bodyPr>
          <a:lstStyle/>
          <a:p>
            <a:r>
              <a:rPr lang="en-US" dirty="0" smtClean="0"/>
              <a:t>As the blues became more popular, people began to play together so they needed a form to follow</a:t>
            </a:r>
          </a:p>
          <a:p>
            <a:r>
              <a:rPr lang="en-US" dirty="0" smtClean="0"/>
              <a:t>The form is a simple AAB: the first two lines are the same and the second one is different</a:t>
            </a:r>
          </a:p>
          <a:p>
            <a:r>
              <a:rPr lang="en-US" dirty="0" smtClean="0"/>
              <a:t>Let’s listen to </a:t>
            </a:r>
            <a:r>
              <a:rPr lang="en-US" dirty="0" smtClean="0">
                <a:hlinkClick r:id="rId2"/>
              </a:rPr>
              <a:t>“The Thrill is Gone” </a:t>
            </a:r>
            <a:r>
              <a:rPr lang="en-US" dirty="0" smtClean="0"/>
              <a:t> by the legendary B.B. King and check for the AAB form.</a:t>
            </a:r>
          </a:p>
          <a:p>
            <a:r>
              <a:rPr lang="en-US" dirty="0" smtClean="0"/>
              <a:t>You can hear the African use of </a:t>
            </a:r>
            <a:r>
              <a:rPr lang="en-US" dirty="0" err="1" smtClean="0"/>
              <a:t>buzzy</a:t>
            </a:r>
            <a:r>
              <a:rPr lang="en-US" dirty="0" smtClean="0"/>
              <a:t> tone. It expresses passion and emotion.</a:t>
            </a:r>
            <a:endParaRPr lang="en-US" dirty="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Chord Progression</a:t>
            </a:r>
            <a:endParaRPr lang="en-US" dirty="0"/>
          </a:p>
        </p:txBody>
      </p:sp>
      <p:sp>
        <p:nvSpPr>
          <p:cNvPr id="3" name="Content Placeholder 2"/>
          <p:cNvSpPr>
            <a:spLocks noGrp="1"/>
          </p:cNvSpPr>
          <p:nvPr>
            <p:ph idx="1"/>
          </p:nvPr>
        </p:nvSpPr>
        <p:spPr/>
        <p:txBody>
          <a:bodyPr/>
          <a:lstStyle/>
          <a:p>
            <a:r>
              <a:rPr lang="en-US" dirty="0" smtClean="0"/>
              <a:t>Most rock songs follow a “chord progression”</a:t>
            </a:r>
          </a:p>
          <a:p>
            <a:r>
              <a:rPr lang="en-US" dirty="0" smtClean="0"/>
              <a:t>A chord progression is a series of chords that the guitar and piano play to guide the music and the melody. As a guitarist you must know many different chords in order to play the chord progressions of your favorite song</a:t>
            </a:r>
          </a:p>
          <a:p>
            <a:r>
              <a:rPr lang="en-US" dirty="0" smtClean="0"/>
              <a:t>Many of the early rock songs (like “Hound Dog”) follow the blues progression</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Blues Progression</a:t>
            </a:r>
            <a:endParaRPr lang="en-US" dirty="0"/>
          </a:p>
        </p:txBody>
      </p:sp>
      <p:sp>
        <p:nvSpPr>
          <p:cNvPr id="3" name="Content Placeholder 2"/>
          <p:cNvSpPr>
            <a:spLocks noGrp="1"/>
          </p:cNvSpPr>
          <p:nvPr>
            <p:ph idx="1"/>
          </p:nvPr>
        </p:nvSpPr>
        <p:spPr/>
        <p:txBody>
          <a:bodyPr/>
          <a:lstStyle/>
          <a:p>
            <a:r>
              <a:rPr lang="en-US" dirty="0" smtClean="0"/>
              <a:t>The blues uses three chords: I, IV, and V (musicians use roman numerals to name the chords)</a:t>
            </a:r>
          </a:p>
          <a:p>
            <a:r>
              <a:rPr lang="en-US" dirty="0" smtClean="0"/>
              <a:t>In the key of C: </a:t>
            </a:r>
          </a:p>
          <a:p>
            <a:r>
              <a:rPr lang="en-US" dirty="0" smtClean="0"/>
              <a:t>I = C</a:t>
            </a:r>
          </a:p>
          <a:p>
            <a:r>
              <a:rPr lang="en-US" dirty="0" smtClean="0"/>
              <a:t> IV =F</a:t>
            </a:r>
          </a:p>
          <a:p>
            <a:r>
              <a:rPr lang="en-US" dirty="0" smtClean="0"/>
              <a:t> V = G</a:t>
            </a:r>
          </a:p>
          <a:p>
            <a:endParaRPr lang="en-US" dirty="0" smtClean="0"/>
          </a:p>
          <a:p>
            <a:endParaRPr lang="en-US" dirty="0" smtClean="0"/>
          </a:p>
          <a:p>
            <a:endParaRPr lang="en-US" dirty="0"/>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12 –Bar Blues</a:t>
            </a:r>
            <a:endParaRPr lang="en-US" dirty="0"/>
          </a:p>
        </p:txBody>
      </p:sp>
      <p:sp>
        <p:nvSpPr>
          <p:cNvPr id="3" name="Content Placeholder 2"/>
          <p:cNvSpPr>
            <a:spLocks noGrp="1"/>
          </p:cNvSpPr>
          <p:nvPr>
            <p:ph idx="1"/>
          </p:nvPr>
        </p:nvSpPr>
        <p:spPr/>
        <p:txBody>
          <a:bodyPr/>
          <a:lstStyle/>
          <a:p>
            <a:r>
              <a:rPr lang="en-US" dirty="0" smtClean="0"/>
              <a:t>The Blues has 12 bars (or measures) and they are arranged in this way:</a:t>
            </a:r>
          </a:p>
          <a:p>
            <a:endParaRPr lang="en-US" dirty="0" smtClean="0"/>
          </a:p>
          <a:p>
            <a:r>
              <a:rPr lang="en-US" dirty="0" smtClean="0">
                <a:solidFill>
                  <a:srgbClr val="FF0000"/>
                </a:solidFill>
              </a:rPr>
              <a:t>1  2  3  4  </a:t>
            </a:r>
            <a:r>
              <a:rPr lang="en-US" dirty="0" smtClean="0">
                <a:solidFill>
                  <a:srgbClr val="002060"/>
                </a:solidFill>
              </a:rPr>
              <a:t>5  6</a:t>
            </a:r>
            <a:r>
              <a:rPr lang="en-US" dirty="0" smtClean="0"/>
              <a:t>  </a:t>
            </a:r>
            <a:r>
              <a:rPr lang="en-US" dirty="0" smtClean="0">
                <a:solidFill>
                  <a:srgbClr val="FF0000"/>
                </a:solidFill>
              </a:rPr>
              <a:t>7  8  </a:t>
            </a:r>
            <a:r>
              <a:rPr lang="en-US" dirty="0" smtClean="0">
                <a:solidFill>
                  <a:srgbClr val="00B050"/>
                </a:solidFill>
              </a:rPr>
              <a:t>9  10  </a:t>
            </a:r>
            <a:r>
              <a:rPr lang="en-US" dirty="0" smtClean="0">
                <a:solidFill>
                  <a:srgbClr val="FF0000"/>
                </a:solidFill>
              </a:rPr>
              <a:t>11  12</a:t>
            </a:r>
          </a:p>
          <a:p>
            <a:pPr>
              <a:buNone/>
            </a:pPr>
            <a:r>
              <a:rPr lang="en-US" dirty="0" smtClean="0"/>
              <a:t>    </a:t>
            </a:r>
            <a:r>
              <a:rPr lang="en-US" dirty="0" smtClean="0">
                <a:solidFill>
                  <a:srgbClr val="FF0000"/>
                </a:solidFill>
              </a:rPr>
              <a:t>C </a:t>
            </a:r>
            <a:r>
              <a:rPr lang="en-US" dirty="0" smtClean="0"/>
              <a:t>              </a:t>
            </a:r>
            <a:r>
              <a:rPr lang="en-US" dirty="0" smtClean="0">
                <a:solidFill>
                  <a:srgbClr val="002060"/>
                </a:solidFill>
              </a:rPr>
              <a:t>F</a:t>
            </a:r>
            <a:r>
              <a:rPr lang="en-US" dirty="0" smtClean="0"/>
              <a:t>       </a:t>
            </a:r>
            <a:r>
              <a:rPr lang="en-US" dirty="0" smtClean="0">
                <a:solidFill>
                  <a:srgbClr val="FF0000"/>
                </a:solidFill>
              </a:rPr>
              <a:t>C</a:t>
            </a:r>
            <a:r>
              <a:rPr lang="en-US" dirty="0" smtClean="0"/>
              <a:t>      </a:t>
            </a:r>
            <a:r>
              <a:rPr lang="en-US" dirty="0" smtClean="0">
                <a:solidFill>
                  <a:srgbClr val="00B050"/>
                </a:solidFill>
              </a:rPr>
              <a:t>G</a:t>
            </a:r>
            <a:r>
              <a:rPr lang="en-US" dirty="0" smtClean="0"/>
              <a:t>        </a:t>
            </a:r>
            <a:r>
              <a:rPr lang="en-US" dirty="0" smtClean="0">
                <a:solidFill>
                  <a:srgbClr val="FF0000"/>
                </a:solidFill>
              </a:rPr>
              <a:t>C </a:t>
            </a:r>
            <a:r>
              <a:rPr lang="en-US" dirty="0" smtClean="0"/>
              <a:t>       </a:t>
            </a:r>
          </a:p>
          <a:p>
            <a:pPr>
              <a:buNone/>
            </a:pPr>
            <a:r>
              <a:rPr lang="en-US" dirty="0" smtClean="0"/>
              <a:t>     </a:t>
            </a:r>
            <a:r>
              <a:rPr lang="en-US" dirty="0" smtClean="0">
                <a:solidFill>
                  <a:srgbClr val="FF0000"/>
                </a:solidFill>
              </a:rPr>
              <a:t>(I)</a:t>
            </a:r>
            <a:r>
              <a:rPr lang="en-US" dirty="0" smtClean="0"/>
              <a:t>            </a:t>
            </a:r>
            <a:r>
              <a:rPr lang="en-US" dirty="0" smtClean="0">
                <a:solidFill>
                  <a:srgbClr val="002060"/>
                </a:solidFill>
              </a:rPr>
              <a:t>(IV)   </a:t>
            </a:r>
            <a:r>
              <a:rPr lang="en-US" dirty="0" smtClean="0">
                <a:solidFill>
                  <a:srgbClr val="FF0000"/>
                </a:solidFill>
              </a:rPr>
              <a:t>(I)     </a:t>
            </a:r>
            <a:r>
              <a:rPr lang="en-US" dirty="0" smtClean="0">
                <a:solidFill>
                  <a:srgbClr val="00B050"/>
                </a:solidFill>
              </a:rPr>
              <a:t>(V)     </a:t>
            </a:r>
            <a:r>
              <a:rPr lang="en-US" dirty="0" smtClean="0">
                <a:solidFill>
                  <a:srgbClr val="FF0000"/>
                </a:solidFill>
              </a:rPr>
              <a:t>(I)</a:t>
            </a:r>
          </a:p>
          <a:p>
            <a:pPr>
              <a:buNone/>
            </a:pPr>
            <a:endParaRPr lang="en-US" dirty="0" smtClean="0">
              <a:solidFill>
                <a:srgbClr val="FF0000"/>
              </a:solidFill>
            </a:endParaRPr>
          </a:p>
          <a:p>
            <a:pPr>
              <a:buNone/>
            </a:pPr>
            <a:r>
              <a:rPr lang="en-US" dirty="0" smtClean="0"/>
              <a:t>Let’s play the 12 Bar Blues progression together</a:t>
            </a:r>
          </a:p>
          <a:p>
            <a:pPr>
              <a:buNone/>
            </a:pPr>
            <a:endParaRPr lang="en-US" dirty="0" smtClean="0">
              <a:solidFill>
                <a:srgbClr val="FF0000"/>
              </a:solidFill>
            </a:endParaRPr>
          </a:p>
          <a:p>
            <a:pPr>
              <a:buNone/>
            </a:pPr>
            <a:endParaRPr lang="en-US" dirty="0" smtClean="0">
              <a:solidFill>
                <a:srgbClr val="FF0000"/>
              </a:solidFill>
            </a:endParaRPr>
          </a:p>
          <a:p>
            <a:pPr>
              <a:buNone/>
            </a:pPr>
            <a:endParaRPr lang="en-US" dirty="0" smtClean="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Rhythm and Blues</a:t>
            </a:r>
            <a:endParaRPr lang="en-US" dirty="0"/>
          </a:p>
        </p:txBody>
      </p:sp>
      <p:sp>
        <p:nvSpPr>
          <p:cNvPr id="3" name="Content Placeholder 2"/>
          <p:cNvSpPr>
            <a:spLocks noGrp="1"/>
          </p:cNvSpPr>
          <p:nvPr>
            <p:ph idx="1"/>
          </p:nvPr>
        </p:nvSpPr>
        <p:spPr/>
        <p:txBody>
          <a:bodyPr/>
          <a:lstStyle/>
          <a:p>
            <a:r>
              <a:rPr lang="en-US" dirty="0" smtClean="0"/>
              <a:t>In 1940s, a style of music that blended blues and jazz was being played on the African American radio stations. </a:t>
            </a:r>
          </a:p>
          <a:p>
            <a:r>
              <a:rPr lang="en-US" dirty="0" smtClean="0"/>
              <a:t>It’s popularity was tied with the rise of the electric guitar which was an instrument often used in the rhythm and blues style</a:t>
            </a:r>
          </a:p>
          <a:p>
            <a:r>
              <a:rPr lang="en-US" dirty="0" smtClean="0"/>
              <a:t>It was organized around the 12 bar blues and AAB lyric form but had a straight feel and faster tempo</a:t>
            </a:r>
            <a:endParaRPr lang="en-US"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Famous Rhythm and Blues Musicians</a:t>
            </a:r>
            <a:endParaRPr lang="en-US" sz="3600" dirty="0"/>
          </a:p>
        </p:txBody>
      </p:sp>
      <p:sp>
        <p:nvSpPr>
          <p:cNvPr id="3" name="Content Placeholder 2"/>
          <p:cNvSpPr>
            <a:spLocks noGrp="1"/>
          </p:cNvSpPr>
          <p:nvPr>
            <p:ph idx="1"/>
          </p:nvPr>
        </p:nvSpPr>
        <p:spPr/>
        <p:txBody>
          <a:bodyPr>
            <a:normAutofit/>
          </a:bodyPr>
          <a:lstStyle/>
          <a:p>
            <a:r>
              <a:rPr lang="en-US" dirty="0" smtClean="0">
                <a:hlinkClick r:id="rId2"/>
              </a:rPr>
              <a:t>Fats Domino </a:t>
            </a:r>
            <a:r>
              <a:rPr lang="en-US" dirty="0" smtClean="0"/>
              <a:t>had wide appeal because of his smooth vocals and R&amp;B sound. Most of the early Rock bands looked more like a small jazz band than the modern rock band.</a:t>
            </a:r>
          </a:p>
          <a:p>
            <a:r>
              <a:rPr lang="en-US" dirty="0" smtClean="0"/>
              <a:t>Little Richard began playing a more </a:t>
            </a:r>
            <a:r>
              <a:rPr lang="en-US" dirty="0" err="1" smtClean="0"/>
              <a:t>uptempo</a:t>
            </a:r>
            <a:r>
              <a:rPr lang="en-US" dirty="0" smtClean="0"/>
              <a:t> style such as his hit </a:t>
            </a:r>
            <a:r>
              <a:rPr lang="en-US" dirty="0" smtClean="0">
                <a:hlinkClick r:id="rId3"/>
              </a:rPr>
              <a:t>“Tutti Frutti”</a:t>
            </a:r>
            <a:r>
              <a:rPr lang="en-US" dirty="0" smtClean="0"/>
              <a:t>. His fiery style and aggressive vocals changed the sound of R&amp;B (</a:t>
            </a:r>
            <a:r>
              <a:rPr lang="en-US" dirty="0" err="1" smtClean="0"/>
              <a:t>v.s</a:t>
            </a:r>
            <a:r>
              <a:rPr lang="en-US" dirty="0" smtClean="0"/>
              <a:t>. the smooth Fats Domino.)</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Ray Charles blended R&amp;B, Gospel, and Blues in his </a:t>
            </a:r>
            <a:r>
              <a:rPr lang="en-US" dirty="0" smtClean="0">
                <a:hlinkClick r:id="rId2"/>
              </a:rPr>
              <a:t>signature style</a:t>
            </a:r>
            <a:r>
              <a:rPr lang="en-US" dirty="0" smtClean="0"/>
              <a:t>.</a:t>
            </a:r>
          </a:p>
          <a:p>
            <a:r>
              <a:rPr lang="en-US" dirty="0" smtClean="0"/>
              <a:t>Chuck Berry was very influential with his style of guitar playing and exciting sound. His best known song is </a:t>
            </a:r>
            <a:r>
              <a:rPr lang="en-US" dirty="0" smtClean="0">
                <a:hlinkClick r:id="rId3"/>
              </a:rPr>
              <a:t>“Johnny B. Goode”</a:t>
            </a:r>
            <a:r>
              <a:rPr lang="en-US" dirty="0" smtClean="0"/>
              <a:t>. </a:t>
            </a:r>
          </a:p>
          <a:p>
            <a:r>
              <a:rPr lang="en-US" dirty="0" smtClean="0"/>
              <a:t>Notice that Chuck Berry is the first Rhythm and blues musician we’ve heard to use guitar. The popularity of the guitar was a big step in the creation of Rock music.</a:t>
            </a:r>
          </a:p>
          <a:p>
            <a:endParaRPr lang="en-US"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Compare and Contrast</a:t>
            </a:r>
            <a:endParaRPr lang="en-US" dirty="0"/>
          </a:p>
        </p:txBody>
      </p:sp>
      <p:sp>
        <p:nvSpPr>
          <p:cNvPr id="3" name="Content Placeholder 2"/>
          <p:cNvSpPr>
            <a:spLocks noGrp="1"/>
          </p:cNvSpPr>
          <p:nvPr>
            <p:ph idx="1"/>
          </p:nvPr>
        </p:nvSpPr>
        <p:spPr/>
        <p:txBody>
          <a:bodyPr/>
          <a:lstStyle/>
          <a:p>
            <a:r>
              <a:rPr lang="en-US" dirty="0" smtClean="0"/>
              <a:t>Let’s compare and contrast two important Rhythm and Blues songs</a:t>
            </a:r>
          </a:p>
          <a:p>
            <a:r>
              <a:rPr lang="en-US" dirty="0" smtClean="0"/>
              <a:t>Use instruments, style, tempo, and mood to fill a </a:t>
            </a:r>
            <a:r>
              <a:rPr lang="en-US" dirty="0" err="1" smtClean="0"/>
              <a:t>venn</a:t>
            </a:r>
            <a:r>
              <a:rPr lang="en-US" dirty="0" smtClean="0"/>
              <a:t> diagram. Don’t forget the lyric form and 12 bar blues!</a:t>
            </a:r>
          </a:p>
        </p:txBody>
      </p:sp>
      <p:pic>
        <p:nvPicPr>
          <p:cNvPr id="1026" name="Picture 2" descr="C:\Users\rmyers\AppData\Local\Microsoft\Windows\Temporary Internet Files\Content.IE5\T3LQNDSR\MC900441301[1].png">
            <a:hlinkClick r:id="rId2"/>
          </p:cNvPr>
          <p:cNvPicPr>
            <a:picLocks noChangeAspect="1" noChangeArrowheads="1"/>
          </p:cNvPicPr>
          <p:nvPr/>
        </p:nvPicPr>
        <p:blipFill>
          <a:blip r:embed="rId3" cstate="print"/>
          <a:srcRect/>
          <a:stretch>
            <a:fillRect/>
          </a:stretch>
        </p:blipFill>
        <p:spPr bwMode="auto">
          <a:xfrm>
            <a:off x="1219200" y="4648200"/>
            <a:ext cx="1905000" cy="1371600"/>
          </a:xfrm>
          <a:prstGeom prst="rect">
            <a:avLst/>
          </a:prstGeom>
          <a:noFill/>
        </p:spPr>
      </p:pic>
      <p:pic>
        <p:nvPicPr>
          <p:cNvPr id="1027" name="Picture 3" descr="C:\Users\rmyers\AppData\Local\Microsoft\Windows\Temporary Internet Files\Content.IE5\T3LQNDSR\MC900391448[1].wmf">
            <a:hlinkClick r:id="rId4"/>
          </p:cNvPr>
          <p:cNvPicPr>
            <a:picLocks noChangeAspect="1" noChangeArrowheads="1"/>
          </p:cNvPicPr>
          <p:nvPr/>
        </p:nvPicPr>
        <p:blipFill>
          <a:blip r:embed="rId5" cstate="print"/>
          <a:srcRect/>
          <a:stretch>
            <a:fillRect/>
          </a:stretch>
        </p:blipFill>
        <p:spPr bwMode="auto">
          <a:xfrm>
            <a:off x="5334000" y="4267200"/>
            <a:ext cx="1826971" cy="1630375"/>
          </a:xfrm>
          <a:prstGeom prst="rect">
            <a:avLst/>
          </a:prstGeom>
          <a:noFill/>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Rock ‘n Roll</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Rhythm and Blues began to change into an entirely new style: rock ‘n roll</a:t>
            </a:r>
          </a:p>
          <a:p>
            <a:r>
              <a:rPr lang="en-US" dirty="0" smtClean="0"/>
              <a:t>Rock n’ Roll was named for blues lyrics about dancing (dancing was called rocking and rolling)</a:t>
            </a:r>
          </a:p>
          <a:p>
            <a:r>
              <a:rPr lang="en-US" dirty="0" smtClean="0"/>
              <a:t>Some of the greatest early rock heroes listened to R&amp;B and copied the style and then made it their own</a:t>
            </a:r>
          </a:p>
          <a:p>
            <a:r>
              <a:rPr lang="en-US" dirty="0" smtClean="0"/>
              <a:t>Besides not always using the 12 bar blues, rock musicians began to straighten out the eighth notes of the shuffle rhythm into the common rock beat we know today.</a:t>
            </a:r>
          </a:p>
          <a:p>
            <a:r>
              <a:rPr lang="en-US" dirty="0" smtClean="0"/>
              <a:t>Rock music also has a heavy back beat (snare drum)</a:t>
            </a:r>
            <a:endParaRPr lang="en-US"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Early Rock Heroes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Bill Haley and His Comets added a bit of country style and had, arguably, the first huge rock hit: </a:t>
            </a:r>
            <a:r>
              <a:rPr lang="en-US" dirty="0" smtClean="0">
                <a:hlinkClick r:id="rId2"/>
              </a:rPr>
              <a:t>“Rock Around the Clock”</a:t>
            </a:r>
            <a:endParaRPr lang="en-US" dirty="0" smtClean="0"/>
          </a:p>
          <a:p>
            <a:r>
              <a:rPr lang="en-US" dirty="0" smtClean="0"/>
              <a:t>Most R&amp;B bands at the time looked like small jazz bands with piano and horns, but  Bill Haley’s band looked more like a country group</a:t>
            </a:r>
          </a:p>
          <a:p>
            <a:r>
              <a:rPr lang="en-US" dirty="0" smtClean="0"/>
              <a:t>This earl rock style (also played by Elvis) is called </a:t>
            </a:r>
            <a:r>
              <a:rPr lang="en-US" dirty="0" err="1" smtClean="0"/>
              <a:t>Rockabilliy</a:t>
            </a:r>
            <a:r>
              <a:rPr lang="en-US" dirty="0" smtClean="0"/>
              <a:t> (Rock + Hillbilly)</a:t>
            </a:r>
          </a:p>
          <a:p>
            <a:r>
              <a:rPr lang="en-US" dirty="0" smtClean="0"/>
              <a:t>Jerry Lee Lewis, with his exciting piano style, added to the new sound of Rock ‘n Roll with </a:t>
            </a:r>
            <a:r>
              <a:rPr lang="en-US" dirty="0" smtClean="0">
                <a:hlinkClick r:id="rId3"/>
              </a:rPr>
              <a:t>“Great Balls of Fire” </a:t>
            </a:r>
            <a:r>
              <a:rPr lang="en-US" dirty="0" smtClean="0"/>
              <a:t>and other </a:t>
            </a:r>
            <a:r>
              <a:rPr lang="en-US" dirty="0" smtClean="0">
                <a:hlinkClick r:id="rId4"/>
              </a:rPr>
              <a:t>classics</a:t>
            </a:r>
            <a:endParaRPr lang="en-US"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R&amp;B </a:t>
            </a:r>
            <a:r>
              <a:rPr lang="en-US" dirty="0" err="1" smtClean="0"/>
              <a:t>v.s</a:t>
            </a:r>
            <a:r>
              <a:rPr lang="en-US" dirty="0" smtClean="0"/>
              <a:t> early Rock</a:t>
            </a:r>
            <a:endParaRPr lang="en-US" dirty="0"/>
          </a:p>
        </p:txBody>
      </p:sp>
      <p:sp>
        <p:nvSpPr>
          <p:cNvPr id="3" name="Content Placeholder 2"/>
          <p:cNvSpPr>
            <a:spLocks noGrp="1"/>
          </p:cNvSpPr>
          <p:nvPr>
            <p:ph idx="1"/>
          </p:nvPr>
        </p:nvSpPr>
        <p:spPr/>
        <p:txBody>
          <a:bodyPr>
            <a:normAutofit/>
          </a:bodyPr>
          <a:lstStyle/>
          <a:p>
            <a:r>
              <a:rPr lang="en-US" dirty="0" smtClean="0"/>
              <a:t>Compare and contrast these two versions of “Shake, Rattle and Roll”</a:t>
            </a:r>
          </a:p>
          <a:p>
            <a:r>
              <a:rPr lang="en-US" dirty="0" smtClean="0"/>
              <a:t>Joe Turner – </a:t>
            </a:r>
            <a:r>
              <a:rPr lang="en-US" dirty="0" smtClean="0">
                <a:hlinkClick r:id="rId2"/>
              </a:rPr>
              <a:t>Rhythm and Blues</a:t>
            </a:r>
            <a:endParaRPr lang="en-US" dirty="0" smtClean="0"/>
          </a:p>
          <a:p>
            <a:r>
              <a:rPr lang="en-US" dirty="0" smtClean="0"/>
              <a:t>Bill Haley – </a:t>
            </a:r>
            <a:r>
              <a:rPr lang="en-US" dirty="0" smtClean="0">
                <a:hlinkClick r:id="rId3"/>
              </a:rPr>
              <a:t>Rock ‘n’ Roll</a:t>
            </a:r>
            <a:endParaRPr lang="en-US" dirty="0" smtClean="0"/>
          </a:p>
          <a:p>
            <a:r>
              <a:rPr lang="en-US" dirty="0" smtClean="0"/>
              <a:t>Is there a difference in instruments, rhythm, mood, or tempo?</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Buddy Holly</a:t>
            </a:r>
            <a:endParaRPr lang="en-US" dirty="0"/>
          </a:p>
        </p:txBody>
      </p:sp>
      <p:sp>
        <p:nvSpPr>
          <p:cNvPr id="3" name="Content Placeholder 2"/>
          <p:cNvSpPr>
            <a:spLocks noGrp="1"/>
          </p:cNvSpPr>
          <p:nvPr>
            <p:ph idx="1"/>
          </p:nvPr>
        </p:nvSpPr>
        <p:spPr/>
        <p:txBody>
          <a:bodyPr>
            <a:normAutofit lnSpcReduction="10000"/>
          </a:bodyPr>
          <a:lstStyle/>
          <a:p>
            <a:r>
              <a:rPr lang="en-US" dirty="0" smtClean="0">
                <a:hlinkClick r:id="rId2"/>
              </a:rPr>
              <a:t>Buddy Holly </a:t>
            </a:r>
            <a:r>
              <a:rPr lang="en-US" dirty="0" smtClean="0"/>
              <a:t>popularized the Fender Stratocaster guitar.</a:t>
            </a:r>
          </a:p>
          <a:p>
            <a:r>
              <a:rPr lang="en-US" dirty="0" smtClean="0"/>
              <a:t>He was one of the few people in the mid-50’s that wrote his own music</a:t>
            </a:r>
          </a:p>
          <a:p>
            <a:r>
              <a:rPr lang="en-US" dirty="0" smtClean="0"/>
              <a:t>Most rock bands in the 50’s looked like a small jazz band, but Buddy Holly’s band looked like today’s modern </a:t>
            </a:r>
            <a:r>
              <a:rPr lang="en-US" dirty="0" smtClean="0">
                <a:hlinkClick r:id="rId3"/>
              </a:rPr>
              <a:t>rock band </a:t>
            </a:r>
            <a:r>
              <a:rPr lang="en-US" dirty="0" smtClean="0"/>
              <a:t>(2 guitars, bass, drums)</a:t>
            </a:r>
          </a:p>
          <a:p>
            <a:r>
              <a:rPr lang="en-US" dirty="0" smtClean="0"/>
              <a:t>Buddy’s band also played in a straighter style instead of using the shuffle rhythm.</a:t>
            </a:r>
          </a:p>
          <a:p>
            <a:pPr>
              <a:buNone/>
            </a:pPr>
            <a:endParaRPr lang="en-US"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Day the Music Died</a:t>
            </a:r>
            <a:endParaRPr lang="en-US" dirty="0"/>
          </a:p>
        </p:txBody>
      </p:sp>
      <p:sp>
        <p:nvSpPr>
          <p:cNvPr id="3" name="Content Placeholder 2"/>
          <p:cNvSpPr>
            <a:spLocks noGrp="1"/>
          </p:cNvSpPr>
          <p:nvPr>
            <p:ph idx="1"/>
          </p:nvPr>
        </p:nvSpPr>
        <p:spPr/>
        <p:txBody>
          <a:bodyPr/>
          <a:lstStyle/>
          <a:p>
            <a:r>
              <a:rPr lang="en-US" dirty="0" smtClean="0">
                <a:hlinkClick r:id="rId2"/>
              </a:rPr>
              <a:t>Buddy Holly</a:t>
            </a:r>
            <a:r>
              <a:rPr lang="en-US" dirty="0" smtClean="0"/>
              <a:t>, </a:t>
            </a:r>
            <a:r>
              <a:rPr lang="en-US" dirty="0" smtClean="0">
                <a:hlinkClick r:id="rId3"/>
              </a:rPr>
              <a:t>Ritchie Valens</a:t>
            </a:r>
            <a:r>
              <a:rPr lang="en-US" dirty="0" smtClean="0"/>
              <a:t>, and the Big Bopper died in a plane crash on February 3</a:t>
            </a:r>
            <a:r>
              <a:rPr lang="en-US" baseline="30000" dirty="0" smtClean="0"/>
              <a:t>rd</a:t>
            </a:r>
            <a:r>
              <a:rPr lang="en-US" dirty="0" smtClean="0"/>
              <a:t>, </a:t>
            </a:r>
            <a:r>
              <a:rPr lang="en-US" dirty="0" smtClean="0">
                <a:hlinkClick r:id="rId4"/>
              </a:rPr>
              <a:t>1959</a:t>
            </a:r>
            <a:endParaRPr lang="en-US" dirty="0" smtClean="0"/>
          </a:p>
          <a:p>
            <a:r>
              <a:rPr lang="en-US" dirty="0" smtClean="0"/>
              <a:t>The loss of these three musicians dealt a blow to the rock &amp; roll music scene at the time. </a:t>
            </a:r>
          </a:p>
          <a:p>
            <a:r>
              <a:rPr lang="en-US" dirty="0" smtClean="0"/>
              <a:t>Don McLean wrote the song “</a:t>
            </a:r>
            <a:r>
              <a:rPr lang="en-US" dirty="0" smtClean="0">
                <a:hlinkClick r:id="rId5"/>
              </a:rPr>
              <a:t>American Pie</a:t>
            </a:r>
            <a:r>
              <a:rPr lang="en-US" dirty="0" smtClean="0"/>
              <a:t>” in tribute to the “Day the Music Died”</a:t>
            </a:r>
          </a:p>
          <a:p>
            <a:r>
              <a:rPr lang="en-US" dirty="0" smtClean="0">
                <a:hlinkClick r:id="rId6"/>
              </a:rPr>
              <a:t>This is what people heard on the radio the morning after the crash.</a:t>
            </a:r>
            <a:endParaRPr lang="en-US" dirty="0" smtClean="0"/>
          </a:p>
          <a:p>
            <a:endParaRPr lang="en-US" dirty="0"/>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Rock history up to now</a:t>
            </a:r>
            <a:endParaRPr lang="en-US" dirty="0"/>
          </a:p>
        </p:txBody>
      </p:sp>
      <p:sp>
        <p:nvSpPr>
          <p:cNvPr id="3" name="Content Placeholder 2"/>
          <p:cNvSpPr>
            <a:spLocks noGrp="1"/>
          </p:cNvSpPr>
          <p:nvPr>
            <p:ph idx="1"/>
          </p:nvPr>
        </p:nvSpPr>
        <p:spPr/>
        <p:txBody>
          <a:bodyPr>
            <a:normAutofit/>
          </a:bodyPr>
          <a:lstStyle/>
          <a:p>
            <a:r>
              <a:rPr lang="en-US" dirty="0" smtClean="0"/>
              <a:t>Blues </a:t>
            </a:r>
          </a:p>
          <a:p>
            <a:r>
              <a:rPr lang="en-US" dirty="0" smtClean="0">
                <a:sym typeface="Wingdings" pitchFamily="2" charset="2"/>
              </a:rPr>
              <a:t>  R&amp;B (Little Richard, Joe Turner)</a:t>
            </a:r>
          </a:p>
          <a:p>
            <a:r>
              <a:rPr lang="en-US" dirty="0" smtClean="0">
                <a:sym typeface="Wingdings" pitchFamily="2" charset="2"/>
              </a:rPr>
              <a:t> Bill Haley (First Rock Hit) </a:t>
            </a:r>
          </a:p>
          <a:p>
            <a:r>
              <a:rPr lang="en-US" dirty="0" smtClean="0">
                <a:sym typeface="Wingdings" pitchFamily="2" charset="2"/>
              </a:rPr>
              <a:t> Chuck Berry (Popularized the guitar)</a:t>
            </a:r>
          </a:p>
          <a:p>
            <a:r>
              <a:rPr lang="en-US" dirty="0" smtClean="0">
                <a:sym typeface="Wingdings" pitchFamily="2" charset="2"/>
              </a:rPr>
              <a:t> Buddy Holly (used the Stratocaster and created the modern rock band set-up)</a:t>
            </a:r>
          </a:p>
          <a:p>
            <a:r>
              <a:rPr lang="en-US" dirty="0" smtClean="0">
                <a:sym typeface="Wingdings" pitchFamily="2" charset="2"/>
              </a:rPr>
              <a:t>Rock music brought a heavy beat, direct lyrics aimed at teenagers, and simple chord progressions to the music world. </a:t>
            </a:r>
            <a:endParaRPr lang="en-US"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Elvis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Elvis Presley’s first big hit was in 1956 </a:t>
            </a:r>
            <a:r>
              <a:rPr lang="en-US" dirty="0" smtClean="0">
                <a:hlinkClick r:id="rId2"/>
              </a:rPr>
              <a:t>“Heartbreak Hotel”</a:t>
            </a:r>
            <a:endParaRPr lang="en-US" dirty="0" smtClean="0"/>
          </a:p>
          <a:p>
            <a:r>
              <a:rPr lang="en-US" dirty="0" smtClean="0"/>
              <a:t>Elvis appeared on the Ed Sullivan show on September 9</a:t>
            </a:r>
            <a:r>
              <a:rPr lang="en-US" baseline="30000" dirty="0" smtClean="0"/>
              <a:t>th</a:t>
            </a:r>
            <a:r>
              <a:rPr lang="en-US" dirty="0" smtClean="0"/>
              <a:t>, 1956 and began his rise to fame.</a:t>
            </a:r>
          </a:p>
          <a:p>
            <a:r>
              <a:rPr lang="en-US" dirty="0" smtClean="0"/>
              <a:t>His other hits include </a:t>
            </a:r>
            <a:r>
              <a:rPr lang="en-US" dirty="0" smtClean="0">
                <a:hlinkClick r:id="rId3"/>
              </a:rPr>
              <a:t>“Hound Dog”</a:t>
            </a:r>
            <a:r>
              <a:rPr lang="en-US" dirty="0" smtClean="0"/>
              <a:t>, </a:t>
            </a:r>
            <a:r>
              <a:rPr lang="en-US" dirty="0" smtClean="0">
                <a:hlinkClick r:id="rId4"/>
              </a:rPr>
              <a:t>“Jailhouse Rock”, </a:t>
            </a:r>
            <a:endParaRPr lang="en-US" dirty="0" smtClean="0"/>
          </a:p>
          <a:p>
            <a:r>
              <a:rPr lang="en-US" dirty="0" smtClean="0"/>
              <a:t>The country blend with Rock &amp;Roll was first called Rockabilly (due to the “hillbilly singers)</a:t>
            </a:r>
          </a:p>
          <a:p>
            <a:r>
              <a:rPr lang="en-US" dirty="0" smtClean="0"/>
              <a:t>Elvis didn’t write his own songs. Instead, he played “covers” like </a:t>
            </a:r>
            <a:r>
              <a:rPr lang="en-US" dirty="0" smtClean="0">
                <a:hlinkClick r:id="rId5"/>
              </a:rPr>
              <a:t>“Blue Suede Shoes” </a:t>
            </a:r>
            <a:r>
              <a:rPr lang="en-US" dirty="0" smtClean="0"/>
              <a:t>first recorded by </a:t>
            </a:r>
            <a:r>
              <a:rPr lang="en-US" dirty="0" smtClean="0">
                <a:hlinkClick r:id="rId6"/>
              </a:rPr>
              <a:t>Carl Perkins </a:t>
            </a:r>
            <a:r>
              <a:rPr lang="en-US" dirty="0" smtClean="0"/>
              <a:t>in 1955.</a:t>
            </a:r>
          </a:p>
          <a:p>
            <a:endParaRPr lang="en-US" dirty="0" smtClean="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Elvis contd.</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Elvis was enormously popular with American teens. Their parents didn’t approve of his “bad boy” look and dance moves with simply fueled the fire of support for the King of Rock ‘n Roll</a:t>
            </a:r>
          </a:p>
          <a:p>
            <a:r>
              <a:rPr lang="en-US" dirty="0" smtClean="0"/>
              <a:t>In 1956, Elvis began a career as an </a:t>
            </a:r>
            <a:r>
              <a:rPr lang="en-US" dirty="0" smtClean="0">
                <a:hlinkClick r:id="rId2"/>
              </a:rPr>
              <a:t>actor</a:t>
            </a:r>
            <a:r>
              <a:rPr lang="en-US" dirty="0" smtClean="0"/>
              <a:t>.</a:t>
            </a:r>
          </a:p>
          <a:p>
            <a:r>
              <a:rPr lang="en-US" dirty="0" smtClean="0"/>
              <a:t>In 1958, he was went into the military and, when he returned, he continued to make movies.</a:t>
            </a:r>
          </a:p>
          <a:p>
            <a:r>
              <a:rPr lang="en-US" dirty="0" smtClean="0"/>
              <a:t>The King returned to the music scene in 1968 with a </a:t>
            </a:r>
            <a:r>
              <a:rPr lang="en-US" dirty="0" smtClean="0">
                <a:hlinkClick r:id="rId3"/>
              </a:rPr>
              <a:t>new look</a:t>
            </a:r>
            <a:r>
              <a:rPr lang="en-US" dirty="0" smtClean="0"/>
              <a:t>.</a:t>
            </a:r>
          </a:p>
          <a:p>
            <a:r>
              <a:rPr lang="en-US" dirty="0" smtClean="0"/>
              <a:t>Elvis continued to tour with his classic hits and added a few </a:t>
            </a:r>
            <a:r>
              <a:rPr lang="en-US" dirty="0" smtClean="0">
                <a:hlinkClick r:id="rId4"/>
              </a:rPr>
              <a:t>new songs as well</a:t>
            </a:r>
            <a:r>
              <a:rPr lang="en-US" dirty="0" smtClean="0"/>
              <a:t>.</a:t>
            </a:r>
          </a:p>
          <a:p>
            <a:r>
              <a:rPr lang="en-US" dirty="0" smtClean="0"/>
              <a:t>Due to his rock lifestyle, the King died on August 16, 1977 of a heart attack at the </a:t>
            </a:r>
            <a:r>
              <a:rPr lang="en-US" dirty="0" smtClean="0">
                <a:hlinkClick r:id="rId5"/>
              </a:rPr>
              <a:t>age of 42</a:t>
            </a:r>
            <a:endParaRPr lang="en-US" dirty="0" smtClean="0"/>
          </a:p>
          <a:p>
            <a:endParaRPr lang="en-US"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Covers in Rock Music</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Not all songs are original, many musicians played covers (songs written by other groups or musicians)</a:t>
            </a:r>
          </a:p>
          <a:p>
            <a:r>
              <a:rPr lang="en-US" dirty="0" smtClean="0"/>
              <a:t>A cover is like an arrangement of a song played by a different band.</a:t>
            </a:r>
          </a:p>
          <a:p>
            <a:r>
              <a:rPr lang="en-US" dirty="0" smtClean="0"/>
              <a:t>Elvis played many </a:t>
            </a:r>
            <a:r>
              <a:rPr lang="en-US" dirty="0" smtClean="0">
                <a:hlinkClick r:id="rId2"/>
              </a:rPr>
              <a:t>covers</a:t>
            </a:r>
            <a:endParaRPr lang="en-US" dirty="0" smtClean="0"/>
          </a:p>
          <a:p>
            <a:r>
              <a:rPr lang="en-US" dirty="0" smtClean="0"/>
              <a:t>Covers have been performed by many groups over the years. In the early days of rock and roll, many songs </a:t>
            </a:r>
            <a:r>
              <a:rPr lang="en-US" dirty="0" smtClean="0">
                <a:hlinkClick r:id="rId3"/>
              </a:rPr>
              <a:t>originally</a:t>
            </a:r>
            <a:r>
              <a:rPr lang="en-US" dirty="0" smtClean="0"/>
              <a:t> recorded by R&amp;B and Country musicians were still being </a:t>
            </a:r>
            <a:r>
              <a:rPr lang="en-US" dirty="0" smtClean="0">
                <a:hlinkClick r:id="rId4"/>
              </a:rPr>
              <a:t>re-recorded </a:t>
            </a:r>
            <a:endParaRPr lang="en-US" dirty="0" smtClean="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Decline of Rock</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After the death of Buddy Holly, Ritchie Valens, and the Big Bopper in 1959, rock ‘n’ roll music began to decline.</a:t>
            </a:r>
          </a:p>
          <a:p>
            <a:r>
              <a:rPr lang="en-US" dirty="0" smtClean="0"/>
              <a:t>Elvis went into the army, Little Richard retired to become a preacher, and Jerry Lee Lewis and Chuck Berry were facing lawsuits.</a:t>
            </a:r>
          </a:p>
          <a:p>
            <a:r>
              <a:rPr lang="en-US" dirty="0" smtClean="0"/>
              <a:t>Popular music was mostly slow love songs and girl groups like the “Shirelles”, The “</a:t>
            </a:r>
            <a:r>
              <a:rPr lang="en-US" dirty="0" err="1" smtClean="0"/>
              <a:t>Marvelettes</a:t>
            </a:r>
            <a:r>
              <a:rPr lang="en-US" dirty="0" smtClean="0"/>
              <a:t>”, and “The </a:t>
            </a:r>
            <a:r>
              <a:rPr lang="en-US" dirty="0" smtClean="0">
                <a:hlinkClick r:id="rId2"/>
              </a:rPr>
              <a:t>“Chordettes”.</a:t>
            </a:r>
            <a:endParaRPr lang="en-US" dirty="0" smtClean="0"/>
          </a:p>
          <a:p>
            <a:r>
              <a:rPr lang="en-US" dirty="0" smtClean="0"/>
              <a:t>But… new innovations were being made that would change music and revive rock ’n’ roll</a:t>
            </a:r>
            <a:endParaRPr lang="en-US"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1960’s</a:t>
            </a:r>
            <a:endParaRPr lang="en-US" dirty="0"/>
          </a:p>
        </p:txBody>
      </p:sp>
      <p:sp>
        <p:nvSpPr>
          <p:cNvPr id="3" name="Content Placeholder 2"/>
          <p:cNvSpPr>
            <a:spLocks noGrp="1"/>
          </p:cNvSpPr>
          <p:nvPr>
            <p:ph idx="1"/>
          </p:nvPr>
        </p:nvSpPr>
        <p:spPr/>
        <p:txBody>
          <a:bodyPr/>
          <a:lstStyle/>
          <a:p>
            <a:r>
              <a:rPr lang="en-US" dirty="0" smtClean="0"/>
              <a:t>The 60’s saw a departure from the blues influence. Songs began to follow different chord progressions and have a different beat. </a:t>
            </a:r>
          </a:p>
          <a:p>
            <a:r>
              <a:rPr lang="en-US" dirty="0" smtClean="0"/>
              <a:t>Some of the most important rock legends saw their start in the 60s: Bob Dylan, The Beatles, Rolling Stones, The Who, Beach Boys, Stevie Wonder, </a:t>
            </a:r>
            <a:r>
              <a:rPr lang="en-US" dirty="0" err="1" smtClean="0"/>
              <a:t>Jimi</a:t>
            </a:r>
            <a:r>
              <a:rPr lang="en-US" dirty="0" smtClean="0"/>
              <a:t> Hendrix and many more.</a:t>
            </a:r>
            <a:endParaRPr lang="en-US"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Twist</a:t>
            </a:r>
            <a:endParaRPr lang="en-US" dirty="0"/>
          </a:p>
        </p:txBody>
      </p:sp>
      <p:sp>
        <p:nvSpPr>
          <p:cNvPr id="3" name="Content Placeholder 2"/>
          <p:cNvSpPr>
            <a:spLocks noGrp="1"/>
          </p:cNvSpPr>
          <p:nvPr>
            <p:ph idx="1"/>
          </p:nvPr>
        </p:nvSpPr>
        <p:spPr/>
        <p:txBody>
          <a:bodyPr>
            <a:normAutofit lnSpcReduction="10000"/>
          </a:bodyPr>
          <a:lstStyle/>
          <a:p>
            <a:r>
              <a:rPr lang="en-US" dirty="0" smtClean="0"/>
              <a:t>In 1960, Chubby Checker had a hit sensation that had all the young people doing a new dance. </a:t>
            </a:r>
          </a:p>
          <a:p>
            <a:r>
              <a:rPr lang="en-US" dirty="0" smtClean="0">
                <a:hlinkClick r:id="rId2"/>
              </a:rPr>
              <a:t>“The Twist” still used the familiar 12 bar blues pattern but the drum beat was the now familiar “rock beat” with straight eighth notes and snare beats on two and four</a:t>
            </a:r>
            <a:r>
              <a:rPr lang="en-US" dirty="0" smtClean="0"/>
              <a:t>.</a:t>
            </a:r>
          </a:p>
          <a:p>
            <a:r>
              <a:rPr lang="en-US" dirty="0" smtClean="0"/>
              <a:t>Checker appeared on American Bandstand which helped it top the charts only a week after it’s release.</a:t>
            </a:r>
            <a:endParaRPr lang="en-US"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British Invasion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In the late 1950s, American R&amp;B and Rock songs traveled across the Atlantic to the U.K.</a:t>
            </a:r>
          </a:p>
          <a:p>
            <a:r>
              <a:rPr lang="en-US" dirty="0" smtClean="0"/>
              <a:t>The music was hugely popular and young, British musicians were eager to perform the music.</a:t>
            </a:r>
          </a:p>
          <a:p>
            <a:r>
              <a:rPr lang="en-US" dirty="0" smtClean="0"/>
              <a:t>The Invasion started with the Beatles in 1963.</a:t>
            </a:r>
          </a:p>
          <a:p>
            <a:r>
              <a:rPr lang="en-US" dirty="0" smtClean="0"/>
              <a:t>The best know British bands include: “The Beatles”, “Rolling Stones”, </a:t>
            </a:r>
            <a:r>
              <a:rPr lang="en-US" dirty="0" smtClean="0">
                <a:hlinkClick r:id="rId2"/>
              </a:rPr>
              <a:t>“The Kinks”, </a:t>
            </a:r>
            <a:r>
              <a:rPr lang="en-US" dirty="0" smtClean="0"/>
              <a:t>“Dave Clark Five”, and later </a:t>
            </a:r>
            <a:r>
              <a:rPr lang="en-US" dirty="0" smtClean="0">
                <a:hlinkClick r:id="rId3"/>
              </a:rPr>
              <a:t>“The Who”</a:t>
            </a:r>
            <a:endParaRPr lang="en-US" dirty="0" smtClean="0"/>
          </a:p>
          <a:p>
            <a:r>
              <a:rPr lang="en-US" dirty="0" smtClean="0"/>
              <a:t>Most British bands started by covering </a:t>
            </a:r>
            <a:r>
              <a:rPr lang="en-US" dirty="0" smtClean="0">
                <a:hlinkClick r:id="rId4"/>
              </a:rPr>
              <a:t>R&amp;B</a:t>
            </a:r>
            <a:r>
              <a:rPr lang="en-US" dirty="0" smtClean="0"/>
              <a:t> and rock songs. </a:t>
            </a:r>
          </a:p>
          <a:p>
            <a:endParaRPr lang="en-US" dirty="0" smtClean="0"/>
          </a:p>
        </p:txBody>
      </p:sp>
      <p:pic>
        <p:nvPicPr>
          <p:cNvPr id="1026" name="Picture 2" descr="C:\Users\rmyers\AppData\Local\Microsoft\Windows\Temporary Internet Files\Content.IE5\WYB2DELO\MC900016717[1].wmf">
            <a:hlinkClick r:id="rId5"/>
          </p:cNvPr>
          <p:cNvPicPr>
            <a:picLocks noChangeAspect="1" noChangeArrowheads="1"/>
          </p:cNvPicPr>
          <p:nvPr/>
        </p:nvPicPr>
        <p:blipFill>
          <a:blip r:embed="rId6" cstate="print"/>
          <a:srcRect/>
          <a:stretch>
            <a:fillRect/>
          </a:stretch>
        </p:blipFill>
        <p:spPr bwMode="auto">
          <a:xfrm>
            <a:off x="2895600" y="5562600"/>
            <a:ext cx="681838" cy="109047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Rolling Stones</a:t>
            </a:r>
            <a:endParaRPr lang="en-US" dirty="0"/>
          </a:p>
        </p:txBody>
      </p:sp>
      <p:sp>
        <p:nvSpPr>
          <p:cNvPr id="3" name="Content Placeholder 2"/>
          <p:cNvSpPr>
            <a:spLocks noGrp="1"/>
          </p:cNvSpPr>
          <p:nvPr>
            <p:ph idx="1"/>
          </p:nvPr>
        </p:nvSpPr>
        <p:spPr/>
        <p:txBody>
          <a:bodyPr>
            <a:normAutofit lnSpcReduction="10000"/>
          </a:bodyPr>
          <a:lstStyle/>
          <a:p>
            <a:r>
              <a:rPr lang="en-US" dirty="0" smtClean="0"/>
              <a:t>The Rolling Stones became popular in the mid 60’s (a little after the </a:t>
            </a:r>
            <a:r>
              <a:rPr lang="en-US" smtClean="0"/>
              <a:t>Beatles.)</a:t>
            </a:r>
            <a:endParaRPr lang="en-US" dirty="0" smtClean="0"/>
          </a:p>
          <a:p>
            <a:r>
              <a:rPr lang="en-US" dirty="0" smtClean="0"/>
              <a:t>In their early career,  they mostly covered American R&amp;B songs and blues numbers. </a:t>
            </a:r>
          </a:p>
          <a:p>
            <a:r>
              <a:rPr lang="en-US" dirty="0" smtClean="0"/>
              <a:t>Their first International No.1 hit was </a:t>
            </a:r>
            <a:r>
              <a:rPr lang="en-US" dirty="0" smtClean="0">
                <a:hlinkClick r:id="rId2"/>
              </a:rPr>
              <a:t>“(I can’t Get No) Satisfaction”</a:t>
            </a:r>
            <a:endParaRPr lang="en-US" dirty="0" smtClean="0"/>
          </a:p>
          <a:p>
            <a:r>
              <a:rPr lang="en-US" dirty="0" smtClean="0"/>
              <a:t>In 1969 they Released another classic </a:t>
            </a:r>
            <a:r>
              <a:rPr lang="en-US" dirty="0" smtClean="0">
                <a:hlinkClick r:id="rId3"/>
              </a:rPr>
              <a:t>“You Can’t Always Get What You Want”</a:t>
            </a:r>
            <a:endParaRPr lang="en-US" dirty="0" smtClean="0"/>
          </a:p>
          <a:p>
            <a:r>
              <a:rPr lang="en-US" dirty="0" smtClean="0"/>
              <a:t>Their popularity continued into the 70s and they are still an active band today.</a:t>
            </a:r>
            <a:endParaRPr lang="en-US"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Beatlemania</a:t>
            </a:r>
            <a:endParaRPr lang="en-US" dirty="0"/>
          </a:p>
        </p:txBody>
      </p:sp>
      <p:sp>
        <p:nvSpPr>
          <p:cNvPr id="3" name="Content Placeholder 2"/>
          <p:cNvSpPr>
            <a:spLocks noGrp="1"/>
          </p:cNvSpPr>
          <p:nvPr>
            <p:ph idx="1"/>
          </p:nvPr>
        </p:nvSpPr>
        <p:spPr/>
        <p:txBody>
          <a:bodyPr/>
          <a:lstStyle/>
          <a:p>
            <a:r>
              <a:rPr lang="en-US" dirty="0" smtClean="0"/>
              <a:t>The Beatles are considered by many to be the most important rock band of all time. They are the bridge between the 50’s Rock and the many different styles we have today. Their sound continued to change throughout their 10 year career. </a:t>
            </a:r>
          </a:p>
          <a:p>
            <a:r>
              <a:rPr lang="en-US" dirty="0" smtClean="0"/>
              <a:t>The way fans acted was called </a:t>
            </a:r>
            <a:r>
              <a:rPr lang="en-US" dirty="0" smtClean="0">
                <a:hlinkClick r:id="rId2"/>
              </a:rPr>
              <a:t>Beatlemania</a:t>
            </a:r>
            <a:endParaRPr lang="en-US" dirty="0" smtClean="0"/>
          </a:p>
          <a:p>
            <a:r>
              <a:rPr lang="en-US" dirty="0" smtClean="0"/>
              <a:t>The Beatles were: John Lennon, Paul McCartney, George Harrison, and </a:t>
            </a:r>
            <a:r>
              <a:rPr lang="en-US" dirty="0" err="1" smtClean="0"/>
              <a:t>Ringo</a:t>
            </a:r>
            <a:r>
              <a:rPr lang="en-US" dirty="0" smtClean="0"/>
              <a:t> Starr</a:t>
            </a:r>
            <a:endParaRPr lang="en-US"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Beatles Performances</a:t>
            </a:r>
            <a:endParaRPr lang="en-US" dirty="0"/>
          </a:p>
        </p:txBody>
      </p:sp>
      <p:sp>
        <p:nvSpPr>
          <p:cNvPr id="3" name="Content Placeholder 2"/>
          <p:cNvSpPr>
            <a:spLocks noGrp="1"/>
          </p:cNvSpPr>
          <p:nvPr>
            <p:ph idx="1"/>
          </p:nvPr>
        </p:nvSpPr>
        <p:spPr/>
        <p:txBody>
          <a:bodyPr/>
          <a:lstStyle/>
          <a:p>
            <a:r>
              <a:rPr lang="en-US" dirty="0" smtClean="0"/>
              <a:t>The Beatles have many great and recognizable hits.</a:t>
            </a:r>
          </a:p>
          <a:p>
            <a:r>
              <a:rPr lang="en-US" dirty="0" smtClean="0"/>
              <a:t>Here are some of their great performances</a:t>
            </a:r>
          </a:p>
          <a:p>
            <a:r>
              <a:rPr lang="en-US" dirty="0" smtClean="0">
                <a:hlinkClick r:id="rId2"/>
              </a:rPr>
              <a:t>Ed Sullivan</a:t>
            </a:r>
            <a:endParaRPr lang="en-US" dirty="0" smtClean="0"/>
          </a:p>
          <a:p>
            <a:r>
              <a:rPr lang="en-US" dirty="0" smtClean="0">
                <a:hlinkClick r:id="rId3"/>
              </a:rPr>
              <a:t>Washington Coliseum Documentary</a:t>
            </a:r>
            <a:r>
              <a:rPr lang="en-US" dirty="0" smtClean="0"/>
              <a:t> pt.1</a:t>
            </a:r>
          </a:p>
          <a:p>
            <a:r>
              <a:rPr lang="en-US" smtClean="0">
                <a:hlinkClick r:id="rId4"/>
              </a:rPr>
              <a:t>Pt.2</a:t>
            </a:r>
            <a:endParaRPr lang="en-US" smtClean="0"/>
          </a:p>
          <a:p>
            <a:endParaRPr lang="en-US" dirty="0"/>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Early Beatles</a:t>
            </a:r>
            <a:endParaRPr lang="en-US" dirty="0"/>
          </a:p>
        </p:txBody>
      </p:sp>
      <p:sp>
        <p:nvSpPr>
          <p:cNvPr id="3" name="Content Placeholder 2"/>
          <p:cNvSpPr>
            <a:spLocks noGrp="1"/>
          </p:cNvSpPr>
          <p:nvPr>
            <p:ph idx="1"/>
          </p:nvPr>
        </p:nvSpPr>
        <p:spPr/>
        <p:txBody>
          <a:bodyPr>
            <a:normAutofit lnSpcReduction="10000"/>
          </a:bodyPr>
          <a:lstStyle/>
          <a:p>
            <a:r>
              <a:rPr lang="en-US" dirty="0" smtClean="0"/>
              <a:t>In 1960, John and Paul (the band’s main composers) wrote </a:t>
            </a:r>
            <a:r>
              <a:rPr lang="en-US" dirty="0" smtClean="0">
                <a:hlinkClick r:id="rId2"/>
              </a:rPr>
              <a:t>“Love Me Do” </a:t>
            </a:r>
            <a:r>
              <a:rPr lang="en-US" dirty="0" smtClean="0"/>
              <a:t>their first original hit.</a:t>
            </a:r>
          </a:p>
          <a:p>
            <a:r>
              <a:rPr lang="en-US" dirty="0" smtClean="0"/>
              <a:t>Like Elvis before them, they were hated by the older generation. One reason was their “Mop Top” haircuts. Though their songs sounded harmless, adults were worried about their influence.</a:t>
            </a:r>
          </a:p>
          <a:p>
            <a:r>
              <a:rPr lang="en-US" dirty="0" smtClean="0"/>
              <a:t>In 1964, the Beatles played on the Ed Sullivan show, a performance that began Beatlemania</a:t>
            </a:r>
            <a:endParaRPr lang="en-US"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Beatles</a:t>
            </a:r>
            <a:endParaRPr lang="en-US" dirty="0"/>
          </a:p>
        </p:txBody>
      </p:sp>
      <p:sp>
        <p:nvSpPr>
          <p:cNvPr id="3" name="Content Placeholder 2"/>
          <p:cNvSpPr>
            <a:spLocks noGrp="1"/>
          </p:cNvSpPr>
          <p:nvPr>
            <p:ph idx="1"/>
          </p:nvPr>
        </p:nvSpPr>
        <p:spPr/>
        <p:txBody>
          <a:bodyPr>
            <a:normAutofit lnSpcReduction="10000"/>
          </a:bodyPr>
          <a:lstStyle/>
          <a:p>
            <a:r>
              <a:rPr lang="en-US" dirty="0" smtClean="0"/>
              <a:t>The early part of their career was marked by touring and a ton of album releases.</a:t>
            </a:r>
          </a:p>
          <a:p>
            <a:r>
              <a:rPr lang="en-US" dirty="0" smtClean="0"/>
              <a:t>They even made two movies, </a:t>
            </a:r>
            <a:r>
              <a:rPr lang="en-US" dirty="0" smtClean="0">
                <a:hlinkClick r:id="rId2"/>
              </a:rPr>
              <a:t>“A Hard Day’s Night”</a:t>
            </a:r>
            <a:r>
              <a:rPr lang="en-US" dirty="0" smtClean="0"/>
              <a:t> and “Help!”</a:t>
            </a:r>
          </a:p>
          <a:p>
            <a:r>
              <a:rPr lang="en-US" dirty="0" smtClean="0"/>
              <a:t>In 1965, they released “Rubber Soul” (Followed by “Revolver”) which is thought to be their creative peak.</a:t>
            </a:r>
          </a:p>
          <a:p>
            <a:r>
              <a:rPr lang="en-US" dirty="0" smtClean="0"/>
              <a:t>Songs from this era include: “Drive My Car”, “Norwegian Wood”, “Eleanor Rigby”, </a:t>
            </a:r>
            <a:r>
              <a:rPr lang="en-US" dirty="0" smtClean="0">
                <a:hlinkClick r:id="rId3"/>
              </a:rPr>
              <a:t>“Day Tripper</a:t>
            </a:r>
            <a:r>
              <a:rPr lang="en-US" dirty="0" smtClean="0"/>
              <a:t>”, and “Yellow Submarine”</a:t>
            </a:r>
          </a:p>
          <a:p>
            <a:endParaRPr lang="en-US" dirty="0" smtClean="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Changing Sound</a:t>
            </a:r>
            <a:endParaRPr lang="en-US" dirty="0"/>
          </a:p>
        </p:txBody>
      </p:sp>
      <p:sp>
        <p:nvSpPr>
          <p:cNvPr id="3" name="Content Placeholder 2"/>
          <p:cNvSpPr>
            <a:spLocks noGrp="1"/>
          </p:cNvSpPr>
          <p:nvPr>
            <p:ph idx="1"/>
          </p:nvPr>
        </p:nvSpPr>
        <p:spPr/>
        <p:txBody>
          <a:bodyPr>
            <a:normAutofit lnSpcReduction="10000"/>
          </a:bodyPr>
          <a:lstStyle/>
          <a:p>
            <a:r>
              <a:rPr lang="en-US" dirty="0" smtClean="0"/>
              <a:t>The Beatles became more sophisticated. They started using strings and horns, eastern influences like George Harrison’s sitar playing, and the lyrics became more personal.</a:t>
            </a:r>
          </a:p>
          <a:p>
            <a:r>
              <a:rPr lang="en-US" dirty="0" smtClean="0"/>
              <a:t>In ‘67 and ‘68 they made two more ground breaking albums “Sgt. Pepper’s Lonely Hearts Club  Band” and the so-called “White Album”</a:t>
            </a:r>
          </a:p>
          <a:p>
            <a:r>
              <a:rPr lang="en-US" dirty="0" smtClean="0"/>
              <a:t>They also released the single </a:t>
            </a:r>
            <a:r>
              <a:rPr lang="en-US" dirty="0" smtClean="0">
                <a:hlinkClick r:id="rId2"/>
              </a:rPr>
              <a:t>“All You Need Is Love”</a:t>
            </a:r>
            <a:r>
              <a:rPr lang="en-US" dirty="0" smtClean="0"/>
              <a:t> in ’67.</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Over time, the band member began to have personal and artistic differences. </a:t>
            </a:r>
          </a:p>
          <a:p>
            <a:r>
              <a:rPr lang="en-US" dirty="0" smtClean="0"/>
              <a:t>They produced two more albums “Abbey Road” and “Let It Be” and continued to take music in new directions. </a:t>
            </a:r>
          </a:p>
          <a:p>
            <a:r>
              <a:rPr lang="en-US" dirty="0" smtClean="0"/>
              <a:t>January 30</a:t>
            </a:r>
            <a:r>
              <a:rPr lang="en-US" baseline="30000" dirty="0" smtClean="0"/>
              <a:t>th</a:t>
            </a:r>
            <a:r>
              <a:rPr lang="en-US" dirty="0" smtClean="0"/>
              <a:t> 1969, The Beatles released a film “Let It Be” that included their famous </a:t>
            </a:r>
            <a:r>
              <a:rPr lang="en-US" dirty="0" smtClean="0">
                <a:hlinkClick r:id="rId2"/>
              </a:rPr>
              <a:t>rooftop concert</a:t>
            </a:r>
            <a:endParaRPr lang="en-US" dirty="0" smtClean="0"/>
          </a:p>
          <a:p>
            <a:r>
              <a:rPr lang="en-US" dirty="0" smtClean="0"/>
              <a:t>The band split in 1970</a:t>
            </a:r>
          </a:p>
          <a:p>
            <a:r>
              <a:rPr lang="en-US" dirty="0" smtClean="0"/>
              <a:t>In 1980, John Lennon was killed by a crazed fan, George Harrison died of lung cancer in 2001, </a:t>
            </a:r>
            <a:r>
              <a:rPr lang="en-US" dirty="0" err="1" smtClean="0"/>
              <a:t>Ringo</a:t>
            </a:r>
            <a:r>
              <a:rPr lang="en-US" dirty="0" smtClean="0"/>
              <a:t> and Paul are still alive and making music.</a:t>
            </a:r>
          </a:p>
          <a:p>
            <a:endParaRPr lang="en-US" dirty="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the Beatles changed music</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Brought back Rock music  and established the 2 guitar, 1 bass, drums, lead vocal, and backup vocal band set-up</a:t>
            </a:r>
          </a:p>
          <a:p>
            <a:r>
              <a:rPr lang="en-US" dirty="0" smtClean="0"/>
              <a:t>Started the British Invasion</a:t>
            </a:r>
          </a:p>
          <a:p>
            <a:r>
              <a:rPr lang="en-US" dirty="0" smtClean="0"/>
              <a:t>Made string and brass instruments popular for rock music (and introduced sitar and synthesizer)</a:t>
            </a:r>
          </a:p>
          <a:p>
            <a:r>
              <a:rPr lang="en-US" dirty="0" smtClean="0"/>
              <a:t>They were the first to make albums without touring</a:t>
            </a:r>
          </a:p>
          <a:p>
            <a:r>
              <a:rPr lang="en-US" dirty="0" smtClean="0"/>
              <a:t>Their changing sound gave inspiration to many style of music</a:t>
            </a:r>
            <a:endParaRPr lang="en-US" dirty="0"/>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Motown</a:t>
            </a:r>
            <a:endParaRPr lang="en-US" dirty="0"/>
          </a:p>
        </p:txBody>
      </p:sp>
      <p:sp>
        <p:nvSpPr>
          <p:cNvPr id="3" name="Content Placeholder 2"/>
          <p:cNvSpPr>
            <a:spLocks noGrp="1"/>
          </p:cNvSpPr>
          <p:nvPr>
            <p:ph idx="1"/>
          </p:nvPr>
        </p:nvSpPr>
        <p:spPr/>
        <p:txBody>
          <a:bodyPr>
            <a:normAutofit/>
          </a:bodyPr>
          <a:lstStyle/>
          <a:p>
            <a:r>
              <a:rPr lang="en-US" sz="2800" dirty="0" smtClean="0"/>
              <a:t>Motown Records, named after the “</a:t>
            </a:r>
            <a:r>
              <a:rPr lang="en-US" sz="2800" dirty="0" err="1" smtClean="0"/>
              <a:t>Motortown</a:t>
            </a:r>
            <a:r>
              <a:rPr lang="en-US" sz="2800" dirty="0" smtClean="0"/>
              <a:t>”- Detroit, was started by Berry Gordy Jr. </a:t>
            </a:r>
          </a:p>
          <a:p>
            <a:r>
              <a:rPr lang="en-US" sz="2800" dirty="0" smtClean="0"/>
              <a:t>Motown was the birthplace of artists like Smokey Robinson, the Temptations, the Supremes, Jackson Five (including Michael Jackson), Marvin Gaye, Stevie Wonder and others</a:t>
            </a:r>
          </a:p>
          <a:p>
            <a:r>
              <a:rPr lang="en-US" sz="2800" dirty="0" smtClean="0"/>
              <a:t>Motown Records produced records from the early 1960s to 1988 and between 1961 and 1971 had 110 top 10 hits</a:t>
            </a:r>
          </a:p>
          <a:p>
            <a:r>
              <a:rPr lang="en-US" sz="2800" dirty="0" smtClean="0"/>
              <a:t>Motown was part of the style called “soul” music</a:t>
            </a:r>
          </a:p>
          <a:p>
            <a:endParaRPr lang="en-US" dirty="0" smtClean="0"/>
          </a:p>
          <a:p>
            <a:endParaRPr lang="en-US" dirty="0"/>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Motown Groups</a:t>
            </a:r>
            <a:endParaRPr lang="en-US" dirty="0"/>
          </a:p>
        </p:txBody>
      </p:sp>
      <p:sp>
        <p:nvSpPr>
          <p:cNvPr id="3" name="Content Placeholder 2"/>
          <p:cNvSpPr>
            <a:spLocks noGrp="1"/>
          </p:cNvSpPr>
          <p:nvPr>
            <p:ph idx="1"/>
          </p:nvPr>
        </p:nvSpPr>
        <p:spPr/>
        <p:txBody>
          <a:bodyPr>
            <a:normAutofit lnSpcReduction="10000"/>
          </a:bodyPr>
          <a:lstStyle/>
          <a:p>
            <a:r>
              <a:rPr lang="en-US" dirty="0" smtClean="0"/>
              <a:t>Male singing groups like Temptations - </a:t>
            </a:r>
            <a:r>
              <a:rPr lang="en-US" dirty="0" smtClean="0">
                <a:hlinkClick r:id="rId2"/>
              </a:rPr>
              <a:t>“</a:t>
            </a:r>
            <a:r>
              <a:rPr lang="en-US" dirty="0" err="1" smtClean="0">
                <a:hlinkClick r:id="rId2"/>
              </a:rPr>
              <a:t>Aint</a:t>
            </a:r>
            <a:r>
              <a:rPr lang="en-US" dirty="0" smtClean="0">
                <a:hlinkClick r:id="rId2"/>
              </a:rPr>
              <a:t> to Proud to Beg”</a:t>
            </a:r>
            <a:endParaRPr lang="en-US" dirty="0" smtClean="0"/>
          </a:p>
          <a:p>
            <a:r>
              <a:rPr lang="en-US" dirty="0" smtClean="0"/>
              <a:t>Female singing groups like Diana Ross and the Supremes - </a:t>
            </a:r>
            <a:r>
              <a:rPr lang="en-US" dirty="0" smtClean="0">
                <a:hlinkClick r:id="rId3"/>
              </a:rPr>
              <a:t>“Stop in the Name of Love</a:t>
            </a:r>
            <a:r>
              <a:rPr lang="en-US" dirty="0" smtClean="0"/>
              <a:t>”</a:t>
            </a:r>
          </a:p>
          <a:p>
            <a:r>
              <a:rPr lang="en-US" dirty="0" smtClean="0"/>
              <a:t>Don’t forget the family act – Jackson 5 that included a young Michael Jackson - </a:t>
            </a:r>
            <a:r>
              <a:rPr lang="en-US" dirty="0" smtClean="0">
                <a:hlinkClick r:id="rId4"/>
              </a:rPr>
              <a:t>“ABC”</a:t>
            </a:r>
            <a:endParaRPr lang="en-US" dirty="0" smtClean="0"/>
          </a:p>
          <a:p>
            <a:r>
              <a:rPr lang="en-US" dirty="0" smtClean="0"/>
              <a:t>Single performers like Smokey Robinson - </a:t>
            </a:r>
            <a:r>
              <a:rPr lang="en-US" dirty="0" smtClean="0">
                <a:hlinkClick r:id="rId5"/>
              </a:rPr>
              <a:t>“Tears of a Clown”</a:t>
            </a:r>
            <a:endParaRPr lang="en-US" dirty="0" smtClean="0"/>
          </a:p>
          <a:p>
            <a:r>
              <a:rPr lang="en-US" dirty="0" smtClean="0">
                <a:hlinkClick r:id="rId6"/>
              </a:rPr>
              <a:t>Motown</a:t>
            </a:r>
            <a:r>
              <a:rPr lang="en-US" dirty="0" smtClean="0"/>
              <a:t> groups often included a large band with horns (Saxophone, Trumpet, Trombone)</a:t>
            </a:r>
          </a:p>
          <a:p>
            <a:endParaRPr lang="en-US" dirty="0" smtClean="0"/>
          </a:p>
          <a:p>
            <a:endParaRPr lang="en-US" dirty="0"/>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Soul Music</a:t>
            </a:r>
            <a:endParaRPr lang="en-US" dirty="0"/>
          </a:p>
        </p:txBody>
      </p:sp>
      <p:sp>
        <p:nvSpPr>
          <p:cNvPr id="3" name="Content Placeholder 2"/>
          <p:cNvSpPr>
            <a:spLocks noGrp="1"/>
          </p:cNvSpPr>
          <p:nvPr>
            <p:ph idx="1"/>
          </p:nvPr>
        </p:nvSpPr>
        <p:spPr/>
        <p:txBody>
          <a:bodyPr>
            <a:normAutofit lnSpcReduction="10000"/>
          </a:bodyPr>
          <a:lstStyle/>
          <a:p>
            <a:r>
              <a:rPr lang="en-US" dirty="0" smtClean="0"/>
              <a:t>The Motown sound is an example of “soul” music.</a:t>
            </a:r>
          </a:p>
          <a:p>
            <a:r>
              <a:rPr lang="en-US" dirty="0" smtClean="0"/>
              <a:t>Soul music combines rhythm and blues with a gospel sound.</a:t>
            </a:r>
          </a:p>
          <a:p>
            <a:r>
              <a:rPr lang="en-US" dirty="0" smtClean="0"/>
              <a:t>The vocals often have a </a:t>
            </a:r>
            <a:r>
              <a:rPr lang="en-US" dirty="0" err="1" smtClean="0"/>
              <a:t>buzzy</a:t>
            </a:r>
            <a:r>
              <a:rPr lang="en-US" dirty="0" smtClean="0"/>
              <a:t> or raspy tone</a:t>
            </a:r>
          </a:p>
          <a:p>
            <a:r>
              <a:rPr lang="en-US" dirty="0" smtClean="0">
                <a:hlinkClick r:id="rId2"/>
              </a:rPr>
              <a:t>James Brown </a:t>
            </a:r>
            <a:r>
              <a:rPr lang="en-US" dirty="0" smtClean="0"/>
              <a:t>is considered the “Godfather of Soul” and is a good example of the </a:t>
            </a:r>
            <a:r>
              <a:rPr lang="en-US" dirty="0" smtClean="0">
                <a:hlinkClick r:id="rId3"/>
              </a:rPr>
              <a:t>soul sound</a:t>
            </a:r>
            <a:endParaRPr lang="en-US" dirty="0" smtClean="0"/>
          </a:p>
          <a:p>
            <a:r>
              <a:rPr lang="en-US" dirty="0" smtClean="0">
                <a:hlinkClick r:id="rId4"/>
              </a:rPr>
              <a:t>Aretha Franklin </a:t>
            </a:r>
            <a:r>
              <a:rPr lang="en-US" dirty="0" smtClean="0"/>
              <a:t>is known as the “Queen of Soul”. She sang at the 2008 Presidential </a:t>
            </a:r>
            <a:r>
              <a:rPr lang="en-US" dirty="0" err="1" smtClean="0"/>
              <a:t>Inaguration</a:t>
            </a:r>
            <a:endParaRPr lang="en-US" dirty="0"/>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Rock becomes diverse</a:t>
            </a:r>
            <a:endParaRPr lang="en-US" dirty="0"/>
          </a:p>
        </p:txBody>
      </p:sp>
      <p:sp>
        <p:nvSpPr>
          <p:cNvPr id="3" name="Content Placeholder 2"/>
          <p:cNvSpPr>
            <a:spLocks noGrp="1"/>
          </p:cNvSpPr>
          <p:nvPr>
            <p:ph idx="1"/>
          </p:nvPr>
        </p:nvSpPr>
        <p:spPr/>
        <p:txBody>
          <a:bodyPr>
            <a:normAutofit fontScale="92500" lnSpcReduction="10000"/>
          </a:bodyPr>
          <a:lstStyle/>
          <a:p>
            <a:r>
              <a:rPr lang="en-US" dirty="0" err="1" smtClean="0"/>
              <a:t>Jimi</a:t>
            </a:r>
            <a:r>
              <a:rPr lang="en-US" dirty="0" smtClean="0"/>
              <a:t> Hendrix – </a:t>
            </a:r>
            <a:r>
              <a:rPr lang="en-US" dirty="0" smtClean="0">
                <a:hlinkClick r:id="rId2"/>
              </a:rPr>
              <a:t>Started using distortion and changed the way guitar solos were played</a:t>
            </a:r>
            <a:endParaRPr lang="en-US" dirty="0" smtClean="0"/>
          </a:p>
          <a:p>
            <a:r>
              <a:rPr lang="en-US" dirty="0" smtClean="0"/>
              <a:t>Rock began splintering into different sounds and styles</a:t>
            </a:r>
          </a:p>
          <a:p>
            <a:r>
              <a:rPr lang="en-US" dirty="0" smtClean="0"/>
              <a:t>Jimmy Page and Led Zeppelin – Pioneers of Hard Rock and Heavy Metal</a:t>
            </a:r>
          </a:p>
          <a:p>
            <a:r>
              <a:rPr lang="en-US" dirty="0" smtClean="0">
                <a:hlinkClick r:id="rId3"/>
              </a:rPr>
              <a:t>The Ramones </a:t>
            </a:r>
            <a:r>
              <a:rPr lang="en-US" dirty="0" smtClean="0"/>
              <a:t>– early punk rock band</a:t>
            </a:r>
          </a:p>
          <a:p>
            <a:r>
              <a:rPr lang="en-US" dirty="0" smtClean="0"/>
              <a:t>Some of the types of rock include: Alt Rock, Metal, Punk, </a:t>
            </a:r>
            <a:r>
              <a:rPr lang="en-US" dirty="0" err="1" smtClean="0"/>
              <a:t>Emo</a:t>
            </a:r>
            <a:r>
              <a:rPr lang="en-US" dirty="0" smtClean="0"/>
              <a:t>, Folk Rock, Grunge, Indie, Fusion, Noise Rock, </a:t>
            </a:r>
            <a:r>
              <a:rPr lang="en-US" dirty="0" err="1" smtClean="0"/>
              <a:t>Prog</a:t>
            </a:r>
            <a:r>
              <a:rPr lang="en-US" dirty="0" smtClean="0"/>
              <a:t>, Pop Rock, Rockabilly, </a:t>
            </a:r>
          </a:p>
          <a:p>
            <a:pPr>
              <a:buNone/>
            </a:pPr>
            <a:endParaRPr lang="en-US" dirty="0" smtClean="0"/>
          </a:p>
          <a:p>
            <a:endParaRPr lang="en-US" dirty="0" smtClean="0"/>
          </a:p>
          <a:p>
            <a:endParaRPr lang="en-US" dirty="0"/>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Woodstock</a:t>
            </a:r>
            <a:endParaRPr lang="en-US" dirty="0"/>
          </a:p>
        </p:txBody>
      </p:sp>
      <p:sp>
        <p:nvSpPr>
          <p:cNvPr id="3" name="Content Placeholder 2"/>
          <p:cNvSpPr>
            <a:spLocks noGrp="1"/>
          </p:cNvSpPr>
          <p:nvPr>
            <p:ph idx="1"/>
          </p:nvPr>
        </p:nvSpPr>
        <p:spPr/>
        <p:txBody>
          <a:bodyPr/>
          <a:lstStyle/>
          <a:p>
            <a:endParaRPr lang="en-US" dirty="0"/>
          </a:p>
        </p:txBody>
      </p:sp>
    </p:spTree>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1343</TotalTime>
  <Words>2531</Words>
  <Application>Microsoft Office PowerPoint</Application>
  <PresentationFormat>On-screen Show (4:3)</PresentationFormat>
  <Paragraphs>177</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Module</vt:lpstr>
      <vt:lpstr>History of Rock</vt:lpstr>
      <vt:lpstr>The Blues</vt:lpstr>
      <vt:lpstr>Lyric Form</vt:lpstr>
      <vt:lpstr>The Chord Progression</vt:lpstr>
      <vt:lpstr>Blues Progression</vt:lpstr>
      <vt:lpstr>The 12 –Bar Blues</vt:lpstr>
      <vt:lpstr>Rhythm and Blues</vt:lpstr>
      <vt:lpstr>Famous Rhythm and Blues Musicians</vt:lpstr>
      <vt:lpstr>Slide 9</vt:lpstr>
      <vt:lpstr>Compare and Contrast</vt:lpstr>
      <vt:lpstr>Rock ‘n Roll</vt:lpstr>
      <vt:lpstr>Early Rock Heroes</vt:lpstr>
      <vt:lpstr>R&amp;B v.s early Rock</vt:lpstr>
      <vt:lpstr>Buddy Holly</vt:lpstr>
      <vt:lpstr>The Day the Music Died</vt:lpstr>
      <vt:lpstr>Rock history up to now</vt:lpstr>
      <vt:lpstr>Elvis</vt:lpstr>
      <vt:lpstr>Elvis contd.</vt:lpstr>
      <vt:lpstr>Covers in Rock Music</vt:lpstr>
      <vt:lpstr>The Decline of Rock</vt:lpstr>
      <vt:lpstr>The 1960’s</vt:lpstr>
      <vt:lpstr>The Twist</vt:lpstr>
      <vt:lpstr>British Invasion</vt:lpstr>
      <vt:lpstr>Rolling Stones</vt:lpstr>
      <vt:lpstr>Beatlemania</vt:lpstr>
      <vt:lpstr>Beatles Performances</vt:lpstr>
      <vt:lpstr>Early Beatles</vt:lpstr>
      <vt:lpstr>More Beatles</vt:lpstr>
      <vt:lpstr>Changing Sound</vt:lpstr>
      <vt:lpstr>Slide 30</vt:lpstr>
      <vt:lpstr>How the Beatles changed music</vt:lpstr>
      <vt:lpstr>Motown</vt:lpstr>
      <vt:lpstr>Types of Motown Groups</vt:lpstr>
      <vt:lpstr>Soul Music</vt:lpstr>
      <vt:lpstr>Rock becomes diverse</vt:lpstr>
      <vt:lpstr>Woodstock</vt:lpstr>
    </vt:vector>
  </TitlesOfParts>
  <Company>Marshall Public Schools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Rock</dc:title>
  <dc:creator>rmyers</dc:creator>
  <cp:lastModifiedBy>rmyers</cp:lastModifiedBy>
  <cp:revision>206</cp:revision>
  <dcterms:created xsi:type="dcterms:W3CDTF">2011-12-30T19:51:25Z</dcterms:created>
  <dcterms:modified xsi:type="dcterms:W3CDTF">2012-04-27T16:52:22Z</dcterms:modified>
</cp:coreProperties>
</file>