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55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6" r:id="rId53"/>
    <p:sldId id="357" r:id="rId5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00FF00"/>
    <a:srgbClr val="CC0066"/>
    <a:srgbClr val="FF99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26" d="100"/>
          <a:sy n="26" d="100"/>
        </p:scale>
        <p:origin x="-408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4F3774-4135-46C7-9B07-92B1568432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75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1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1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11B252-9D49-42F2-9544-9A179C81B4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44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33C536-003F-4070-8462-BB6D382C8AC0}" type="slidenum">
              <a:rPr lang="en-US"/>
              <a:pPr/>
              <a:t>1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3C5BCD-A5BC-4BE2-95E4-047210BC7025}" type="slidenum">
              <a:rPr lang="en-US"/>
              <a:pPr/>
              <a:t>2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CB9C71-4B8A-47AE-A48A-5DCA64C7A8C5}" type="slidenum">
              <a:rPr lang="en-US"/>
              <a:pPr/>
              <a:t>3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9C901F-A236-4FE4-BA6B-D9C73F278F48}" type="slidenum">
              <a:rPr lang="en-US"/>
              <a:pPr/>
              <a:t>4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85253D-FC28-4546-9BEC-A77141BDD747}" type="slidenum">
              <a:rPr lang="en-US"/>
              <a:pPr/>
              <a:t>5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F3F73F-A68E-4EF0-B719-7127D10A2CD1}" type="slidenum">
              <a:rPr lang="en-US"/>
              <a:pPr/>
              <a:t>6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82823-73CF-4164-A47B-2F3FD43BDAA2}" type="slidenum">
              <a:rPr lang="en-US"/>
              <a:pPr/>
              <a:t>7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C921F-B3DB-418F-9401-B9993EDB8460}" type="slidenum">
              <a:rPr lang="en-US"/>
              <a:pPr/>
              <a:t>8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11A67-CD64-456E-B934-9B900E07DC76}" type="slidenum">
              <a:rPr lang="en-US"/>
              <a:pPr/>
              <a:t>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BF3CB1-31AC-45E1-82BD-42DF74B2519E}" type="slidenum">
              <a:rPr lang="en-US"/>
              <a:pPr/>
              <a:t>10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00324B-74D3-41CD-B519-877D8D2CBF72}" type="slidenum">
              <a:rPr lang="en-US"/>
              <a:pPr/>
              <a:t>11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76A2C-A5C9-4F83-A97D-0A3A8AEF9B6C}" type="slidenum">
              <a:rPr lang="en-US"/>
              <a:pPr/>
              <a:t>12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AADF6-549F-43E4-9355-3F4FF0BF8C9E}" type="slidenum">
              <a:rPr lang="en-US"/>
              <a:pPr/>
              <a:t>13</a:t>
            </a:fld>
            <a:endParaRPr 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A26B6-04E1-412A-900F-B42D12425E2D}" type="slidenum">
              <a:rPr lang="en-US"/>
              <a:pPr/>
              <a:t>14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E18E9C-EACB-44F2-B3B7-A1F34292CC6F}" type="slidenum">
              <a:rPr lang="en-US"/>
              <a:pPr/>
              <a:t>15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C4CFED-39B2-4580-BCB3-342F7E80C5EA}" type="slidenum">
              <a:rPr lang="en-US"/>
              <a:pPr/>
              <a:t>16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86EAFD-AA59-4E0A-AFA3-C32C07887497}" type="slidenum">
              <a:rPr lang="en-US"/>
              <a:pPr/>
              <a:t>17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68332-AA76-4FC8-AD7C-689FDD6608EA}" type="slidenum">
              <a:rPr lang="en-US"/>
              <a:pPr/>
              <a:t>18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D87712-2C72-483F-A8E6-1D5F2DC4356B}" type="slidenum">
              <a:rPr lang="en-US"/>
              <a:pPr/>
              <a:t>19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90249-F465-44CF-9CF0-AFD5251F56FD}" type="slidenum">
              <a:rPr lang="en-US"/>
              <a:pPr/>
              <a:t>20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C8AC8E-D331-4334-B2DD-65E755CD3631}" type="slidenum">
              <a:rPr lang="en-US"/>
              <a:pPr/>
              <a:t>21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32965-55A5-4937-B8D2-5AA1C0DE8D54}" type="slidenum">
              <a:rPr lang="en-US"/>
              <a:pPr/>
              <a:t>22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D8E0DB-2BCD-493F-BC10-0D3A1355D0F4}" type="slidenum">
              <a:rPr lang="en-US"/>
              <a:pPr/>
              <a:t>23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E38A3-D640-4A25-B85B-67497EDC64FE}" type="slidenum">
              <a:rPr lang="en-US"/>
              <a:pPr/>
              <a:t>24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D1A79-7AD8-48B2-8BCE-3B7906FB35A8}" type="slidenum">
              <a:rPr lang="en-US"/>
              <a:pPr/>
              <a:t>25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FBB7D-AD1F-40A4-9092-6C0C4CCBA911}" type="slidenum">
              <a:rPr lang="en-US"/>
              <a:pPr/>
              <a:t>26</a:t>
            </a:fld>
            <a:endParaRPr 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B21B62-63B2-4FC4-9C7E-53FD0F9FBECB}" type="slidenum">
              <a:rPr lang="en-US"/>
              <a:pPr/>
              <a:t>27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CFF55D-23F8-4311-A811-4033C5D17F1A}" type="slidenum">
              <a:rPr lang="en-US"/>
              <a:pPr/>
              <a:t>28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7B1D8-D280-4384-8A49-3205B2A4D6FA}" type="slidenum">
              <a:rPr lang="en-US"/>
              <a:pPr/>
              <a:t>29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ABD07D-93DD-4C47-B92B-BA552961F706}" type="slidenum">
              <a:rPr lang="en-US"/>
              <a:pPr/>
              <a:t>30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A9CD08-FD57-451F-8C51-0172CDCFBAD7}" type="slidenum">
              <a:rPr lang="en-US"/>
              <a:pPr/>
              <a:t>31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DBED1-2492-415E-95A4-5E87F85C028A}" type="slidenum">
              <a:rPr lang="en-US"/>
              <a:pPr/>
              <a:t>32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681B1D-AF90-4B19-A7C8-68A809A78D70}" type="slidenum">
              <a:rPr lang="en-US"/>
              <a:pPr/>
              <a:t>33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3AA375-B5DF-4EE1-A5A9-138F5A00B3E3}" type="slidenum">
              <a:rPr lang="en-US"/>
              <a:pPr/>
              <a:t>34</a:t>
            </a:fld>
            <a:endParaRPr 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38D98-B72D-4321-B6A9-5216D1339F9D}" type="slidenum">
              <a:rPr lang="en-US"/>
              <a:pPr/>
              <a:t>35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FE46A-5349-4A74-A7C5-8588AB8E0B3B}" type="slidenum">
              <a:rPr lang="en-US"/>
              <a:pPr/>
              <a:t>36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F03C39-1905-4256-913E-D05FC75F6A25}" type="slidenum">
              <a:rPr lang="en-US"/>
              <a:pPr/>
              <a:t>37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C3BC3-BD3F-4EA2-8B64-7A847C317914}" type="slidenum">
              <a:rPr lang="en-US"/>
              <a:pPr/>
              <a:t>38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4E3215-F840-460D-9554-5EF6C67A9DBB}" type="slidenum">
              <a:rPr lang="en-US"/>
              <a:pPr/>
              <a:t>39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E4A06-021C-4E12-A374-E4A69944AF49}" type="slidenum">
              <a:rPr lang="en-US"/>
              <a:pPr/>
              <a:t>40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8AB88E-FCF3-4624-B52B-717C980D2FF8}" type="slidenum">
              <a:rPr lang="en-US"/>
              <a:pPr/>
              <a:t>41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02E013-D7A8-4703-ABA8-26DE431213F1}" type="slidenum">
              <a:rPr lang="en-US"/>
              <a:pPr/>
              <a:t>42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7989C-231B-4540-A748-A0CAD120EF58}" type="slidenum">
              <a:rPr lang="en-US"/>
              <a:pPr/>
              <a:t>43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9D804D-032C-44B7-9E6F-1573F3D513AF}" type="slidenum">
              <a:rPr lang="en-US"/>
              <a:pPr/>
              <a:t>44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1CE8FB-3AF1-46D8-8DB8-2B1BB852D0E7}" type="slidenum">
              <a:rPr lang="en-US"/>
              <a:pPr/>
              <a:t>45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57C76-1363-4129-87A8-627D60654FD5}" type="slidenum">
              <a:rPr lang="en-US"/>
              <a:pPr/>
              <a:t>46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A21F1D-DA01-4AE0-917B-E743A5CB0A07}" type="slidenum">
              <a:rPr lang="en-US"/>
              <a:pPr/>
              <a:t>47</a:t>
            </a:fld>
            <a:endParaRPr 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AAE7D-579D-4E52-A4C5-F65A2AA300C3}" type="slidenum">
              <a:rPr lang="en-US"/>
              <a:pPr/>
              <a:t>48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A897F-AD82-40CF-8EA6-57E8E8C1E6F8}" type="slidenum">
              <a:rPr lang="en-US"/>
              <a:pPr/>
              <a:t>49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5A431-26E0-4F69-9B1E-50C81F41FE9D}" type="slidenum">
              <a:rPr lang="en-US"/>
              <a:pPr/>
              <a:t>50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1DA94-8A5C-4573-885B-1517ACBBDD71}" type="slidenum">
              <a:rPr lang="en-US"/>
              <a:pPr/>
              <a:t>51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83E83-934B-4BAB-A1EA-50219C76D4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04D7-95F2-40F1-AB6E-221F04CBBF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8EB38-F811-4996-8F0E-CD39492EF5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15976-A18A-4F6C-AFC9-6D066A8E24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DD0A6-9CDE-4EE5-9C85-9A19AE2C3D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3BD45-8E42-4C42-A860-CF7EC9850A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A546B-CDDE-4F81-AD26-0CA0431A33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F64EB-5179-45F2-8905-671C09B73D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034FF-2B20-4C0E-8113-EBA7911267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D98B2-E0F7-4D04-BB1F-2E3A6848EF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B22AC-221B-44D2-B56D-4A991292D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AFA5E3-3181-46C9-9D23-E68B9915E3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50.xml"/><Relationship Id="rId3" Type="http://schemas.openxmlformats.org/officeDocument/2006/relationships/slide" Target="slide4.xml"/><Relationship Id="rId21" Type="http://schemas.openxmlformats.org/officeDocument/2006/relationships/slide" Target="slide40.xml"/><Relationship Id="rId7" Type="http://schemas.openxmlformats.org/officeDocument/2006/relationships/slide" Target="slide12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48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24" Type="http://schemas.openxmlformats.org/officeDocument/2006/relationships/slide" Target="slide46.xml"/><Relationship Id="rId5" Type="http://schemas.openxmlformats.org/officeDocument/2006/relationships/slide" Target="slide8.xml"/><Relationship Id="rId15" Type="http://schemas.openxmlformats.org/officeDocument/2006/relationships/slide" Target="slide28.xml"/><Relationship Id="rId23" Type="http://schemas.openxmlformats.org/officeDocument/2006/relationships/slide" Target="slide44.xml"/><Relationship Id="rId28" Type="http://schemas.openxmlformats.org/officeDocument/2006/relationships/slide" Target="slide52.xml"/><Relationship Id="rId10" Type="http://schemas.openxmlformats.org/officeDocument/2006/relationships/slide" Target="slide18.xml"/><Relationship Id="rId19" Type="http://schemas.openxmlformats.org/officeDocument/2006/relationships/slide" Target="slide36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2.xml"/><Relationship Id="rId27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3" action="ppaction://hlinksldjump"/>
              </a:rPr>
              <a:t>200</a:t>
            </a:r>
            <a:endParaRPr lang="en-US" sz="3600" b="1"/>
          </a:p>
        </p:txBody>
      </p:sp>
      <p:sp>
        <p:nvSpPr>
          <p:cNvPr id="2138" name="AutoShape 9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4" action="ppaction://hlinksldjump"/>
              </a:rPr>
              <a:t>300</a:t>
            </a:r>
            <a:endParaRPr lang="en-US" sz="3600" b="1">
              <a:hlinkClick r:id="rId4" action="ppaction://hlinksldjump"/>
            </a:endParaRPr>
          </a:p>
        </p:txBody>
      </p:sp>
      <p:sp>
        <p:nvSpPr>
          <p:cNvPr id="2139" name="AutoShape 9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5" action="ppaction://hlinksldjump"/>
              </a:rPr>
              <a:t>400</a:t>
            </a:r>
            <a:endParaRPr lang="en-US" sz="3600" b="1">
              <a:hlinkClick r:id="rId5" action="ppaction://hlinksldjump"/>
            </a:endParaRPr>
          </a:p>
        </p:txBody>
      </p:sp>
      <p:sp>
        <p:nvSpPr>
          <p:cNvPr id="2140" name="AutoShape 9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6" action="ppaction://hlinksldjump"/>
              </a:rPr>
              <a:t>500</a:t>
            </a:r>
            <a:endParaRPr lang="en-US" sz="3600" b="1"/>
          </a:p>
        </p:txBody>
      </p:sp>
      <p:sp>
        <p:nvSpPr>
          <p:cNvPr id="2149" name="AutoShape 10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7" action="ppaction://hlinksldjump"/>
              </a:rPr>
              <a:t>100</a:t>
            </a:r>
            <a:endParaRPr lang="en-US" sz="3600" b="1"/>
          </a:p>
        </p:txBody>
      </p:sp>
      <p:sp>
        <p:nvSpPr>
          <p:cNvPr id="2150" name="AutoShape 10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8" action="ppaction://hlinksldjump"/>
              </a:rPr>
              <a:t>200</a:t>
            </a:r>
            <a:endParaRPr lang="en-US" sz="3600" b="1">
              <a:hlinkClick r:id="rId8" action="ppaction://hlinksldjump"/>
            </a:endParaRPr>
          </a:p>
        </p:txBody>
      </p:sp>
      <p:sp>
        <p:nvSpPr>
          <p:cNvPr id="2151" name="AutoShape 10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9" action="ppaction://hlinksldjump"/>
              </a:rPr>
              <a:t>300</a:t>
            </a:r>
            <a:endParaRPr lang="en-US" sz="3600" b="1"/>
          </a:p>
        </p:txBody>
      </p:sp>
      <p:sp>
        <p:nvSpPr>
          <p:cNvPr id="2152" name="AutoShape 104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0" action="ppaction://hlinksldjump"/>
              </a:rPr>
              <a:t>400</a:t>
            </a:r>
            <a:endParaRPr lang="en-US" sz="3600" b="1"/>
          </a:p>
        </p:txBody>
      </p:sp>
      <p:sp>
        <p:nvSpPr>
          <p:cNvPr id="2153" name="AutoShape 105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1" action="ppaction://hlinksldjump"/>
              </a:rPr>
              <a:t>500</a:t>
            </a:r>
            <a:endParaRPr lang="en-US" sz="3600" b="1"/>
          </a:p>
        </p:txBody>
      </p:sp>
      <p:sp>
        <p:nvSpPr>
          <p:cNvPr id="2154" name="AutoShape 106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2" action="ppaction://hlinksldjump"/>
              </a:rPr>
              <a:t>100</a:t>
            </a:r>
            <a:endParaRPr lang="en-US" sz="3600" b="1"/>
          </a:p>
        </p:txBody>
      </p:sp>
      <p:sp>
        <p:nvSpPr>
          <p:cNvPr id="2155" name="AutoShape 10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3" action="ppaction://hlinksldjump"/>
              </a:rPr>
              <a:t>200</a:t>
            </a:r>
            <a:endParaRPr lang="en-US" sz="3600" b="1"/>
          </a:p>
        </p:txBody>
      </p:sp>
      <p:sp>
        <p:nvSpPr>
          <p:cNvPr id="2156" name="AutoShape 108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4" action="ppaction://hlinksldjump"/>
              </a:rPr>
              <a:t>300</a:t>
            </a:r>
            <a:endParaRPr lang="en-US" sz="3600" b="1"/>
          </a:p>
        </p:txBody>
      </p:sp>
      <p:sp>
        <p:nvSpPr>
          <p:cNvPr id="2157" name="AutoShape 109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5" action="ppaction://hlinksldjump"/>
              </a:rPr>
              <a:t>400</a:t>
            </a:r>
            <a:endParaRPr lang="en-US" sz="3600" b="1"/>
          </a:p>
        </p:txBody>
      </p:sp>
      <p:sp>
        <p:nvSpPr>
          <p:cNvPr id="2158" name="AutoShape 110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6" action="ppaction://hlinksldjump"/>
              </a:rPr>
              <a:t>500</a:t>
            </a:r>
            <a:endParaRPr lang="en-US" sz="3600" b="1"/>
          </a:p>
        </p:txBody>
      </p:sp>
      <p:sp>
        <p:nvSpPr>
          <p:cNvPr id="2159" name="AutoShape 111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7" action="ppaction://hlinksldjump"/>
              </a:rPr>
              <a:t>100</a:t>
            </a:r>
            <a:endParaRPr lang="en-US" sz="3600" b="1"/>
          </a:p>
        </p:txBody>
      </p:sp>
      <p:sp>
        <p:nvSpPr>
          <p:cNvPr id="2160" name="AutoShape 112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8" action="ppaction://hlinksldjump"/>
              </a:rPr>
              <a:t>200</a:t>
            </a:r>
            <a:endParaRPr lang="en-US" sz="3600" b="1"/>
          </a:p>
        </p:txBody>
      </p:sp>
      <p:sp>
        <p:nvSpPr>
          <p:cNvPr id="2161" name="AutoShape 113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9" action="ppaction://hlinksldjump"/>
              </a:rPr>
              <a:t>300</a:t>
            </a:r>
            <a:endParaRPr lang="en-US" sz="3600" b="1"/>
          </a:p>
        </p:txBody>
      </p:sp>
      <p:sp>
        <p:nvSpPr>
          <p:cNvPr id="2162" name="AutoShape 114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0" action="ppaction://hlinksldjump"/>
              </a:rPr>
              <a:t>400</a:t>
            </a:r>
            <a:endParaRPr lang="en-US" sz="3600" b="1"/>
          </a:p>
        </p:txBody>
      </p:sp>
      <p:sp>
        <p:nvSpPr>
          <p:cNvPr id="2163" name="AutoShape 115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1" action="ppaction://hlinksldjump"/>
              </a:rPr>
              <a:t>500</a:t>
            </a:r>
            <a:endParaRPr lang="en-US" sz="3600" b="1"/>
          </a:p>
        </p:txBody>
      </p:sp>
      <p:sp>
        <p:nvSpPr>
          <p:cNvPr id="2164" name="AutoShape 116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2" action="ppaction://hlinksldjump"/>
              </a:rPr>
              <a:t>100</a:t>
            </a:r>
            <a:endParaRPr lang="en-US" sz="3600" b="1"/>
          </a:p>
        </p:txBody>
      </p:sp>
      <p:sp>
        <p:nvSpPr>
          <p:cNvPr id="2165" name="AutoShape 117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3" action="ppaction://hlinksldjump"/>
              </a:rPr>
              <a:t>200</a:t>
            </a:r>
            <a:endParaRPr lang="en-US" sz="3600" b="1"/>
          </a:p>
        </p:txBody>
      </p:sp>
      <p:sp>
        <p:nvSpPr>
          <p:cNvPr id="2166" name="AutoShape 118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4" action="ppaction://hlinksldjump"/>
              </a:rPr>
              <a:t>300</a:t>
            </a:r>
            <a:endParaRPr lang="en-US" sz="3600" b="1"/>
          </a:p>
        </p:txBody>
      </p:sp>
      <p:sp>
        <p:nvSpPr>
          <p:cNvPr id="2167" name="AutoShape 119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5" action="ppaction://hlinksldjump"/>
              </a:rPr>
              <a:t>400</a:t>
            </a:r>
            <a:endParaRPr lang="en-US" sz="3600" b="1"/>
          </a:p>
        </p:txBody>
      </p:sp>
      <p:sp>
        <p:nvSpPr>
          <p:cNvPr id="2168" name="AutoShape 120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6" action="ppaction://hlinksldjump"/>
              </a:rPr>
              <a:t>500</a:t>
            </a:r>
            <a:endParaRPr lang="en-US" sz="3600" b="1"/>
          </a:p>
        </p:txBody>
      </p:sp>
      <p:sp>
        <p:nvSpPr>
          <p:cNvPr id="2088" name="AutoShape 40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" action="ppaction://hlinkshowjump?jump=nextslide"/>
              </a:rPr>
              <a:t>100</a:t>
            </a:r>
            <a:endParaRPr lang="en-US" sz="3600" b="1"/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 smtClean="0">
                <a:solidFill>
                  <a:schemeClr val="bg1"/>
                </a:solidFill>
                <a:latin typeface="Trebuchet MS" pitchFamily="34" charset="0"/>
              </a:rPr>
              <a:t>Economy</a:t>
            </a:r>
            <a:endParaRPr lang="en-US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45" name="Rectangle 97"/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 smtClean="0">
                <a:solidFill>
                  <a:schemeClr val="bg1"/>
                </a:solidFill>
                <a:latin typeface="Trebuchet MS" pitchFamily="34" charset="0"/>
              </a:rPr>
              <a:t>1950s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Trebuchet MS" pitchFamily="34" charset="0"/>
              </a:rPr>
              <a:t>Domestic</a:t>
            </a:r>
            <a:endParaRPr lang="en-US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46" name="Rectangle 98"/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 smtClean="0">
                <a:solidFill>
                  <a:schemeClr val="bg1"/>
                </a:solidFill>
                <a:latin typeface="Trebuchet MS" pitchFamily="34" charset="0"/>
              </a:rPr>
              <a:t>18</a:t>
            </a:r>
            <a:endParaRPr lang="en-US" sz="28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47" name="Rectangle 99"/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Trebuchet MS" pitchFamily="34" charset="0"/>
              </a:rPr>
              <a:t>EOQish</a:t>
            </a:r>
            <a:endParaRPr lang="en-US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48" name="Rectangle 100"/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Chapter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Testy</a:t>
            </a:r>
            <a:endParaRPr lang="en-US" sz="36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34" name="5-Point Star 33">
            <a:hlinkClick r:id="rId28" action="ppaction://hlinksldjump"/>
          </p:cNvPr>
          <p:cNvSpPr/>
          <p:nvPr/>
        </p:nvSpPr>
        <p:spPr bwMode="auto">
          <a:xfrm>
            <a:off x="4343400" y="0"/>
            <a:ext cx="457200" cy="381000"/>
          </a:xfrm>
          <a:prstGeom prst="star5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914400" y="685800"/>
            <a:ext cx="7543800" cy="49530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A large corporation that owns a number of smaller unrelated companies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54277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57200"/>
            <a:ext cx="7848600" cy="5181600"/>
          </a:xfrm>
        </p:spPr>
        <p:txBody>
          <a:bodyPr anchor="ctr" anchorCtr="1"/>
          <a:lstStyle/>
          <a:p>
            <a:r>
              <a:rPr lang="en-US" sz="7200" b="1" dirty="0" smtClean="0">
                <a:solidFill>
                  <a:schemeClr val="bg1"/>
                </a:solidFill>
                <a:latin typeface="Trebuchet MS" pitchFamily="34" charset="0"/>
              </a:rPr>
              <a:t>Conglomerate</a:t>
            </a:r>
            <a:endParaRPr lang="en-US" sz="72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3315" name="AutoShape 3">
            <a:hlinkClick r:id="" action="ppaction://noaction" highlightClick="1"/>
            <a:hlinkHover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49775" y="30527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sz="2400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57200"/>
            <a:ext cx="7848600" cy="5791200"/>
          </a:xfrm>
        </p:spPr>
        <p:txBody>
          <a:bodyPr anchor="ctr" anchorCtr="1"/>
          <a:lstStyle/>
          <a:p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With more money to spend and more products to buy, this was the preoccupation with purchasing material goods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Rectangle 103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7924800" cy="5181600"/>
          </a:xfrm>
        </p:spPr>
        <p:txBody>
          <a:bodyPr anchor="ctr" anchorCtr="1"/>
          <a:lstStyle/>
          <a:p>
            <a:r>
              <a:rPr lang="en-US" sz="6600" b="1" dirty="0" smtClean="0">
                <a:solidFill>
                  <a:schemeClr val="bg1"/>
                </a:solidFill>
                <a:latin typeface="Trebuchet MS" pitchFamily="34" charset="0"/>
              </a:rPr>
              <a:t>Consumerism</a:t>
            </a:r>
            <a:endParaRPr lang="en-US" sz="6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33400"/>
            <a:ext cx="7772400" cy="5638800"/>
          </a:xfrm>
        </p:spPr>
        <p:txBody>
          <a:bodyPr anchor="ctr" anchorCtr="1"/>
          <a:lstStyle/>
          <a:p>
            <a:r>
              <a:rPr lang="en-US" sz="6600" dirty="0" smtClean="0">
                <a:solidFill>
                  <a:srgbClr val="FFFF00"/>
                </a:solidFill>
                <a:latin typeface="Trebuchet MS" pitchFamily="34" charset="0"/>
              </a:rPr>
              <a:t>A marketing strategy designed to encourage consumers to buy more goods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AutoShape 307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3" name="Rectangle 3081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"/>
            <a:ext cx="7848600" cy="51816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Planned Obsolescence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9" name="Rectangle 3079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33400"/>
            <a:ext cx="7924800" cy="57912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A company that offers similar products or services in many locations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Rectangle 103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"/>
            <a:ext cx="8001000" cy="53340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Franchise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5" name="Rectangle 2055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77200" cy="5867400"/>
          </a:xfrm>
        </p:spPr>
        <p:txBody>
          <a:bodyPr anchor="ctr" anchorCtr="1"/>
          <a:lstStyle/>
          <a:p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A disadvantage of corporate standardization in American business was that it discouraged this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AutoShape 102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46" name="Rectangle 103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33400"/>
            <a:ext cx="8077200" cy="51054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Individuality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1" name="Rectangle 2055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01000" cy="58674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He was nominated by the </a:t>
            </a:r>
            <a:r>
              <a:rPr lang="en-US" sz="6000" dirty="0" err="1" smtClean="0">
                <a:solidFill>
                  <a:srgbClr val="FFFF00"/>
                </a:solidFill>
                <a:latin typeface="Trebuchet MS" pitchFamily="34" charset="0"/>
              </a:rPr>
              <a:t>Dixiecrats</a:t>
            </a:r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 to run for president in the 1948 election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Rectangle 103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153400" cy="5181600"/>
          </a:xfrm>
        </p:spPr>
        <p:txBody>
          <a:bodyPr anchor="ctr" anchorCtr="1"/>
          <a:lstStyle/>
          <a:p>
            <a:r>
              <a:rPr lang="en-US" sz="8000" b="1" dirty="0" smtClean="0">
                <a:solidFill>
                  <a:schemeClr val="bg1"/>
                </a:solidFill>
                <a:latin typeface="Trebuchet MS" pitchFamily="34" charset="0"/>
              </a:rPr>
              <a:t>Strom Thurmond</a:t>
            </a:r>
            <a:endParaRPr lang="en-US" sz="80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8" name="Rectangle 205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229600" cy="6019800"/>
          </a:xfrm>
        </p:spPr>
        <p:txBody>
          <a:bodyPr anchor="ctr" anchorCtr="1"/>
          <a:lstStyle/>
          <a:p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President Harry Truman threated to do this to striking workers in an effort to keep strikes from crippling the US economy in late 1940s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6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2296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Draft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3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7924800" cy="59436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The Beat Movement and Rock and </a:t>
            </a:r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Roll </a:t>
            </a:r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music were viewed as forms of this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32" name="Rectangle 205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1534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Rebellion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9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077200" cy="5943600"/>
          </a:xfrm>
        </p:spPr>
        <p:txBody>
          <a:bodyPr anchor="ctr" anchorCtr="1"/>
          <a:lstStyle/>
          <a:p>
            <a:r>
              <a:rPr lang="en-US" sz="6600" dirty="0" smtClean="0">
                <a:solidFill>
                  <a:srgbClr val="FFFF00"/>
                </a:solidFill>
                <a:latin typeface="Trebuchet MS" pitchFamily="34" charset="0"/>
              </a:rPr>
              <a:t>He created the vaccine for polio</a:t>
            </a:r>
            <a:endParaRPr lang="en-US" sz="66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28" name="Rectangle 2056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77200" cy="5257800"/>
          </a:xfrm>
        </p:spPr>
        <p:txBody>
          <a:bodyPr anchor="ctr" anchorCtr="1"/>
          <a:lstStyle/>
          <a:p>
            <a:r>
              <a:rPr lang="en-US" sz="11500" b="1" dirty="0" smtClean="0">
                <a:solidFill>
                  <a:schemeClr val="bg1"/>
                </a:solidFill>
                <a:latin typeface="Trebuchet MS" pitchFamily="34" charset="0"/>
              </a:rPr>
              <a:t>Dr. Jonas Salk</a:t>
            </a:r>
            <a:endParaRPr lang="en-US" sz="115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5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01000" cy="59436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He </a:t>
            </a:r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was the first politician to skillfully use the new medium of television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4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7924800" cy="51816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Richard Nixon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1" name="Rectangle 2055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7924800" cy="60198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The Eisenhower Doctrine was a warning to the Soviet Union against military intervention here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20" name="Rectangle 1032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153400" cy="51816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Middle East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7" name="Rectangle 205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153400" cy="5715000"/>
          </a:xfrm>
        </p:spPr>
        <p:txBody>
          <a:bodyPr anchor="ctr" anchorCtr="1"/>
          <a:lstStyle/>
          <a:p>
            <a:r>
              <a:rPr lang="en-US" sz="7200" dirty="0" smtClean="0">
                <a:solidFill>
                  <a:srgbClr val="FFFF00"/>
                </a:solidFill>
                <a:latin typeface="Trebuchet MS" pitchFamily="34" charset="0"/>
              </a:rPr>
              <a:t>They are best known for investigating Communism in the film industry</a:t>
            </a:r>
            <a:endParaRPr lang="en-US" sz="72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81000"/>
            <a:ext cx="7924800" cy="52578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HUAC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3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01000" cy="59436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The leader of Communist China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153400" cy="52578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Mao Zedong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9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077200" cy="5867400"/>
          </a:xfrm>
        </p:spPr>
        <p:txBody>
          <a:bodyPr anchor="ctr" anchorCtr="1"/>
          <a:lstStyle/>
          <a:p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He was convicted of perjury after being accused of spying for the USSR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229600" cy="5257800"/>
          </a:xfrm>
        </p:spPr>
        <p:txBody>
          <a:bodyPr anchor="ctr" anchorCtr="1"/>
          <a:lstStyle/>
          <a:p>
            <a:r>
              <a:rPr lang="en-US" sz="8000" b="1" dirty="0" smtClean="0">
                <a:solidFill>
                  <a:schemeClr val="bg1"/>
                </a:solidFill>
                <a:latin typeface="Trebuchet MS" pitchFamily="34" charset="0"/>
              </a:rPr>
              <a:t>Alger Hiss</a:t>
            </a:r>
            <a:endParaRPr lang="en-US" sz="80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5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8153400" cy="6019800"/>
          </a:xfrm>
        </p:spPr>
        <p:txBody>
          <a:bodyPr anchor="ctr" anchorCtr="1"/>
          <a:lstStyle/>
          <a:p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During the 1950s, the Republican Party hoped to support a balanced federal budget and counter Communism by relying on these/this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229600" cy="51816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Nuclear weapons</a:t>
            </a:r>
          </a:p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(brinkmanship)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1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153400" cy="59436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What group was forced to retreat to Taiwan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2296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The Chinese Nationalists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7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153400" cy="58674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This battle was the last German offensive of WWII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772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Battle of the Bulge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3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077200" cy="5867400"/>
          </a:xfrm>
        </p:spPr>
        <p:txBody>
          <a:bodyPr anchor="ctr" anchorCtr="1"/>
          <a:lstStyle/>
          <a:p>
            <a:r>
              <a:rPr lang="en-US" sz="7200" dirty="0" smtClean="0">
                <a:solidFill>
                  <a:srgbClr val="FFFF00"/>
                </a:solidFill>
                <a:latin typeface="Trebuchet MS" pitchFamily="34" charset="0"/>
              </a:rPr>
              <a:t>These three leaders attended the Yalta Conference</a:t>
            </a:r>
            <a:endParaRPr lang="en-US" sz="72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57200"/>
            <a:ext cx="8077200" cy="51816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Stalin, Churchill, FDR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9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7924800" cy="58674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He was the Supreme Commander of US forces in Europe during WWII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8153400" cy="51816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Dwight D Eisenhower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5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57200"/>
            <a:ext cx="8001000" cy="5943600"/>
          </a:xfrm>
        </p:spPr>
        <p:txBody>
          <a:bodyPr anchor="ctr" anchorCtr="1"/>
          <a:lstStyle/>
          <a:p>
            <a:r>
              <a:rPr lang="en-US" sz="4800" dirty="0" smtClean="0">
                <a:solidFill>
                  <a:srgbClr val="FFFF00"/>
                </a:solidFill>
                <a:latin typeface="Trebuchet MS" pitchFamily="34" charset="0"/>
              </a:rPr>
              <a:t>Of these 4 forms of government, which was not represented by the Axis powers: Militaristic Monarchy, Communist, Totalitarian, or Fascist</a:t>
            </a:r>
            <a:endParaRPr lang="en-US" sz="48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8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"/>
            <a:ext cx="7848600" cy="5334000"/>
          </a:xfrm>
        </p:spPr>
        <p:txBody>
          <a:bodyPr anchor="ctr" anchorCtr="1"/>
          <a:lstStyle/>
          <a:p>
            <a:r>
              <a:rPr lang="en-US" sz="8000" b="1" dirty="0" smtClean="0">
                <a:solidFill>
                  <a:schemeClr val="bg1"/>
                </a:solidFill>
                <a:latin typeface="Trebuchet MS" pitchFamily="34" charset="0"/>
              </a:rPr>
              <a:t>Communist</a:t>
            </a:r>
            <a:endParaRPr lang="en-US" sz="80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31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01000" cy="6019800"/>
          </a:xfrm>
        </p:spPr>
        <p:txBody>
          <a:bodyPr anchor="ctr" anchorCtr="1"/>
          <a:lstStyle/>
          <a:p>
            <a:r>
              <a:rPr lang="en-US" sz="6600" dirty="0" smtClean="0">
                <a:solidFill>
                  <a:srgbClr val="FFFF00"/>
                </a:solidFill>
                <a:latin typeface="Trebuchet MS" pitchFamily="34" charset="0"/>
              </a:rPr>
              <a:t>During this, food and supplies were flown to the people inside a blockaded West Berlin</a:t>
            </a:r>
            <a:endParaRPr lang="en-US" sz="66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772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Berlin Airlift</a:t>
            </a:r>
            <a:endParaRPr lang="en-US" sz="8800" dirty="0">
              <a:solidFill>
                <a:schemeClr val="bg1"/>
              </a:solidFill>
              <a:latin typeface="Cornerstone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7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077200" cy="6019800"/>
          </a:xfrm>
        </p:spPr>
        <p:txBody>
          <a:bodyPr anchor="ctr" anchorCtr="1"/>
          <a:lstStyle/>
          <a:p>
            <a:r>
              <a:rPr lang="en-US" sz="6600" dirty="0" smtClean="0">
                <a:solidFill>
                  <a:srgbClr val="FFFF00"/>
                </a:solidFill>
                <a:latin typeface="Trebuchet MS" pitchFamily="34" charset="0"/>
              </a:rPr>
              <a:t>The height of this unprecedented population explosion in the US occurred in 1957</a:t>
            </a:r>
            <a:endParaRPr lang="en-US" sz="66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077200" cy="5257800"/>
          </a:xfrm>
        </p:spPr>
        <p:txBody>
          <a:bodyPr anchor="ctr" anchorCtr="1"/>
          <a:lstStyle/>
          <a:p>
            <a:r>
              <a:rPr lang="en-US" sz="8800" b="1" dirty="0" smtClean="0">
                <a:solidFill>
                  <a:schemeClr val="bg1"/>
                </a:solidFill>
                <a:latin typeface="Trebuchet MS" pitchFamily="34" charset="0"/>
              </a:rPr>
              <a:t>Baby Boom</a:t>
            </a:r>
            <a:endParaRPr lang="en-US" sz="88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3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153400" cy="5943600"/>
          </a:xfrm>
        </p:spPr>
        <p:txBody>
          <a:bodyPr anchor="ctr" anchorCtr="1"/>
          <a:lstStyle/>
          <a:p>
            <a:r>
              <a:rPr lang="en-US" sz="8800" dirty="0" smtClean="0">
                <a:solidFill>
                  <a:srgbClr val="FFFF00"/>
                </a:solidFill>
                <a:latin typeface="Trebuchet MS" pitchFamily="34" charset="0"/>
              </a:rPr>
              <a:t>Name of 1</a:t>
            </a:r>
            <a:r>
              <a:rPr lang="en-US" sz="8800" baseline="30000" dirty="0" smtClean="0">
                <a:solidFill>
                  <a:srgbClr val="FFFF00"/>
                </a:solidFill>
                <a:latin typeface="Trebuchet MS" pitchFamily="34" charset="0"/>
              </a:rPr>
              <a:t>st</a:t>
            </a:r>
            <a:r>
              <a:rPr lang="en-US" sz="8800" dirty="0" smtClean="0">
                <a:solidFill>
                  <a:srgbClr val="FFFF00"/>
                </a:solidFill>
                <a:latin typeface="Trebuchet MS" pitchFamily="34" charset="0"/>
              </a:rPr>
              <a:t> Satellite in space</a:t>
            </a:r>
            <a:endParaRPr lang="en-US" sz="88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4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077200" cy="5257800"/>
          </a:xfrm>
        </p:spPr>
        <p:txBody>
          <a:bodyPr anchor="ctr" anchorCtr="1"/>
          <a:lstStyle/>
          <a:p>
            <a:r>
              <a:rPr lang="en-US" sz="11500" b="1" i="1" dirty="0" smtClean="0">
                <a:solidFill>
                  <a:schemeClr val="bg1"/>
                </a:solidFill>
                <a:latin typeface="Trebuchet MS" pitchFamily="34" charset="0"/>
              </a:rPr>
              <a:t>Sputnik</a:t>
            </a:r>
            <a:endParaRPr lang="en-US" sz="11500" i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9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"/>
            <a:ext cx="8305800" cy="6019800"/>
          </a:xfrm>
        </p:spPr>
        <p:txBody>
          <a:bodyPr anchor="ctr" anchorCtr="1"/>
          <a:lstStyle/>
          <a:p>
            <a:r>
              <a:rPr lang="en-US" sz="6600" dirty="0" smtClean="0">
                <a:solidFill>
                  <a:srgbClr val="FFFF00"/>
                </a:solidFill>
                <a:latin typeface="Trebuchet MS" pitchFamily="34" charset="0"/>
              </a:rPr>
              <a:t>He gave his famous “Iron Curtain” speech at Westminster College in Fulton, MO</a:t>
            </a:r>
            <a:endParaRPr lang="en-US" sz="66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5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1000"/>
            <a:ext cx="8305800" cy="5257800"/>
          </a:xfrm>
        </p:spPr>
        <p:txBody>
          <a:bodyPr anchor="ctr" anchorCtr="1"/>
          <a:lstStyle/>
          <a:p>
            <a:r>
              <a:rPr lang="en-US" sz="8000" b="1" dirty="0" smtClean="0">
                <a:solidFill>
                  <a:schemeClr val="bg1"/>
                </a:solidFill>
                <a:latin typeface="Trebuchet MS" pitchFamily="34" charset="0"/>
              </a:rPr>
              <a:t>Winston Churchill</a:t>
            </a:r>
            <a:endParaRPr lang="en-US" sz="80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04800"/>
            <a:ext cx="8229600" cy="6172200"/>
          </a:xfrm>
        </p:spPr>
        <p:txBody>
          <a:bodyPr anchor="ctr" anchorCtr="1"/>
          <a:lstStyle/>
          <a:p>
            <a:r>
              <a:rPr lang="en-US" sz="6000" dirty="0" smtClean="0">
                <a:solidFill>
                  <a:srgbClr val="FFFF00"/>
                </a:solidFill>
                <a:latin typeface="Trebuchet MS" pitchFamily="34" charset="0"/>
              </a:rPr>
              <a:t>He was the first DJ to play Rock and Roll music on the radio</a:t>
            </a:r>
            <a:endParaRPr lang="en-US" sz="60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1000"/>
            <a:ext cx="8153400" cy="5257800"/>
          </a:xfrm>
        </p:spPr>
        <p:txBody>
          <a:bodyPr anchor="ctr" anchorCtr="1"/>
          <a:lstStyle/>
          <a:p>
            <a:r>
              <a:rPr lang="en-US" sz="9600" b="1" dirty="0" smtClean="0">
                <a:solidFill>
                  <a:schemeClr val="bg1"/>
                </a:solidFill>
                <a:latin typeface="Trebuchet MS" pitchFamily="34" charset="0"/>
              </a:rPr>
              <a:t>Alan Freed</a:t>
            </a:r>
            <a:endParaRPr lang="en-US" sz="96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82000" cy="6096000"/>
          </a:xfrm>
        </p:spPr>
        <p:txBody>
          <a:bodyPr anchor="ctr" anchorCtr="1"/>
          <a:lstStyle/>
          <a:p>
            <a:pPr algn="ctr">
              <a:buNone/>
            </a:pPr>
            <a:r>
              <a:rPr lang="en-US" sz="6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itchFamily="34" charset="0"/>
                <a:hlinkClick r:id="rId2" action="ppaction://hlinksldjump"/>
              </a:rPr>
              <a:t>Ethel and Julius Rosenberg were members of this </a:t>
            </a:r>
            <a:endParaRPr lang="en-US" sz="6600" dirty="0">
              <a:solidFill>
                <a:schemeClr val="accent1">
                  <a:lumMod val="40000"/>
                  <a:lumOff val="60000"/>
                </a:schemeClr>
              </a:solidFill>
              <a:latin typeface="Trebuchet MS" pitchFamily="34" charset="0"/>
              <a:hlinkClick r:id="rId2" action="ppaction://hlinksldjump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305800" cy="6096000"/>
          </a:xfrm>
        </p:spPr>
        <p:txBody>
          <a:bodyPr anchor="ctr" anchorCtr="1"/>
          <a:lstStyle/>
          <a:p>
            <a:pPr algn="ctr">
              <a:buNone/>
            </a:pPr>
            <a:r>
              <a:rPr lang="en-US" sz="7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itchFamily="34" charset="0"/>
              </a:rPr>
              <a:t>American Communist Party</a:t>
            </a:r>
            <a:endParaRPr lang="en-US" sz="7200" dirty="0">
              <a:solidFill>
                <a:schemeClr val="accent1">
                  <a:lumMod val="60000"/>
                  <a:lumOff val="40000"/>
                </a:schemeClr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473</Words>
  <Application>Microsoft Office PowerPoint</Application>
  <PresentationFormat>On-screen Show (4:3)</PresentationFormat>
  <Paragraphs>136</Paragraphs>
  <Slides>53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Grant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Grant County High School</dc:creator>
  <cp:lastModifiedBy>Emmerton, Justin</cp:lastModifiedBy>
  <cp:revision>65</cp:revision>
  <dcterms:created xsi:type="dcterms:W3CDTF">1998-08-19T17:45:48Z</dcterms:created>
  <dcterms:modified xsi:type="dcterms:W3CDTF">2013-10-23T15:28:56Z</dcterms:modified>
</cp:coreProperties>
</file>