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8"/>
  </p:notesMasterIdLst>
  <p:sldIdLst>
    <p:sldId id="256" r:id="rId2"/>
    <p:sldId id="258" r:id="rId3"/>
    <p:sldId id="257" r:id="rId4"/>
    <p:sldId id="261" r:id="rId5"/>
    <p:sldId id="273" r:id="rId6"/>
    <p:sldId id="274" r:id="rId7"/>
    <p:sldId id="275" r:id="rId8"/>
    <p:sldId id="260" r:id="rId9"/>
    <p:sldId id="265" r:id="rId10"/>
    <p:sldId id="262" r:id="rId11"/>
    <p:sldId id="268" r:id="rId12"/>
    <p:sldId id="269" r:id="rId13"/>
    <p:sldId id="272" r:id="rId14"/>
    <p:sldId id="271" r:id="rId15"/>
    <p:sldId id="264" r:id="rId16"/>
    <p:sldId id="26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310" autoAdjust="0"/>
  </p:normalViewPr>
  <p:slideViewPr>
    <p:cSldViewPr snapToGrid="0">
      <p:cViewPr>
        <p:scale>
          <a:sx n="72" d="100"/>
          <a:sy n="72" d="100"/>
        </p:scale>
        <p:origin x="-1230" y="19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 Id="rId4" Type="http://schemas.openxmlformats.org/officeDocument/2006/relationships/image" Target="../media/image22.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7.wmf"/><Relationship Id="rId1" Type="http://schemas.openxmlformats.org/officeDocument/2006/relationships/image" Target="../media/image2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42.wmf"/><Relationship Id="rId3" Type="http://schemas.openxmlformats.org/officeDocument/2006/relationships/image" Target="../media/image37.wmf"/><Relationship Id="rId7" Type="http://schemas.openxmlformats.org/officeDocument/2006/relationships/image" Target="../media/image41.wmf"/><Relationship Id="rId2" Type="http://schemas.openxmlformats.org/officeDocument/2006/relationships/image" Target="../media/image36.wmf"/><Relationship Id="rId1" Type="http://schemas.openxmlformats.org/officeDocument/2006/relationships/image" Target="../media/image35.wmf"/><Relationship Id="rId6" Type="http://schemas.openxmlformats.org/officeDocument/2006/relationships/image" Target="../media/image40.wmf"/><Relationship Id="rId5" Type="http://schemas.openxmlformats.org/officeDocument/2006/relationships/image" Target="../media/image39.wmf"/><Relationship Id="rId4" Type="http://schemas.openxmlformats.org/officeDocument/2006/relationships/image" Target="../media/image3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B6B494-0E21-4666-BF2B-854E0F67DB35}" type="datetimeFigureOut">
              <a:rPr lang="en-US" smtClean="0"/>
              <a:pPr/>
              <a:t>7/18/2012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F049F1-C778-46AA-802C-AFE8C4333D85}" type="slidenum">
              <a:rPr lang="en-US" smtClean="0"/>
              <a:pPr/>
              <a:t>‹#›</a:t>
            </a:fld>
            <a:endParaRPr lang="en-US"/>
          </a:p>
        </p:txBody>
      </p:sp>
    </p:spTree>
    <p:extLst>
      <p:ext uri="{BB962C8B-B14F-4D97-AF65-F5344CB8AC3E}">
        <p14:creationId xmlns:p14="http://schemas.microsoft.com/office/powerpoint/2010/main" val="4029449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F049F1-C778-46AA-802C-AFE8C4333D8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F049F1-C778-46AA-802C-AFE8C4333D8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F049F1-C778-46AA-802C-AFE8C4333D8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F049F1-C778-46AA-802C-AFE8C4333D8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F049F1-C778-46AA-802C-AFE8C4333D8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F049F1-C778-46AA-802C-AFE8C4333D8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F049F1-C778-46AA-802C-AFE8C4333D8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F049F1-C778-46AA-802C-AFE8C4333D8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F049F1-C778-46AA-802C-AFE8C4333D8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F049F1-C778-46AA-802C-AFE8C4333D8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F049F1-C778-46AA-802C-AFE8C4333D8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F049F1-C778-46AA-802C-AFE8C4333D8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F049F1-C778-46AA-802C-AFE8C4333D8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F049F1-C778-46AA-802C-AFE8C4333D8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F049F1-C778-46AA-802C-AFE8C4333D8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F049F1-C778-46AA-802C-AFE8C4333D85}"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68D606-92CA-4506-A95F-3DD266F53378}" type="datetimeFigureOut">
              <a:rPr lang="en-US" smtClean="0"/>
              <a:pPr/>
              <a:t>7/18/2012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353B46-5534-49D8-9A1F-AB108E6D85CD}" type="slidenum">
              <a:rPr lang="en-US" smtClean="0"/>
              <a:pPr/>
              <a:t>‹#›</a:t>
            </a:fld>
            <a:endParaRPr lang="en-US"/>
          </a:p>
        </p:txBody>
      </p:sp>
    </p:spTree>
    <p:extLst>
      <p:ext uri="{BB962C8B-B14F-4D97-AF65-F5344CB8AC3E}">
        <p14:creationId xmlns:p14="http://schemas.microsoft.com/office/powerpoint/2010/main" val="22562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68D606-92CA-4506-A95F-3DD266F53378}" type="datetimeFigureOut">
              <a:rPr lang="en-US" smtClean="0"/>
              <a:pPr/>
              <a:t>7/18/2012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353B46-5534-49D8-9A1F-AB108E6D85CD}" type="slidenum">
              <a:rPr lang="en-US" smtClean="0"/>
              <a:pPr/>
              <a:t>‹#›</a:t>
            </a:fld>
            <a:endParaRPr lang="en-US"/>
          </a:p>
        </p:txBody>
      </p:sp>
    </p:spTree>
    <p:extLst>
      <p:ext uri="{BB962C8B-B14F-4D97-AF65-F5344CB8AC3E}">
        <p14:creationId xmlns:p14="http://schemas.microsoft.com/office/powerpoint/2010/main" val="3635876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68D606-92CA-4506-A95F-3DD266F53378}" type="datetimeFigureOut">
              <a:rPr lang="en-US" smtClean="0"/>
              <a:pPr/>
              <a:t>7/18/2012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353B46-5534-49D8-9A1F-AB108E6D85CD}" type="slidenum">
              <a:rPr lang="en-US" smtClean="0"/>
              <a:pPr/>
              <a:t>‹#›</a:t>
            </a:fld>
            <a:endParaRPr lang="en-US"/>
          </a:p>
        </p:txBody>
      </p:sp>
    </p:spTree>
    <p:extLst>
      <p:ext uri="{BB962C8B-B14F-4D97-AF65-F5344CB8AC3E}">
        <p14:creationId xmlns:p14="http://schemas.microsoft.com/office/powerpoint/2010/main" val="1855944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68D606-92CA-4506-A95F-3DD266F53378}" type="datetimeFigureOut">
              <a:rPr lang="en-US" smtClean="0"/>
              <a:pPr/>
              <a:t>7/18/2012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353B46-5534-49D8-9A1F-AB108E6D85CD}" type="slidenum">
              <a:rPr lang="en-US" smtClean="0"/>
              <a:pPr/>
              <a:t>‹#›</a:t>
            </a:fld>
            <a:endParaRPr lang="en-US"/>
          </a:p>
        </p:txBody>
      </p:sp>
    </p:spTree>
    <p:extLst>
      <p:ext uri="{BB962C8B-B14F-4D97-AF65-F5344CB8AC3E}">
        <p14:creationId xmlns:p14="http://schemas.microsoft.com/office/powerpoint/2010/main" val="971414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68D606-92CA-4506-A95F-3DD266F53378}" type="datetimeFigureOut">
              <a:rPr lang="en-US" smtClean="0"/>
              <a:pPr/>
              <a:t>7/18/2012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353B46-5534-49D8-9A1F-AB108E6D85CD}" type="slidenum">
              <a:rPr lang="en-US" smtClean="0"/>
              <a:pPr/>
              <a:t>‹#›</a:t>
            </a:fld>
            <a:endParaRPr lang="en-US"/>
          </a:p>
        </p:txBody>
      </p:sp>
    </p:spTree>
    <p:extLst>
      <p:ext uri="{BB962C8B-B14F-4D97-AF65-F5344CB8AC3E}">
        <p14:creationId xmlns:p14="http://schemas.microsoft.com/office/powerpoint/2010/main" val="1615371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68D606-92CA-4506-A95F-3DD266F53378}" type="datetimeFigureOut">
              <a:rPr lang="en-US" smtClean="0"/>
              <a:pPr/>
              <a:t>7/18/2012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353B46-5534-49D8-9A1F-AB108E6D85CD}" type="slidenum">
              <a:rPr lang="en-US" smtClean="0"/>
              <a:pPr/>
              <a:t>‹#›</a:t>
            </a:fld>
            <a:endParaRPr lang="en-US"/>
          </a:p>
        </p:txBody>
      </p:sp>
    </p:spTree>
    <p:extLst>
      <p:ext uri="{BB962C8B-B14F-4D97-AF65-F5344CB8AC3E}">
        <p14:creationId xmlns:p14="http://schemas.microsoft.com/office/powerpoint/2010/main" val="3359540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68D606-92CA-4506-A95F-3DD266F53378}" type="datetimeFigureOut">
              <a:rPr lang="en-US" smtClean="0"/>
              <a:pPr/>
              <a:t>7/18/2012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353B46-5534-49D8-9A1F-AB108E6D85CD}" type="slidenum">
              <a:rPr lang="en-US" smtClean="0"/>
              <a:pPr/>
              <a:t>‹#›</a:t>
            </a:fld>
            <a:endParaRPr lang="en-US"/>
          </a:p>
        </p:txBody>
      </p:sp>
    </p:spTree>
    <p:extLst>
      <p:ext uri="{BB962C8B-B14F-4D97-AF65-F5344CB8AC3E}">
        <p14:creationId xmlns:p14="http://schemas.microsoft.com/office/powerpoint/2010/main" val="3212701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68D606-92CA-4506-A95F-3DD266F53378}" type="datetimeFigureOut">
              <a:rPr lang="en-US" smtClean="0"/>
              <a:pPr/>
              <a:t>7/18/2012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353B46-5534-49D8-9A1F-AB108E6D85CD}" type="slidenum">
              <a:rPr lang="en-US" smtClean="0"/>
              <a:pPr/>
              <a:t>‹#›</a:t>
            </a:fld>
            <a:endParaRPr lang="en-US"/>
          </a:p>
        </p:txBody>
      </p:sp>
    </p:spTree>
    <p:extLst>
      <p:ext uri="{BB962C8B-B14F-4D97-AF65-F5344CB8AC3E}">
        <p14:creationId xmlns:p14="http://schemas.microsoft.com/office/powerpoint/2010/main" val="2513031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68D606-92CA-4506-A95F-3DD266F53378}" type="datetimeFigureOut">
              <a:rPr lang="en-US" smtClean="0"/>
              <a:pPr/>
              <a:t>7/18/2012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353B46-5534-49D8-9A1F-AB108E6D85CD}" type="slidenum">
              <a:rPr lang="en-US" smtClean="0"/>
              <a:pPr/>
              <a:t>‹#›</a:t>
            </a:fld>
            <a:endParaRPr lang="en-US"/>
          </a:p>
        </p:txBody>
      </p:sp>
    </p:spTree>
    <p:extLst>
      <p:ext uri="{BB962C8B-B14F-4D97-AF65-F5344CB8AC3E}">
        <p14:creationId xmlns:p14="http://schemas.microsoft.com/office/powerpoint/2010/main" val="1020516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68D606-92CA-4506-A95F-3DD266F53378}" type="datetimeFigureOut">
              <a:rPr lang="en-US" smtClean="0"/>
              <a:pPr/>
              <a:t>7/18/2012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353B46-5534-49D8-9A1F-AB108E6D85CD}" type="slidenum">
              <a:rPr lang="en-US" smtClean="0"/>
              <a:pPr/>
              <a:t>‹#›</a:t>
            </a:fld>
            <a:endParaRPr lang="en-US"/>
          </a:p>
        </p:txBody>
      </p:sp>
    </p:spTree>
    <p:extLst>
      <p:ext uri="{BB962C8B-B14F-4D97-AF65-F5344CB8AC3E}">
        <p14:creationId xmlns:p14="http://schemas.microsoft.com/office/powerpoint/2010/main" val="1753758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68D606-92CA-4506-A95F-3DD266F53378}" type="datetimeFigureOut">
              <a:rPr lang="en-US" smtClean="0"/>
              <a:pPr/>
              <a:t>7/18/2012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353B46-5534-49D8-9A1F-AB108E6D85CD}" type="slidenum">
              <a:rPr lang="en-US" smtClean="0"/>
              <a:pPr/>
              <a:t>‹#›</a:t>
            </a:fld>
            <a:endParaRPr lang="en-US"/>
          </a:p>
        </p:txBody>
      </p:sp>
    </p:spTree>
    <p:extLst>
      <p:ext uri="{BB962C8B-B14F-4D97-AF65-F5344CB8AC3E}">
        <p14:creationId xmlns:p14="http://schemas.microsoft.com/office/powerpoint/2010/main" val="2199852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68D606-92CA-4506-A95F-3DD266F53378}" type="datetimeFigureOut">
              <a:rPr lang="en-US" smtClean="0"/>
              <a:pPr/>
              <a:t>7/18/2012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353B46-5534-49D8-9A1F-AB108E6D85CD}" type="slidenum">
              <a:rPr lang="en-US" smtClean="0"/>
              <a:pPr/>
              <a:t>‹#›</a:t>
            </a:fld>
            <a:endParaRPr lang="en-US"/>
          </a:p>
        </p:txBody>
      </p:sp>
    </p:spTree>
    <p:extLst>
      <p:ext uri="{BB962C8B-B14F-4D97-AF65-F5344CB8AC3E}">
        <p14:creationId xmlns:p14="http://schemas.microsoft.com/office/powerpoint/2010/main" val="22287692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xml"/><Relationship Id="rId7" Type="http://schemas.openxmlformats.org/officeDocument/2006/relationships/image" Target="../media/image2.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wmf"/><Relationship Id="rId5" Type="http://schemas.openxmlformats.org/officeDocument/2006/relationships/image" Target="../media/image1.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3.wmf"/></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image" Target="../media/image16.wmf"/><Relationship Id="rId3" Type="http://schemas.openxmlformats.org/officeDocument/2006/relationships/notesSlide" Target="../notesSlides/notesSlide10.xml"/><Relationship Id="rId7" Type="http://schemas.openxmlformats.org/officeDocument/2006/relationships/image" Target="../media/image13.wmf"/><Relationship Id="rId12" Type="http://schemas.openxmlformats.org/officeDocument/2006/relationships/oleObject" Target="../embeddings/oleObject9.bin"/><Relationship Id="rId2" Type="http://schemas.openxmlformats.org/officeDocument/2006/relationships/slideLayout" Target="../slideLayouts/slideLayout2.xml"/><Relationship Id="rId16" Type="http://schemas.openxmlformats.org/officeDocument/2006/relationships/image" Target="../media/image18.png"/><Relationship Id="rId1" Type="http://schemas.openxmlformats.org/officeDocument/2006/relationships/vmlDrawing" Target="../drawings/vmlDrawing2.vml"/><Relationship Id="rId6" Type="http://schemas.openxmlformats.org/officeDocument/2006/relationships/oleObject" Target="../embeddings/oleObject6.bin"/><Relationship Id="rId11" Type="http://schemas.openxmlformats.org/officeDocument/2006/relationships/image" Target="../media/image15.wmf"/><Relationship Id="rId5" Type="http://schemas.openxmlformats.org/officeDocument/2006/relationships/image" Target="../media/image12.wmf"/><Relationship Id="rId15" Type="http://schemas.openxmlformats.org/officeDocument/2006/relationships/image" Target="../media/image17.wmf"/><Relationship Id="rId10" Type="http://schemas.openxmlformats.org/officeDocument/2006/relationships/oleObject" Target="../embeddings/oleObject8.bin"/><Relationship Id="rId4" Type="http://schemas.openxmlformats.org/officeDocument/2006/relationships/oleObject" Target="../embeddings/oleObject5.bin"/><Relationship Id="rId9" Type="http://schemas.openxmlformats.org/officeDocument/2006/relationships/image" Target="../media/image14.wmf"/><Relationship Id="rId14" Type="http://schemas.openxmlformats.org/officeDocument/2006/relationships/oleObject" Target="../embeddings/oleObject10.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notesSlide" Target="../notesSlides/notesSlide11.xml"/><Relationship Id="rId7" Type="http://schemas.openxmlformats.org/officeDocument/2006/relationships/image" Target="../media/image20.wmf"/><Relationship Id="rId12"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12.bin"/><Relationship Id="rId11" Type="http://schemas.openxmlformats.org/officeDocument/2006/relationships/image" Target="../media/image22.wmf"/><Relationship Id="rId5" Type="http://schemas.openxmlformats.org/officeDocument/2006/relationships/image" Target="../media/image19.wmf"/><Relationship Id="rId10" Type="http://schemas.openxmlformats.org/officeDocument/2006/relationships/oleObject" Target="../embeddings/oleObject14.bin"/><Relationship Id="rId4" Type="http://schemas.openxmlformats.org/officeDocument/2006/relationships/oleObject" Target="../embeddings/oleObject11.bin"/><Relationship Id="rId9" Type="http://schemas.openxmlformats.org/officeDocument/2006/relationships/image" Target="../media/image21.wmf"/></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notesSlide" Target="../notesSlides/notesSlide12.xml"/><Relationship Id="rId7" Type="http://schemas.openxmlformats.org/officeDocument/2006/relationships/image" Target="../media/image25.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6.bin"/><Relationship Id="rId5" Type="http://schemas.openxmlformats.org/officeDocument/2006/relationships/image" Target="../media/image24.wmf"/><Relationship Id="rId4" Type="http://schemas.openxmlformats.org/officeDocument/2006/relationships/oleObject" Target="../embeddings/oleObject15.bin"/></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notesSlide" Target="../notesSlides/notesSlide13.xml"/><Relationship Id="rId7" Type="http://schemas.openxmlformats.org/officeDocument/2006/relationships/image" Target="../media/image27.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8.bin"/><Relationship Id="rId11" Type="http://schemas.openxmlformats.org/officeDocument/2006/relationships/image" Target="../media/image25.wmf"/><Relationship Id="rId5" Type="http://schemas.openxmlformats.org/officeDocument/2006/relationships/image" Target="../media/image24.wmf"/><Relationship Id="rId10" Type="http://schemas.openxmlformats.org/officeDocument/2006/relationships/oleObject" Target="../embeddings/oleObject19.bin"/><Relationship Id="rId4" Type="http://schemas.openxmlformats.org/officeDocument/2006/relationships/oleObject" Target="../embeddings/oleObject17.bin"/><Relationship Id="rId9"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notesSlide" Target="../notesSlides/notesSlide14.xml"/><Relationship Id="rId7" Type="http://schemas.openxmlformats.org/officeDocument/2006/relationships/image" Target="../media/image31.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21.bin"/><Relationship Id="rId11" Type="http://schemas.openxmlformats.org/officeDocument/2006/relationships/image" Target="../media/image34.png"/><Relationship Id="rId5" Type="http://schemas.openxmlformats.org/officeDocument/2006/relationships/image" Target="../media/image30.wmf"/><Relationship Id="rId10" Type="http://schemas.openxmlformats.org/officeDocument/2006/relationships/image" Target="../media/image33.png"/><Relationship Id="rId4" Type="http://schemas.openxmlformats.org/officeDocument/2006/relationships/oleObject" Target="../embeddings/oleObject20.bin"/><Relationship Id="rId9" Type="http://schemas.openxmlformats.org/officeDocument/2006/relationships/image" Target="../media/image32.w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25.bin"/><Relationship Id="rId13" Type="http://schemas.openxmlformats.org/officeDocument/2006/relationships/image" Target="../media/image39.wmf"/><Relationship Id="rId18" Type="http://schemas.openxmlformats.org/officeDocument/2006/relationships/oleObject" Target="../embeddings/oleObject30.bin"/><Relationship Id="rId3" Type="http://schemas.openxmlformats.org/officeDocument/2006/relationships/notesSlide" Target="../notesSlides/notesSlide16.xml"/><Relationship Id="rId7" Type="http://schemas.openxmlformats.org/officeDocument/2006/relationships/image" Target="../media/image36.wmf"/><Relationship Id="rId12" Type="http://schemas.openxmlformats.org/officeDocument/2006/relationships/oleObject" Target="../embeddings/oleObject27.bin"/><Relationship Id="rId17" Type="http://schemas.openxmlformats.org/officeDocument/2006/relationships/image" Target="../media/image41.wmf"/><Relationship Id="rId2" Type="http://schemas.openxmlformats.org/officeDocument/2006/relationships/slideLayout" Target="../slideLayouts/slideLayout2.xml"/><Relationship Id="rId16" Type="http://schemas.openxmlformats.org/officeDocument/2006/relationships/oleObject" Target="../embeddings/oleObject29.bin"/><Relationship Id="rId1" Type="http://schemas.openxmlformats.org/officeDocument/2006/relationships/vmlDrawing" Target="../drawings/vmlDrawing7.vml"/><Relationship Id="rId6" Type="http://schemas.openxmlformats.org/officeDocument/2006/relationships/oleObject" Target="../embeddings/oleObject24.bin"/><Relationship Id="rId11" Type="http://schemas.openxmlformats.org/officeDocument/2006/relationships/image" Target="../media/image38.wmf"/><Relationship Id="rId5" Type="http://schemas.openxmlformats.org/officeDocument/2006/relationships/image" Target="../media/image35.wmf"/><Relationship Id="rId15" Type="http://schemas.openxmlformats.org/officeDocument/2006/relationships/image" Target="../media/image40.wmf"/><Relationship Id="rId10" Type="http://schemas.openxmlformats.org/officeDocument/2006/relationships/oleObject" Target="../embeddings/oleObject26.bin"/><Relationship Id="rId19" Type="http://schemas.openxmlformats.org/officeDocument/2006/relationships/image" Target="../media/image42.wmf"/><Relationship Id="rId4" Type="http://schemas.openxmlformats.org/officeDocument/2006/relationships/oleObject" Target="../embeddings/oleObject23.bin"/><Relationship Id="rId9" Type="http://schemas.openxmlformats.org/officeDocument/2006/relationships/image" Target="../media/image37.wmf"/><Relationship Id="rId14" Type="http://schemas.openxmlformats.org/officeDocument/2006/relationships/oleObject" Target="../embeddings/oleObject28.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800" b="1" dirty="0" smtClean="0">
                <a:effectLst>
                  <a:outerShdw blurRad="38100" dist="38100" dir="2700000" algn="tl">
                    <a:srgbClr val="000000">
                      <a:alpha val="43137"/>
                    </a:srgbClr>
                  </a:outerShdw>
                </a:effectLst>
              </a:rPr>
              <a:t>Core Focus on Decimals</a:t>
            </a:r>
            <a:br>
              <a:rPr lang="en-US" sz="4800" b="1" dirty="0" smtClean="0">
                <a:effectLst>
                  <a:outerShdw blurRad="38100" dist="38100" dir="2700000" algn="tl">
                    <a:srgbClr val="000000">
                      <a:alpha val="43137"/>
                    </a:srgbClr>
                  </a:outerShdw>
                </a:effectLst>
              </a:rPr>
            </a:br>
            <a:r>
              <a:rPr lang="en-US" sz="4800" b="1" dirty="0" smtClean="0">
                <a:effectLst>
                  <a:outerShdw blurRad="38100" dist="38100" dir="2700000" algn="tl">
                    <a:srgbClr val="000000">
                      <a:alpha val="43137"/>
                    </a:srgbClr>
                  </a:outerShdw>
                </a:effectLst>
              </a:rPr>
              <a:t>&amp; Fractions</a:t>
            </a:r>
            <a:endParaRPr lang="en-US" sz="4800"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lstStyle/>
          <a:p>
            <a:r>
              <a:rPr lang="en-US" b="1" dirty="0" smtClean="0">
                <a:solidFill>
                  <a:schemeClr val="tx2"/>
                </a:solidFill>
              </a:rPr>
              <a:t>Adding and Subtracting Fractions</a:t>
            </a:r>
            <a:endParaRPr lang="en-US" b="1" dirty="0">
              <a:solidFill>
                <a:schemeClr val="tx2"/>
              </a:solidFill>
            </a:endParaRPr>
          </a:p>
        </p:txBody>
      </p:sp>
      <p:sp>
        <p:nvSpPr>
          <p:cNvPr id="4" name="TextBox 3"/>
          <p:cNvSpPr txBox="1"/>
          <p:nvPr/>
        </p:nvSpPr>
        <p:spPr>
          <a:xfrm>
            <a:off x="457200" y="457200"/>
            <a:ext cx="36576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latin typeface="+mj-lt"/>
              </a:rPr>
              <a:t>Lesson 4.2</a:t>
            </a:r>
            <a:endParaRPr lang="en-US" sz="2400" b="1" dirty="0">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850392"/>
          </a:xfrm>
        </p:spPr>
        <p:txBody>
          <a:bodyPr>
            <a:normAutofit/>
          </a:bodyPr>
          <a:lstStyle/>
          <a:p>
            <a:r>
              <a:rPr lang="en-US" sz="4000" b="1" dirty="0" smtClean="0"/>
              <a:t>Warm-Up</a:t>
            </a:r>
            <a:endParaRPr lang="en-US" sz="4000" b="1" dirty="0"/>
          </a:p>
        </p:txBody>
      </p:sp>
      <p:sp>
        <p:nvSpPr>
          <p:cNvPr id="2" name="Content Placeholder 1"/>
          <p:cNvSpPr>
            <a:spLocks noGrp="1"/>
          </p:cNvSpPr>
          <p:nvPr>
            <p:ph idx="1"/>
          </p:nvPr>
        </p:nvSpPr>
        <p:spPr>
          <a:xfrm>
            <a:off x="457200" y="914400"/>
            <a:ext cx="8229600" cy="4525963"/>
          </a:xfrm>
        </p:spPr>
        <p:txBody>
          <a:bodyPr>
            <a:normAutofit/>
          </a:bodyPr>
          <a:lstStyle/>
          <a:p>
            <a:pPr marL="457200" indent="-457200">
              <a:spcBef>
                <a:spcPts val="0"/>
              </a:spcBef>
              <a:buFont typeface="+mj-lt"/>
              <a:buAutoNum type="arabicPeriod"/>
            </a:pPr>
            <a:r>
              <a:rPr lang="en-US" sz="2400" dirty="0" smtClean="0"/>
              <a:t>What is the least common denominator for                ?</a:t>
            </a:r>
            <a:br>
              <a:rPr lang="en-US" sz="2400" dirty="0" smtClean="0"/>
            </a:br>
            <a:endParaRPr lang="en-US" sz="2400" dirty="0" smtClean="0"/>
          </a:p>
          <a:p>
            <a:pPr marL="457200" indent="-457200">
              <a:spcBef>
                <a:spcPts val="0"/>
              </a:spcBef>
              <a:buFont typeface="+mj-lt"/>
              <a:buAutoNum type="arabicPeriod"/>
            </a:pPr>
            <a:endParaRPr lang="en-US" sz="2400" dirty="0" smtClean="0"/>
          </a:p>
          <a:p>
            <a:pPr marL="457200" indent="-457200">
              <a:spcBef>
                <a:spcPts val="0"/>
              </a:spcBef>
              <a:buFont typeface="+mj-lt"/>
              <a:buAutoNum type="arabicPeriod"/>
            </a:pPr>
            <a:r>
              <a:rPr lang="en-US" sz="2400" dirty="0" smtClean="0"/>
              <a:t>What is the least common denominator for                 ?  </a:t>
            </a:r>
          </a:p>
          <a:p>
            <a:pPr marL="457200" indent="-457200">
              <a:spcBef>
                <a:spcPts val="0"/>
              </a:spcBef>
              <a:buFont typeface="+mj-lt"/>
              <a:buAutoNum type="arabicPeriod"/>
            </a:pPr>
            <a:endParaRPr lang="en-US" sz="2400" b="1" dirty="0" smtClean="0"/>
          </a:p>
          <a:p>
            <a:pPr marL="457200" indent="-457200">
              <a:spcBef>
                <a:spcPts val="0"/>
              </a:spcBef>
              <a:buFont typeface="+mj-lt"/>
              <a:buAutoNum type="arabicPeriod"/>
            </a:pPr>
            <a:endParaRPr lang="en-US" sz="2400" b="1" dirty="0" smtClean="0"/>
          </a:p>
          <a:p>
            <a:pPr marL="0" indent="0">
              <a:spcBef>
                <a:spcPts val="0"/>
              </a:spcBef>
              <a:buNone/>
            </a:pPr>
            <a:r>
              <a:rPr lang="en-US" sz="2400" b="1" dirty="0" smtClean="0"/>
              <a:t>Replace the ? with a number to make the two fractions equivalent.</a:t>
            </a:r>
          </a:p>
          <a:p>
            <a:pPr marL="457200" indent="-457200">
              <a:spcBef>
                <a:spcPts val="0"/>
              </a:spcBef>
              <a:buFont typeface="+mj-lt"/>
              <a:buAutoNum type="arabicPeriod"/>
            </a:pPr>
            <a:endParaRPr lang="en-US" sz="2400" dirty="0" smtClean="0"/>
          </a:p>
          <a:p>
            <a:pPr marL="0" indent="0">
              <a:spcBef>
                <a:spcPts val="0"/>
              </a:spcBef>
              <a:buNone/>
            </a:pPr>
            <a:r>
              <a:rPr lang="en-US" sz="2400" dirty="0" smtClean="0"/>
              <a:t>3.	                                          4.</a:t>
            </a:r>
          </a:p>
        </p:txBody>
      </p:sp>
      <p:graphicFrame>
        <p:nvGraphicFramePr>
          <p:cNvPr id="4" name="Object 3"/>
          <p:cNvGraphicFramePr>
            <a:graphicFrameLocks noChangeAspect="1"/>
          </p:cNvGraphicFramePr>
          <p:nvPr/>
        </p:nvGraphicFramePr>
        <p:xfrm>
          <a:off x="6295292" y="779585"/>
          <a:ext cx="1106488" cy="762000"/>
        </p:xfrm>
        <a:graphic>
          <a:graphicData uri="http://schemas.openxmlformats.org/presentationml/2006/ole">
            <mc:AlternateContent xmlns:mc="http://schemas.openxmlformats.org/markup-compatibility/2006">
              <mc:Choice xmlns:v="urn:schemas-microsoft-com:vml" Requires="v">
                <p:oleObj spid="_x0000_s1046" name="Equation" r:id="rId4" imgW="571252" imgH="393529" progId="Equation.3">
                  <p:embed/>
                </p:oleObj>
              </mc:Choice>
              <mc:Fallback>
                <p:oleObj name="Equation" r:id="rId4" imgW="571252" imgH="393529" progId="Equation.3">
                  <p:embed/>
                  <p:pic>
                    <p:nvPicPr>
                      <p:cNvPr id="0"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5292" y="779585"/>
                        <a:ext cx="1106488"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Object 4"/>
          <p:cNvGraphicFramePr>
            <a:graphicFrameLocks noChangeAspect="1"/>
          </p:cNvGraphicFramePr>
          <p:nvPr/>
        </p:nvGraphicFramePr>
        <p:xfrm>
          <a:off x="6312877" y="1874349"/>
          <a:ext cx="1146175" cy="773112"/>
        </p:xfrm>
        <a:graphic>
          <a:graphicData uri="http://schemas.openxmlformats.org/presentationml/2006/ole">
            <mc:AlternateContent xmlns:mc="http://schemas.openxmlformats.org/markup-compatibility/2006">
              <mc:Choice xmlns:v="urn:schemas-microsoft-com:vml" Requires="v">
                <p:oleObj spid="_x0000_s1047" name="Equation" r:id="rId6" imgW="583947" imgH="393529" progId="Equation.3">
                  <p:embed/>
                </p:oleObj>
              </mc:Choice>
              <mc:Fallback>
                <p:oleObj name="Equation" r:id="rId6" imgW="583947" imgH="393529" progId="Equation.3">
                  <p:embed/>
                  <p:pic>
                    <p:nvPicPr>
                      <p:cNvPr id="0" name="Picture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12877" y="1874349"/>
                        <a:ext cx="1146175" cy="773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p:cNvGraphicFramePr>
            <a:graphicFrameLocks noChangeAspect="1"/>
          </p:cNvGraphicFramePr>
          <p:nvPr/>
        </p:nvGraphicFramePr>
        <p:xfrm>
          <a:off x="1125415" y="4050323"/>
          <a:ext cx="1079500" cy="920750"/>
        </p:xfrm>
        <a:graphic>
          <a:graphicData uri="http://schemas.openxmlformats.org/presentationml/2006/ole">
            <mc:AlternateContent xmlns:mc="http://schemas.openxmlformats.org/markup-compatibility/2006">
              <mc:Choice xmlns:v="urn:schemas-microsoft-com:vml" Requires="v">
                <p:oleObj spid="_x0000_s1048" name="Equation" r:id="rId8" imgW="431613" imgH="368140" progId="Equation.3">
                  <p:embed/>
                </p:oleObj>
              </mc:Choice>
              <mc:Fallback>
                <p:oleObj name="Equation" r:id="rId8" imgW="431613" imgH="368140" progId="Equation.3">
                  <p:embed/>
                  <p:pic>
                    <p:nvPicPr>
                      <p:cNvPr id="0" name="Picture 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5415" y="4050323"/>
                        <a:ext cx="1079500" cy="920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nvGraphicFramePr>
        <p:xfrm>
          <a:off x="5199185" y="3962400"/>
          <a:ext cx="974725" cy="855663"/>
        </p:xfrm>
        <a:graphic>
          <a:graphicData uri="http://schemas.openxmlformats.org/presentationml/2006/ole">
            <mc:AlternateContent xmlns:mc="http://schemas.openxmlformats.org/markup-compatibility/2006">
              <mc:Choice xmlns:v="urn:schemas-microsoft-com:vml" Requires="v">
                <p:oleObj spid="_x0000_s1049" name="Equation" r:id="rId10" imgW="419100" imgH="368300" progId="Equation.3">
                  <p:embed/>
                </p:oleObj>
              </mc:Choice>
              <mc:Fallback>
                <p:oleObj name="Equation" r:id="rId10" imgW="419100" imgH="368300" progId="Equation.3">
                  <p:embed/>
                  <p:pic>
                    <p:nvPicPr>
                      <p:cNvPr id="0" name="Picture 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9185" y="3962400"/>
                        <a:ext cx="974725" cy="855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4572000" y="1455057"/>
            <a:ext cx="1676400" cy="461665"/>
          </a:xfrm>
          <a:prstGeom prst="rect">
            <a:avLst/>
          </a:prstGeom>
          <a:noFill/>
        </p:spPr>
        <p:txBody>
          <a:bodyPr wrap="square" rtlCol="0">
            <a:spAutoFit/>
          </a:bodyPr>
          <a:lstStyle/>
          <a:p>
            <a:r>
              <a:rPr lang="en-US" sz="2400" b="1" dirty="0" smtClean="0">
                <a:solidFill>
                  <a:schemeClr val="accent2"/>
                </a:solidFill>
              </a:rPr>
              <a:t>8</a:t>
            </a:r>
            <a:endParaRPr lang="en-US" sz="2400" b="1" dirty="0">
              <a:solidFill>
                <a:schemeClr val="accent2"/>
              </a:solidFill>
            </a:endParaRPr>
          </a:p>
        </p:txBody>
      </p:sp>
      <p:sp>
        <p:nvSpPr>
          <p:cNvPr id="11" name="TextBox 10"/>
          <p:cNvSpPr txBox="1"/>
          <p:nvPr/>
        </p:nvSpPr>
        <p:spPr>
          <a:xfrm>
            <a:off x="4572000" y="2627365"/>
            <a:ext cx="1676400" cy="461665"/>
          </a:xfrm>
          <a:prstGeom prst="rect">
            <a:avLst/>
          </a:prstGeom>
          <a:noFill/>
        </p:spPr>
        <p:txBody>
          <a:bodyPr wrap="square" rtlCol="0">
            <a:spAutoFit/>
          </a:bodyPr>
          <a:lstStyle/>
          <a:p>
            <a:r>
              <a:rPr lang="en-US" sz="2400" b="1" dirty="0" smtClean="0">
                <a:solidFill>
                  <a:schemeClr val="accent2"/>
                </a:solidFill>
              </a:rPr>
              <a:t>15</a:t>
            </a:r>
            <a:endParaRPr lang="en-US" sz="2400" b="1" dirty="0">
              <a:solidFill>
                <a:schemeClr val="accent2"/>
              </a:solidFill>
            </a:endParaRPr>
          </a:p>
        </p:txBody>
      </p:sp>
      <p:sp>
        <p:nvSpPr>
          <p:cNvPr id="13" name="TextBox 12"/>
          <p:cNvSpPr txBox="1"/>
          <p:nvPr/>
        </p:nvSpPr>
        <p:spPr>
          <a:xfrm>
            <a:off x="2180492" y="4069303"/>
            <a:ext cx="550985" cy="461665"/>
          </a:xfrm>
          <a:prstGeom prst="rect">
            <a:avLst/>
          </a:prstGeom>
          <a:noFill/>
        </p:spPr>
        <p:txBody>
          <a:bodyPr wrap="square" rtlCol="0">
            <a:spAutoFit/>
          </a:bodyPr>
          <a:lstStyle/>
          <a:p>
            <a:r>
              <a:rPr lang="en-US" sz="2400" b="1" dirty="0" smtClean="0">
                <a:solidFill>
                  <a:schemeClr val="accent2"/>
                </a:solidFill>
              </a:rPr>
              <a:t>8</a:t>
            </a:r>
            <a:endParaRPr lang="en-US" sz="2400" b="1" dirty="0">
              <a:solidFill>
                <a:schemeClr val="accent2"/>
              </a:solidFill>
            </a:endParaRPr>
          </a:p>
        </p:txBody>
      </p:sp>
      <p:sp>
        <p:nvSpPr>
          <p:cNvPr id="14" name="TextBox 13"/>
          <p:cNvSpPr txBox="1"/>
          <p:nvPr/>
        </p:nvSpPr>
        <p:spPr>
          <a:xfrm>
            <a:off x="6213230" y="4397549"/>
            <a:ext cx="550985" cy="461665"/>
          </a:xfrm>
          <a:prstGeom prst="rect">
            <a:avLst/>
          </a:prstGeom>
          <a:noFill/>
        </p:spPr>
        <p:txBody>
          <a:bodyPr wrap="square" rtlCol="0">
            <a:spAutoFit/>
          </a:bodyPr>
          <a:lstStyle/>
          <a:p>
            <a:r>
              <a:rPr lang="en-US" sz="2400" b="1" dirty="0" smtClean="0">
                <a:solidFill>
                  <a:schemeClr val="accent2"/>
                </a:solidFill>
              </a:rPr>
              <a:t>9</a:t>
            </a:r>
            <a:endParaRPr lang="en-US" sz="2400" b="1" dirty="0">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b="1" dirty="0" smtClean="0">
                <a:effectLst>
                  <a:outerShdw blurRad="38100" dist="38100" dir="2700000" algn="tl">
                    <a:srgbClr val="000000">
                      <a:alpha val="43137"/>
                    </a:srgbClr>
                  </a:outerShdw>
                </a:effectLst>
              </a:rPr>
              <a:t>Adding and Subtracting Fractions</a:t>
            </a:r>
            <a:endParaRPr lang="en-US" b="1" dirty="0">
              <a:effectLst>
                <a:outerShdw blurRad="38100" dist="38100" dir="2700000" algn="tl">
                  <a:srgbClr val="000000">
                    <a:alpha val="43137"/>
                  </a:srgbClr>
                </a:outerShdw>
              </a:effectLst>
            </a:endParaRPr>
          </a:p>
        </p:txBody>
      </p:sp>
      <p:sp>
        <p:nvSpPr>
          <p:cNvPr id="5" name="Subtitle 4"/>
          <p:cNvSpPr>
            <a:spLocks noGrp="1"/>
          </p:cNvSpPr>
          <p:nvPr>
            <p:ph type="subTitle" idx="1"/>
          </p:nvPr>
        </p:nvSpPr>
        <p:spPr>
          <a:xfrm>
            <a:off x="2286000" y="3657600"/>
            <a:ext cx="6400800" cy="1828800"/>
          </a:xfrm>
        </p:spPr>
        <p:txBody>
          <a:bodyPr>
            <a:normAutofit/>
          </a:bodyPr>
          <a:lstStyle/>
          <a:p>
            <a:pPr algn="l"/>
            <a:r>
              <a:rPr lang="en-US" sz="2800" b="1" dirty="0" smtClean="0">
                <a:solidFill>
                  <a:schemeClr val="tx2"/>
                </a:solidFill>
              </a:rPr>
              <a:t>Find sums and differences of fraction expressions.</a:t>
            </a:r>
            <a:endParaRPr lang="en-US" sz="2800" b="1" dirty="0">
              <a:solidFill>
                <a:schemeClr val="tx2"/>
              </a:solidFill>
            </a:endParaRPr>
          </a:p>
        </p:txBody>
      </p:sp>
      <p:sp>
        <p:nvSpPr>
          <p:cNvPr id="6" name="TextBox 5"/>
          <p:cNvSpPr txBox="1"/>
          <p:nvPr/>
        </p:nvSpPr>
        <p:spPr>
          <a:xfrm>
            <a:off x="457200" y="457200"/>
            <a:ext cx="36576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latin typeface="+mj-lt"/>
              </a:rPr>
              <a:t>Lesson 4.2</a:t>
            </a:r>
            <a:endParaRPr lang="en-US" sz="2400" b="1" dirty="0">
              <a:latin typeface="+mj-lt"/>
            </a:endParaRPr>
          </a:p>
        </p:txBody>
      </p:sp>
      <p:pic>
        <p:nvPicPr>
          <p:cNvPr id="7" name="Picture 6" descr="target.jpg"/>
          <p:cNvPicPr>
            <a:picLocks/>
          </p:cNvPicPr>
          <p:nvPr/>
        </p:nvPicPr>
        <p:blipFill>
          <a:blip r:embed="rId3" cstate="print"/>
          <a:stretch>
            <a:fillRect/>
          </a:stretch>
        </p:blipFill>
        <p:spPr>
          <a:xfrm flipH="1">
            <a:off x="1938528" y="3621024"/>
            <a:ext cx="402336" cy="4572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txBox="1">
            <a:spLocks/>
          </p:cNvSpPr>
          <p:nvPr/>
        </p:nvSpPr>
        <p:spPr>
          <a:xfrm>
            <a:off x="0" y="0"/>
            <a:ext cx="9144000" cy="850392"/>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8912225" algn="r"/>
              </a:tabLst>
            </a:pPr>
            <a:r>
              <a:rPr lang="en-US" sz="3200" b="1" dirty="0" smtClean="0">
                <a:effectLst>
                  <a:glow rad="101600">
                    <a:schemeClr val="accent1">
                      <a:satMod val="175000"/>
                      <a:alpha val="40000"/>
                    </a:schemeClr>
                  </a:glow>
                </a:effectLst>
              </a:rPr>
              <a:t>Explore!	Pizza Party!</a:t>
            </a:r>
            <a:endParaRPr lang="en-US" sz="3200" b="1" dirty="0">
              <a:effectLst>
                <a:glow rad="101600">
                  <a:schemeClr val="accent1">
                    <a:satMod val="175000"/>
                    <a:alpha val="40000"/>
                  </a:schemeClr>
                </a:glow>
              </a:effectLst>
            </a:endParaRPr>
          </a:p>
        </p:txBody>
      </p:sp>
      <p:sp>
        <p:nvSpPr>
          <p:cNvPr id="4" name="TextBox 3"/>
          <p:cNvSpPr txBox="1"/>
          <p:nvPr/>
        </p:nvSpPr>
        <p:spPr>
          <a:xfrm>
            <a:off x="0" y="914400"/>
            <a:ext cx="9144000" cy="1015663"/>
          </a:xfrm>
          <a:prstGeom prst="rect">
            <a:avLst/>
          </a:prstGeom>
          <a:noFill/>
        </p:spPr>
        <p:txBody>
          <a:bodyPr wrap="square" rtlCol="0">
            <a:spAutoFit/>
          </a:bodyPr>
          <a:lstStyle/>
          <a:p>
            <a:r>
              <a:rPr lang="en-US" sz="2000" dirty="0" smtClean="0"/>
              <a:t>Janice was ordering pizzas for her friends.</a:t>
            </a:r>
          </a:p>
          <a:p>
            <a:r>
              <a:rPr lang="en-US" sz="2000" dirty="0" smtClean="0"/>
              <a:t>The table shows the fractions of the pizzas</a:t>
            </a:r>
          </a:p>
          <a:p>
            <a:r>
              <a:rPr lang="en-US" sz="2000" dirty="0" smtClean="0"/>
              <a:t>each person said they could eat.</a:t>
            </a:r>
            <a:endParaRPr lang="en-US" sz="2000" b="1" dirty="0" smtClean="0"/>
          </a:p>
        </p:txBody>
      </p:sp>
      <p:pic>
        <p:nvPicPr>
          <p:cNvPr id="26625" name="Picture 1"/>
          <p:cNvPicPr>
            <a:picLocks noChangeAspect="1" noChangeArrowheads="1"/>
          </p:cNvPicPr>
          <p:nvPr/>
        </p:nvPicPr>
        <p:blipFill>
          <a:blip r:embed="rId3" cstate="print"/>
          <a:srcRect/>
          <a:stretch>
            <a:fillRect/>
          </a:stretch>
        </p:blipFill>
        <p:spPr bwMode="auto">
          <a:xfrm>
            <a:off x="4705396" y="847359"/>
            <a:ext cx="4356543" cy="3419842"/>
          </a:xfrm>
          <a:prstGeom prst="rect">
            <a:avLst/>
          </a:prstGeom>
          <a:noFill/>
          <a:ln w="9525">
            <a:noFill/>
            <a:miter lim="800000"/>
            <a:headEnd/>
            <a:tailEnd/>
          </a:ln>
        </p:spPr>
      </p:pic>
      <p:sp>
        <p:nvSpPr>
          <p:cNvPr id="5" name="TextBox 4"/>
          <p:cNvSpPr txBox="1"/>
          <p:nvPr/>
        </p:nvSpPr>
        <p:spPr>
          <a:xfrm>
            <a:off x="0" y="4349260"/>
            <a:ext cx="9144000" cy="1323439"/>
          </a:xfrm>
          <a:prstGeom prst="rect">
            <a:avLst/>
          </a:prstGeom>
          <a:noFill/>
        </p:spPr>
        <p:txBody>
          <a:bodyPr wrap="square" rtlCol="0">
            <a:spAutoFit/>
          </a:bodyPr>
          <a:lstStyle/>
          <a:p>
            <a:r>
              <a:rPr lang="en-US" sz="2000" dirty="0" smtClean="0"/>
              <a:t>How much cheese pizza do </a:t>
            </a:r>
            <a:r>
              <a:rPr lang="en-US" sz="2000" dirty="0" err="1" smtClean="0"/>
              <a:t>Lakelynn</a:t>
            </a:r>
            <a:r>
              <a:rPr lang="en-US" sz="2000" dirty="0" smtClean="0"/>
              <a:t> and Alvaro think they can eat together?  Lay out the fraction tiles to represent the amounts of cheese pizza which </a:t>
            </a:r>
            <a:r>
              <a:rPr lang="en-US" sz="2000" dirty="0" err="1" smtClean="0"/>
              <a:t>Lakelynn</a:t>
            </a:r>
            <a:r>
              <a:rPr lang="en-US" sz="2000" dirty="0" smtClean="0"/>
              <a:t> and Alvaro want.  Combine the fraction tiles to find the total.  Simplify the fraction, if needed.  Draw a picture of the fraction model you used and write the addition equation on paper.</a:t>
            </a:r>
            <a:endParaRPr lang="en-US" sz="2000" b="1" dirty="0" smtClean="0"/>
          </a:p>
        </p:txBody>
      </p:sp>
      <p:pic>
        <p:nvPicPr>
          <p:cNvPr id="2" name="Picture 2"/>
          <p:cNvPicPr>
            <a:picLocks noChangeAspect="1" noChangeArrowheads="1"/>
          </p:cNvPicPr>
          <p:nvPr/>
        </p:nvPicPr>
        <p:blipFill>
          <a:blip r:embed="rId4" cstate="print"/>
          <a:srcRect/>
          <a:stretch>
            <a:fillRect/>
          </a:stretch>
        </p:blipFill>
        <p:spPr bwMode="auto">
          <a:xfrm>
            <a:off x="620590" y="2004281"/>
            <a:ext cx="3318364" cy="2245854"/>
          </a:xfrm>
          <a:prstGeom prst="rect">
            <a:avLst/>
          </a:prstGeom>
          <a:noFill/>
          <a:ln w="9525">
            <a:noFill/>
            <a:miter lim="800000"/>
            <a:headEnd/>
            <a:tailEnd/>
          </a:ln>
        </p:spPr>
      </p:pic>
      <p:pic>
        <p:nvPicPr>
          <p:cNvPr id="26627" name="Picture 3"/>
          <p:cNvPicPr>
            <a:picLocks noChangeAspect="1" noChangeArrowheads="1"/>
          </p:cNvPicPr>
          <p:nvPr/>
        </p:nvPicPr>
        <p:blipFill>
          <a:blip r:embed="rId5" cstate="print"/>
          <a:srcRect/>
          <a:stretch>
            <a:fillRect/>
          </a:stretch>
        </p:blipFill>
        <p:spPr bwMode="auto">
          <a:xfrm>
            <a:off x="1066800" y="5704698"/>
            <a:ext cx="7010400" cy="107788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6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0" y="0"/>
            <a:ext cx="9144000" cy="850392"/>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8912225" algn="r"/>
              </a:tabLst>
            </a:pPr>
            <a:r>
              <a:rPr lang="en-US" sz="3200" b="1" dirty="0" smtClean="0">
                <a:effectLst>
                  <a:glow rad="101600">
                    <a:schemeClr val="accent1">
                      <a:satMod val="175000"/>
                      <a:alpha val="40000"/>
                    </a:schemeClr>
                  </a:glow>
                </a:effectLst>
              </a:rPr>
              <a:t>Explore!	Pizza Party!</a:t>
            </a:r>
            <a:endParaRPr lang="en-US" sz="3200" b="1" dirty="0">
              <a:effectLst>
                <a:glow rad="101600">
                  <a:schemeClr val="accent1">
                    <a:satMod val="175000"/>
                    <a:alpha val="40000"/>
                  </a:schemeClr>
                </a:glow>
              </a:effectLst>
            </a:endParaRPr>
          </a:p>
        </p:txBody>
      </p:sp>
      <p:sp>
        <p:nvSpPr>
          <p:cNvPr id="4" name="TextBox 3"/>
          <p:cNvSpPr txBox="1"/>
          <p:nvPr/>
        </p:nvSpPr>
        <p:spPr>
          <a:xfrm>
            <a:off x="0" y="914400"/>
            <a:ext cx="4700954" cy="1015663"/>
          </a:xfrm>
          <a:prstGeom prst="rect">
            <a:avLst/>
          </a:prstGeom>
          <a:noFill/>
        </p:spPr>
        <p:txBody>
          <a:bodyPr wrap="square" rtlCol="0">
            <a:spAutoFit/>
          </a:bodyPr>
          <a:lstStyle/>
          <a:p>
            <a:pPr marL="914400" indent="-914400">
              <a:tabLst>
                <a:tab pos="914400" algn="l"/>
              </a:tabLst>
            </a:pPr>
            <a:r>
              <a:rPr lang="en-US" sz="2000" b="1" dirty="0" smtClean="0">
                <a:solidFill>
                  <a:schemeClr val="accent1"/>
                </a:solidFill>
              </a:rPr>
              <a:t>Step 1</a:t>
            </a:r>
            <a:r>
              <a:rPr lang="en-US" sz="2000" dirty="0" smtClean="0"/>
              <a:t>	Follow the process shown for </a:t>
            </a:r>
            <a:r>
              <a:rPr lang="en-US" sz="2000" dirty="0" err="1" smtClean="0"/>
              <a:t>Lakelynn</a:t>
            </a:r>
            <a:r>
              <a:rPr lang="en-US" sz="2000" dirty="0" smtClean="0"/>
              <a:t> and Alvaro to answer the following questions.</a:t>
            </a:r>
            <a:endParaRPr lang="en-US" sz="2000" b="1" dirty="0" smtClean="0"/>
          </a:p>
        </p:txBody>
      </p:sp>
      <p:sp>
        <p:nvSpPr>
          <p:cNvPr id="8" name="TextBox 7"/>
          <p:cNvSpPr txBox="1"/>
          <p:nvPr/>
        </p:nvSpPr>
        <p:spPr>
          <a:xfrm>
            <a:off x="949568" y="1887410"/>
            <a:ext cx="3634155" cy="2811026"/>
          </a:xfrm>
          <a:prstGeom prst="rect">
            <a:avLst/>
          </a:prstGeom>
          <a:noFill/>
        </p:spPr>
        <p:txBody>
          <a:bodyPr wrap="square" rtlCol="0">
            <a:spAutoFit/>
          </a:bodyPr>
          <a:lstStyle/>
          <a:p>
            <a:pPr marL="457200" indent="-457200">
              <a:spcAft>
                <a:spcPts val="1000"/>
              </a:spcAft>
            </a:pPr>
            <a:r>
              <a:rPr lang="en-US" sz="2000" b="1" dirty="0" smtClean="0"/>
              <a:t>a.	</a:t>
            </a:r>
            <a:r>
              <a:rPr lang="en-US" sz="2000" dirty="0" smtClean="0"/>
              <a:t>How much cheese pizza will Janice and </a:t>
            </a:r>
            <a:r>
              <a:rPr lang="en-US" sz="2000" dirty="0" err="1" smtClean="0"/>
              <a:t>Jory</a:t>
            </a:r>
            <a:r>
              <a:rPr lang="en-US" sz="2000" dirty="0" smtClean="0"/>
              <a:t> eat together?</a:t>
            </a:r>
          </a:p>
          <a:p>
            <a:pPr marL="457200" indent="-457200">
              <a:spcAft>
                <a:spcPts val="1000"/>
              </a:spcAft>
            </a:pPr>
            <a:r>
              <a:rPr lang="en-US" sz="2000" b="1" dirty="0" smtClean="0"/>
              <a:t>b.	</a:t>
            </a:r>
            <a:r>
              <a:rPr lang="en-US" sz="2000" dirty="0" smtClean="0"/>
              <a:t>How much Hawaiian pizza will </a:t>
            </a:r>
            <a:r>
              <a:rPr lang="en-US" sz="2000" dirty="0" err="1" smtClean="0"/>
              <a:t>Jory</a:t>
            </a:r>
            <a:r>
              <a:rPr lang="en-US" sz="2000" dirty="0" smtClean="0"/>
              <a:t> and </a:t>
            </a:r>
            <a:r>
              <a:rPr lang="en-US" sz="2000" dirty="0" err="1" smtClean="0"/>
              <a:t>Lakelynn</a:t>
            </a:r>
            <a:r>
              <a:rPr lang="en-US" sz="2000" dirty="0" smtClean="0"/>
              <a:t> eat together?</a:t>
            </a:r>
          </a:p>
          <a:p>
            <a:pPr marL="457200" indent="-457200">
              <a:spcAft>
                <a:spcPts val="1000"/>
              </a:spcAft>
            </a:pPr>
            <a:r>
              <a:rPr lang="en-US" sz="2000" b="1" dirty="0" smtClean="0"/>
              <a:t>c.</a:t>
            </a:r>
            <a:r>
              <a:rPr lang="en-US" sz="2000" dirty="0" smtClean="0"/>
              <a:t>	How much pepperoni pizza will </a:t>
            </a:r>
            <a:r>
              <a:rPr lang="en-US" sz="2000" dirty="0" err="1" smtClean="0"/>
              <a:t>Lakelynn</a:t>
            </a:r>
            <a:r>
              <a:rPr lang="en-US" sz="2000" dirty="0" smtClean="0"/>
              <a:t> and Alvaro eat together?</a:t>
            </a:r>
            <a:endParaRPr lang="en-US" sz="2000" b="1" dirty="0" smtClean="0"/>
          </a:p>
        </p:txBody>
      </p:sp>
      <p:pic>
        <p:nvPicPr>
          <p:cNvPr id="9" name="Picture 1"/>
          <p:cNvPicPr>
            <a:picLocks noChangeAspect="1" noChangeArrowheads="1"/>
          </p:cNvPicPr>
          <p:nvPr/>
        </p:nvPicPr>
        <p:blipFill>
          <a:blip r:embed="rId3" cstate="print"/>
          <a:srcRect/>
          <a:stretch>
            <a:fillRect/>
          </a:stretch>
        </p:blipFill>
        <p:spPr bwMode="auto">
          <a:xfrm>
            <a:off x="4705396" y="847359"/>
            <a:ext cx="4356543" cy="3419842"/>
          </a:xfrm>
          <a:prstGeom prst="rect">
            <a:avLst/>
          </a:prstGeom>
          <a:noFill/>
          <a:ln w="9525">
            <a:noFill/>
            <a:miter lim="800000"/>
            <a:headEnd/>
            <a:tailEnd/>
          </a:ln>
        </p:spPr>
      </p:pic>
      <p:sp>
        <p:nvSpPr>
          <p:cNvPr id="10" name="TextBox 9"/>
          <p:cNvSpPr txBox="1"/>
          <p:nvPr/>
        </p:nvSpPr>
        <p:spPr>
          <a:xfrm>
            <a:off x="0" y="4853349"/>
            <a:ext cx="9144000" cy="1323439"/>
          </a:xfrm>
          <a:prstGeom prst="rect">
            <a:avLst/>
          </a:prstGeom>
          <a:noFill/>
        </p:spPr>
        <p:txBody>
          <a:bodyPr wrap="square" rtlCol="0">
            <a:spAutoFit/>
          </a:bodyPr>
          <a:lstStyle/>
          <a:p>
            <a:pPr marL="914400" indent="-914400">
              <a:tabLst>
                <a:tab pos="914400" algn="l"/>
              </a:tabLst>
            </a:pPr>
            <a:r>
              <a:rPr lang="en-US" sz="2000" b="1" dirty="0" smtClean="0">
                <a:solidFill>
                  <a:schemeClr val="accent1"/>
                </a:solidFill>
              </a:rPr>
              <a:t>Step 2</a:t>
            </a:r>
            <a:r>
              <a:rPr lang="en-US" sz="2000" b="1" dirty="0" smtClean="0"/>
              <a:t>	</a:t>
            </a:r>
            <a:r>
              <a:rPr lang="en-US" sz="2000" dirty="0" smtClean="0"/>
              <a:t>Look at the equations.  What do you notice about the denominators of the fractions being added and the denominator of the answer?  What about the numerators?  How might you add fractions with common denominators without using fraction tiles?</a:t>
            </a:r>
            <a:endParaRPr lang="en-US" sz="20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0" y="0"/>
            <a:ext cx="9144000" cy="850392"/>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8912225" algn="r"/>
              </a:tabLst>
            </a:pPr>
            <a:r>
              <a:rPr lang="en-US" sz="3200" b="1" dirty="0" smtClean="0">
                <a:effectLst>
                  <a:glow rad="101600">
                    <a:schemeClr val="accent1">
                      <a:satMod val="175000"/>
                      <a:alpha val="40000"/>
                    </a:schemeClr>
                  </a:glow>
                </a:effectLst>
              </a:rPr>
              <a:t>Explore!	Pizza Party!</a:t>
            </a:r>
            <a:endParaRPr lang="en-US" sz="3200" b="1" dirty="0">
              <a:effectLst>
                <a:glow rad="101600">
                  <a:schemeClr val="accent1">
                    <a:satMod val="175000"/>
                    <a:alpha val="40000"/>
                  </a:schemeClr>
                </a:glow>
              </a:effectLst>
            </a:endParaRPr>
          </a:p>
        </p:txBody>
      </p:sp>
      <p:sp>
        <p:nvSpPr>
          <p:cNvPr id="4" name="TextBox 3"/>
          <p:cNvSpPr txBox="1"/>
          <p:nvPr/>
        </p:nvSpPr>
        <p:spPr>
          <a:xfrm>
            <a:off x="0" y="914400"/>
            <a:ext cx="9144000" cy="4862870"/>
          </a:xfrm>
          <a:prstGeom prst="rect">
            <a:avLst/>
          </a:prstGeom>
          <a:noFill/>
        </p:spPr>
        <p:txBody>
          <a:bodyPr wrap="square" rtlCol="0">
            <a:spAutoFit/>
          </a:bodyPr>
          <a:lstStyle/>
          <a:p>
            <a:r>
              <a:rPr lang="en-US" sz="2000" dirty="0" smtClean="0"/>
              <a:t>How much Hawaiian pizza with </a:t>
            </a:r>
            <a:r>
              <a:rPr lang="en-US" sz="2000" dirty="0" err="1" smtClean="0"/>
              <a:t>Jory</a:t>
            </a:r>
            <a:r>
              <a:rPr lang="en-US" sz="2000" dirty="0" smtClean="0"/>
              <a:t> and </a:t>
            </a:r>
          </a:p>
          <a:p>
            <a:r>
              <a:rPr lang="en-US" sz="2000" dirty="0" smtClean="0"/>
              <a:t>Alvaro eat?  Lay out fraction tiles to</a:t>
            </a:r>
          </a:p>
          <a:p>
            <a:r>
              <a:rPr lang="en-US" sz="2000" dirty="0" smtClean="0"/>
              <a:t>represent the amount of Hawaiian pizza</a:t>
            </a:r>
          </a:p>
          <a:p>
            <a:r>
              <a:rPr lang="en-US" sz="2000" dirty="0" err="1" smtClean="0"/>
              <a:t>Jory</a:t>
            </a:r>
            <a:r>
              <a:rPr lang="en-US" sz="2000" dirty="0" smtClean="0"/>
              <a:t> and Alvaro eat.</a:t>
            </a:r>
          </a:p>
          <a:p>
            <a:endParaRPr lang="en-US" sz="2000" dirty="0" smtClean="0"/>
          </a:p>
          <a:p>
            <a:endParaRPr lang="en-US" sz="2000" dirty="0" smtClean="0"/>
          </a:p>
          <a:p>
            <a:endParaRPr lang="en-US" sz="2000" dirty="0" smtClean="0"/>
          </a:p>
          <a:p>
            <a:endParaRPr lang="en-US" sz="2000" dirty="0" smtClean="0"/>
          </a:p>
          <a:p>
            <a:endParaRPr lang="en-US" sz="2000" dirty="0" smtClean="0"/>
          </a:p>
          <a:p>
            <a:r>
              <a:rPr lang="en-US" sz="2000" dirty="0" smtClean="0"/>
              <a:t>Find the least common denominator of the</a:t>
            </a:r>
          </a:p>
          <a:p>
            <a:r>
              <a:rPr lang="en-US" sz="2000" dirty="0" smtClean="0"/>
              <a:t>two fractions.</a:t>
            </a:r>
          </a:p>
          <a:p>
            <a:endParaRPr lang="en-US" sz="1000" dirty="0" smtClean="0"/>
          </a:p>
          <a:p>
            <a:r>
              <a:rPr lang="en-US" sz="2000" dirty="0" smtClean="0"/>
              <a:t>	2:  2, 4, 6, 8	3: 3, 6, 9, 12	LCD = 6</a:t>
            </a:r>
          </a:p>
          <a:p>
            <a:endParaRPr lang="en-US" sz="2000" dirty="0" smtClean="0"/>
          </a:p>
          <a:p>
            <a:r>
              <a:rPr lang="en-US" sz="2000" dirty="0" smtClean="0"/>
              <a:t>Replace the original fraction tiles with equivalent fractions using the LCD. Combine the tiles to find the answer.</a:t>
            </a:r>
          </a:p>
        </p:txBody>
      </p:sp>
      <p:pic>
        <p:nvPicPr>
          <p:cNvPr id="9" name="Picture 1"/>
          <p:cNvPicPr>
            <a:picLocks noChangeAspect="1" noChangeArrowheads="1"/>
          </p:cNvPicPr>
          <p:nvPr/>
        </p:nvPicPr>
        <p:blipFill>
          <a:blip r:embed="rId3" cstate="print"/>
          <a:srcRect/>
          <a:stretch>
            <a:fillRect/>
          </a:stretch>
        </p:blipFill>
        <p:spPr bwMode="auto">
          <a:xfrm>
            <a:off x="4705396" y="847359"/>
            <a:ext cx="4356543" cy="3419842"/>
          </a:xfrm>
          <a:prstGeom prst="rect">
            <a:avLst/>
          </a:prstGeom>
          <a:noFill/>
          <a:ln w="9525">
            <a:noFill/>
            <a:miter lim="800000"/>
            <a:headEnd/>
            <a:tailEnd/>
          </a:ln>
        </p:spPr>
      </p:pic>
      <p:sp>
        <p:nvSpPr>
          <p:cNvPr id="7" name="Oval 6"/>
          <p:cNvSpPr/>
          <p:nvPr/>
        </p:nvSpPr>
        <p:spPr>
          <a:xfrm>
            <a:off x="3282463" y="4489938"/>
            <a:ext cx="316523" cy="31652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758462" y="4478216"/>
            <a:ext cx="316523" cy="31652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058" name="Picture 2"/>
          <p:cNvPicPr>
            <a:picLocks noChangeAspect="1" noChangeArrowheads="1"/>
          </p:cNvPicPr>
          <p:nvPr/>
        </p:nvPicPr>
        <p:blipFill>
          <a:blip r:embed="rId4" cstate="print"/>
          <a:srcRect t="4316"/>
          <a:stretch>
            <a:fillRect/>
          </a:stretch>
        </p:blipFill>
        <p:spPr bwMode="auto">
          <a:xfrm>
            <a:off x="95618" y="2379296"/>
            <a:ext cx="4333875" cy="1093665"/>
          </a:xfrm>
          <a:prstGeom prst="rect">
            <a:avLst/>
          </a:prstGeom>
          <a:noFill/>
          <a:ln w="9525">
            <a:noFill/>
            <a:miter lim="800000"/>
            <a:headEnd/>
            <a:tailEnd/>
          </a:ln>
        </p:spPr>
      </p:pic>
      <p:pic>
        <p:nvPicPr>
          <p:cNvPr id="45059" name="Picture 3"/>
          <p:cNvPicPr>
            <a:picLocks noChangeAspect="1" noChangeArrowheads="1"/>
          </p:cNvPicPr>
          <p:nvPr/>
        </p:nvPicPr>
        <p:blipFill>
          <a:blip r:embed="rId5" cstate="print"/>
          <a:srcRect/>
          <a:stretch>
            <a:fillRect/>
          </a:stretch>
        </p:blipFill>
        <p:spPr bwMode="auto">
          <a:xfrm>
            <a:off x="3556487" y="5484203"/>
            <a:ext cx="5470280" cy="127818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12" end="1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4" end="1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0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0" y="0"/>
            <a:ext cx="9144000" cy="850392"/>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8912225" algn="r"/>
              </a:tabLst>
            </a:pPr>
            <a:r>
              <a:rPr lang="en-US" sz="3200" b="1" dirty="0" smtClean="0">
                <a:effectLst>
                  <a:glow rad="101600">
                    <a:schemeClr val="accent1">
                      <a:satMod val="175000"/>
                      <a:alpha val="40000"/>
                    </a:schemeClr>
                  </a:glow>
                </a:effectLst>
              </a:rPr>
              <a:t>Explore!	Pizza Party!</a:t>
            </a:r>
            <a:endParaRPr lang="en-US" sz="3200" b="1" dirty="0">
              <a:effectLst>
                <a:glow rad="101600">
                  <a:schemeClr val="accent1">
                    <a:satMod val="175000"/>
                    <a:alpha val="40000"/>
                  </a:schemeClr>
                </a:glow>
              </a:effectLst>
            </a:endParaRPr>
          </a:p>
        </p:txBody>
      </p:sp>
      <p:sp>
        <p:nvSpPr>
          <p:cNvPr id="4" name="TextBox 3"/>
          <p:cNvSpPr txBox="1"/>
          <p:nvPr/>
        </p:nvSpPr>
        <p:spPr>
          <a:xfrm>
            <a:off x="0" y="914400"/>
            <a:ext cx="4466492" cy="3170099"/>
          </a:xfrm>
          <a:prstGeom prst="rect">
            <a:avLst/>
          </a:prstGeom>
          <a:noFill/>
        </p:spPr>
        <p:txBody>
          <a:bodyPr wrap="square" rtlCol="0">
            <a:spAutoFit/>
          </a:bodyPr>
          <a:lstStyle/>
          <a:p>
            <a:pPr marL="914400" indent="-914400">
              <a:tabLst>
                <a:tab pos="914400" algn="l"/>
              </a:tabLst>
            </a:pPr>
            <a:r>
              <a:rPr lang="en-US" sz="2000" dirty="0" smtClean="0"/>
              <a:t>Simplify the fraction, if needed.  All</a:t>
            </a:r>
          </a:p>
          <a:p>
            <a:pPr marL="914400" indent="-914400">
              <a:tabLst>
                <a:tab pos="914400" algn="l"/>
              </a:tabLst>
            </a:pPr>
            <a:r>
              <a:rPr lang="en-US" sz="2000" dirty="0" smtClean="0"/>
              <a:t>improper fractions should be written</a:t>
            </a:r>
          </a:p>
          <a:p>
            <a:pPr marL="914400" indent="-914400">
              <a:tabLst>
                <a:tab pos="914400" algn="l"/>
              </a:tabLst>
            </a:pPr>
            <a:r>
              <a:rPr lang="en-US" sz="2000" dirty="0" smtClean="0"/>
              <a:t>as mixed numbers.</a:t>
            </a:r>
          </a:p>
          <a:p>
            <a:pPr marL="914400" indent="-914400">
              <a:tabLst>
                <a:tab pos="914400" algn="l"/>
              </a:tabLst>
            </a:pPr>
            <a:endParaRPr lang="en-US" sz="2000" dirty="0" smtClean="0"/>
          </a:p>
          <a:p>
            <a:pPr marL="914400" indent="-914400">
              <a:tabLst>
                <a:tab pos="914400" algn="l"/>
              </a:tabLst>
            </a:pPr>
            <a:r>
              <a:rPr lang="en-US" sz="2000" b="1" dirty="0" smtClean="0">
                <a:solidFill>
                  <a:schemeClr val="accent1"/>
                </a:solidFill>
              </a:rPr>
              <a:t>Step 3</a:t>
            </a:r>
            <a:r>
              <a:rPr lang="en-US" sz="2000" b="1" dirty="0" smtClean="0"/>
              <a:t>	</a:t>
            </a:r>
            <a:r>
              <a:rPr lang="en-US" sz="2000" dirty="0" smtClean="0"/>
              <a:t>Follow the process shown for </a:t>
            </a:r>
            <a:r>
              <a:rPr lang="en-US" sz="2000" dirty="0" err="1" smtClean="0"/>
              <a:t>Jory</a:t>
            </a:r>
            <a:r>
              <a:rPr lang="en-US" sz="2000" dirty="0" smtClean="0"/>
              <a:t> and Alvaro to answer the following questions.  Draw pictures of the fraction tiles used in the process.  Write the addition equation on your paper.</a:t>
            </a:r>
            <a:endParaRPr lang="en-US" sz="2000" b="1" dirty="0" smtClean="0"/>
          </a:p>
        </p:txBody>
      </p:sp>
      <p:pic>
        <p:nvPicPr>
          <p:cNvPr id="9" name="Picture 1"/>
          <p:cNvPicPr>
            <a:picLocks noChangeAspect="1" noChangeArrowheads="1"/>
          </p:cNvPicPr>
          <p:nvPr/>
        </p:nvPicPr>
        <p:blipFill>
          <a:blip r:embed="rId3" cstate="print"/>
          <a:srcRect/>
          <a:stretch>
            <a:fillRect/>
          </a:stretch>
        </p:blipFill>
        <p:spPr bwMode="auto">
          <a:xfrm>
            <a:off x="4705396" y="847359"/>
            <a:ext cx="4356543" cy="3419842"/>
          </a:xfrm>
          <a:prstGeom prst="rect">
            <a:avLst/>
          </a:prstGeom>
          <a:noFill/>
          <a:ln w="9525">
            <a:noFill/>
            <a:miter lim="800000"/>
            <a:headEnd/>
            <a:tailEnd/>
          </a:ln>
        </p:spPr>
      </p:pic>
      <p:pic>
        <p:nvPicPr>
          <p:cNvPr id="46082" name="Picture 2"/>
          <p:cNvPicPr>
            <a:picLocks noChangeAspect="1" noChangeArrowheads="1"/>
          </p:cNvPicPr>
          <p:nvPr/>
        </p:nvPicPr>
        <p:blipFill>
          <a:blip r:embed="rId4" cstate="print"/>
          <a:srcRect/>
          <a:stretch>
            <a:fillRect/>
          </a:stretch>
        </p:blipFill>
        <p:spPr bwMode="auto">
          <a:xfrm>
            <a:off x="3075477" y="1602765"/>
            <a:ext cx="695325" cy="581025"/>
          </a:xfrm>
          <a:prstGeom prst="rect">
            <a:avLst/>
          </a:prstGeom>
          <a:noFill/>
          <a:ln w="9525">
            <a:noFill/>
            <a:miter lim="800000"/>
            <a:headEnd/>
            <a:tailEnd/>
          </a:ln>
        </p:spPr>
      </p:pic>
      <p:sp>
        <p:nvSpPr>
          <p:cNvPr id="10" name="TextBox 9"/>
          <p:cNvSpPr txBox="1"/>
          <p:nvPr/>
        </p:nvSpPr>
        <p:spPr>
          <a:xfrm>
            <a:off x="973014" y="4290642"/>
            <a:ext cx="8170985" cy="1938992"/>
          </a:xfrm>
          <a:prstGeom prst="rect">
            <a:avLst/>
          </a:prstGeom>
          <a:noFill/>
        </p:spPr>
        <p:txBody>
          <a:bodyPr wrap="square" rtlCol="0">
            <a:spAutoFit/>
          </a:bodyPr>
          <a:lstStyle/>
          <a:p>
            <a:pPr marL="457200" indent="-457200">
              <a:tabLst>
                <a:tab pos="457200" algn="l"/>
              </a:tabLst>
            </a:pPr>
            <a:r>
              <a:rPr lang="en-US" sz="2000" b="1" dirty="0" smtClean="0"/>
              <a:t>a.	</a:t>
            </a:r>
            <a:r>
              <a:rPr lang="en-US" sz="2000" dirty="0" smtClean="0"/>
              <a:t>How much cheese pizza will Janice and </a:t>
            </a:r>
            <a:r>
              <a:rPr lang="en-US" sz="2000" dirty="0" err="1" smtClean="0"/>
              <a:t>Lakelynn</a:t>
            </a:r>
            <a:r>
              <a:rPr lang="en-US" sz="2000" dirty="0" smtClean="0"/>
              <a:t> eat?</a:t>
            </a:r>
          </a:p>
          <a:p>
            <a:pPr marL="457200" indent="-457200">
              <a:tabLst>
                <a:tab pos="457200" algn="l"/>
              </a:tabLst>
            </a:pPr>
            <a:r>
              <a:rPr lang="en-US" sz="2000" b="1" dirty="0" smtClean="0"/>
              <a:t>b.	</a:t>
            </a:r>
            <a:r>
              <a:rPr lang="en-US" sz="2000" dirty="0" smtClean="0"/>
              <a:t>How much Hawaiian pizza will </a:t>
            </a:r>
            <a:r>
              <a:rPr lang="en-US" sz="2000" dirty="0" err="1" smtClean="0"/>
              <a:t>Lakelynn</a:t>
            </a:r>
            <a:r>
              <a:rPr lang="en-US" sz="2000" dirty="0" smtClean="0"/>
              <a:t> and </a:t>
            </a:r>
            <a:r>
              <a:rPr lang="en-US" sz="2000" dirty="0" smtClean="0"/>
              <a:t>Alvaro eat</a:t>
            </a:r>
            <a:r>
              <a:rPr lang="en-US" sz="2000" dirty="0" smtClean="0"/>
              <a:t>?</a:t>
            </a:r>
          </a:p>
          <a:p>
            <a:pPr marL="457200" indent="-457200">
              <a:tabLst>
                <a:tab pos="457200" algn="l"/>
              </a:tabLst>
            </a:pPr>
            <a:r>
              <a:rPr lang="en-US" sz="2000" b="1" dirty="0" smtClean="0"/>
              <a:t>c.	</a:t>
            </a:r>
            <a:r>
              <a:rPr lang="en-US" sz="2000" dirty="0" smtClean="0"/>
              <a:t>How much Hawaiian pizza will Janice and </a:t>
            </a:r>
            <a:r>
              <a:rPr lang="en-US" sz="2000" dirty="0" err="1" smtClean="0"/>
              <a:t>Jory</a:t>
            </a:r>
            <a:r>
              <a:rPr lang="en-US" sz="2000" dirty="0" smtClean="0"/>
              <a:t> eat?</a:t>
            </a:r>
          </a:p>
          <a:p>
            <a:pPr marL="457200" indent="-457200">
              <a:tabLst>
                <a:tab pos="457200" algn="l"/>
              </a:tabLst>
            </a:pPr>
            <a:r>
              <a:rPr lang="en-US" sz="2000" b="1" dirty="0" smtClean="0"/>
              <a:t>d.	</a:t>
            </a:r>
            <a:r>
              <a:rPr lang="en-US" sz="2000" dirty="0" smtClean="0"/>
              <a:t>How much pepperoni pizza will Janice and Alvaro eat?</a:t>
            </a:r>
          </a:p>
          <a:p>
            <a:pPr marL="457200" indent="-457200">
              <a:tabLst>
                <a:tab pos="457200" algn="l"/>
              </a:tabLst>
            </a:pPr>
            <a:r>
              <a:rPr lang="en-US" sz="2000" b="1" dirty="0" smtClean="0"/>
              <a:t>e.	</a:t>
            </a:r>
            <a:r>
              <a:rPr lang="en-US" sz="2000" dirty="0" smtClean="0"/>
              <a:t>How much pepperoni pizza will Janice and </a:t>
            </a:r>
            <a:r>
              <a:rPr lang="en-US" sz="2000" dirty="0" err="1" smtClean="0"/>
              <a:t>Jory</a:t>
            </a:r>
            <a:r>
              <a:rPr lang="en-US" sz="2000" dirty="0" smtClean="0"/>
              <a:t> eat?</a:t>
            </a:r>
          </a:p>
          <a:p>
            <a:pPr marL="457200" indent="-457200">
              <a:tabLst>
                <a:tab pos="457200" algn="l"/>
              </a:tabLst>
            </a:pPr>
            <a:r>
              <a:rPr lang="en-US" sz="2000" b="1" dirty="0" smtClean="0"/>
              <a:t>f.	</a:t>
            </a:r>
            <a:r>
              <a:rPr lang="en-US" sz="2000" dirty="0" smtClean="0"/>
              <a:t>How much pepperoni pizza will Alvaro and </a:t>
            </a:r>
            <a:r>
              <a:rPr lang="en-US" sz="2000" dirty="0" err="1" smtClean="0"/>
              <a:t>Jory</a:t>
            </a:r>
            <a:r>
              <a:rPr lang="en-US" sz="2000" dirty="0" smtClean="0"/>
              <a:t> eat?</a:t>
            </a:r>
            <a:endParaRPr lang="en-US" sz="2000" b="1" dirty="0" smtClean="0"/>
          </a:p>
        </p:txBody>
      </p:sp>
      <p:sp>
        <p:nvSpPr>
          <p:cNvPr id="12" name="TextBox 11"/>
          <p:cNvSpPr txBox="1"/>
          <p:nvPr/>
        </p:nvSpPr>
        <p:spPr>
          <a:xfrm>
            <a:off x="0" y="6284833"/>
            <a:ext cx="9144000" cy="400110"/>
          </a:xfrm>
          <a:prstGeom prst="rect">
            <a:avLst/>
          </a:prstGeom>
          <a:noFill/>
        </p:spPr>
        <p:txBody>
          <a:bodyPr wrap="square" rtlCol="0">
            <a:spAutoFit/>
          </a:bodyPr>
          <a:lstStyle/>
          <a:p>
            <a:pPr marL="914400" indent="-914400">
              <a:tabLst>
                <a:tab pos="914400" algn="l"/>
              </a:tabLst>
            </a:pPr>
            <a:r>
              <a:rPr lang="en-US" sz="2000" b="1" dirty="0" smtClean="0">
                <a:solidFill>
                  <a:schemeClr val="accent1"/>
                </a:solidFill>
              </a:rPr>
              <a:t>Step 4</a:t>
            </a:r>
            <a:r>
              <a:rPr lang="en-US" sz="2000" b="1" dirty="0" smtClean="0"/>
              <a:t>	</a:t>
            </a:r>
            <a:r>
              <a:rPr lang="en-US" sz="2000" dirty="0" smtClean="0"/>
              <a:t>How might you add fractions with unlike denominators without using tiles?</a:t>
            </a:r>
            <a:endParaRPr lang="en-US" sz="20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301262"/>
          </a:xfrm>
          <a:prstGeom prst="rect">
            <a:avLst/>
          </a:prstGeom>
          <a:solidFill>
            <a:srgbClr val="CCECFF"/>
          </a:solidFill>
          <a:ln w="95250" cmpd="tri">
            <a:solidFill>
              <a:srgbClr val="33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cmpd="tri">
                <a:solidFill>
                  <a:schemeClr val="tx1"/>
                </a:solidFill>
              </a:ln>
            </a:endParaRPr>
          </a:p>
        </p:txBody>
      </p:sp>
      <p:sp>
        <p:nvSpPr>
          <p:cNvPr id="3" name="Title 2"/>
          <p:cNvSpPr>
            <a:spLocks noGrp="1"/>
          </p:cNvSpPr>
          <p:nvPr>
            <p:ph type="title"/>
          </p:nvPr>
        </p:nvSpPr>
        <p:spPr>
          <a:xfrm>
            <a:off x="457200" y="58615"/>
            <a:ext cx="8229600" cy="1143000"/>
          </a:xfrm>
        </p:spPr>
        <p:txBody>
          <a:bodyPr>
            <a:noAutofit/>
          </a:bodyPr>
          <a:lstStyle/>
          <a:p>
            <a:r>
              <a:rPr lang="en-US" sz="4000" b="1" dirty="0" smtClean="0"/>
              <a:t>Add or Subtract Fractions With Common Denominators</a:t>
            </a:r>
            <a:endParaRPr lang="en-US" sz="4000" b="1" dirty="0"/>
          </a:p>
        </p:txBody>
      </p:sp>
      <p:sp>
        <p:nvSpPr>
          <p:cNvPr id="2" name="Content Placeholder 1"/>
          <p:cNvSpPr>
            <a:spLocks noGrp="1"/>
          </p:cNvSpPr>
          <p:nvPr>
            <p:ph idx="1"/>
          </p:nvPr>
        </p:nvSpPr>
        <p:spPr>
          <a:xfrm>
            <a:off x="1641348" y="1600200"/>
            <a:ext cx="5861304" cy="4525963"/>
          </a:xfrm>
        </p:spPr>
        <p:txBody>
          <a:bodyPr>
            <a:normAutofit/>
          </a:bodyPr>
          <a:lstStyle/>
          <a:p>
            <a:pPr marL="457200" indent="-457200">
              <a:spcBef>
                <a:spcPts val="0"/>
              </a:spcBef>
              <a:buFont typeface="+mj-lt"/>
              <a:buAutoNum type="arabicPeriod"/>
            </a:pPr>
            <a:r>
              <a:rPr lang="en-US" sz="2800" dirty="0" smtClean="0"/>
              <a:t>Add or subtract the numerators.</a:t>
            </a:r>
            <a:br>
              <a:rPr lang="en-US" sz="2800" dirty="0" smtClean="0"/>
            </a:br>
            <a:endParaRPr lang="en-US" sz="2800" dirty="0" smtClean="0"/>
          </a:p>
          <a:p>
            <a:pPr marL="457200" indent="-457200">
              <a:spcBef>
                <a:spcPts val="0"/>
              </a:spcBef>
              <a:buFont typeface="+mj-lt"/>
              <a:buAutoNum type="arabicPeriod"/>
            </a:pPr>
            <a:r>
              <a:rPr lang="en-US" sz="2800" dirty="0" smtClean="0"/>
              <a:t>Write the sum or difference over the common denominator.</a:t>
            </a:r>
            <a:br>
              <a:rPr lang="en-US" sz="2800" dirty="0" smtClean="0"/>
            </a:br>
            <a:endParaRPr lang="en-US" sz="2800" dirty="0" smtClean="0"/>
          </a:p>
          <a:p>
            <a:pPr marL="457200" indent="-457200">
              <a:spcBef>
                <a:spcPts val="0"/>
              </a:spcBef>
              <a:buFont typeface="+mj-lt"/>
              <a:buAutoNum type="arabicPeriod"/>
            </a:pPr>
            <a:r>
              <a:rPr lang="en-US" sz="2800" dirty="0" smtClean="0"/>
              <a:t>Simplify the fraction.</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98448"/>
          </a:xfrm>
          <a:prstGeom prst="rect">
            <a:avLst/>
          </a:prstGeom>
          <a:solidFill>
            <a:srgbClr val="CCECFF"/>
          </a:solidFill>
          <a:ln w="95250" cmpd="tri">
            <a:solidFill>
              <a:srgbClr val="33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cmpd="tri">
                <a:solidFill>
                  <a:schemeClr val="tx1"/>
                </a:solidFill>
              </a:ln>
            </a:endParaRPr>
          </a:p>
        </p:txBody>
      </p:sp>
      <p:sp>
        <p:nvSpPr>
          <p:cNvPr id="3" name="Title 2"/>
          <p:cNvSpPr>
            <a:spLocks noGrp="1"/>
          </p:cNvSpPr>
          <p:nvPr>
            <p:ph type="title"/>
          </p:nvPr>
        </p:nvSpPr>
        <p:spPr>
          <a:xfrm>
            <a:off x="457200" y="82061"/>
            <a:ext cx="8229600" cy="1143000"/>
          </a:xfrm>
        </p:spPr>
        <p:txBody>
          <a:bodyPr>
            <a:normAutofit fontScale="90000"/>
          </a:bodyPr>
          <a:lstStyle/>
          <a:p>
            <a:r>
              <a:rPr lang="en-US" b="1" dirty="0" smtClean="0"/>
              <a:t>Add or Subtract Fractions With Unlike Denominators</a:t>
            </a:r>
            <a:endParaRPr lang="en-US" b="1" dirty="0"/>
          </a:p>
        </p:txBody>
      </p:sp>
      <p:sp>
        <p:nvSpPr>
          <p:cNvPr id="2" name="Content Placeholder 1"/>
          <p:cNvSpPr>
            <a:spLocks noGrp="1"/>
          </p:cNvSpPr>
          <p:nvPr>
            <p:ph idx="1"/>
          </p:nvPr>
        </p:nvSpPr>
        <p:spPr>
          <a:xfrm>
            <a:off x="1641231" y="1600200"/>
            <a:ext cx="5861538" cy="4525963"/>
          </a:xfrm>
        </p:spPr>
        <p:txBody>
          <a:bodyPr>
            <a:normAutofit/>
          </a:bodyPr>
          <a:lstStyle/>
          <a:p>
            <a:pPr marL="457200" indent="-457200">
              <a:spcBef>
                <a:spcPts val="0"/>
              </a:spcBef>
              <a:buFont typeface="+mj-lt"/>
              <a:buAutoNum type="arabicPeriod"/>
            </a:pPr>
            <a:r>
              <a:rPr lang="en-US" sz="2800" dirty="0" smtClean="0"/>
              <a:t>Rewrite the fractions using the least common denominator (LCD).</a:t>
            </a:r>
            <a:br>
              <a:rPr lang="en-US" sz="2800" dirty="0" smtClean="0"/>
            </a:br>
            <a:endParaRPr lang="en-US" sz="2800" dirty="0" smtClean="0"/>
          </a:p>
          <a:p>
            <a:pPr marL="457200" indent="-457200">
              <a:spcBef>
                <a:spcPts val="0"/>
              </a:spcBef>
              <a:buFont typeface="+mj-lt"/>
              <a:buAutoNum type="arabicPeriod"/>
            </a:pPr>
            <a:r>
              <a:rPr lang="en-US" sz="2800" dirty="0" smtClean="0"/>
              <a:t>Add or subtract the numerators.</a:t>
            </a:r>
            <a:br>
              <a:rPr lang="en-US" sz="2800" dirty="0" smtClean="0"/>
            </a:br>
            <a:endParaRPr lang="en-US" sz="2800" dirty="0" smtClean="0"/>
          </a:p>
          <a:p>
            <a:pPr marL="457200" indent="-457200">
              <a:spcBef>
                <a:spcPts val="0"/>
              </a:spcBef>
              <a:buFont typeface="+mj-lt"/>
              <a:buAutoNum type="arabicPeriod"/>
            </a:pPr>
            <a:r>
              <a:rPr lang="en-US" sz="2800" dirty="0" smtClean="0"/>
              <a:t>Write the sum or difference over the common denominator.</a:t>
            </a:r>
            <a:br>
              <a:rPr lang="en-US" sz="2800" dirty="0" smtClean="0"/>
            </a:br>
            <a:endParaRPr lang="en-US" sz="2800" dirty="0" smtClean="0"/>
          </a:p>
          <a:p>
            <a:pPr marL="457200" indent="-457200">
              <a:spcBef>
                <a:spcPts val="0"/>
              </a:spcBef>
              <a:buFont typeface="+mj-lt"/>
              <a:buAutoNum type="arabicPeriod"/>
            </a:pPr>
            <a:r>
              <a:rPr lang="en-US" sz="2800" dirty="0" smtClean="0"/>
              <a:t>Simplify the fraction.</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850392"/>
          </a:xfrm>
        </p:spPr>
        <p:txBody>
          <a:bodyPr>
            <a:normAutofit/>
          </a:bodyPr>
          <a:lstStyle/>
          <a:p>
            <a:r>
              <a:rPr lang="en-US" sz="4000" b="1" dirty="0" smtClean="0"/>
              <a:t>Example 1</a:t>
            </a:r>
            <a:endParaRPr lang="en-US" sz="4000" b="1" dirty="0"/>
          </a:p>
        </p:txBody>
      </p:sp>
      <p:sp>
        <p:nvSpPr>
          <p:cNvPr id="2" name="Content Placeholder 1"/>
          <p:cNvSpPr>
            <a:spLocks noGrp="1"/>
          </p:cNvSpPr>
          <p:nvPr>
            <p:ph idx="1"/>
          </p:nvPr>
        </p:nvSpPr>
        <p:spPr>
          <a:xfrm>
            <a:off x="457200" y="914399"/>
            <a:ext cx="8229600" cy="5732585"/>
          </a:xfrm>
        </p:spPr>
        <p:txBody>
          <a:bodyPr>
            <a:normAutofit/>
          </a:bodyPr>
          <a:lstStyle/>
          <a:p>
            <a:pPr marL="0" indent="0">
              <a:lnSpc>
                <a:spcPct val="120000"/>
              </a:lnSpc>
              <a:spcBef>
                <a:spcPts val="0"/>
              </a:spcBef>
              <a:buNone/>
            </a:pPr>
            <a:r>
              <a:rPr lang="en-US" sz="2400" b="1" dirty="0" err="1" smtClean="0"/>
              <a:t>Kiley</a:t>
            </a:r>
            <a:r>
              <a:rPr lang="en-US" sz="2400" b="1" dirty="0" smtClean="0"/>
              <a:t> practiced     of her piano music in the morning.  That afternoon she practiced     of her music. What fraction of her music did she practice?</a:t>
            </a:r>
          </a:p>
          <a:p>
            <a:pPr marL="0" indent="0">
              <a:spcBef>
                <a:spcPts val="0"/>
              </a:spcBef>
              <a:buNone/>
            </a:pPr>
            <a:endParaRPr lang="en-US" sz="2400" b="1" dirty="0" smtClean="0"/>
          </a:p>
          <a:p>
            <a:pPr marL="0" indent="0">
              <a:spcBef>
                <a:spcPts val="0"/>
              </a:spcBef>
              <a:buNone/>
            </a:pPr>
            <a:r>
              <a:rPr lang="en-US" sz="2400" b="1" dirty="0" smtClean="0">
                <a:solidFill>
                  <a:schemeClr val="tx2"/>
                </a:solidFill>
              </a:rPr>
              <a:t>Write the problem.</a:t>
            </a:r>
            <a:br>
              <a:rPr lang="en-US" sz="2400" b="1" dirty="0" smtClean="0">
                <a:solidFill>
                  <a:schemeClr val="tx2"/>
                </a:solidFill>
              </a:rPr>
            </a:br>
            <a:endParaRPr lang="en-US" sz="2400" b="1" dirty="0" smtClean="0">
              <a:solidFill>
                <a:schemeClr val="tx2"/>
              </a:solidFill>
            </a:endParaRPr>
          </a:p>
          <a:p>
            <a:pPr marL="0" indent="0">
              <a:spcBef>
                <a:spcPts val="0"/>
              </a:spcBef>
              <a:buNone/>
            </a:pPr>
            <a:r>
              <a:rPr lang="en-US" sz="2400" b="1" dirty="0" smtClean="0">
                <a:solidFill>
                  <a:schemeClr val="tx2"/>
                </a:solidFill>
              </a:rPr>
              <a:t>Add the numerators and </a:t>
            </a:r>
          </a:p>
          <a:p>
            <a:pPr marL="0" indent="0">
              <a:spcBef>
                <a:spcPts val="0"/>
              </a:spcBef>
              <a:buNone/>
            </a:pPr>
            <a:r>
              <a:rPr lang="en-US" sz="2400" b="1" dirty="0" smtClean="0">
                <a:solidFill>
                  <a:schemeClr val="tx2"/>
                </a:solidFill>
              </a:rPr>
              <a:t>write the sum over the</a:t>
            </a:r>
          </a:p>
          <a:p>
            <a:pPr marL="0" indent="0">
              <a:spcBef>
                <a:spcPts val="0"/>
              </a:spcBef>
              <a:buNone/>
            </a:pPr>
            <a:r>
              <a:rPr lang="en-US" sz="2400" b="1" dirty="0" smtClean="0">
                <a:solidFill>
                  <a:schemeClr val="tx2"/>
                </a:solidFill>
              </a:rPr>
              <a:t>common denominator.</a:t>
            </a:r>
          </a:p>
          <a:p>
            <a:pPr marL="0" indent="0">
              <a:spcBef>
                <a:spcPts val="0"/>
              </a:spcBef>
              <a:buNone/>
            </a:pPr>
            <a:endParaRPr lang="en-US" sz="2400" b="1" dirty="0" smtClean="0">
              <a:solidFill>
                <a:schemeClr val="tx2"/>
              </a:solidFill>
            </a:endParaRPr>
          </a:p>
          <a:p>
            <a:pPr marL="0" indent="0">
              <a:spcBef>
                <a:spcPts val="0"/>
              </a:spcBef>
              <a:buNone/>
            </a:pPr>
            <a:r>
              <a:rPr lang="en-US" sz="2400" b="1" dirty="0" smtClean="0">
                <a:solidFill>
                  <a:schemeClr val="tx2"/>
                </a:solidFill>
              </a:rPr>
              <a:t>Simplify the fraction.</a:t>
            </a:r>
          </a:p>
          <a:p>
            <a:pPr marL="0" indent="0">
              <a:spcBef>
                <a:spcPts val="0"/>
              </a:spcBef>
              <a:buNone/>
            </a:pPr>
            <a:endParaRPr lang="en-US" sz="2400" b="1" dirty="0" smtClean="0">
              <a:solidFill>
                <a:schemeClr val="tx2"/>
              </a:solidFill>
            </a:endParaRPr>
          </a:p>
          <a:p>
            <a:pPr marL="0" indent="0">
              <a:spcBef>
                <a:spcPts val="0"/>
              </a:spcBef>
              <a:buNone/>
            </a:pPr>
            <a:endParaRPr lang="en-US" sz="2400" b="1" dirty="0" smtClean="0">
              <a:solidFill>
                <a:schemeClr val="tx2"/>
              </a:solidFill>
            </a:endParaRPr>
          </a:p>
          <a:p>
            <a:pPr marL="0" indent="0">
              <a:spcBef>
                <a:spcPts val="0"/>
              </a:spcBef>
              <a:buNone/>
            </a:pPr>
            <a:r>
              <a:rPr lang="en-US" sz="2400" b="1" dirty="0" err="1" smtClean="0">
                <a:solidFill>
                  <a:schemeClr val="tx2"/>
                </a:solidFill>
              </a:rPr>
              <a:t>Kiley</a:t>
            </a:r>
            <a:r>
              <a:rPr lang="en-US" sz="2400" b="1" dirty="0" smtClean="0">
                <a:solidFill>
                  <a:schemeClr val="tx2"/>
                </a:solidFill>
              </a:rPr>
              <a:t> practiced     of her piano music.</a:t>
            </a:r>
          </a:p>
        </p:txBody>
      </p:sp>
      <p:graphicFrame>
        <p:nvGraphicFramePr>
          <p:cNvPr id="4" name="Object 3"/>
          <p:cNvGraphicFramePr>
            <a:graphicFrameLocks noChangeAspect="1"/>
          </p:cNvGraphicFramePr>
          <p:nvPr/>
        </p:nvGraphicFramePr>
        <p:xfrm>
          <a:off x="2673594" y="841497"/>
          <a:ext cx="182563" cy="611187"/>
        </p:xfrm>
        <a:graphic>
          <a:graphicData uri="http://schemas.openxmlformats.org/presentationml/2006/ole">
            <mc:AlternateContent xmlns:mc="http://schemas.openxmlformats.org/markup-compatibility/2006">
              <mc:Choice xmlns:v="urn:schemas-microsoft-com:vml" Requires="v">
                <p:oleObj spid="_x0000_s5152" name="Equation" r:id="rId4" imgW="215640" imgH="723600" progId="Equation.DSMT4">
                  <p:embed/>
                </p:oleObj>
              </mc:Choice>
              <mc:Fallback>
                <p:oleObj name="Equation" r:id="rId4" imgW="215640" imgH="723600" progId="Equation.DSMT4">
                  <p:embed/>
                  <p:pic>
                    <p:nvPicPr>
                      <p:cNvPr id="0" name="Picture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3594" y="841497"/>
                        <a:ext cx="182563" cy="6111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3" name="Object 3"/>
          <p:cNvGraphicFramePr>
            <a:graphicFrameLocks noChangeAspect="1"/>
          </p:cNvGraphicFramePr>
          <p:nvPr/>
        </p:nvGraphicFramePr>
        <p:xfrm>
          <a:off x="3733312" y="1360976"/>
          <a:ext cx="182563" cy="608012"/>
        </p:xfrm>
        <a:graphic>
          <a:graphicData uri="http://schemas.openxmlformats.org/presentationml/2006/ole">
            <mc:AlternateContent xmlns:mc="http://schemas.openxmlformats.org/markup-compatibility/2006">
              <mc:Choice xmlns:v="urn:schemas-microsoft-com:vml" Requires="v">
                <p:oleObj spid="_x0000_s5153" name="Equation" r:id="rId6" imgW="215640" imgH="723600" progId="Equation.DSMT4">
                  <p:embed/>
                </p:oleObj>
              </mc:Choice>
              <mc:Fallback>
                <p:oleObj name="Equation" r:id="rId6" imgW="215640" imgH="723600" progId="Equation.DSMT4">
                  <p:embed/>
                  <p:pic>
                    <p:nvPicPr>
                      <p:cNvPr id="0" name="Picture 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3312" y="1360976"/>
                        <a:ext cx="182563" cy="608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4" name="Object 4"/>
          <p:cNvGraphicFramePr>
            <a:graphicFrameLocks noChangeAspect="1"/>
          </p:cNvGraphicFramePr>
          <p:nvPr/>
        </p:nvGraphicFramePr>
        <p:xfrm>
          <a:off x="2654056" y="5818188"/>
          <a:ext cx="182563" cy="598487"/>
        </p:xfrm>
        <a:graphic>
          <a:graphicData uri="http://schemas.openxmlformats.org/presentationml/2006/ole">
            <mc:AlternateContent xmlns:mc="http://schemas.openxmlformats.org/markup-compatibility/2006">
              <mc:Choice xmlns:v="urn:schemas-microsoft-com:vml" Requires="v">
                <p:oleObj spid="_x0000_s5154" name="Equation" r:id="rId8" imgW="215640" imgH="711000" progId="Equation.DSMT4">
                  <p:embed/>
                </p:oleObj>
              </mc:Choice>
              <mc:Fallback>
                <p:oleObj name="Equation" r:id="rId8" imgW="215640" imgH="711000" progId="Equation.DSMT4">
                  <p:embed/>
                  <p:pic>
                    <p:nvPicPr>
                      <p:cNvPr id="0" name="Picture 2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54056" y="5818188"/>
                        <a:ext cx="182563" cy="598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nvGraphicFramePr>
        <p:xfrm>
          <a:off x="4570413" y="2462213"/>
          <a:ext cx="808037" cy="838200"/>
        </p:xfrm>
        <a:graphic>
          <a:graphicData uri="http://schemas.openxmlformats.org/presentationml/2006/ole">
            <mc:AlternateContent xmlns:mc="http://schemas.openxmlformats.org/markup-compatibility/2006">
              <mc:Choice xmlns:v="urn:schemas-microsoft-com:vml" Requires="v">
                <p:oleObj spid="_x0000_s5155" name="Equation" r:id="rId10" imgW="355446" imgH="368140" progId="Equation.3">
                  <p:embed/>
                </p:oleObj>
              </mc:Choice>
              <mc:Fallback>
                <p:oleObj name="Equation" r:id="rId10" imgW="355446" imgH="368140" progId="Equation.3">
                  <p:embed/>
                  <p:pic>
                    <p:nvPicPr>
                      <p:cNvPr id="0" name="Picture 2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70413" y="2462213"/>
                        <a:ext cx="808037"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6" name="Object 6"/>
          <p:cNvGraphicFramePr>
            <a:graphicFrameLocks noChangeAspect="1"/>
          </p:cNvGraphicFramePr>
          <p:nvPr/>
        </p:nvGraphicFramePr>
        <p:xfrm>
          <a:off x="4594712" y="3529380"/>
          <a:ext cx="1241425" cy="838200"/>
        </p:xfrm>
        <a:graphic>
          <a:graphicData uri="http://schemas.openxmlformats.org/presentationml/2006/ole">
            <mc:AlternateContent xmlns:mc="http://schemas.openxmlformats.org/markup-compatibility/2006">
              <mc:Choice xmlns:v="urn:schemas-microsoft-com:vml" Requires="v">
                <p:oleObj spid="_x0000_s5156" name="Equation" r:id="rId12" imgW="545863" imgH="368140" progId="Equation.3">
                  <p:embed/>
                </p:oleObj>
              </mc:Choice>
              <mc:Fallback>
                <p:oleObj name="Equation" r:id="rId12" imgW="545863" imgH="368140" progId="Equation.3">
                  <p:embed/>
                  <p:pic>
                    <p:nvPicPr>
                      <p:cNvPr id="0" name="Picture 3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594712" y="3529380"/>
                        <a:ext cx="1241425"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7" name="Object 7"/>
          <p:cNvGraphicFramePr>
            <a:graphicFrameLocks noChangeAspect="1"/>
          </p:cNvGraphicFramePr>
          <p:nvPr/>
        </p:nvGraphicFramePr>
        <p:xfrm>
          <a:off x="4525108" y="4613030"/>
          <a:ext cx="866775" cy="838200"/>
        </p:xfrm>
        <a:graphic>
          <a:graphicData uri="http://schemas.openxmlformats.org/presentationml/2006/ole">
            <mc:AlternateContent xmlns:mc="http://schemas.openxmlformats.org/markup-compatibility/2006">
              <mc:Choice xmlns:v="urn:schemas-microsoft-com:vml" Requires="v">
                <p:oleObj spid="_x0000_s5157" name="Equation" r:id="rId14" imgW="381000" imgH="368300" progId="Equation.3">
                  <p:embed/>
                </p:oleObj>
              </mc:Choice>
              <mc:Fallback>
                <p:oleObj name="Equation" r:id="rId14" imgW="381000" imgH="368300" progId="Equation.3">
                  <p:embed/>
                  <p:pic>
                    <p:nvPicPr>
                      <p:cNvPr id="0" name="Picture 3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525108" y="4613030"/>
                        <a:ext cx="866775"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152" name="Picture 32"/>
          <p:cNvPicPr>
            <a:picLocks noChangeAspect="1" noChangeArrowheads="1"/>
          </p:cNvPicPr>
          <p:nvPr/>
        </p:nvPicPr>
        <p:blipFill>
          <a:blip r:embed="rId16" cstate="print"/>
          <a:srcRect/>
          <a:stretch>
            <a:fillRect/>
          </a:stretch>
        </p:blipFill>
        <p:spPr bwMode="auto">
          <a:xfrm>
            <a:off x="6371860" y="2543907"/>
            <a:ext cx="1799126" cy="2692217"/>
          </a:xfrm>
          <a:prstGeom prst="rect">
            <a:avLst/>
          </a:prstGeom>
          <a:noFill/>
          <a:ln w="9525">
            <a:noFill/>
            <a:miter lim="800000"/>
            <a:headEnd/>
            <a:tailEnd/>
          </a:ln>
        </p:spPr>
      </p:pic>
      <p:sp>
        <p:nvSpPr>
          <p:cNvPr id="11" name="Rectangle 10"/>
          <p:cNvSpPr/>
          <p:nvPr/>
        </p:nvSpPr>
        <p:spPr>
          <a:xfrm>
            <a:off x="6353908" y="3582239"/>
            <a:ext cx="1828800" cy="685800"/>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Rectangle 15"/>
          <p:cNvSpPr/>
          <p:nvPr/>
        </p:nvSpPr>
        <p:spPr>
          <a:xfrm>
            <a:off x="6389077" y="4625593"/>
            <a:ext cx="1828800" cy="685800"/>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26"/>
                                        </p:tgtEl>
                                        <p:attrNameLst>
                                          <p:attrName>style.visibility</p:attrName>
                                        </p:attrNameLst>
                                      </p:cBhvr>
                                      <p:to>
                                        <p:strVal val="visible"/>
                                      </p:to>
                                    </p:set>
                                  </p:childTnLst>
                                </p:cTn>
                              </p:par>
                              <p:par>
                                <p:cTn id="21" presetID="1" presetClass="exit"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127"/>
                                        </p:tgtEl>
                                        <p:attrNameLst>
                                          <p:attrName>style.visibility</p:attrName>
                                        </p:attrNameLst>
                                      </p:cBhvr>
                                      <p:to>
                                        <p:strVal val="visible"/>
                                      </p:to>
                                    </p:set>
                                  </p:childTnLst>
                                </p:cTn>
                              </p:par>
                              <p:par>
                                <p:cTn id="29" presetID="1" presetClass="exit"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1"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850392"/>
          </a:xfrm>
        </p:spPr>
        <p:txBody>
          <a:bodyPr>
            <a:normAutofit/>
          </a:bodyPr>
          <a:lstStyle/>
          <a:p>
            <a:r>
              <a:rPr lang="en-US" sz="4000" b="1" dirty="0" smtClean="0"/>
              <a:t>Example 2</a:t>
            </a:r>
            <a:endParaRPr lang="en-US" sz="4000" b="1" dirty="0"/>
          </a:p>
        </p:txBody>
      </p:sp>
      <p:sp>
        <p:nvSpPr>
          <p:cNvPr id="2" name="Content Placeholder 1"/>
          <p:cNvSpPr>
            <a:spLocks noGrp="1"/>
          </p:cNvSpPr>
          <p:nvPr>
            <p:ph idx="1"/>
          </p:nvPr>
        </p:nvSpPr>
        <p:spPr>
          <a:xfrm>
            <a:off x="457200" y="914400"/>
            <a:ext cx="8229600" cy="4525963"/>
          </a:xfrm>
        </p:spPr>
        <p:txBody>
          <a:bodyPr>
            <a:normAutofit/>
          </a:bodyPr>
          <a:lstStyle/>
          <a:p>
            <a:pPr marL="0" indent="0">
              <a:spcBef>
                <a:spcPts val="0"/>
              </a:spcBef>
              <a:buNone/>
            </a:pPr>
            <a:r>
              <a:rPr lang="en-US" sz="2400" b="1" dirty="0" smtClean="0"/>
              <a:t>Find the value of           . </a:t>
            </a:r>
          </a:p>
          <a:p>
            <a:pPr marL="0" indent="0">
              <a:spcBef>
                <a:spcPts val="0"/>
              </a:spcBef>
              <a:buNone/>
            </a:pPr>
            <a:endParaRPr lang="en-US" sz="2400" b="1" dirty="0" smtClean="0"/>
          </a:p>
          <a:p>
            <a:pPr marL="0" indent="0">
              <a:spcBef>
                <a:spcPts val="0"/>
              </a:spcBef>
              <a:buNone/>
            </a:pPr>
            <a:endParaRPr lang="en-US" sz="2400" b="1" dirty="0" smtClean="0"/>
          </a:p>
          <a:p>
            <a:pPr marL="0" indent="0">
              <a:spcBef>
                <a:spcPts val="0"/>
              </a:spcBef>
              <a:buNone/>
            </a:pPr>
            <a:r>
              <a:rPr lang="en-US" sz="2400" b="1" dirty="0" smtClean="0">
                <a:solidFill>
                  <a:schemeClr val="tx2"/>
                </a:solidFill>
              </a:rPr>
              <a:t>Subtract the numerators.</a:t>
            </a:r>
          </a:p>
          <a:p>
            <a:pPr marL="0" indent="0">
              <a:spcBef>
                <a:spcPts val="0"/>
              </a:spcBef>
              <a:buNone/>
            </a:pPr>
            <a:r>
              <a:rPr lang="en-US" sz="2400" b="1" dirty="0" smtClean="0">
                <a:solidFill>
                  <a:schemeClr val="tx2"/>
                </a:solidFill>
              </a:rPr>
              <a:t>Write </a:t>
            </a:r>
            <a:r>
              <a:rPr lang="en-US" sz="2400" b="1" dirty="0" smtClean="0">
                <a:solidFill>
                  <a:schemeClr val="tx2"/>
                </a:solidFill>
              </a:rPr>
              <a:t>the difference over</a:t>
            </a:r>
          </a:p>
          <a:p>
            <a:pPr marL="0" indent="0">
              <a:spcBef>
                <a:spcPts val="0"/>
              </a:spcBef>
              <a:buNone/>
            </a:pPr>
            <a:r>
              <a:rPr lang="en-US" sz="2400" b="1" dirty="0" smtClean="0">
                <a:solidFill>
                  <a:schemeClr val="tx2"/>
                </a:solidFill>
              </a:rPr>
              <a:t>the common denominator.</a:t>
            </a:r>
          </a:p>
          <a:p>
            <a:pPr marL="0" indent="0">
              <a:spcBef>
                <a:spcPts val="0"/>
              </a:spcBef>
              <a:buNone/>
            </a:pPr>
            <a:endParaRPr lang="en-US" sz="2400" b="1" dirty="0" smtClean="0">
              <a:solidFill>
                <a:schemeClr val="tx2"/>
              </a:solidFill>
            </a:endParaRPr>
          </a:p>
          <a:p>
            <a:pPr marL="0" indent="0">
              <a:spcBef>
                <a:spcPts val="0"/>
              </a:spcBef>
              <a:buNone/>
            </a:pPr>
            <a:endParaRPr lang="en-US" sz="2400" b="1" dirty="0" smtClean="0">
              <a:solidFill>
                <a:schemeClr val="tx2"/>
              </a:solidFill>
            </a:endParaRPr>
          </a:p>
          <a:p>
            <a:pPr marL="0" indent="0">
              <a:spcBef>
                <a:spcPts val="0"/>
              </a:spcBef>
              <a:buNone/>
            </a:pPr>
            <a:r>
              <a:rPr lang="en-US" sz="2400" b="1" dirty="0" smtClean="0">
                <a:solidFill>
                  <a:schemeClr val="tx2"/>
                </a:solidFill>
              </a:rPr>
              <a:t>Simplify the fraction.</a:t>
            </a:r>
          </a:p>
        </p:txBody>
      </p:sp>
      <p:graphicFrame>
        <p:nvGraphicFramePr>
          <p:cNvPr id="4" name="Object 3"/>
          <p:cNvGraphicFramePr>
            <a:graphicFrameLocks noChangeAspect="1"/>
          </p:cNvGraphicFramePr>
          <p:nvPr/>
        </p:nvGraphicFramePr>
        <p:xfrm>
          <a:off x="2882412" y="796193"/>
          <a:ext cx="658813" cy="719138"/>
        </p:xfrm>
        <a:graphic>
          <a:graphicData uri="http://schemas.openxmlformats.org/presentationml/2006/ole">
            <mc:AlternateContent xmlns:mc="http://schemas.openxmlformats.org/markup-compatibility/2006">
              <mc:Choice xmlns:v="urn:schemas-microsoft-com:vml" Requires="v">
                <p:oleObj spid="_x0000_s6166" name="Equation" r:id="rId4" imgW="660240" imgH="723600" progId="Equation.DSMT4">
                  <p:embed/>
                </p:oleObj>
              </mc:Choice>
              <mc:Fallback>
                <p:oleObj name="Equation" r:id="rId4" imgW="660240" imgH="723600" progId="Equation.DSMT4">
                  <p:embed/>
                  <p:pic>
                    <p:nvPicPr>
                      <p:cNvPr id="0"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2412" y="796193"/>
                        <a:ext cx="658813" cy="719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7" name="Object 3"/>
          <p:cNvGraphicFramePr>
            <a:graphicFrameLocks noChangeAspect="1"/>
          </p:cNvGraphicFramePr>
          <p:nvPr/>
        </p:nvGraphicFramePr>
        <p:xfrm>
          <a:off x="5029200" y="1999374"/>
          <a:ext cx="1193800" cy="805121"/>
        </p:xfrm>
        <a:graphic>
          <a:graphicData uri="http://schemas.openxmlformats.org/presentationml/2006/ole">
            <mc:AlternateContent xmlns:mc="http://schemas.openxmlformats.org/markup-compatibility/2006">
              <mc:Choice xmlns:v="urn:schemas-microsoft-com:vml" Requires="v">
                <p:oleObj spid="_x0000_s6167" name="Equation" r:id="rId6" imgW="545863" imgH="368140" progId="Equation.3">
                  <p:embed/>
                </p:oleObj>
              </mc:Choice>
              <mc:Fallback>
                <p:oleObj name="Equation" r:id="rId6" imgW="545863" imgH="368140" progId="Equation.3">
                  <p:embed/>
                  <p:pic>
                    <p:nvPicPr>
                      <p:cNvPr id="0" name="Picture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1999374"/>
                        <a:ext cx="1193800" cy="80512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8" name="Object 4"/>
          <p:cNvGraphicFramePr>
            <a:graphicFrameLocks noChangeAspect="1"/>
          </p:cNvGraphicFramePr>
          <p:nvPr>
            <p:extLst>
              <p:ext uri="{D42A27DB-BD31-4B8C-83A1-F6EECF244321}">
                <p14:modId xmlns:p14="http://schemas.microsoft.com/office/powerpoint/2010/main" val="660318680"/>
              </p:ext>
            </p:extLst>
          </p:nvPr>
        </p:nvGraphicFramePr>
        <p:xfrm>
          <a:off x="5015947" y="3589555"/>
          <a:ext cx="867103" cy="838200"/>
        </p:xfrm>
        <a:graphic>
          <a:graphicData uri="http://schemas.openxmlformats.org/presentationml/2006/ole">
            <mc:AlternateContent xmlns:mc="http://schemas.openxmlformats.org/markup-compatibility/2006">
              <mc:Choice xmlns:v="urn:schemas-microsoft-com:vml" Requires="v">
                <p:oleObj spid="_x0000_s6168" name="Equation" r:id="rId8" imgW="381000" imgH="368300" progId="Equation.3">
                  <p:embed/>
                </p:oleObj>
              </mc:Choice>
              <mc:Fallback>
                <p:oleObj name="Equation" r:id="rId8" imgW="381000" imgH="368300" progId="Equation.3">
                  <p:embed/>
                  <p:pic>
                    <p:nvPicPr>
                      <p:cNvPr id="0" name="Picture 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15947" y="3589555"/>
                        <a:ext cx="867103"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Object 5"/>
          <p:cNvGraphicFramePr>
            <a:graphicFrameLocks noChangeAspect="1"/>
          </p:cNvGraphicFramePr>
          <p:nvPr>
            <p:extLst>
              <p:ext uri="{D42A27DB-BD31-4B8C-83A1-F6EECF244321}">
                <p14:modId xmlns:p14="http://schemas.microsoft.com/office/powerpoint/2010/main" val="1542783271"/>
              </p:ext>
            </p:extLst>
          </p:nvPr>
        </p:nvGraphicFramePr>
        <p:xfrm>
          <a:off x="5020537" y="4822008"/>
          <a:ext cx="1363663" cy="841375"/>
        </p:xfrm>
        <a:graphic>
          <a:graphicData uri="http://schemas.openxmlformats.org/presentationml/2006/ole">
            <mc:AlternateContent xmlns:mc="http://schemas.openxmlformats.org/markup-compatibility/2006">
              <mc:Choice xmlns:v="urn:schemas-microsoft-com:vml" Requires="v">
                <p:oleObj spid="_x0000_s6169" name="Equation" r:id="rId10" imgW="596900" imgH="368300" progId="Equation.3">
                  <p:embed/>
                </p:oleObj>
              </mc:Choice>
              <mc:Fallback>
                <p:oleObj name="Equation" r:id="rId10" imgW="596900" imgH="368300" progId="Equation.3">
                  <p:embed/>
                  <p:pic>
                    <p:nvPicPr>
                      <p:cNvPr id="0" name="Picture 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20537" y="4822008"/>
                        <a:ext cx="1363663" cy="841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166" name="Picture 22"/>
          <p:cNvPicPr>
            <a:picLocks noChangeAspect="1" noChangeArrowheads="1"/>
          </p:cNvPicPr>
          <p:nvPr/>
        </p:nvPicPr>
        <p:blipFill>
          <a:blip r:embed="rId12" cstate="print"/>
          <a:srcRect/>
          <a:stretch>
            <a:fillRect/>
          </a:stretch>
        </p:blipFill>
        <p:spPr bwMode="auto">
          <a:xfrm>
            <a:off x="6690213" y="2140195"/>
            <a:ext cx="2000250" cy="2038350"/>
          </a:xfrm>
          <a:prstGeom prst="rect">
            <a:avLst/>
          </a:prstGeom>
          <a:noFill/>
          <a:ln w="9525">
            <a:noFill/>
            <a:miter lim="800000"/>
            <a:headEnd/>
            <a:tailEnd/>
          </a:ln>
        </p:spPr>
      </p:pic>
      <p:sp>
        <p:nvSpPr>
          <p:cNvPr id="8" name="Rectangle 7"/>
          <p:cNvSpPr/>
          <p:nvPr/>
        </p:nvSpPr>
        <p:spPr>
          <a:xfrm>
            <a:off x="6576647" y="3018692"/>
            <a:ext cx="2297722"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588370" y="3722077"/>
            <a:ext cx="2297722"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148"/>
                                        </p:tgtEl>
                                        <p:attrNameLst>
                                          <p:attrName>style.visibility</p:attrName>
                                        </p:attrNameLst>
                                      </p:cBhvr>
                                      <p:to>
                                        <p:strVal val="visible"/>
                                      </p:to>
                                    </p:set>
                                  </p:childTnLst>
                                </p:cTn>
                              </p:par>
                              <p:par>
                                <p:cTn id="25" presetID="1" presetClass="exit"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850392"/>
          </a:xfrm>
        </p:spPr>
        <p:txBody>
          <a:bodyPr>
            <a:normAutofit/>
          </a:bodyPr>
          <a:lstStyle/>
          <a:p>
            <a:r>
              <a:rPr lang="en-US" sz="4000" b="1" dirty="0" smtClean="0"/>
              <a:t>Example 3</a:t>
            </a:r>
            <a:endParaRPr lang="en-US" sz="4000" b="1" dirty="0"/>
          </a:p>
        </p:txBody>
      </p:sp>
      <p:sp>
        <p:nvSpPr>
          <p:cNvPr id="2" name="Content Placeholder 1"/>
          <p:cNvSpPr>
            <a:spLocks noGrp="1"/>
          </p:cNvSpPr>
          <p:nvPr>
            <p:ph idx="1"/>
          </p:nvPr>
        </p:nvSpPr>
        <p:spPr>
          <a:xfrm>
            <a:off x="457200" y="914400"/>
            <a:ext cx="8229600" cy="4525963"/>
          </a:xfrm>
        </p:spPr>
        <p:txBody>
          <a:bodyPr>
            <a:normAutofit lnSpcReduction="10000"/>
          </a:bodyPr>
          <a:lstStyle/>
          <a:p>
            <a:pPr marL="0" indent="0">
              <a:lnSpc>
                <a:spcPct val="120000"/>
              </a:lnSpc>
              <a:spcBef>
                <a:spcPts val="0"/>
              </a:spcBef>
              <a:buNone/>
            </a:pPr>
            <a:r>
              <a:rPr lang="en-US" sz="2400" b="1" dirty="0" smtClean="0"/>
              <a:t>Mallory made     gallon of ice cream. Logan made     gallon. How many total gallons of ice cream do they have together?</a:t>
            </a:r>
          </a:p>
          <a:p>
            <a:pPr marL="0" indent="0">
              <a:spcBef>
                <a:spcPts val="0"/>
              </a:spcBef>
              <a:buNone/>
            </a:pPr>
            <a:endParaRPr lang="en-US" sz="2400" b="1" dirty="0" smtClean="0"/>
          </a:p>
          <a:p>
            <a:pPr marL="0" indent="0">
              <a:spcBef>
                <a:spcPts val="0"/>
              </a:spcBef>
              <a:buNone/>
            </a:pPr>
            <a:endParaRPr lang="en-US" sz="2400" b="1" dirty="0" smtClean="0"/>
          </a:p>
          <a:p>
            <a:pPr marL="0" indent="0">
              <a:spcBef>
                <a:spcPts val="0"/>
              </a:spcBef>
              <a:buNone/>
            </a:pPr>
            <a:r>
              <a:rPr lang="en-US" sz="2400" b="1" dirty="0" smtClean="0">
                <a:solidFill>
                  <a:schemeClr val="tx2"/>
                </a:solidFill>
              </a:rPr>
              <a:t>Write the problem.</a:t>
            </a:r>
          </a:p>
          <a:p>
            <a:pPr marL="0" indent="0">
              <a:spcBef>
                <a:spcPts val="0"/>
              </a:spcBef>
              <a:buNone/>
            </a:pPr>
            <a:endParaRPr lang="en-US" sz="2400" b="1" dirty="0" smtClean="0">
              <a:solidFill>
                <a:schemeClr val="tx2"/>
              </a:solidFill>
            </a:endParaRPr>
          </a:p>
          <a:p>
            <a:pPr marL="0" indent="0">
              <a:spcBef>
                <a:spcPts val="0"/>
              </a:spcBef>
              <a:buNone/>
            </a:pPr>
            <a:r>
              <a:rPr lang="en-US" sz="2400" b="1" dirty="0" smtClean="0">
                <a:solidFill>
                  <a:schemeClr val="tx2"/>
                </a:solidFill>
              </a:rPr>
              <a:t>Find the least common</a:t>
            </a:r>
          </a:p>
          <a:p>
            <a:pPr marL="0" indent="0">
              <a:spcBef>
                <a:spcPts val="0"/>
              </a:spcBef>
              <a:buNone/>
            </a:pPr>
            <a:r>
              <a:rPr lang="en-US" sz="2400" b="1" dirty="0" smtClean="0">
                <a:solidFill>
                  <a:schemeClr val="tx2"/>
                </a:solidFill>
              </a:rPr>
              <a:t>denominator for the set</a:t>
            </a:r>
          </a:p>
          <a:p>
            <a:pPr marL="0" indent="0">
              <a:spcBef>
                <a:spcPts val="0"/>
              </a:spcBef>
              <a:buNone/>
            </a:pPr>
            <a:r>
              <a:rPr lang="en-US" sz="2400" b="1" dirty="0" smtClean="0">
                <a:solidFill>
                  <a:schemeClr val="tx2"/>
                </a:solidFill>
              </a:rPr>
              <a:t>of fractions.</a:t>
            </a:r>
          </a:p>
          <a:p>
            <a:pPr marL="0" indent="0">
              <a:spcBef>
                <a:spcPts val="0"/>
              </a:spcBef>
              <a:buNone/>
            </a:pPr>
            <a:endParaRPr lang="en-US" sz="2400" b="1" dirty="0" smtClean="0">
              <a:solidFill>
                <a:schemeClr val="tx2"/>
              </a:solidFill>
            </a:endParaRPr>
          </a:p>
          <a:p>
            <a:pPr marL="0" indent="0">
              <a:spcBef>
                <a:spcPts val="0"/>
              </a:spcBef>
              <a:buNone/>
            </a:pPr>
            <a:r>
              <a:rPr lang="en-US" sz="2400" b="1" dirty="0" smtClean="0">
                <a:solidFill>
                  <a:schemeClr val="tx2"/>
                </a:solidFill>
              </a:rPr>
              <a:t>Rewrite the fractions</a:t>
            </a:r>
          </a:p>
          <a:p>
            <a:pPr marL="0" indent="0">
              <a:spcBef>
                <a:spcPts val="0"/>
              </a:spcBef>
              <a:buNone/>
            </a:pPr>
            <a:r>
              <a:rPr lang="en-US" sz="2400" b="1" dirty="0" smtClean="0">
                <a:solidFill>
                  <a:schemeClr val="tx2"/>
                </a:solidFill>
              </a:rPr>
              <a:t>using the LCD.</a:t>
            </a:r>
          </a:p>
          <a:p>
            <a:pPr marL="0" indent="0">
              <a:spcBef>
                <a:spcPts val="0"/>
              </a:spcBef>
              <a:buNone/>
            </a:pPr>
            <a:endParaRPr lang="en-US" sz="2000" b="1" dirty="0">
              <a:solidFill>
                <a:schemeClr val="tx2"/>
              </a:solidFill>
            </a:endParaRPr>
          </a:p>
        </p:txBody>
      </p:sp>
      <p:graphicFrame>
        <p:nvGraphicFramePr>
          <p:cNvPr id="4" name="Object 3"/>
          <p:cNvGraphicFramePr>
            <a:graphicFrameLocks noChangeAspect="1"/>
          </p:cNvGraphicFramePr>
          <p:nvPr/>
        </p:nvGraphicFramePr>
        <p:xfrm>
          <a:off x="2490788" y="868363"/>
          <a:ext cx="182562" cy="598487"/>
        </p:xfrm>
        <a:graphic>
          <a:graphicData uri="http://schemas.openxmlformats.org/presentationml/2006/ole">
            <mc:AlternateContent xmlns:mc="http://schemas.openxmlformats.org/markup-compatibility/2006">
              <mc:Choice xmlns:v="urn:schemas-microsoft-com:vml" Requires="v">
                <p:oleObj spid="_x0000_s7180" name="Equation" r:id="rId4" imgW="215640" imgH="711000" progId="Equation.DSMT4">
                  <p:embed/>
                </p:oleObj>
              </mc:Choice>
              <mc:Fallback>
                <p:oleObj name="Equation" r:id="rId4" imgW="215640" imgH="711000" progId="Equation.DSMT4">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0788" y="868363"/>
                        <a:ext cx="182562" cy="598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1" name="Object 3"/>
          <p:cNvGraphicFramePr>
            <a:graphicFrameLocks noChangeAspect="1"/>
          </p:cNvGraphicFramePr>
          <p:nvPr/>
        </p:nvGraphicFramePr>
        <p:xfrm>
          <a:off x="7065596" y="829896"/>
          <a:ext cx="182563" cy="598488"/>
        </p:xfrm>
        <a:graphic>
          <a:graphicData uri="http://schemas.openxmlformats.org/presentationml/2006/ole">
            <mc:AlternateContent xmlns:mc="http://schemas.openxmlformats.org/markup-compatibility/2006">
              <mc:Choice xmlns:v="urn:schemas-microsoft-com:vml" Requires="v">
                <p:oleObj spid="_x0000_s7181" name="Equation" r:id="rId6" imgW="215640" imgH="711000" progId="Equation.DSMT4">
                  <p:embed/>
                </p:oleObj>
              </mc:Choice>
              <mc:Fallback>
                <p:oleObj name="Equation" r:id="rId6" imgW="215640" imgH="711000" progId="Equation.DSMT4">
                  <p:embed/>
                  <p:pic>
                    <p:nvPicPr>
                      <p:cNvPr id="0"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65596" y="829896"/>
                        <a:ext cx="182563" cy="598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7"/>
          <p:cNvSpPr/>
          <p:nvPr/>
        </p:nvSpPr>
        <p:spPr>
          <a:xfrm>
            <a:off x="7086600" y="5791200"/>
            <a:ext cx="16764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80" name="Picture 12"/>
          <p:cNvPicPr>
            <a:picLocks noChangeAspect="1" noChangeArrowheads="1"/>
          </p:cNvPicPr>
          <p:nvPr/>
        </p:nvPicPr>
        <p:blipFill>
          <a:blip r:embed="rId8" cstate="print"/>
          <a:srcRect b="31283"/>
          <a:stretch>
            <a:fillRect/>
          </a:stretch>
        </p:blipFill>
        <p:spPr bwMode="auto">
          <a:xfrm>
            <a:off x="3886201" y="2260722"/>
            <a:ext cx="5182972" cy="3448416"/>
          </a:xfrm>
          <a:prstGeom prst="rect">
            <a:avLst/>
          </a:prstGeom>
          <a:noFill/>
          <a:ln w="9525">
            <a:noFill/>
            <a:miter lim="800000"/>
            <a:headEnd/>
            <a:tailEnd/>
          </a:ln>
        </p:spPr>
      </p:pic>
      <p:sp>
        <p:nvSpPr>
          <p:cNvPr id="13" name="Rectangle 12"/>
          <p:cNvSpPr/>
          <p:nvPr/>
        </p:nvSpPr>
        <p:spPr>
          <a:xfrm>
            <a:off x="4032738" y="3341077"/>
            <a:ext cx="1512277" cy="7737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880337" y="4103076"/>
            <a:ext cx="5263663" cy="16177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8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10" end="10"/>
                                            </p:txEl>
                                          </p:spTgt>
                                        </p:tgtEl>
                                        <p:attrNameLst>
                                          <p:attrName>style.visibility</p:attrName>
                                        </p:attrNameLst>
                                      </p:cBhvr>
                                      <p:to>
                                        <p:strVal val="visible"/>
                                      </p:to>
                                    </p:set>
                                  </p:childTnLst>
                                </p:cTn>
                              </p:par>
                              <p:par>
                                <p:cTn id="25" presetID="1" presetClass="exit"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850392"/>
          </a:xfrm>
        </p:spPr>
        <p:txBody>
          <a:bodyPr>
            <a:normAutofit/>
          </a:bodyPr>
          <a:lstStyle/>
          <a:p>
            <a:r>
              <a:rPr lang="en-US" sz="4000" b="1" dirty="0" smtClean="0"/>
              <a:t>Example 3 Continued…</a:t>
            </a:r>
            <a:endParaRPr lang="en-US" sz="4000" b="1" dirty="0"/>
          </a:p>
        </p:txBody>
      </p:sp>
      <p:sp>
        <p:nvSpPr>
          <p:cNvPr id="2" name="Content Placeholder 1"/>
          <p:cNvSpPr>
            <a:spLocks noGrp="1"/>
          </p:cNvSpPr>
          <p:nvPr>
            <p:ph idx="1"/>
          </p:nvPr>
        </p:nvSpPr>
        <p:spPr>
          <a:xfrm>
            <a:off x="457200" y="914400"/>
            <a:ext cx="8229600" cy="4525963"/>
          </a:xfrm>
        </p:spPr>
        <p:txBody>
          <a:bodyPr>
            <a:normAutofit lnSpcReduction="10000"/>
          </a:bodyPr>
          <a:lstStyle/>
          <a:p>
            <a:pPr marL="0" indent="0">
              <a:lnSpc>
                <a:spcPct val="120000"/>
              </a:lnSpc>
              <a:spcBef>
                <a:spcPts val="0"/>
              </a:spcBef>
              <a:buNone/>
            </a:pPr>
            <a:r>
              <a:rPr lang="en-US" sz="2400" b="1" dirty="0" smtClean="0"/>
              <a:t>Mallory made     gallon of ice cream. Logan made     gallon. How many total gallons of ice cream do they have together?</a:t>
            </a:r>
          </a:p>
          <a:p>
            <a:pPr marL="0" indent="0">
              <a:spcBef>
                <a:spcPts val="0"/>
              </a:spcBef>
              <a:buNone/>
            </a:pPr>
            <a:endParaRPr lang="en-US" sz="2400" b="1" dirty="0" smtClean="0"/>
          </a:p>
          <a:p>
            <a:pPr marL="0" indent="0">
              <a:spcBef>
                <a:spcPts val="0"/>
              </a:spcBef>
              <a:buNone/>
            </a:pPr>
            <a:endParaRPr lang="en-US" sz="2400" b="1" dirty="0" smtClean="0"/>
          </a:p>
          <a:p>
            <a:pPr marL="0" indent="0">
              <a:spcBef>
                <a:spcPts val="0"/>
              </a:spcBef>
              <a:buNone/>
            </a:pPr>
            <a:r>
              <a:rPr lang="en-US" sz="2400" b="1" dirty="0" smtClean="0">
                <a:solidFill>
                  <a:schemeClr val="tx2"/>
                </a:solidFill>
              </a:rPr>
              <a:t>Add the numerators.</a:t>
            </a:r>
          </a:p>
          <a:p>
            <a:pPr marL="0" indent="0">
              <a:spcBef>
                <a:spcPts val="0"/>
              </a:spcBef>
              <a:buNone/>
            </a:pPr>
            <a:endParaRPr lang="en-US" sz="2400" b="1" dirty="0" smtClean="0">
              <a:solidFill>
                <a:schemeClr val="tx2"/>
              </a:solidFill>
            </a:endParaRPr>
          </a:p>
          <a:p>
            <a:pPr marL="0" indent="0">
              <a:spcBef>
                <a:spcPts val="0"/>
              </a:spcBef>
              <a:buNone/>
            </a:pPr>
            <a:endParaRPr lang="en-US" sz="2400" b="1" dirty="0" smtClean="0">
              <a:solidFill>
                <a:schemeClr val="tx2"/>
              </a:solidFill>
            </a:endParaRPr>
          </a:p>
          <a:p>
            <a:pPr marL="0" indent="0">
              <a:spcBef>
                <a:spcPts val="0"/>
              </a:spcBef>
              <a:buNone/>
            </a:pPr>
            <a:r>
              <a:rPr lang="en-US" sz="2400" b="1" dirty="0" smtClean="0">
                <a:solidFill>
                  <a:schemeClr val="tx2"/>
                </a:solidFill>
              </a:rPr>
              <a:t>Change the improper</a:t>
            </a:r>
          </a:p>
          <a:p>
            <a:pPr marL="0" indent="0">
              <a:spcBef>
                <a:spcPts val="0"/>
              </a:spcBef>
              <a:buNone/>
            </a:pPr>
            <a:r>
              <a:rPr lang="en-US" sz="2400" b="1" dirty="0" smtClean="0">
                <a:solidFill>
                  <a:schemeClr val="tx2"/>
                </a:solidFill>
              </a:rPr>
              <a:t>fraction to a mixed</a:t>
            </a:r>
          </a:p>
          <a:p>
            <a:pPr marL="0" indent="0">
              <a:spcBef>
                <a:spcPts val="0"/>
              </a:spcBef>
              <a:buNone/>
            </a:pPr>
            <a:r>
              <a:rPr lang="en-US" sz="2400" b="1" dirty="0" smtClean="0">
                <a:solidFill>
                  <a:schemeClr val="tx2"/>
                </a:solidFill>
              </a:rPr>
              <a:t>number.</a:t>
            </a:r>
          </a:p>
          <a:p>
            <a:pPr marL="0" indent="0">
              <a:spcBef>
                <a:spcPts val="0"/>
              </a:spcBef>
              <a:buNone/>
            </a:pPr>
            <a:endParaRPr lang="en-US" sz="2400" b="1" dirty="0" smtClean="0">
              <a:solidFill>
                <a:schemeClr val="tx2"/>
              </a:solidFill>
            </a:endParaRPr>
          </a:p>
          <a:p>
            <a:pPr marL="0" indent="0">
              <a:spcBef>
                <a:spcPts val="0"/>
              </a:spcBef>
              <a:buNone/>
            </a:pPr>
            <a:endParaRPr lang="en-US" sz="2400" b="1" dirty="0" smtClean="0">
              <a:solidFill>
                <a:schemeClr val="tx2"/>
              </a:solidFill>
            </a:endParaRPr>
          </a:p>
          <a:p>
            <a:pPr marL="0" indent="0">
              <a:spcBef>
                <a:spcPts val="0"/>
              </a:spcBef>
              <a:buNone/>
            </a:pPr>
            <a:r>
              <a:rPr lang="en-US" sz="2400" b="1" dirty="0" smtClean="0">
                <a:solidFill>
                  <a:schemeClr val="tx2"/>
                </a:solidFill>
              </a:rPr>
              <a:t>Mallory and Logan made a total of       gallons of ice cream.</a:t>
            </a:r>
          </a:p>
          <a:p>
            <a:pPr marL="0" indent="0">
              <a:spcBef>
                <a:spcPts val="0"/>
              </a:spcBef>
              <a:buNone/>
            </a:pPr>
            <a:endParaRPr lang="en-US" sz="2000" b="1" dirty="0">
              <a:solidFill>
                <a:schemeClr val="tx2"/>
              </a:solidFill>
            </a:endParaRPr>
          </a:p>
        </p:txBody>
      </p:sp>
      <p:graphicFrame>
        <p:nvGraphicFramePr>
          <p:cNvPr id="4" name="Object 3"/>
          <p:cNvGraphicFramePr>
            <a:graphicFrameLocks noChangeAspect="1"/>
          </p:cNvGraphicFramePr>
          <p:nvPr/>
        </p:nvGraphicFramePr>
        <p:xfrm>
          <a:off x="2490788" y="868363"/>
          <a:ext cx="182562" cy="598487"/>
        </p:xfrm>
        <a:graphic>
          <a:graphicData uri="http://schemas.openxmlformats.org/presentationml/2006/ole">
            <mc:AlternateContent xmlns:mc="http://schemas.openxmlformats.org/markup-compatibility/2006">
              <mc:Choice xmlns:v="urn:schemas-microsoft-com:vml" Requires="v">
                <p:oleObj spid="_x0000_s44040" name="Equation" r:id="rId4" imgW="215640" imgH="711000" progId="Equation.DSMT4">
                  <p:embed/>
                </p:oleObj>
              </mc:Choice>
              <mc:Fallback>
                <p:oleObj name="Equation" r:id="rId4" imgW="215640" imgH="7110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0788" y="868363"/>
                        <a:ext cx="182562" cy="598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1" name="Object 3"/>
          <p:cNvGraphicFramePr>
            <a:graphicFrameLocks noChangeAspect="1"/>
          </p:cNvGraphicFramePr>
          <p:nvPr>
            <p:extLst>
              <p:ext uri="{D42A27DB-BD31-4B8C-83A1-F6EECF244321}">
                <p14:modId xmlns:p14="http://schemas.microsoft.com/office/powerpoint/2010/main" val="2295971330"/>
              </p:ext>
            </p:extLst>
          </p:nvPr>
        </p:nvGraphicFramePr>
        <p:xfrm>
          <a:off x="5214220" y="5054993"/>
          <a:ext cx="311150" cy="349250"/>
        </p:xfrm>
        <a:graphic>
          <a:graphicData uri="http://schemas.openxmlformats.org/presentationml/2006/ole">
            <mc:AlternateContent xmlns:mc="http://schemas.openxmlformats.org/markup-compatibility/2006">
              <mc:Choice xmlns:v="urn:schemas-microsoft-com:vml" Requires="v">
                <p:oleObj spid="_x0000_s44041" name="Equation" r:id="rId6" imgW="304560" imgH="342720" progId="Equation.DSMT4">
                  <p:embed/>
                </p:oleObj>
              </mc:Choice>
              <mc:Fallback>
                <p:oleObj name="Equation" r:id="rId6" imgW="304560" imgH="342720" progId="Equation.DSMT4">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14220" y="5054993"/>
                        <a:ext cx="311150" cy="349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7"/>
          <p:cNvSpPr/>
          <p:nvPr/>
        </p:nvSpPr>
        <p:spPr>
          <a:xfrm>
            <a:off x="7074877" y="6002216"/>
            <a:ext cx="16764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3622431" y="2432173"/>
            <a:ext cx="5256738" cy="1483334"/>
            <a:chOff x="3622431" y="2432173"/>
            <a:chExt cx="5256738" cy="1483334"/>
          </a:xfrm>
        </p:grpSpPr>
        <p:pic>
          <p:nvPicPr>
            <p:cNvPr id="44036" name="Picture 4"/>
            <p:cNvPicPr>
              <a:picLocks noChangeAspect="1" noChangeArrowheads="1"/>
            </p:cNvPicPr>
            <p:nvPr/>
          </p:nvPicPr>
          <p:blipFill>
            <a:blip r:embed="rId8" cstate="print"/>
            <a:srcRect/>
            <a:stretch>
              <a:fillRect/>
            </a:stretch>
          </p:blipFill>
          <p:spPr bwMode="auto">
            <a:xfrm>
              <a:off x="3851398" y="2432173"/>
              <a:ext cx="5027771" cy="1456849"/>
            </a:xfrm>
            <a:prstGeom prst="rect">
              <a:avLst/>
            </a:prstGeom>
            <a:noFill/>
            <a:ln w="9525">
              <a:noFill/>
              <a:miter lim="800000"/>
              <a:headEnd/>
              <a:tailEnd/>
            </a:ln>
          </p:spPr>
        </p:pic>
        <p:sp>
          <p:nvSpPr>
            <p:cNvPr id="13" name="Rectangle 12"/>
            <p:cNvSpPr/>
            <p:nvPr/>
          </p:nvSpPr>
          <p:spPr>
            <a:xfrm>
              <a:off x="3622431" y="3141784"/>
              <a:ext cx="1512277" cy="7737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4037" name="Picture 5"/>
          <p:cNvPicPr>
            <a:picLocks noChangeAspect="1" noChangeArrowheads="1"/>
          </p:cNvPicPr>
          <p:nvPr/>
        </p:nvPicPr>
        <p:blipFill>
          <a:blip r:embed="rId9" cstate="print"/>
          <a:srcRect/>
          <a:stretch>
            <a:fillRect/>
          </a:stretch>
        </p:blipFill>
        <p:spPr bwMode="auto">
          <a:xfrm>
            <a:off x="3836743" y="3570043"/>
            <a:ext cx="909161" cy="646271"/>
          </a:xfrm>
          <a:prstGeom prst="rect">
            <a:avLst/>
          </a:prstGeom>
          <a:noFill/>
          <a:ln w="9525">
            <a:noFill/>
            <a:miter lim="800000"/>
            <a:headEnd/>
            <a:tailEnd/>
          </a:ln>
        </p:spPr>
      </p:pic>
      <p:graphicFrame>
        <p:nvGraphicFramePr>
          <p:cNvPr id="44039" name="Object 7"/>
          <p:cNvGraphicFramePr>
            <a:graphicFrameLocks noChangeAspect="1"/>
          </p:cNvGraphicFramePr>
          <p:nvPr/>
        </p:nvGraphicFramePr>
        <p:xfrm>
          <a:off x="7065963" y="830263"/>
          <a:ext cx="182562" cy="598487"/>
        </p:xfrm>
        <a:graphic>
          <a:graphicData uri="http://schemas.openxmlformats.org/presentationml/2006/ole">
            <mc:AlternateContent xmlns:mc="http://schemas.openxmlformats.org/markup-compatibility/2006">
              <mc:Choice xmlns:v="urn:schemas-microsoft-com:vml" Requires="v">
                <p:oleObj spid="_x0000_s44042" name="Equation" r:id="rId10" imgW="215640" imgH="711000" progId="Equation.DSMT4">
                  <p:embed/>
                </p:oleObj>
              </mc:Choice>
              <mc:Fallback>
                <p:oleObj name="Equation" r:id="rId10" imgW="215640" imgH="711000" progId="Equation.DSMT4">
                  <p:embed/>
                  <p:pic>
                    <p:nvPicPr>
                      <p:cNvPr id="0"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65963" y="830263"/>
                        <a:ext cx="182562" cy="598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03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1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850392"/>
          </a:xfrm>
        </p:spPr>
        <p:txBody>
          <a:bodyPr>
            <a:normAutofit/>
          </a:bodyPr>
          <a:lstStyle/>
          <a:p>
            <a:r>
              <a:rPr lang="en-US" sz="4000" b="1" dirty="0" smtClean="0"/>
              <a:t>Example 4</a:t>
            </a:r>
            <a:endParaRPr lang="en-US" sz="4000" b="1" dirty="0"/>
          </a:p>
        </p:txBody>
      </p:sp>
      <p:sp>
        <p:nvSpPr>
          <p:cNvPr id="2" name="Content Placeholder 1"/>
          <p:cNvSpPr>
            <a:spLocks noGrp="1"/>
          </p:cNvSpPr>
          <p:nvPr>
            <p:ph idx="1"/>
          </p:nvPr>
        </p:nvSpPr>
        <p:spPr>
          <a:xfrm>
            <a:off x="457200" y="914400"/>
            <a:ext cx="8229600" cy="4525963"/>
          </a:xfrm>
        </p:spPr>
        <p:txBody>
          <a:bodyPr>
            <a:normAutofit/>
          </a:bodyPr>
          <a:lstStyle/>
          <a:p>
            <a:pPr marL="0" indent="0">
              <a:spcBef>
                <a:spcPts val="0"/>
              </a:spcBef>
              <a:buNone/>
            </a:pPr>
            <a:r>
              <a:rPr lang="en-US" sz="2400" b="1" dirty="0" smtClean="0"/>
              <a:t>Find the value of           </a:t>
            </a:r>
            <a:r>
              <a:rPr lang="en-US" sz="2400" b="1" dirty="0" smtClean="0"/>
              <a:t>.</a:t>
            </a:r>
            <a:r>
              <a:rPr lang="en-US" sz="2400" b="1" dirty="0" smtClean="0"/>
              <a:t/>
            </a:r>
            <a:br>
              <a:rPr lang="en-US" sz="2400" b="1" dirty="0" smtClean="0"/>
            </a:br>
            <a:endParaRPr lang="en-US" sz="2400" b="1" dirty="0" smtClean="0"/>
          </a:p>
          <a:p>
            <a:pPr marL="0" indent="0">
              <a:spcBef>
                <a:spcPts val="0"/>
              </a:spcBef>
              <a:buNone/>
            </a:pPr>
            <a:endParaRPr lang="en-US" sz="2400" b="1" dirty="0" smtClean="0"/>
          </a:p>
          <a:p>
            <a:pPr marL="0" indent="0">
              <a:spcBef>
                <a:spcPts val="0"/>
              </a:spcBef>
              <a:buNone/>
            </a:pPr>
            <a:r>
              <a:rPr lang="en-US" sz="2400" b="1" dirty="0" smtClean="0">
                <a:solidFill>
                  <a:schemeClr val="tx2"/>
                </a:solidFill>
              </a:rPr>
              <a:t>Find  the LCD.		</a:t>
            </a:r>
            <a:r>
              <a:rPr lang="en-US" sz="2400" dirty="0" smtClean="0"/>
              <a:t>3: 3, 6, 9, 12</a:t>
            </a:r>
            <a:br>
              <a:rPr lang="en-US" sz="2400" dirty="0" smtClean="0"/>
            </a:br>
            <a:r>
              <a:rPr lang="en-US" sz="2400" dirty="0" smtClean="0"/>
              <a:t>				4: 4, 8, 12, 16</a:t>
            </a:r>
            <a:r>
              <a:rPr lang="en-US" sz="2400" b="1" dirty="0" smtClean="0"/>
              <a:t/>
            </a:r>
            <a:br>
              <a:rPr lang="en-US" sz="2400" b="1" dirty="0" smtClean="0"/>
            </a:br>
            <a:endParaRPr lang="en-US" sz="2400" b="1" dirty="0" smtClean="0"/>
          </a:p>
          <a:p>
            <a:pPr marL="0" indent="0">
              <a:spcBef>
                <a:spcPts val="0"/>
              </a:spcBef>
              <a:buNone/>
            </a:pPr>
            <a:r>
              <a:rPr lang="en-US" sz="2400" b="1" dirty="0" smtClean="0">
                <a:solidFill>
                  <a:schemeClr val="tx2"/>
                </a:solidFill>
              </a:rPr>
              <a:t>Rewrite fractions using</a:t>
            </a:r>
          </a:p>
          <a:p>
            <a:pPr marL="0" indent="0">
              <a:spcBef>
                <a:spcPts val="0"/>
              </a:spcBef>
              <a:buNone/>
            </a:pPr>
            <a:r>
              <a:rPr lang="en-US" sz="2400" b="1" dirty="0" smtClean="0">
                <a:solidFill>
                  <a:schemeClr val="tx2"/>
                </a:solidFill>
              </a:rPr>
              <a:t>using the LCD.</a:t>
            </a:r>
            <a:br>
              <a:rPr lang="en-US" sz="2400" b="1" dirty="0" smtClean="0">
                <a:solidFill>
                  <a:schemeClr val="tx2"/>
                </a:solidFill>
              </a:rPr>
            </a:br>
            <a:endParaRPr lang="en-US" sz="2400" b="1" dirty="0" smtClean="0">
              <a:solidFill>
                <a:schemeClr val="tx2"/>
              </a:solidFill>
            </a:endParaRPr>
          </a:p>
          <a:p>
            <a:pPr marL="0" indent="0">
              <a:spcBef>
                <a:spcPts val="0"/>
              </a:spcBef>
              <a:buNone/>
            </a:pPr>
            <a:endParaRPr lang="en-US" sz="2400" b="1" dirty="0" smtClean="0">
              <a:solidFill>
                <a:schemeClr val="tx2"/>
              </a:solidFill>
            </a:endParaRPr>
          </a:p>
          <a:p>
            <a:pPr marL="0" indent="0">
              <a:spcBef>
                <a:spcPts val="0"/>
              </a:spcBef>
              <a:buNone/>
            </a:pPr>
            <a:r>
              <a:rPr lang="en-US" sz="2400" b="1" dirty="0" smtClean="0">
                <a:solidFill>
                  <a:schemeClr val="tx2"/>
                </a:solidFill>
              </a:rPr>
              <a:t>Subtract the numerators.</a:t>
            </a:r>
            <a:endParaRPr lang="en-US" sz="2400" b="1" dirty="0">
              <a:solidFill>
                <a:schemeClr val="tx2"/>
              </a:solidFill>
            </a:endParaRPr>
          </a:p>
        </p:txBody>
      </p:sp>
      <p:graphicFrame>
        <p:nvGraphicFramePr>
          <p:cNvPr id="4" name="Object 3"/>
          <p:cNvGraphicFramePr>
            <a:graphicFrameLocks noChangeAspect="1"/>
          </p:cNvGraphicFramePr>
          <p:nvPr/>
        </p:nvGraphicFramePr>
        <p:xfrm>
          <a:off x="2895478" y="788255"/>
          <a:ext cx="658812" cy="722312"/>
        </p:xfrm>
        <a:graphic>
          <a:graphicData uri="http://schemas.openxmlformats.org/presentationml/2006/ole">
            <mc:AlternateContent xmlns:mc="http://schemas.openxmlformats.org/markup-compatibility/2006">
              <mc:Choice xmlns:v="urn:schemas-microsoft-com:vml" Requires="v">
                <p:oleObj spid="_x0000_s9233" name="Equation" r:id="rId4" imgW="660240" imgH="723600" progId="Equation.DSMT4">
                  <p:embed/>
                </p:oleObj>
              </mc:Choice>
              <mc:Fallback>
                <p:oleObj name="Equation" r:id="rId4" imgW="660240" imgH="7236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478" y="788255"/>
                        <a:ext cx="658812" cy="7223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Object 4"/>
          <p:cNvGraphicFramePr>
            <a:graphicFrameLocks noChangeAspect="1"/>
          </p:cNvGraphicFramePr>
          <p:nvPr/>
        </p:nvGraphicFramePr>
        <p:xfrm>
          <a:off x="4227268" y="4443046"/>
          <a:ext cx="2514600" cy="784225"/>
        </p:xfrm>
        <a:graphic>
          <a:graphicData uri="http://schemas.openxmlformats.org/presentationml/2006/ole">
            <mc:AlternateContent xmlns:mc="http://schemas.openxmlformats.org/markup-compatibility/2006">
              <mc:Choice xmlns:v="urn:schemas-microsoft-com:vml" Requires="v">
                <p:oleObj spid="_x0000_s9234" name="Equation" r:id="rId6" imgW="1181100" imgH="368300" progId="Equation.3">
                  <p:embed/>
                </p:oleObj>
              </mc:Choice>
              <mc:Fallback>
                <p:oleObj name="Equation" r:id="rId6" imgW="1181100" imgH="368300" progId="Equation.3">
                  <p:embed/>
                  <p:pic>
                    <p:nvPicPr>
                      <p:cNvPr id="0"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27268" y="4443046"/>
                        <a:ext cx="2514600" cy="784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Oval 10"/>
          <p:cNvSpPr/>
          <p:nvPr/>
        </p:nvSpPr>
        <p:spPr>
          <a:xfrm>
            <a:off x="5076092" y="2431700"/>
            <a:ext cx="420189" cy="4071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Object 4"/>
          <p:cNvGraphicFramePr>
            <a:graphicFrameLocks noChangeAspect="1"/>
          </p:cNvGraphicFramePr>
          <p:nvPr/>
        </p:nvGraphicFramePr>
        <p:xfrm>
          <a:off x="4276847" y="5462954"/>
          <a:ext cx="1379537" cy="784225"/>
        </p:xfrm>
        <a:graphic>
          <a:graphicData uri="http://schemas.openxmlformats.org/presentationml/2006/ole">
            <mc:AlternateContent xmlns:mc="http://schemas.openxmlformats.org/markup-compatibility/2006">
              <mc:Choice xmlns:v="urn:schemas-microsoft-com:vml" Requires="v">
                <p:oleObj spid="_x0000_s9235" name="Equation" r:id="rId8" imgW="647700" imgH="368300" progId="Equation.3">
                  <p:embed/>
                </p:oleObj>
              </mc:Choice>
              <mc:Fallback>
                <p:oleObj name="Equation" r:id="rId8" imgW="647700" imgH="368300" progId="Equation.3">
                  <p:embed/>
                  <p:pic>
                    <p:nvPicPr>
                      <p:cNvPr id="0" name="Picture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76847" y="5462954"/>
                        <a:ext cx="1379537" cy="784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Oval 16"/>
          <p:cNvSpPr/>
          <p:nvPr/>
        </p:nvSpPr>
        <p:spPr>
          <a:xfrm>
            <a:off x="5380893" y="2056562"/>
            <a:ext cx="420189" cy="4071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33" name="Picture 17"/>
          <p:cNvPicPr>
            <a:picLocks noChangeAspect="1" noChangeArrowheads="1"/>
          </p:cNvPicPr>
          <p:nvPr/>
        </p:nvPicPr>
        <p:blipFill>
          <a:blip r:embed="rId10" cstate="print"/>
          <a:srcRect/>
          <a:stretch>
            <a:fillRect/>
          </a:stretch>
        </p:blipFill>
        <p:spPr bwMode="auto">
          <a:xfrm>
            <a:off x="4093551" y="2938096"/>
            <a:ext cx="1238250" cy="1333500"/>
          </a:xfrm>
          <a:prstGeom prst="rect">
            <a:avLst/>
          </a:prstGeom>
          <a:noFill/>
          <a:ln w="9525">
            <a:noFill/>
            <a:miter lim="800000"/>
            <a:headEnd/>
            <a:tailEnd/>
          </a:ln>
        </p:spPr>
      </p:pic>
      <p:pic>
        <p:nvPicPr>
          <p:cNvPr id="9234" name="Picture 18"/>
          <p:cNvPicPr>
            <a:picLocks noChangeAspect="1" noChangeArrowheads="1"/>
          </p:cNvPicPr>
          <p:nvPr/>
        </p:nvPicPr>
        <p:blipFill>
          <a:blip r:embed="rId11" cstate="print"/>
          <a:srcRect/>
          <a:stretch>
            <a:fillRect/>
          </a:stretch>
        </p:blipFill>
        <p:spPr bwMode="auto">
          <a:xfrm>
            <a:off x="5529629" y="3017959"/>
            <a:ext cx="1390650" cy="13144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23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23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1"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850392"/>
          </a:xfrm>
        </p:spPr>
        <p:txBody>
          <a:bodyPr>
            <a:normAutofit/>
          </a:bodyPr>
          <a:lstStyle/>
          <a:p>
            <a:r>
              <a:rPr lang="en-US" sz="4000" b="1" dirty="0" smtClean="0"/>
              <a:t>Communication Prompt</a:t>
            </a:r>
            <a:endParaRPr lang="en-US" sz="4000" b="1" dirty="0"/>
          </a:p>
        </p:txBody>
      </p:sp>
      <p:sp>
        <p:nvSpPr>
          <p:cNvPr id="2" name="Content Placeholder 1"/>
          <p:cNvSpPr>
            <a:spLocks noGrp="1"/>
          </p:cNvSpPr>
          <p:nvPr>
            <p:ph idx="1"/>
          </p:nvPr>
        </p:nvSpPr>
        <p:spPr>
          <a:xfrm>
            <a:off x="867508" y="914400"/>
            <a:ext cx="7408984" cy="4525963"/>
          </a:xfrm>
        </p:spPr>
        <p:txBody>
          <a:bodyPr>
            <a:normAutofit/>
          </a:bodyPr>
          <a:lstStyle/>
          <a:p>
            <a:pPr marL="0" indent="0">
              <a:spcBef>
                <a:spcPts val="0"/>
              </a:spcBef>
              <a:buNone/>
            </a:pPr>
            <a:r>
              <a:rPr lang="en-US" sz="2800" dirty="0" smtClean="0"/>
              <a:t>Is it easy for you to use fraction tiles when adding or subtracting fractions?  Why or why not?</a:t>
            </a:r>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850392"/>
          </a:xfrm>
        </p:spPr>
        <p:txBody>
          <a:bodyPr>
            <a:normAutofit/>
          </a:bodyPr>
          <a:lstStyle/>
          <a:p>
            <a:r>
              <a:rPr lang="en-US" sz="4000" b="1" dirty="0" smtClean="0"/>
              <a:t>Exit Problems</a:t>
            </a:r>
            <a:endParaRPr lang="en-US" sz="4000" b="1" dirty="0"/>
          </a:p>
        </p:txBody>
      </p:sp>
      <p:sp>
        <p:nvSpPr>
          <p:cNvPr id="8" name="Content Placeholder 7"/>
          <p:cNvSpPr>
            <a:spLocks noGrp="1"/>
          </p:cNvSpPr>
          <p:nvPr>
            <p:ph idx="1"/>
          </p:nvPr>
        </p:nvSpPr>
        <p:spPr>
          <a:xfrm>
            <a:off x="457200" y="914400"/>
            <a:ext cx="8229600" cy="4525963"/>
          </a:xfrm>
        </p:spPr>
        <p:txBody>
          <a:bodyPr>
            <a:noAutofit/>
          </a:bodyPr>
          <a:lstStyle/>
          <a:p>
            <a:pPr marL="0" indent="0">
              <a:spcBef>
                <a:spcPts val="0"/>
              </a:spcBef>
              <a:buNone/>
            </a:pPr>
            <a:r>
              <a:rPr lang="en-US" sz="2400" b="1" dirty="0" smtClean="0"/>
              <a:t>Find the value of: </a:t>
            </a:r>
          </a:p>
          <a:p>
            <a:pPr marL="457200" indent="-457200">
              <a:spcBef>
                <a:spcPts val="0"/>
              </a:spcBef>
              <a:buFont typeface="+mj-lt"/>
              <a:buAutoNum type="arabicPeriod"/>
            </a:pPr>
            <a:endParaRPr lang="en-US" sz="2400" b="1" dirty="0" smtClean="0"/>
          </a:p>
          <a:p>
            <a:pPr marL="457200" indent="-457200">
              <a:spcBef>
                <a:spcPts val="0"/>
              </a:spcBef>
              <a:buFont typeface="+mj-lt"/>
              <a:buAutoNum type="arabicPeriod"/>
            </a:pPr>
            <a:r>
              <a:rPr lang="en-US" sz="2400" b="1" dirty="0" smtClean="0"/>
              <a:t> </a:t>
            </a:r>
          </a:p>
          <a:p>
            <a:pPr marL="457200" indent="-457200">
              <a:spcBef>
                <a:spcPts val="0"/>
              </a:spcBef>
              <a:buFont typeface="+mj-lt"/>
              <a:buAutoNum type="arabicPeriod"/>
            </a:pPr>
            <a:endParaRPr lang="en-US" sz="2400" b="1" dirty="0" smtClean="0"/>
          </a:p>
          <a:p>
            <a:pPr marL="457200" indent="-457200">
              <a:spcBef>
                <a:spcPts val="0"/>
              </a:spcBef>
              <a:buFont typeface="+mj-lt"/>
              <a:buAutoNum type="arabicPeriod"/>
            </a:pPr>
            <a:endParaRPr lang="en-US" sz="2400" b="1" dirty="0" smtClean="0"/>
          </a:p>
          <a:p>
            <a:pPr marL="457200" indent="-457200">
              <a:spcBef>
                <a:spcPts val="0"/>
              </a:spcBef>
              <a:buFont typeface="+mj-lt"/>
              <a:buAutoNum type="arabicPeriod"/>
            </a:pPr>
            <a:r>
              <a:rPr lang="en-US" sz="2400" b="1" dirty="0" smtClean="0"/>
              <a:t> </a:t>
            </a:r>
          </a:p>
          <a:p>
            <a:pPr marL="457200" indent="-457200">
              <a:spcBef>
                <a:spcPts val="0"/>
              </a:spcBef>
              <a:buFont typeface="+mj-lt"/>
              <a:buAutoNum type="arabicPeriod"/>
            </a:pPr>
            <a:endParaRPr lang="en-US" sz="2400" b="1" dirty="0" smtClean="0"/>
          </a:p>
          <a:p>
            <a:pPr marL="457200" indent="-457200">
              <a:spcBef>
                <a:spcPts val="0"/>
              </a:spcBef>
              <a:buFont typeface="+mj-lt"/>
              <a:buAutoNum type="arabicPeriod"/>
            </a:pPr>
            <a:endParaRPr lang="en-US" sz="2400" b="1" dirty="0" smtClean="0"/>
          </a:p>
          <a:p>
            <a:pPr marL="457200" indent="-457200">
              <a:spcBef>
                <a:spcPts val="0"/>
              </a:spcBef>
              <a:buFont typeface="+mj-lt"/>
              <a:buAutoNum type="arabicPeriod"/>
            </a:pPr>
            <a:r>
              <a:rPr lang="en-US" sz="2400" b="1" dirty="0" smtClean="0"/>
              <a:t> </a:t>
            </a:r>
          </a:p>
          <a:p>
            <a:pPr marL="457200" indent="-457200">
              <a:spcBef>
                <a:spcPts val="0"/>
              </a:spcBef>
              <a:buFont typeface="+mj-lt"/>
              <a:buAutoNum type="arabicPeriod"/>
            </a:pPr>
            <a:endParaRPr lang="en-US" sz="2400" b="1" dirty="0" smtClean="0"/>
          </a:p>
          <a:p>
            <a:pPr marL="457200" indent="-457200">
              <a:spcBef>
                <a:spcPts val="0"/>
              </a:spcBef>
              <a:buFont typeface="+mj-lt"/>
              <a:buAutoNum type="arabicPeriod"/>
            </a:pPr>
            <a:endParaRPr lang="en-US" sz="2400" b="1" dirty="0" smtClean="0"/>
          </a:p>
          <a:p>
            <a:pPr marL="457200" indent="-457200">
              <a:spcBef>
                <a:spcPts val="0"/>
              </a:spcBef>
              <a:buFont typeface="+mj-lt"/>
              <a:buAutoNum type="arabicPeriod"/>
            </a:pPr>
            <a:r>
              <a:rPr lang="en-US" sz="2400" b="1" dirty="0" smtClean="0"/>
              <a:t> </a:t>
            </a:r>
          </a:p>
          <a:p>
            <a:pPr marL="457200" indent="-457200">
              <a:spcBef>
                <a:spcPts val="0"/>
              </a:spcBef>
              <a:buFont typeface="+mj-lt"/>
              <a:buAutoNum type="arabicPeriod"/>
            </a:pPr>
            <a:endParaRPr lang="en-US" sz="2400" b="1" dirty="0" smtClean="0"/>
          </a:p>
          <a:p>
            <a:pPr marL="457200" indent="-457200">
              <a:spcBef>
                <a:spcPts val="0"/>
              </a:spcBef>
              <a:buFont typeface="+mj-lt"/>
              <a:buAutoNum type="arabicPeriod"/>
            </a:pPr>
            <a:endParaRPr lang="en-US" sz="2400" b="1" dirty="0"/>
          </a:p>
        </p:txBody>
      </p:sp>
      <p:graphicFrame>
        <p:nvGraphicFramePr>
          <p:cNvPr id="4" name="Object 3"/>
          <p:cNvGraphicFramePr>
            <a:graphicFrameLocks noChangeAspect="1"/>
          </p:cNvGraphicFramePr>
          <p:nvPr/>
        </p:nvGraphicFramePr>
        <p:xfrm>
          <a:off x="1196612" y="1607285"/>
          <a:ext cx="784225" cy="784225"/>
        </p:xfrm>
        <a:graphic>
          <a:graphicData uri="http://schemas.openxmlformats.org/presentationml/2006/ole">
            <mc:AlternateContent xmlns:mc="http://schemas.openxmlformats.org/markup-compatibility/2006">
              <mc:Choice xmlns:v="urn:schemas-microsoft-com:vml" Requires="v">
                <p:oleObj spid="_x0000_s10266" name="Equation" r:id="rId4" imgW="368300" imgH="368300" progId="Equation.3">
                  <p:embed/>
                </p:oleObj>
              </mc:Choice>
              <mc:Fallback>
                <p:oleObj name="Equation" r:id="rId4" imgW="368300" imgH="368300" progId="Equation.3">
                  <p:embed/>
                  <p:pic>
                    <p:nvPicPr>
                      <p:cNvPr id="0"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6612" y="1607285"/>
                        <a:ext cx="784225" cy="784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Object 4"/>
          <p:cNvGraphicFramePr>
            <a:graphicFrameLocks noChangeAspect="1"/>
          </p:cNvGraphicFramePr>
          <p:nvPr/>
        </p:nvGraphicFramePr>
        <p:xfrm>
          <a:off x="1169126" y="2754566"/>
          <a:ext cx="811213" cy="712787"/>
        </p:xfrm>
        <a:graphic>
          <a:graphicData uri="http://schemas.openxmlformats.org/presentationml/2006/ole">
            <mc:AlternateContent xmlns:mc="http://schemas.openxmlformats.org/markup-compatibility/2006">
              <mc:Choice xmlns:v="urn:schemas-microsoft-com:vml" Requires="v">
                <p:oleObj spid="_x0000_s10267" name="Equation" r:id="rId6" imgW="419100" imgH="368300" progId="Equation.3">
                  <p:embed/>
                </p:oleObj>
              </mc:Choice>
              <mc:Fallback>
                <p:oleObj name="Equation" r:id="rId6" imgW="419100" imgH="368300" progId="Equation.3">
                  <p:embed/>
                  <p:pic>
                    <p:nvPicPr>
                      <p:cNvPr id="0" name="Picture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69126" y="2754566"/>
                        <a:ext cx="811213" cy="7127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p:cNvGraphicFramePr>
            <a:graphicFrameLocks noChangeAspect="1"/>
          </p:cNvGraphicFramePr>
          <p:nvPr/>
        </p:nvGraphicFramePr>
        <p:xfrm>
          <a:off x="1157905" y="3796940"/>
          <a:ext cx="987418" cy="773678"/>
        </p:xfrm>
        <a:graphic>
          <a:graphicData uri="http://schemas.openxmlformats.org/presentationml/2006/ole">
            <mc:AlternateContent xmlns:mc="http://schemas.openxmlformats.org/markup-compatibility/2006">
              <mc:Choice xmlns:v="urn:schemas-microsoft-com:vml" Requires="v">
                <p:oleObj spid="_x0000_s10268" name="Equation" r:id="rId8" imgW="469900" imgH="368300" progId="Equation.3">
                  <p:embed/>
                </p:oleObj>
              </mc:Choice>
              <mc:Fallback>
                <p:oleObj name="Equation" r:id="rId8" imgW="469900" imgH="368300" progId="Equation.3">
                  <p:embed/>
                  <p:pic>
                    <p:nvPicPr>
                      <p:cNvPr id="0" name="Picture 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57905" y="3796940"/>
                        <a:ext cx="987418" cy="77367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nvGraphicFramePr>
        <p:xfrm>
          <a:off x="1178658" y="4831752"/>
          <a:ext cx="790575" cy="788988"/>
        </p:xfrm>
        <a:graphic>
          <a:graphicData uri="http://schemas.openxmlformats.org/presentationml/2006/ole">
            <mc:AlternateContent xmlns:mc="http://schemas.openxmlformats.org/markup-compatibility/2006">
              <mc:Choice xmlns:v="urn:schemas-microsoft-com:vml" Requires="v">
                <p:oleObj spid="_x0000_s10269" name="Equation" r:id="rId10" imgW="368300" imgH="368300" progId="Equation.3">
                  <p:embed/>
                </p:oleObj>
              </mc:Choice>
              <mc:Fallback>
                <p:oleObj name="Equation" r:id="rId10" imgW="368300" imgH="368300" progId="Equation.3">
                  <p:embed/>
                  <p:pic>
                    <p:nvPicPr>
                      <p:cNvPr id="0" name="Picture 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78658" y="4831752"/>
                        <a:ext cx="790575" cy="788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62" name="Object 22"/>
          <p:cNvGraphicFramePr>
            <a:graphicFrameLocks noChangeAspect="1"/>
          </p:cNvGraphicFramePr>
          <p:nvPr/>
        </p:nvGraphicFramePr>
        <p:xfrm>
          <a:off x="4654061" y="1627798"/>
          <a:ext cx="219075" cy="723900"/>
        </p:xfrm>
        <a:graphic>
          <a:graphicData uri="http://schemas.openxmlformats.org/presentationml/2006/ole">
            <mc:AlternateContent xmlns:mc="http://schemas.openxmlformats.org/markup-compatibility/2006">
              <mc:Choice xmlns:v="urn:schemas-microsoft-com:vml" Requires="v">
                <p:oleObj spid="_x0000_s10270" name="Equation" r:id="rId12" imgW="215640" imgH="711000" progId="Equation.DSMT4">
                  <p:embed/>
                </p:oleObj>
              </mc:Choice>
              <mc:Fallback>
                <p:oleObj name="Equation" r:id="rId12" imgW="215640" imgH="711000" progId="Equation.DSMT4">
                  <p:embed/>
                  <p:pic>
                    <p:nvPicPr>
                      <p:cNvPr id="0" name="Picture 2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54061" y="1627798"/>
                        <a:ext cx="219075" cy="723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63" name="Object 23"/>
          <p:cNvGraphicFramePr>
            <a:graphicFrameLocks noChangeAspect="1"/>
          </p:cNvGraphicFramePr>
          <p:nvPr/>
        </p:nvGraphicFramePr>
        <p:xfrm>
          <a:off x="4654061" y="2741856"/>
          <a:ext cx="219075" cy="723900"/>
        </p:xfrm>
        <a:graphic>
          <a:graphicData uri="http://schemas.openxmlformats.org/presentationml/2006/ole">
            <mc:AlternateContent xmlns:mc="http://schemas.openxmlformats.org/markup-compatibility/2006">
              <mc:Choice xmlns:v="urn:schemas-microsoft-com:vml" Requires="v">
                <p:oleObj spid="_x0000_s10271" name="Equation" r:id="rId14" imgW="215640" imgH="711000" progId="Equation.DSMT4">
                  <p:embed/>
                </p:oleObj>
              </mc:Choice>
              <mc:Fallback>
                <p:oleObj name="Equation" r:id="rId14" imgW="215640" imgH="711000" progId="Equation.DSMT4">
                  <p:embed/>
                  <p:pic>
                    <p:nvPicPr>
                      <p:cNvPr id="0" name="Picture 2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54061" y="2741856"/>
                        <a:ext cx="219075" cy="723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64" name="Object 24"/>
          <p:cNvGraphicFramePr>
            <a:graphicFrameLocks noChangeAspect="1"/>
          </p:cNvGraphicFramePr>
          <p:nvPr/>
        </p:nvGraphicFramePr>
        <p:xfrm>
          <a:off x="4572000" y="3825752"/>
          <a:ext cx="347662" cy="736600"/>
        </p:xfrm>
        <a:graphic>
          <a:graphicData uri="http://schemas.openxmlformats.org/presentationml/2006/ole">
            <mc:AlternateContent xmlns:mc="http://schemas.openxmlformats.org/markup-compatibility/2006">
              <mc:Choice xmlns:v="urn:schemas-microsoft-com:vml" Requires="v">
                <p:oleObj spid="_x0000_s10272" name="Equation" r:id="rId16" imgW="342720" imgH="723600" progId="Equation.DSMT4">
                  <p:embed/>
                </p:oleObj>
              </mc:Choice>
              <mc:Fallback>
                <p:oleObj name="Equation" r:id="rId16" imgW="342720" imgH="723600" progId="Equation.DSMT4">
                  <p:embed/>
                  <p:pic>
                    <p:nvPicPr>
                      <p:cNvPr id="0" name="Picture 2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572000" y="3825752"/>
                        <a:ext cx="347662" cy="736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65" name="Object 25"/>
          <p:cNvGraphicFramePr>
            <a:graphicFrameLocks noChangeAspect="1"/>
          </p:cNvGraphicFramePr>
          <p:nvPr/>
        </p:nvGraphicFramePr>
        <p:xfrm>
          <a:off x="4572000" y="4851644"/>
          <a:ext cx="374650" cy="723900"/>
        </p:xfrm>
        <a:graphic>
          <a:graphicData uri="http://schemas.openxmlformats.org/presentationml/2006/ole">
            <mc:AlternateContent xmlns:mc="http://schemas.openxmlformats.org/markup-compatibility/2006">
              <mc:Choice xmlns:v="urn:schemas-microsoft-com:vml" Requires="v">
                <p:oleObj spid="_x0000_s10273" name="Equation" r:id="rId18" imgW="368280" imgH="711000" progId="Equation.DSMT4">
                  <p:embed/>
                </p:oleObj>
              </mc:Choice>
              <mc:Fallback>
                <p:oleObj name="Equation" r:id="rId18" imgW="368280" imgH="711000" progId="Equation.DSMT4">
                  <p:embed/>
                  <p:pic>
                    <p:nvPicPr>
                      <p:cNvPr id="0" name="Picture 2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572000" y="4851644"/>
                        <a:ext cx="374650" cy="723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Core Focus">
      <a:dk1>
        <a:sysClr val="windowText" lastClr="000000"/>
      </a:dk1>
      <a:lt1>
        <a:sysClr val="window" lastClr="FFFFFF"/>
      </a:lt1>
      <a:dk2>
        <a:srgbClr val="205867"/>
      </a:dk2>
      <a:lt2>
        <a:srgbClr val="F2F2F2"/>
      </a:lt2>
      <a:accent1>
        <a:srgbClr val="7030A0"/>
      </a:accent1>
      <a:accent2>
        <a:srgbClr val="C80000"/>
      </a:accent2>
      <a:accent3>
        <a:srgbClr val="00B050"/>
      </a:accent3>
      <a:accent4>
        <a:srgbClr val="333399"/>
      </a:accent4>
      <a:accent5>
        <a:srgbClr val="CCECFF"/>
      </a:accent5>
      <a:accent6>
        <a:srgbClr val="F79646"/>
      </a:accent6>
      <a:hlink>
        <a:srgbClr val="0000FF"/>
      </a:hlink>
      <a:folHlink>
        <a:srgbClr val="800080"/>
      </a:folHlink>
    </a:clrScheme>
    <a:fontScheme name="Core Focus">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408</TotalTime>
  <Words>440</Words>
  <Application>Microsoft Office PowerPoint</Application>
  <PresentationFormat>On-screen Show (4:3)</PresentationFormat>
  <Paragraphs>154</Paragraphs>
  <Slides>16</Slides>
  <Notes>16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18" baseType="lpstr">
      <vt:lpstr>Office Theme</vt:lpstr>
      <vt:lpstr>Equation</vt:lpstr>
      <vt:lpstr>Core Focus on Decimals &amp; Fractions</vt:lpstr>
      <vt:lpstr>Warm-Up</vt:lpstr>
      <vt:lpstr>Adding and Subtracting Fractions</vt:lpstr>
      <vt:lpstr>PowerPoint Presentation</vt:lpstr>
      <vt:lpstr>PowerPoint Presentation</vt:lpstr>
      <vt:lpstr>PowerPoint Presentation</vt:lpstr>
      <vt:lpstr>PowerPoint Presentation</vt:lpstr>
      <vt:lpstr>Add or Subtract Fractions With Common Denominators</vt:lpstr>
      <vt:lpstr>Add or Subtract Fractions With Unlike Denominators</vt:lpstr>
      <vt:lpstr>Example 1</vt:lpstr>
      <vt:lpstr>Example 2</vt:lpstr>
      <vt:lpstr>Example 3</vt:lpstr>
      <vt:lpstr>Example 3 Continued…</vt:lpstr>
      <vt:lpstr>Example 4</vt:lpstr>
      <vt:lpstr>Communication Prompt</vt:lpstr>
      <vt:lpstr>Exit Problems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Fractions and Decimals</dc:title>
  <dc:creator>Wallace</dc:creator>
  <cp:lastModifiedBy>Armstrong</cp:lastModifiedBy>
  <cp:revision>38</cp:revision>
  <dcterms:created xsi:type="dcterms:W3CDTF">2008-06-19T13:47:03Z</dcterms:created>
  <dcterms:modified xsi:type="dcterms:W3CDTF">2012-07-18T22:24:32Z</dcterms:modified>
</cp:coreProperties>
</file>