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8" r:id="rId3"/>
    <p:sldId id="278" r:id="rId4"/>
    <p:sldId id="277" r:id="rId5"/>
    <p:sldId id="279" r:id="rId6"/>
    <p:sldId id="280" r:id="rId7"/>
    <p:sldId id="259" r:id="rId8"/>
    <p:sldId id="288" r:id="rId9"/>
    <p:sldId id="281" r:id="rId10"/>
    <p:sldId id="289" r:id="rId11"/>
    <p:sldId id="263" r:id="rId12"/>
    <p:sldId id="286" r:id="rId13"/>
    <p:sldId id="270" r:id="rId14"/>
    <p:sldId id="283" r:id="rId15"/>
    <p:sldId id="284" r:id="rId16"/>
    <p:sldId id="29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4"/>
    <p:restoredTop sz="94494"/>
  </p:normalViewPr>
  <p:slideViewPr>
    <p:cSldViewPr snapToGrid="0" snapToObjects="1">
      <p:cViewPr varScale="1">
        <p:scale>
          <a:sx n="91" d="100"/>
          <a:sy n="91" d="100"/>
        </p:scale>
        <p:origin x="1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6822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019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30849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1595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3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72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16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21077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9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49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41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170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Cascade Information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72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about?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Students first</a:t>
            </a:r>
          </a:p>
          <a:p>
            <a:r>
              <a:rPr lang="en-US" sz="2800" dirty="0"/>
              <a:t>Positive and welcoming culture</a:t>
            </a:r>
          </a:p>
          <a:p>
            <a:r>
              <a:rPr lang="en-US" sz="2800" dirty="0"/>
              <a:t>Prepare students for the future</a:t>
            </a:r>
          </a:p>
          <a:p>
            <a:r>
              <a:rPr lang="en-US" sz="2800" dirty="0"/>
              <a:t>Support all aspects and interests of our students</a:t>
            </a:r>
          </a:p>
          <a:p>
            <a:r>
              <a:rPr lang="en-US" sz="2800" dirty="0"/>
              <a:t>Community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86125" y="14573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082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07" y="154068"/>
            <a:ext cx="2928898" cy="21190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00" y="3493775"/>
            <a:ext cx="1563558" cy="15635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711" y="2207086"/>
            <a:ext cx="1502880" cy="1502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43516" y="453997"/>
            <a:ext cx="226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Meaningful Tasks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605" y="5525870"/>
            <a:ext cx="2932395" cy="13321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5870"/>
            <a:ext cx="2932395" cy="133213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32" y="5525870"/>
            <a:ext cx="2932395" cy="133213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827" y="5525870"/>
            <a:ext cx="2932395" cy="133213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222" y="5525870"/>
            <a:ext cx="2932395" cy="133213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903170" y="5947186"/>
            <a:ext cx="588479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Positive Relationships and School Culture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01753" y="5074259"/>
            <a:ext cx="2571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Effective Feedback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782" y="2207086"/>
            <a:ext cx="1502880" cy="1502880"/>
          </a:xfrm>
          <a:prstGeom prst="rect">
            <a:avLst/>
          </a:prstGeom>
        </p:spPr>
      </p:pic>
      <p:sp>
        <p:nvSpPr>
          <p:cNvPr id="35" name="Circular Arrow 34"/>
          <p:cNvSpPr/>
          <p:nvPr/>
        </p:nvSpPr>
        <p:spPr>
          <a:xfrm rot="3293404">
            <a:off x="4333425" y="247506"/>
            <a:ext cx="4554101" cy="4903960"/>
          </a:xfrm>
          <a:prstGeom prst="circularArrow">
            <a:avLst>
              <a:gd name="adj1" fmla="val 5202"/>
              <a:gd name="adj2" fmla="val 336015"/>
              <a:gd name="adj3" fmla="val 16865256"/>
              <a:gd name="adj4" fmla="val 15176730"/>
              <a:gd name="adj5" fmla="val 6068"/>
            </a:avLst>
          </a:prstGeom>
          <a:solidFill>
            <a:schemeClr val="tx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Circular Arrow 35"/>
          <p:cNvSpPr/>
          <p:nvPr/>
        </p:nvSpPr>
        <p:spPr>
          <a:xfrm rot="19336906">
            <a:off x="2629256" y="670932"/>
            <a:ext cx="4554101" cy="4903960"/>
          </a:xfrm>
          <a:prstGeom prst="circularArrow">
            <a:avLst>
              <a:gd name="adj1" fmla="val 5202"/>
              <a:gd name="adj2" fmla="val 336015"/>
              <a:gd name="adj3" fmla="val 16865256"/>
              <a:gd name="adj4" fmla="val 15176730"/>
              <a:gd name="adj5" fmla="val 6068"/>
            </a:avLst>
          </a:prstGeom>
          <a:solidFill>
            <a:schemeClr val="tx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Circular Arrow 36"/>
          <p:cNvSpPr/>
          <p:nvPr/>
        </p:nvSpPr>
        <p:spPr>
          <a:xfrm rot="12756662">
            <a:off x="2665709" y="308519"/>
            <a:ext cx="4554101" cy="4903960"/>
          </a:xfrm>
          <a:prstGeom prst="circularArrow">
            <a:avLst>
              <a:gd name="adj1" fmla="val 5202"/>
              <a:gd name="adj2" fmla="val 336015"/>
              <a:gd name="adj3" fmla="val 16865256"/>
              <a:gd name="adj4" fmla="val 15176730"/>
              <a:gd name="adj5" fmla="val 6068"/>
            </a:avLst>
          </a:prstGeom>
          <a:solidFill>
            <a:schemeClr val="tx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Circular Arrow 37"/>
          <p:cNvSpPr/>
          <p:nvPr/>
        </p:nvSpPr>
        <p:spPr>
          <a:xfrm rot="8285348">
            <a:off x="4413357" y="361655"/>
            <a:ext cx="4554101" cy="4903960"/>
          </a:xfrm>
          <a:prstGeom prst="circularArrow">
            <a:avLst>
              <a:gd name="adj1" fmla="val 5202"/>
              <a:gd name="adj2" fmla="val 336015"/>
              <a:gd name="adj3" fmla="val 16865256"/>
              <a:gd name="adj4" fmla="val 15176730"/>
              <a:gd name="adj5" fmla="val 6068"/>
            </a:avLst>
          </a:prstGeom>
          <a:solidFill>
            <a:schemeClr val="tx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18758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D0E40-77D8-D442-B906-C0354A11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Meaningful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26479-BCD7-E748-8835-88472BDE6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“Today’s students need critical thinking and problem-solving skills not just to solve the problems of their current jobs, but to meet the challenges of adapting to our constantly changing workforce.”</a:t>
            </a:r>
          </a:p>
          <a:p>
            <a:pPr lvl="8"/>
            <a:r>
              <a:rPr lang="en-US" sz="3200" dirty="0"/>
              <a:t>Ken Kay - CEO EdLeader21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06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B2B45-41DC-7E47-9B73-5379B10CD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D1E0A-AE78-EC43-B4BE-6A2AD40A7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“Good feedback causes thinking.”</a:t>
            </a:r>
          </a:p>
          <a:p>
            <a:pPr lvl="6"/>
            <a:r>
              <a:rPr lang="en-US" sz="3200" dirty="0"/>
              <a:t>Dylan </a:t>
            </a:r>
            <a:r>
              <a:rPr lang="en-US" sz="3200" dirty="0" err="1"/>
              <a:t>Wiliam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837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B75B-8C4F-3C46-8C58-F5773AE0D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Positive Relationships and School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EA885-20B7-4D4C-A6FC-46D90E47C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“Positive relationships truly have the ability and the power to unleash untapped potential in our students.”</a:t>
            </a:r>
          </a:p>
          <a:p>
            <a:pPr lvl="8"/>
            <a:r>
              <a:rPr lang="en-US" sz="2400" dirty="0"/>
              <a:t>Tara Brown</a:t>
            </a:r>
            <a:r>
              <a:rPr lang="en-US" sz="36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0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Classes do students take?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877404"/>
          </a:xfrm>
        </p:spPr>
        <p:txBody>
          <a:bodyPr>
            <a:noAutofit/>
          </a:bodyPr>
          <a:lstStyle/>
          <a:p>
            <a:pPr lvl="1"/>
            <a:r>
              <a:rPr lang="en-US" sz="2800" dirty="0"/>
              <a:t>Math</a:t>
            </a:r>
          </a:p>
          <a:p>
            <a:pPr lvl="1"/>
            <a:r>
              <a:rPr lang="en-US" sz="2800" dirty="0"/>
              <a:t>Science</a:t>
            </a:r>
          </a:p>
          <a:p>
            <a:pPr lvl="1"/>
            <a:r>
              <a:rPr lang="en-US" sz="2800" dirty="0"/>
              <a:t>Language Arts</a:t>
            </a:r>
          </a:p>
          <a:p>
            <a:pPr lvl="1"/>
            <a:r>
              <a:rPr lang="en-US" sz="2800" dirty="0"/>
              <a:t>Social Studies</a:t>
            </a:r>
          </a:p>
          <a:p>
            <a:pPr lvl="1"/>
            <a:r>
              <a:rPr lang="en-US" sz="2800" dirty="0"/>
              <a:t>PE/Health</a:t>
            </a:r>
          </a:p>
          <a:p>
            <a:pPr lvl="1"/>
            <a:r>
              <a:rPr lang="en-US" sz="2800" dirty="0"/>
              <a:t>2 electives – One must be a music in 6</a:t>
            </a:r>
            <a:r>
              <a:rPr lang="en-US" sz="2800" baseline="30000" dirty="0"/>
              <a:t>th</a:t>
            </a:r>
            <a:r>
              <a:rPr lang="en-US" sz="2800" dirty="0"/>
              <a:t> grade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219" y="2180496"/>
            <a:ext cx="32893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55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21D73-FC02-684A-8A82-1048453F0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hours and class periods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119C0-B629-B340-9281-15B2DA2F7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8:45 – 3:40 (anticipated)</a:t>
            </a:r>
          </a:p>
          <a:p>
            <a:r>
              <a:rPr lang="en-US" dirty="0"/>
              <a:t>Class periods on M/T/Th/F are 45 minutes</a:t>
            </a:r>
          </a:p>
          <a:p>
            <a:r>
              <a:rPr lang="en-US" dirty="0"/>
              <a:t>2:00 release on Wednesdays for School Improvement</a:t>
            </a:r>
          </a:p>
          <a:p>
            <a:r>
              <a:rPr lang="en-US" dirty="0"/>
              <a:t>35 minute classes</a:t>
            </a:r>
          </a:p>
        </p:txBody>
      </p:sp>
    </p:spTree>
    <p:extLst>
      <p:ext uri="{BB962C8B-B14F-4D97-AF65-F5344CB8AC3E}">
        <p14:creationId xmlns:p14="http://schemas.microsoft.com/office/powerpoint/2010/main" val="2657348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E655B-A8D3-014D-A643-A12F8FFC8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Elective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E5F35-B676-5E40-A122-A2BADA34A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90255"/>
            <a:ext cx="10178322" cy="4073235"/>
          </a:xfrm>
        </p:spPr>
        <p:txBody>
          <a:bodyPr>
            <a:normAutofit/>
          </a:bodyPr>
          <a:lstStyle/>
          <a:p>
            <a:r>
              <a:rPr lang="en-US" dirty="0"/>
              <a:t>Music – Band, Choir, Orchestra</a:t>
            </a:r>
          </a:p>
          <a:p>
            <a:r>
              <a:rPr lang="en-US" dirty="0"/>
              <a:t>Art – Beginning and Advanced</a:t>
            </a:r>
          </a:p>
          <a:p>
            <a:r>
              <a:rPr lang="en-US" dirty="0"/>
              <a:t>Foods – 1 and 2</a:t>
            </a:r>
          </a:p>
          <a:p>
            <a:r>
              <a:rPr lang="en-US" dirty="0"/>
              <a:t>3D modeling</a:t>
            </a:r>
          </a:p>
          <a:p>
            <a:r>
              <a:rPr lang="en-US" dirty="0"/>
              <a:t>Technology Design</a:t>
            </a:r>
          </a:p>
          <a:p>
            <a:r>
              <a:rPr lang="en-US" dirty="0"/>
              <a:t>Spanish – Spanish I and Spanish II</a:t>
            </a:r>
          </a:p>
          <a:p>
            <a:r>
              <a:rPr lang="en-US" dirty="0"/>
              <a:t>Computer Science</a:t>
            </a:r>
          </a:p>
          <a:p>
            <a:r>
              <a:rPr lang="en-US" dirty="0"/>
              <a:t>Drama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571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1B89-3105-DB44-A825-7CCCD009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Mountain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FB7F9-CE3E-B24E-A3EB-7D295B3E6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92703"/>
            <a:ext cx="10178322" cy="44868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30 minutes a day for academic support and clubs</a:t>
            </a:r>
          </a:p>
          <a:p>
            <a:r>
              <a:rPr lang="en-US" dirty="0"/>
              <a:t>Students have multiple opportunities to master content – Mountain Time is built in to do this</a:t>
            </a:r>
          </a:p>
          <a:p>
            <a:pPr lvl="1"/>
            <a:r>
              <a:rPr lang="en-US" sz="2000" dirty="0"/>
              <a:t>No more coming early or staying late for help</a:t>
            </a:r>
          </a:p>
          <a:p>
            <a:r>
              <a:rPr lang="en-US" dirty="0"/>
              <a:t>Clubs for students that are caught up and may not need help that day</a:t>
            </a:r>
          </a:p>
          <a:p>
            <a:pPr lvl="1"/>
            <a:r>
              <a:rPr lang="en-US" sz="2000" dirty="0"/>
              <a:t>Robotics</a:t>
            </a:r>
          </a:p>
          <a:p>
            <a:pPr lvl="1"/>
            <a:r>
              <a:rPr lang="en-US" sz="2000" dirty="0"/>
              <a:t>Chess</a:t>
            </a:r>
          </a:p>
          <a:p>
            <a:pPr lvl="1"/>
            <a:r>
              <a:rPr lang="en-US" sz="2000" dirty="0"/>
              <a:t>Sports</a:t>
            </a:r>
          </a:p>
          <a:p>
            <a:pPr lvl="1"/>
            <a:r>
              <a:rPr lang="en-US" sz="2000" dirty="0"/>
              <a:t>Trivia</a:t>
            </a:r>
          </a:p>
          <a:p>
            <a:pPr lvl="1"/>
            <a:r>
              <a:rPr lang="en-US" sz="2000" dirty="0"/>
              <a:t>Art</a:t>
            </a:r>
          </a:p>
          <a:p>
            <a:pPr lvl="1"/>
            <a:r>
              <a:rPr lang="en-US" sz="2000" dirty="0"/>
              <a:t>Many more</a:t>
            </a:r>
          </a:p>
          <a:p>
            <a:r>
              <a:rPr lang="en-US" dirty="0"/>
              <a:t>Students sign up with their iPad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35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Standards-Based 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32204"/>
            <a:ext cx="10178322" cy="3593591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Focuses on mastering standards instead of accumulating points</a:t>
            </a:r>
          </a:p>
          <a:p>
            <a:r>
              <a:rPr lang="en-US" sz="2800" dirty="0"/>
              <a:t>Accurately reports what students can and cannot do in terms of course content/skills</a:t>
            </a:r>
          </a:p>
          <a:p>
            <a:pPr lvl="1"/>
            <a:r>
              <a:rPr lang="en-US" sz="2800" dirty="0"/>
              <a:t>Students/Teachers/Parents know where students are in their learning – no guesswork</a:t>
            </a:r>
          </a:p>
          <a:p>
            <a:pPr lvl="1"/>
            <a:r>
              <a:rPr lang="en-US" sz="2800" dirty="0"/>
              <a:t>Parents don’t have to ask why their student has a certain grade.  It’s clear to everyone involved</a:t>
            </a:r>
          </a:p>
          <a:p>
            <a:r>
              <a:rPr lang="en-US" sz="2800" dirty="0"/>
              <a:t>Recognizes student learning occurs over time</a:t>
            </a:r>
          </a:p>
          <a:p>
            <a:r>
              <a:rPr lang="en-US" sz="2800" dirty="0"/>
              <a:t>Allows for mastery of content/skills in multiple ways with multiple opportunities</a:t>
            </a:r>
          </a:p>
          <a:p>
            <a:pPr lvl="1"/>
            <a:r>
              <a:rPr lang="en-US" sz="2800" dirty="0"/>
              <a:t>After all, isn’t the goal for students to learn?</a:t>
            </a:r>
          </a:p>
          <a:p>
            <a:pPr marL="82296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9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SBG look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51429"/>
            <a:ext cx="10178322" cy="3593591"/>
          </a:xfrm>
        </p:spPr>
        <p:txBody>
          <a:bodyPr>
            <a:normAutofit/>
          </a:bodyPr>
          <a:lstStyle/>
          <a:p>
            <a:r>
              <a:rPr lang="en-US" sz="2400" dirty="0"/>
              <a:t>Students receive a rubric stating the academic standards they will be graded on and what criteria is needed to receive each score</a:t>
            </a:r>
          </a:p>
          <a:p>
            <a:r>
              <a:rPr lang="en-US" sz="2400" dirty="0"/>
              <a:t>Students then receive scores (1, 2, 3, or 4) based on their performance on a particular standard</a:t>
            </a:r>
          </a:p>
          <a:p>
            <a:pPr lvl="1"/>
            <a:r>
              <a:rPr lang="en-US" sz="2400" dirty="0"/>
              <a:t>They receive a score for each standard on an assignment or assessment instead of an overall score</a:t>
            </a:r>
          </a:p>
          <a:p>
            <a:r>
              <a:rPr lang="en-US" sz="2400" dirty="0"/>
              <a:t>Report cards have a letter AND scores for each standards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10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AF8F021D-E17C-4692-BC36-88810FC4C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1638469"/>
          </a:xfrm>
        </p:spPr>
        <p:txBody>
          <a:bodyPr>
            <a:normAutofit/>
          </a:bodyPr>
          <a:lstStyle/>
          <a:p>
            <a:r>
              <a:rPr lang="en-US" dirty="0"/>
              <a:t>Student workflow and technology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734912-26F1-4F15-9124-B7468676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2443140"/>
            <a:ext cx="6306309" cy="3930227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sz="2800" dirty="0">
                <a:solidFill>
                  <a:srgbClr val="000000"/>
                </a:solidFill>
              </a:rPr>
              <a:t>All our teachers will be using Canvas for digital workflow with students</a:t>
            </a:r>
          </a:p>
          <a:p>
            <a:r>
              <a:rPr lang="en-US" sz="2800" dirty="0">
                <a:solidFill>
                  <a:srgbClr val="000000"/>
                </a:solidFill>
              </a:rPr>
              <a:t>Easy to use and only one thing to learn for families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C63745D-E9A7-B749-A31E-B261125EE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787" y="1600709"/>
            <a:ext cx="3656581" cy="36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76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A7FF-09D3-EF43-A314-D319A8BD4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5A467-2119-744C-81C9-44176D827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Where Everyone Belongs</a:t>
            </a:r>
          </a:p>
          <a:p>
            <a:r>
              <a:rPr lang="en-US" sz="2800" dirty="0"/>
              <a:t>8</a:t>
            </a:r>
            <a:r>
              <a:rPr lang="en-US" sz="2800" baseline="30000" dirty="0"/>
              <a:t>th</a:t>
            </a:r>
            <a:r>
              <a:rPr lang="en-US" sz="2800" dirty="0"/>
              <a:t> grade mentor students </a:t>
            </a:r>
          </a:p>
          <a:p>
            <a:r>
              <a:rPr lang="en-US" sz="2800" dirty="0"/>
              <a:t>Assist the transition for incoming 6</a:t>
            </a:r>
            <a:r>
              <a:rPr lang="en-US" sz="2800" baseline="30000" dirty="0"/>
              <a:t>th</a:t>
            </a:r>
            <a:r>
              <a:rPr lang="en-US" sz="2800" dirty="0"/>
              <a:t> graders</a:t>
            </a:r>
          </a:p>
          <a:p>
            <a:r>
              <a:rPr lang="en-US" sz="2800" dirty="0"/>
              <a:t>Stay connected throughout the year as a resource</a:t>
            </a:r>
          </a:p>
          <a:p>
            <a:r>
              <a:rPr lang="en-US" sz="2800" dirty="0"/>
              <a:t>Welcome Day in September – Tuesday before school starts</a:t>
            </a:r>
          </a:p>
        </p:txBody>
      </p:sp>
    </p:spTree>
    <p:extLst>
      <p:ext uri="{BB962C8B-B14F-4D97-AF65-F5344CB8AC3E}">
        <p14:creationId xmlns:p14="http://schemas.microsoft.com/office/powerpoint/2010/main" val="603705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45884-87FC-E843-BEF6-9851C4740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Supports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914B5-98D8-5E44-B38F-5C116CCDB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32204"/>
            <a:ext cx="10178322" cy="3593591"/>
          </a:xfrm>
        </p:spPr>
        <p:txBody>
          <a:bodyPr>
            <a:noAutofit/>
          </a:bodyPr>
          <a:lstStyle/>
          <a:p>
            <a:r>
              <a:rPr lang="en-US" sz="2800" dirty="0"/>
              <a:t>Counseling department</a:t>
            </a:r>
          </a:p>
          <a:p>
            <a:pPr lvl="1"/>
            <a:r>
              <a:rPr lang="en-US" sz="2800" dirty="0"/>
              <a:t>Social-Emotional help</a:t>
            </a:r>
          </a:p>
          <a:p>
            <a:pPr lvl="1"/>
            <a:r>
              <a:rPr lang="en-US" sz="2800" dirty="0"/>
              <a:t>Academic help</a:t>
            </a:r>
          </a:p>
          <a:p>
            <a:pPr lvl="1"/>
            <a:r>
              <a:rPr lang="en-US" sz="2800" dirty="0"/>
              <a:t>Works with families to provide extra support for students regardless the need</a:t>
            </a:r>
          </a:p>
          <a:p>
            <a:r>
              <a:rPr lang="en-US" sz="2800" dirty="0"/>
              <a:t>FAN – Family Access Network</a:t>
            </a:r>
          </a:p>
          <a:p>
            <a:r>
              <a:rPr lang="en-US" sz="2800" dirty="0"/>
              <a:t>Advisory Teacher</a:t>
            </a:r>
          </a:p>
        </p:txBody>
      </p:sp>
    </p:spTree>
    <p:extLst>
      <p:ext uri="{BB962C8B-B14F-4D97-AF65-F5344CB8AC3E}">
        <p14:creationId xmlns:p14="http://schemas.microsoft.com/office/powerpoint/2010/main" val="2871523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2E23D-28CA-504D-8029-28F3B359B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connected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50258-DC86-C24B-BC1B-0EFC95A5F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Looking forward to welcoming families back into the building</a:t>
            </a:r>
          </a:p>
          <a:p>
            <a:r>
              <a:rPr lang="en-US" sz="2800" dirty="0"/>
              <a:t>Call us anytime</a:t>
            </a:r>
          </a:p>
          <a:p>
            <a:r>
              <a:rPr lang="en-US" sz="2800" dirty="0"/>
              <a:t>We’re a team working together to support your student</a:t>
            </a:r>
          </a:p>
        </p:txBody>
      </p:sp>
    </p:spTree>
    <p:extLst>
      <p:ext uri="{BB962C8B-B14F-4D97-AF65-F5344CB8AC3E}">
        <p14:creationId xmlns:p14="http://schemas.microsoft.com/office/powerpoint/2010/main" val="256035731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1">
      <a:dk1>
        <a:srgbClr val="000000"/>
      </a:dk1>
      <a:lt1>
        <a:srgbClr val="FFFFFF"/>
      </a:lt1>
      <a:dk2>
        <a:srgbClr val="171312"/>
      </a:dk2>
      <a:lt2>
        <a:srgbClr val="F7F0DF"/>
      </a:lt2>
      <a:accent1>
        <a:srgbClr val="AE1019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{4B776C3F-F1A0-B74A-873B-55180B5F689B}tf10001071</Template>
  <TotalTime>247</TotalTime>
  <Words>542</Words>
  <Application>Microsoft Macintosh PowerPoint</Application>
  <PresentationFormat>Widescreen</PresentationFormat>
  <Paragraphs>86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Gill Sans MT</vt:lpstr>
      <vt:lpstr>Impact</vt:lpstr>
      <vt:lpstr>Badge</vt:lpstr>
      <vt:lpstr>Cascade Information Presentation</vt:lpstr>
      <vt:lpstr>What are we about?</vt:lpstr>
      <vt:lpstr>PowerPoint Presentation</vt:lpstr>
      <vt:lpstr>Meaningful Tasks</vt:lpstr>
      <vt:lpstr>Effective Feedback</vt:lpstr>
      <vt:lpstr>Positive Relationships and School Culture</vt:lpstr>
      <vt:lpstr>What Classes do students take?</vt:lpstr>
      <vt:lpstr>School hours and class periods</vt:lpstr>
      <vt:lpstr>Elective Choices</vt:lpstr>
      <vt:lpstr>Mountain Time</vt:lpstr>
      <vt:lpstr>Standards-Based Grading</vt:lpstr>
      <vt:lpstr>What does SBG look like?</vt:lpstr>
      <vt:lpstr>Student workflow and technology</vt:lpstr>
      <vt:lpstr>WEB</vt:lpstr>
      <vt:lpstr>Other Supports</vt:lpstr>
      <vt:lpstr>Stay connected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back to school night</dc:title>
  <dc:creator>Microsoft Office User</dc:creator>
  <cp:lastModifiedBy>Stephen Duval</cp:lastModifiedBy>
  <cp:revision>45</cp:revision>
  <dcterms:created xsi:type="dcterms:W3CDTF">2017-08-17T19:00:30Z</dcterms:created>
  <dcterms:modified xsi:type="dcterms:W3CDTF">2021-05-19T17:42:23Z</dcterms:modified>
</cp:coreProperties>
</file>