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Lst>
  <p:sldSz cy="6858000" cx="9144000"/>
  <p:notesSz cx="7010400" cy="9296400"/>
  <p:embeddedFontLst>
    <p:embeddedFont>
      <p:font typeface="Jacques Francois Shadow"/>
      <p:regular r:id="rId55"/>
    </p:embeddedFont>
    <p:embeddedFont>
      <p:font typeface="Open Sans"/>
      <p:regular r:id="rId56"/>
      <p:bold r:id="rId57"/>
      <p:italic r:id="rId58"/>
      <p:boldItalic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29225021-6AEF-4B35-8521-EA9149D3F5DE}">
  <a:tblStyle styleId="{29225021-6AEF-4B35-8521-EA9149D3F5DE}"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med" w="med" type="none"/>
              <a:tailEnd len="med" w="med" type="none"/>
            </a:ln>
          </a:left>
          <a:right>
            <a:ln cap="flat" cmpd="sng" w="12700">
              <a:solidFill>
                <a:schemeClr val="lt1"/>
              </a:solidFill>
              <a:prstDash val="solid"/>
              <a:round/>
              <a:headEnd len="med" w="med" type="none"/>
              <a:tailEnd len="med" w="med" type="none"/>
            </a:ln>
          </a:right>
          <a:top>
            <a:ln cap="flat" cmpd="sng" w="12700">
              <a:solidFill>
                <a:schemeClr val="lt1"/>
              </a:solidFill>
              <a:prstDash val="solid"/>
              <a:round/>
              <a:headEnd len="med" w="med" type="none"/>
              <a:tailEnd len="med" w="med" type="none"/>
            </a:ln>
          </a:top>
          <a:bottom>
            <a:ln cap="flat" cmpd="sng" w="12700">
              <a:solidFill>
                <a:schemeClr val="lt1"/>
              </a:solidFill>
              <a:prstDash val="solid"/>
              <a:round/>
              <a:headEnd len="med" w="med" type="none"/>
              <a:tailEnd len="med" w="med" type="none"/>
            </a:ln>
          </a:bottom>
          <a:insideH>
            <a:ln cap="flat" cmpd="sng" w="12700">
              <a:solidFill>
                <a:schemeClr val="lt1"/>
              </a:solidFill>
              <a:prstDash val="solid"/>
              <a:round/>
              <a:headEnd len="med" w="med" type="none"/>
              <a:tailEnd len="med" w="med" type="none"/>
            </a:ln>
          </a:insideH>
          <a:insideV>
            <a:ln cap="flat" cmpd="sng" w="12700">
              <a:solidFill>
                <a:schemeClr val="lt1"/>
              </a:solidFill>
              <a:prstDash val="solid"/>
              <a:round/>
              <a:headEnd len="med" w="med" type="none"/>
              <a:tailEnd len="med" w="med"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med" w="med" type="none"/>
              <a:tailEnd len="med" w="med"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med" w="med" type="none"/>
              <a:tailEnd len="med" w="med" type="none"/>
            </a:ln>
          </a:bottom>
        </a:tcBdr>
        <a:fill>
          <a:solidFill>
            <a:schemeClr val="accent1"/>
          </a:solidFill>
        </a:fill>
      </a:tcStyle>
    </a:firstRow>
    <a:neCell>
      <a:tcTxStyle/>
    </a:neCell>
    <a:nwCell>
      <a:tcTxStyle/>
    </a:nwCell>
  </a:tblStyle>
  <a:tblStyle styleId="{658BBA75-5CB8-4297-9F8C-C727B13D93B0}"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JacquesFrancoisShadow-regular.fntdata"/><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font" Target="fonts/OpenSans-bold.fntdata"/><Relationship Id="rId12" Type="http://schemas.openxmlformats.org/officeDocument/2006/relationships/slide" Target="slides/slide7.xml"/><Relationship Id="rId56" Type="http://schemas.openxmlformats.org/officeDocument/2006/relationships/font" Target="fonts/OpenSans-regular.fntdata"/><Relationship Id="rId15" Type="http://schemas.openxmlformats.org/officeDocument/2006/relationships/slide" Target="slides/slide10.xml"/><Relationship Id="rId59" Type="http://schemas.openxmlformats.org/officeDocument/2006/relationships/font" Target="fonts/OpenSans-boldItalic.fntdata"/><Relationship Id="rId14" Type="http://schemas.openxmlformats.org/officeDocument/2006/relationships/slide" Target="slides/slide9.xml"/><Relationship Id="rId58" Type="http://schemas.openxmlformats.org/officeDocument/2006/relationships/font" Target="fonts/OpenSans-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3037840" cy="464820"/>
          </a:xfrm>
          <a:prstGeom prst="rect">
            <a:avLst/>
          </a:prstGeom>
          <a:noFill/>
          <a:ln>
            <a:noFill/>
          </a:ln>
        </p:spPr>
        <p:txBody>
          <a:bodyPr anchorCtr="0" anchor="t" bIns="91425" lIns="91425" spcFirstLastPara="1" rIns="91425" wrap="square" tIns="91425"/>
          <a:lstStyle>
            <a:lvl1pPr indent="0" lvl="0" mar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Shape 4"/>
          <p:cNvSpPr txBox="1"/>
          <p:nvPr>
            <p:ph idx="10" type="dt"/>
          </p:nvPr>
        </p:nvSpPr>
        <p:spPr>
          <a:xfrm>
            <a:off x="3970938" y="0"/>
            <a:ext cx="3037840" cy="464820"/>
          </a:xfrm>
          <a:prstGeom prst="rect">
            <a:avLst/>
          </a:prstGeom>
          <a:noFill/>
          <a:ln>
            <a:noFill/>
          </a:ln>
        </p:spPr>
        <p:txBody>
          <a:bodyPr anchorCtr="0" anchor="t" bIns="91425" lIns="91425" spcFirstLastPara="1" rIns="91425" wrap="square" tIns="91425"/>
          <a:lstStyle>
            <a:lvl1pPr indent="0" lvl="0" mar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Shape 5"/>
          <p:cNvSpPr/>
          <p:nvPr>
            <p:ph idx="3" type="sldImg"/>
          </p:nvPr>
        </p:nvSpPr>
        <p:spPr>
          <a:xfrm>
            <a:off x="1181100" y="696913"/>
            <a:ext cx="4648200" cy="348615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6" name="Shape 6"/>
          <p:cNvSpPr txBox="1"/>
          <p:nvPr>
            <p:ph idx="1" type="body"/>
          </p:nvPr>
        </p:nvSpPr>
        <p:spPr>
          <a:xfrm>
            <a:off x="701040" y="4415790"/>
            <a:ext cx="5608320" cy="418338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Shape 7"/>
          <p:cNvSpPr txBox="1"/>
          <p:nvPr>
            <p:ph idx="11" type="ftr"/>
          </p:nvPr>
        </p:nvSpPr>
        <p:spPr>
          <a:xfrm>
            <a:off x="0" y="8829967"/>
            <a:ext cx="3037840" cy="464820"/>
          </a:xfrm>
          <a:prstGeom prst="rect">
            <a:avLst/>
          </a:prstGeom>
          <a:noFill/>
          <a:ln>
            <a:noFill/>
          </a:ln>
        </p:spPr>
        <p:txBody>
          <a:bodyPr anchorCtr="0" anchor="b" bIns="91425" lIns="91425" spcFirstLastPara="1" rIns="91425" wrap="square" tIns="91425"/>
          <a:lstStyle>
            <a:lvl1pPr indent="0" lvl="0" mar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Shape 8"/>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 name="Shape 67"/>
        <p:cNvGrpSpPr/>
        <p:nvPr/>
      </p:nvGrpSpPr>
      <p:grpSpPr>
        <a:xfrm>
          <a:off x="0" y="0"/>
          <a:ext cx="0" cy="0"/>
          <a:chOff x="0" y="0"/>
          <a:chExt cx="0" cy="0"/>
        </a:xfrm>
      </p:grpSpPr>
      <p:sp>
        <p:nvSpPr>
          <p:cNvPr id="68" name="Shape 68"/>
          <p:cNvSpPr/>
          <p:nvPr>
            <p:ph idx="2" type="sldImg"/>
          </p:nvPr>
        </p:nvSpPr>
        <p:spPr>
          <a:xfrm>
            <a:off x="1181100" y="696913"/>
            <a:ext cx="4648200" cy="3486150"/>
          </a:xfrm>
          <a:custGeom>
            <a:pathLst>
              <a:path extrusionOk="0" h="120000" w="120000">
                <a:moveTo>
                  <a:pt x="0" y="0"/>
                </a:moveTo>
                <a:lnTo>
                  <a:pt x="120000" y="0"/>
                </a:lnTo>
                <a:lnTo>
                  <a:pt x="120000" y="120000"/>
                </a:lnTo>
                <a:lnTo>
                  <a:pt x="0" y="120000"/>
                </a:lnTo>
                <a:close/>
              </a:path>
            </a:pathLst>
          </a:custGeom>
          <a:noFill/>
          <a:ln>
            <a:noFill/>
          </a:ln>
        </p:spPr>
      </p:sp>
      <p:sp>
        <p:nvSpPr>
          <p:cNvPr id="69" name="Shape 69"/>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E&amp;B: circulate while participants come in; encourage people to make sure they can log in to TeachBoost; start looking at handouts</a:t>
            </a:r>
            <a:endParaRPr>
              <a:latin typeface="Arial"/>
              <a:ea typeface="Arial"/>
              <a:cs typeface="Arial"/>
              <a:sym typeface="Arial"/>
            </a:endParaRPr>
          </a:p>
          <a:p>
            <a:pPr indent="0" lvl="0" marL="0" marR="0" rtl="0" algn="l">
              <a:spcBef>
                <a:spcPts val="0"/>
              </a:spcBef>
              <a:spcAft>
                <a:spcPts val="0"/>
              </a:spcAft>
              <a:buNone/>
            </a:pPr>
            <a:r>
              <a:rPr lang="en-US">
                <a:latin typeface="Arial"/>
                <a:ea typeface="Arial"/>
                <a:cs typeface="Arial"/>
                <a:sym typeface="Arial"/>
              </a:rPr>
              <a:t>At 4:25ish: Introduce us</a:t>
            </a:r>
            <a:endParaRPr>
              <a:latin typeface="Arial"/>
              <a:ea typeface="Arial"/>
              <a:cs typeface="Arial"/>
              <a:sym typeface="Arial"/>
            </a:endParaRPr>
          </a:p>
        </p:txBody>
      </p:sp>
      <p:sp>
        <p:nvSpPr>
          <p:cNvPr id="70" name="Shape 70"/>
          <p:cNvSpPr txBox="1"/>
          <p:nvPr>
            <p:ph idx="10" type="dt"/>
          </p:nvPr>
        </p:nvSpPr>
        <p:spPr>
          <a:xfrm>
            <a:off x="3970938" y="0"/>
            <a:ext cx="3037840" cy="464820"/>
          </a:xfrm>
          <a:prstGeom prst="rect">
            <a:avLst/>
          </a:prstGeom>
          <a:noFill/>
          <a:ln>
            <a:noFill/>
          </a:ln>
        </p:spPr>
        <p:txBody>
          <a:bodyPr anchorCtr="0" anchor="t" bIns="46575" lIns="93175" spcFirstLastPara="1" rIns="93175" wrap="square" tIns="46575">
            <a:noAutofit/>
          </a:bodyPr>
          <a:lstStyle/>
          <a:p>
            <a:pPr indent="0" lvl="0" marL="0" marR="0" rtl="0" algn="r">
              <a:spcBef>
                <a:spcPts val="0"/>
              </a:spcBef>
              <a:spcAft>
                <a:spcPts val="0"/>
              </a:spcAft>
              <a:buNone/>
            </a:pPr>
            <a:r>
              <a:rPr b="0" i="0" lang="en-US" sz="1200" u="none" cap="none" strike="noStrike">
                <a:solidFill>
                  <a:schemeClr val="dk1"/>
                </a:solidFill>
                <a:latin typeface="Arial"/>
                <a:ea typeface="Arial"/>
                <a:cs typeface="Arial"/>
                <a:sym typeface="Arial"/>
              </a:rPr>
              <a:t>Summer 2014</a:t>
            </a:r>
            <a:endParaRPr/>
          </a:p>
        </p:txBody>
      </p:sp>
      <p:sp>
        <p:nvSpPr>
          <p:cNvPr id="71" name="Shape 71"/>
          <p:cNvSpPr txBox="1"/>
          <p:nvPr>
            <p:ph idx="11" type="ftr"/>
          </p:nvPr>
        </p:nvSpPr>
        <p:spPr>
          <a:xfrm>
            <a:off x="0"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SLGs</a:t>
            </a:r>
            <a:endParaRPr/>
          </a:p>
        </p:txBody>
      </p:sp>
      <p:sp>
        <p:nvSpPr>
          <p:cNvPr id="72" name="Shape 72"/>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 name="Shape 77"/>
        <p:cNvGrpSpPr/>
        <p:nvPr/>
      </p:nvGrpSpPr>
      <p:grpSpPr>
        <a:xfrm>
          <a:off x="0" y="0"/>
          <a:ext cx="0" cy="0"/>
          <a:chOff x="0" y="0"/>
          <a:chExt cx="0" cy="0"/>
        </a:xfrm>
      </p:grpSpPr>
      <p:sp>
        <p:nvSpPr>
          <p:cNvPr id="78" name="Shape 78"/>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p:spPr>
      </p:sp>
      <p:sp>
        <p:nvSpPr>
          <p:cNvPr id="79" name="Shape 79"/>
          <p:cNvSpPr txBox="1"/>
          <p:nvPr>
            <p:ph idx="1" type="body"/>
          </p:nvPr>
        </p:nvSpPr>
        <p:spPr>
          <a:xfrm>
            <a:off x="701040" y="4415790"/>
            <a:ext cx="5608200" cy="4183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4:25 Bridget </a:t>
            </a:r>
            <a:endParaRPr/>
          </a:p>
        </p:txBody>
      </p:sp>
      <p:sp>
        <p:nvSpPr>
          <p:cNvPr id="80" name="Shape 80"/>
          <p:cNvSpPr txBox="1"/>
          <p:nvPr>
            <p:ph idx="12" type="sldNum"/>
          </p:nvPr>
        </p:nvSpPr>
        <p:spPr>
          <a:xfrm>
            <a:off x="3970938" y="8829967"/>
            <a:ext cx="3037800" cy="464700"/>
          </a:xfrm>
          <a:prstGeom prst="rect">
            <a:avLst/>
          </a:prstGeom>
        </p:spPr>
        <p:txBody>
          <a:bodyPr anchorCtr="0" anchor="b" bIns="46575" lIns="93175" spcFirstLastPara="1" rIns="93175" wrap="square" tIns="46575">
            <a:noAutofit/>
          </a:bodyPr>
          <a:lstStyle/>
          <a:p>
            <a:pPr indent="0" lvl="0" marL="0">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Shape 86"/>
          <p:cNvSpPr/>
          <p:nvPr>
            <p:ph idx="2" type="sldImg"/>
          </p:nvPr>
        </p:nvSpPr>
        <p:spPr>
          <a:xfrm>
            <a:off x="1181100" y="696913"/>
            <a:ext cx="4648200" cy="3486150"/>
          </a:xfrm>
          <a:custGeom>
            <a:pathLst>
              <a:path extrusionOk="0" h="120000" w="120000">
                <a:moveTo>
                  <a:pt x="0" y="0"/>
                </a:moveTo>
                <a:lnTo>
                  <a:pt x="120000" y="0"/>
                </a:lnTo>
                <a:lnTo>
                  <a:pt x="120000" y="120000"/>
                </a:lnTo>
                <a:lnTo>
                  <a:pt x="0" y="120000"/>
                </a:lnTo>
                <a:close/>
              </a:path>
            </a:pathLst>
          </a:custGeom>
          <a:noFill/>
          <a:ln>
            <a:noFill/>
          </a:ln>
        </p:spPr>
      </p:sp>
      <p:sp>
        <p:nvSpPr>
          <p:cNvPr id="87" name="Shape 87"/>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bridget </a:t>
            </a:r>
            <a:endParaRPr b="0" i="0" sz="1200" u="none" cap="none" strike="noStrike">
              <a:solidFill>
                <a:schemeClr val="dk1"/>
              </a:solidFill>
              <a:latin typeface="Arial"/>
              <a:ea typeface="Arial"/>
              <a:cs typeface="Arial"/>
              <a:sym typeface="Arial"/>
            </a:endParaRPr>
          </a:p>
        </p:txBody>
      </p:sp>
      <p:sp>
        <p:nvSpPr>
          <p:cNvPr id="88" name="Shape 88"/>
          <p:cNvSpPr txBox="1"/>
          <p:nvPr>
            <p:ph idx="10" type="dt"/>
          </p:nvPr>
        </p:nvSpPr>
        <p:spPr>
          <a:xfrm>
            <a:off x="3970938" y="0"/>
            <a:ext cx="3037840" cy="464820"/>
          </a:xfrm>
          <a:prstGeom prst="rect">
            <a:avLst/>
          </a:prstGeom>
          <a:noFill/>
          <a:ln>
            <a:noFill/>
          </a:ln>
        </p:spPr>
        <p:txBody>
          <a:bodyPr anchorCtr="0" anchor="t" bIns="46575" lIns="93175" spcFirstLastPara="1" rIns="93175" wrap="square" tIns="46575">
            <a:noAutofit/>
          </a:bodyPr>
          <a:lstStyle/>
          <a:p>
            <a:pPr indent="0" lvl="0" marL="0" marR="0" rtl="0" algn="r">
              <a:spcBef>
                <a:spcPts val="0"/>
              </a:spcBef>
              <a:spcAft>
                <a:spcPts val="0"/>
              </a:spcAft>
              <a:buNone/>
            </a:pPr>
            <a:r>
              <a:rPr b="0" i="0" lang="en-US" sz="1200" u="none" cap="none" strike="noStrike">
                <a:solidFill>
                  <a:schemeClr val="dk1"/>
                </a:solidFill>
                <a:latin typeface="Arial"/>
                <a:ea typeface="Arial"/>
                <a:cs typeface="Arial"/>
                <a:sym typeface="Arial"/>
              </a:rPr>
              <a:t>August 2013</a:t>
            </a:r>
            <a:endParaRPr/>
          </a:p>
        </p:txBody>
      </p:sp>
      <p:sp>
        <p:nvSpPr>
          <p:cNvPr id="89" name="Shape 89"/>
          <p:cNvSpPr txBox="1"/>
          <p:nvPr>
            <p:ph idx="11" type="ftr"/>
          </p:nvPr>
        </p:nvSpPr>
        <p:spPr>
          <a:xfrm>
            <a:off x="0"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SLGs</a:t>
            </a:r>
            <a:endParaRPr/>
          </a:p>
        </p:txBody>
      </p:sp>
      <p:sp>
        <p:nvSpPr>
          <p:cNvPr id="90" name="Shape 90"/>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Shape 95"/>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p:spPr>
      </p:sp>
      <p:sp>
        <p:nvSpPr>
          <p:cNvPr id="96" name="Shape 96"/>
          <p:cNvSpPr txBox="1"/>
          <p:nvPr>
            <p:ph idx="1" type="body"/>
          </p:nvPr>
        </p:nvSpPr>
        <p:spPr>
          <a:xfrm>
            <a:off x="701040" y="4415790"/>
            <a:ext cx="5608200" cy="4183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bridget</a:t>
            </a:r>
            <a:endParaRPr/>
          </a:p>
        </p:txBody>
      </p:sp>
      <p:sp>
        <p:nvSpPr>
          <p:cNvPr id="97" name="Shape 97"/>
          <p:cNvSpPr txBox="1"/>
          <p:nvPr>
            <p:ph idx="12" type="sldNum"/>
          </p:nvPr>
        </p:nvSpPr>
        <p:spPr>
          <a:xfrm>
            <a:off x="3970938" y="8829967"/>
            <a:ext cx="3037800" cy="464700"/>
          </a:xfrm>
          <a:prstGeom prst="rect">
            <a:avLst/>
          </a:prstGeom>
        </p:spPr>
        <p:txBody>
          <a:bodyPr anchorCtr="0" anchor="b" bIns="46575" lIns="93175" spcFirstLastPara="1" rIns="93175" wrap="square" tIns="46575">
            <a:noAutofit/>
          </a:bodyPr>
          <a:lstStyle/>
          <a:p>
            <a:pPr indent="0" lvl="0" marL="0">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Shape 103"/>
          <p:cNvSpPr/>
          <p:nvPr>
            <p:ph idx="2" type="sldImg"/>
          </p:nvPr>
        </p:nvSpPr>
        <p:spPr>
          <a:xfrm>
            <a:off x="1181100" y="696913"/>
            <a:ext cx="4648200" cy="3486150"/>
          </a:xfrm>
          <a:custGeom>
            <a:pathLst>
              <a:path extrusionOk="0" h="120000" w="120000">
                <a:moveTo>
                  <a:pt x="0" y="0"/>
                </a:moveTo>
                <a:lnTo>
                  <a:pt x="120000" y="0"/>
                </a:lnTo>
                <a:lnTo>
                  <a:pt x="120000" y="120000"/>
                </a:lnTo>
                <a:lnTo>
                  <a:pt x="0" y="120000"/>
                </a:lnTo>
                <a:close/>
              </a:path>
            </a:pathLst>
          </a:custGeom>
          <a:noFill/>
          <a:ln>
            <a:noFill/>
          </a:ln>
        </p:spPr>
      </p:sp>
      <p:sp>
        <p:nvSpPr>
          <p:cNvPr id="104" name="Shape 104"/>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 Erin Multiple measures: SLGs, PRG, PPG</a:t>
            </a:r>
            <a:endParaRPr>
              <a:latin typeface="Arial"/>
              <a:ea typeface="Arial"/>
              <a:cs typeface="Arial"/>
              <a:sym typeface="Arial"/>
            </a:endParaRPr>
          </a:p>
          <a:p>
            <a:pPr indent="0" lvl="0" marL="0" marR="0" rtl="0" algn="l">
              <a:spcBef>
                <a:spcPts val="0"/>
              </a:spcBef>
              <a:spcAft>
                <a:spcPts val="0"/>
              </a:spcAft>
              <a:buNone/>
            </a:pPr>
            <a:r>
              <a:rPr lang="en-US">
                <a:latin typeface="Arial"/>
                <a:ea typeface="Arial"/>
                <a:cs typeface="Arial"/>
                <a:sym typeface="Arial"/>
              </a:rPr>
              <a:t>2 minutes</a:t>
            </a:r>
            <a:endParaRPr>
              <a:latin typeface="Arial"/>
              <a:ea typeface="Arial"/>
              <a:cs typeface="Arial"/>
              <a:sym typeface="Arial"/>
            </a:endParaRPr>
          </a:p>
        </p:txBody>
      </p:sp>
      <p:sp>
        <p:nvSpPr>
          <p:cNvPr id="105" name="Shape 105"/>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Shape 118"/>
          <p:cNvSpPr/>
          <p:nvPr>
            <p:ph idx="2" type="sldImg"/>
          </p:nvPr>
        </p:nvSpPr>
        <p:spPr>
          <a:xfrm>
            <a:off x="1181100" y="696913"/>
            <a:ext cx="4648200" cy="3486150"/>
          </a:xfrm>
          <a:custGeom>
            <a:pathLst>
              <a:path extrusionOk="0" h="120000" w="120000">
                <a:moveTo>
                  <a:pt x="0" y="0"/>
                </a:moveTo>
                <a:lnTo>
                  <a:pt x="120000" y="0"/>
                </a:lnTo>
                <a:lnTo>
                  <a:pt x="120000" y="120000"/>
                </a:lnTo>
                <a:lnTo>
                  <a:pt x="0" y="120000"/>
                </a:lnTo>
                <a:close/>
              </a:path>
            </a:pathLst>
          </a:custGeom>
          <a:noFill/>
          <a:ln>
            <a:noFill/>
          </a:ln>
        </p:spPr>
      </p:sp>
      <p:sp>
        <p:nvSpPr>
          <p:cNvPr id="119" name="Shape 119"/>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Erin: 2 minutes</a:t>
            </a:r>
            <a:endParaRPr b="0" i="0" sz="1200" u="none" cap="none" strike="noStrike">
              <a:solidFill>
                <a:schemeClr val="dk1"/>
              </a:solidFill>
              <a:latin typeface="Arial"/>
              <a:ea typeface="Arial"/>
              <a:cs typeface="Arial"/>
              <a:sym typeface="Arial"/>
            </a:endParaRPr>
          </a:p>
        </p:txBody>
      </p:sp>
      <p:sp>
        <p:nvSpPr>
          <p:cNvPr id="120" name="Shape 120"/>
          <p:cNvSpPr txBox="1"/>
          <p:nvPr>
            <p:ph idx="10" type="dt"/>
          </p:nvPr>
        </p:nvSpPr>
        <p:spPr>
          <a:xfrm>
            <a:off x="3970938" y="0"/>
            <a:ext cx="3037840" cy="464820"/>
          </a:xfrm>
          <a:prstGeom prst="rect">
            <a:avLst/>
          </a:prstGeom>
          <a:noFill/>
          <a:ln>
            <a:noFill/>
          </a:ln>
        </p:spPr>
        <p:txBody>
          <a:bodyPr anchorCtr="0" anchor="t" bIns="46575" lIns="93175" spcFirstLastPara="1" rIns="93175" wrap="square" tIns="46575">
            <a:noAutofit/>
          </a:bodyPr>
          <a:lstStyle/>
          <a:p>
            <a:pPr indent="0" lvl="0" marL="0" marR="0" rtl="0" algn="r">
              <a:spcBef>
                <a:spcPts val="0"/>
              </a:spcBef>
              <a:spcAft>
                <a:spcPts val="0"/>
              </a:spcAft>
              <a:buNone/>
            </a:pPr>
            <a:r>
              <a:rPr b="0" i="0" lang="en-US" sz="1200" u="none" cap="none" strike="noStrike">
                <a:solidFill>
                  <a:schemeClr val="dk1"/>
                </a:solidFill>
                <a:latin typeface="Arial"/>
                <a:ea typeface="Arial"/>
                <a:cs typeface="Arial"/>
                <a:sym typeface="Arial"/>
              </a:rPr>
              <a:t>August 2013</a:t>
            </a:r>
            <a:endParaRPr/>
          </a:p>
        </p:txBody>
      </p:sp>
      <p:sp>
        <p:nvSpPr>
          <p:cNvPr id="121" name="Shape 121"/>
          <p:cNvSpPr txBox="1"/>
          <p:nvPr>
            <p:ph idx="11" type="ftr"/>
          </p:nvPr>
        </p:nvSpPr>
        <p:spPr>
          <a:xfrm>
            <a:off x="0"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SLGs</a:t>
            </a:r>
            <a:endParaRPr/>
          </a:p>
        </p:txBody>
      </p:sp>
      <p:sp>
        <p:nvSpPr>
          <p:cNvPr id="122" name="Shape 122"/>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Shape 127"/>
          <p:cNvSpPr/>
          <p:nvPr>
            <p:ph idx="2" type="sldImg"/>
          </p:nvPr>
        </p:nvSpPr>
        <p:spPr>
          <a:xfrm>
            <a:off x="1181100" y="696913"/>
            <a:ext cx="4648200" cy="3486150"/>
          </a:xfrm>
          <a:custGeom>
            <a:pathLst>
              <a:path extrusionOk="0" h="120000" w="120000">
                <a:moveTo>
                  <a:pt x="0" y="0"/>
                </a:moveTo>
                <a:lnTo>
                  <a:pt x="120000" y="0"/>
                </a:lnTo>
                <a:lnTo>
                  <a:pt x="120000" y="120000"/>
                </a:lnTo>
                <a:lnTo>
                  <a:pt x="0" y="120000"/>
                </a:lnTo>
                <a:close/>
              </a:path>
            </a:pathLst>
          </a:custGeom>
          <a:noFill/>
          <a:ln>
            <a:noFill/>
          </a:ln>
        </p:spPr>
      </p:sp>
      <p:sp>
        <p:nvSpPr>
          <p:cNvPr id="128" name="Shape 128"/>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Erin: 1 minute</a:t>
            </a:r>
            <a:endParaRPr b="0" i="0" sz="12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129" name="Shape 129"/>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b="0" lang="en-US" sz="1200" u="none">
                <a:solidFill>
                  <a:schemeClr val="dk1"/>
                </a:solidFill>
                <a:latin typeface="Arial"/>
                <a:ea typeface="Arial"/>
                <a:cs typeface="Arial"/>
                <a:sym typeface="Arial"/>
              </a:rPr>
              <a:t>‹#›</a:t>
            </a:fld>
            <a:endParaRPr b="0" sz="1200" u="non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Shape 152"/>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p:spPr>
      </p:sp>
      <p:sp>
        <p:nvSpPr>
          <p:cNvPr id="153" name="Shape 153"/>
          <p:cNvSpPr txBox="1"/>
          <p:nvPr>
            <p:ph idx="1" type="body"/>
          </p:nvPr>
        </p:nvSpPr>
        <p:spPr>
          <a:xfrm>
            <a:off x="701040" y="4415790"/>
            <a:ext cx="5608200" cy="4183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Erin: 2 minutes</a:t>
            </a:r>
            <a:endParaRPr/>
          </a:p>
        </p:txBody>
      </p:sp>
      <p:sp>
        <p:nvSpPr>
          <p:cNvPr id="154" name="Shape 154"/>
          <p:cNvSpPr txBox="1"/>
          <p:nvPr>
            <p:ph idx="12" type="sldNum"/>
          </p:nvPr>
        </p:nvSpPr>
        <p:spPr>
          <a:xfrm>
            <a:off x="3970938" y="8829967"/>
            <a:ext cx="3037800" cy="464700"/>
          </a:xfrm>
          <a:prstGeom prst="rect">
            <a:avLst/>
          </a:prstGeom>
        </p:spPr>
        <p:txBody>
          <a:bodyPr anchorCtr="0" anchor="b" bIns="46575" lIns="93175" spcFirstLastPara="1" rIns="93175" wrap="square" tIns="46575">
            <a:noAutofit/>
          </a:bodyPr>
          <a:lstStyle/>
          <a:p>
            <a:pPr indent="0" lvl="0" marL="0">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Shape 159"/>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med" w="med" type="none"/>
            <a:tailEnd len="med" w="med" type="none"/>
          </a:ln>
        </p:spPr>
      </p:sp>
      <p:sp>
        <p:nvSpPr>
          <p:cNvPr id="160" name="Shape 160"/>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t>Bridget: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61" name="Shape 161"/>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5" name="Shape 165"/>
        <p:cNvGrpSpPr/>
        <p:nvPr/>
      </p:nvGrpSpPr>
      <p:grpSpPr>
        <a:xfrm>
          <a:off x="0" y="0"/>
          <a:ext cx="0" cy="0"/>
          <a:chOff x="0" y="0"/>
          <a:chExt cx="0" cy="0"/>
        </a:xfrm>
      </p:grpSpPr>
      <p:sp>
        <p:nvSpPr>
          <p:cNvPr id="166" name="Shape 166"/>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a:noFill/>
          <a:ln>
            <a:noFill/>
          </a:ln>
        </p:spPr>
      </p:sp>
      <p:sp>
        <p:nvSpPr>
          <p:cNvPr id="167" name="Shape 167"/>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Bridget and Erin</a:t>
            </a:r>
            <a:endParaRPr>
              <a:latin typeface="Arial"/>
              <a:ea typeface="Arial"/>
              <a:cs typeface="Arial"/>
              <a:sym typeface="Arial"/>
            </a:endParaRPr>
          </a:p>
          <a:p>
            <a:pPr indent="0" lvl="0" marL="0" marR="0" rtl="0" algn="l">
              <a:spcBef>
                <a:spcPts val="0"/>
              </a:spcBef>
              <a:spcAft>
                <a:spcPts val="0"/>
              </a:spcAft>
              <a:buNone/>
            </a:pPr>
            <a:r>
              <a:t/>
            </a:r>
            <a:endParaRPr>
              <a:latin typeface="Arial"/>
              <a:ea typeface="Arial"/>
              <a:cs typeface="Arial"/>
              <a:sym typeface="Arial"/>
            </a:endParaRPr>
          </a:p>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Example for secondary – if have multiple preps, you pick the preps you have in common: if I have 2 geometry, 1 algebra, 1 advanced algebra,  and 1 pre-calculus, I will choose geometry and include all those students between my two goals. If the classes are a trimester long, I write them for a trimester – if they are semester-long, I write the goal for a semester – if they are year-long, I write them for a year</a:t>
            </a:r>
            <a:endParaRPr b="0" i="0" sz="12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t/>
            </a:r>
            <a:endParaRPr>
              <a:latin typeface="Arial"/>
              <a:ea typeface="Arial"/>
              <a:cs typeface="Arial"/>
              <a:sym typeface="Arial"/>
            </a:endParaRPr>
          </a:p>
          <a:p>
            <a:pPr indent="0" lvl="0" marL="0" marR="0" rtl="0" algn="l">
              <a:spcBef>
                <a:spcPts val="0"/>
              </a:spcBef>
              <a:spcAft>
                <a:spcPts val="0"/>
              </a:spcAft>
              <a:buNone/>
            </a:pPr>
            <a:r>
              <a:rPr lang="en-US">
                <a:latin typeface="Arial"/>
                <a:ea typeface="Arial"/>
                <a:cs typeface="Arial"/>
                <a:sym typeface="Arial"/>
              </a:rPr>
              <a:t>At the  Elementary level you will pick a subject - reading, math writing that is a focus of your instructional growth for the year . We typically write our goals for the year.  </a:t>
            </a:r>
            <a:endParaRPr>
              <a:latin typeface="Arial"/>
              <a:ea typeface="Arial"/>
              <a:cs typeface="Arial"/>
              <a:sym typeface="Arial"/>
            </a:endParaRPr>
          </a:p>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168" name="Shape 168"/>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4" name="Shape 174"/>
        <p:cNvGrpSpPr/>
        <p:nvPr/>
      </p:nvGrpSpPr>
      <p:grpSpPr>
        <a:xfrm>
          <a:off x="0" y="0"/>
          <a:ext cx="0" cy="0"/>
          <a:chOff x="0" y="0"/>
          <a:chExt cx="0" cy="0"/>
        </a:xfrm>
      </p:grpSpPr>
      <p:sp>
        <p:nvSpPr>
          <p:cNvPr id="175" name="Shape 175"/>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a:noFill/>
          <a:ln>
            <a:noFill/>
          </a:ln>
        </p:spPr>
      </p:sp>
      <p:sp>
        <p:nvSpPr>
          <p:cNvPr id="176" name="Shape 176"/>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Bridget and Erin</a:t>
            </a:r>
            <a:endParaRPr>
              <a:latin typeface="Arial"/>
              <a:ea typeface="Arial"/>
              <a:cs typeface="Arial"/>
              <a:sym typeface="Arial"/>
            </a:endParaRPr>
          </a:p>
          <a:p>
            <a:pPr indent="0" lvl="0" marL="0" marR="0" rtl="0" algn="l">
              <a:spcBef>
                <a:spcPts val="0"/>
              </a:spcBef>
              <a:spcAft>
                <a:spcPts val="0"/>
              </a:spcAft>
              <a:buNone/>
            </a:pPr>
            <a:r>
              <a:t/>
            </a:r>
            <a:endParaRPr>
              <a:latin typeface="Arial"/>
              <a:ea typeface="Arial"/>
              <a:cs typeface="Arial"/>
              <a:sym typeface="Arial"/>
            </a:endParaRPr>
          </a:p>
          <a:p>
            <a:pPr indent="0" lvl="0" marL="0" marR="0" rtl="0" algn="l">
              <a:spcBef>
                <a:spcPts val="0"/>
              </a:spcBef>
              <a:spcAft>
                <a:spcPts val="0"/>
              </a:spcAft>
              <a:buNone/>
            </a:pPr>
            <a:r>
              <a:rPr lang="en-US">
                <a:latin typeface="Arial"/>
                <a:ea typeface="Arial"/>
                <a:cs typeface="Arial"/>
                <a:sym typeface="Arial"/>
              </a:rPr>
              <a:t>Yes!   Elementary can pick goal topics in any area- keep in mind you will need to provide a pre, post and progress monitoring systems check for the goal that you write -  your goal needs to reflect a change or growth in instruction - and should not be based on a short instructional unit - but on a teaching technique that you are refining over several units of instruction  You can pick a goal that is a focus for your PLC .. but you do not have to … make it work for you  </a:t>
            </a:r>
            <a:endParaRPr b="0" i="0" sz="1200" u="none" cap="none" strike="noStrike">
              <a:solidFill>
                <a:schemeClr val="dk1"/>
              </a:solidFill>
              <a:latin typeface="Arial"/>
              <a:ea typeface="Arial"/>
              <a:cs typeface="Arial"/>
              <a:sym typeface="Arial"/>
            </a:endParaRPr>
          </a:p>
        </p:txBody>
      </p:sp>
      <p:sp>
        <p:nvSpPr>
          <p:cNvPr id="177" name="Shape 177"/>
          <p:cNvSpPr txBox="1"/>
          <p:nvPr>
            <p:ph idx="10" type="dt"/>
          </p:nvPr>
        </p:nvSpPr>
        <p:spPr>
          <a:xfrm>
            <a:off x="3970938" y="0"/>
            <a:ext cx="3037800" cy="464700"/>
          </a:xfrm>
          <a:prstGeom prst="rect">
            <a:avLst/>
          </a:prstGeom>
          <a:noFill/>
          <a:ln>
            <a:noFill/>
          </a:ln>
        </p:spPr>
        <p:txBody>
          <a:bodyPr anchorCtr="0" anchor="t" bIns="46575" lIns="93175" spcFirstLastPara="1" rIns="93175" wrap="square" tIns="46575">
            <a:no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August 2013</a:t>
            </a:r>
            <a:endParaRPr/>
          </a:p>
        </p:txBody>
      </p:sp>
      <p:sp>
        <p:nvSpPr>
          <p:cNvPr id="178" name="Shape 178"/>
          <p:cNvSpPr txBox="1"/>
          <p:nvPr>
            <p:ph idx="11" type="ftr"/>
          </p:nvPr>
        </p:nvSpPr>
        <p:spPr>
          <a:xfrm>
            <a:off x="0"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SLGs</a:t>
            </a:r>
            <a:endParaRPr/>
          </a:p>
        </p:txBody>
      </p:sp>
      <p:sp>
        <p:nvSpPr>
          <p:cNvPr id="179" name="Shape 179"/>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3" name="Shape 183"/>
        <p:cNvGrpSpPr/>
        <p:nvPr/>
      </p:nvGrpSpPr>
      <p:grpSpPr>
        <a:xfrm>
          <a:off x="0" y="0"/>
          <a:ext cx="0" cy="0"/>
          <a:chOff x="0" y="0"/>
          <a:chExt cx="0" cy="0"/>
        </a:xfrm>
      </p:grpSpPr>
      <p:sp>
        <p:nvSpPr>
          <p:cNvPr id="184" name="Shape 184"/>
          <p:cNvSpPr/>
          <p:nvPr>
            <p:ph idx="2" type="sldImg"/>
          </p:nvPr>
        </p:nvSpPr>
        <p:spPr>
          <a:xfrm>
            <a:off x="1181100" y="696913"/>
            <a:ext cx="4648200" cy="3486150"/>
          </a:xfrm>
          <a:custGeom>
            <a:pathLst>
              <a:path extrusionOk="0" h="120000" w="120000">
                <a:moveTo>
                  <a:pt x="0" y="0"/>
                </a:moveTo>
                <a:lnTo>
                  <a:pt x="120000" y="0"/>
                </a:lnTo>
                <a:lnTo>
                  <a:pt x="120000" y="120000"/>
                </a:lnTo>
                <a:lnTo>
                  <a:pt x="0" y="120000"/>
                </a:lnTo>
                <a:close/>
              </a:path>
            </a:pathLst>
          </a:custGeom>
          <a:noFill/>
          <a:ln>
            <a:noFill/>
          </a:ln>
        </p:spPr>
      </p:sp>
      <p:sp>
        <p:nvSpPr>
          <p:cNvPr id="185" name="Shape 185"/>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rPr lang="en-US">
                <a:latin typeface="Arial"/>
                <a:ea typeface="Arial"/>
                <a:cs typeface="Arial"/>
                <a:sym typeface="Arial"/>
              </a:rPr>
              <a:t>Bridget </a:t>
            </a:r>
            <a:endParaRPr b="0" i="0" sz="1200" u="none" cap="none" strike="noStrike">
              <a:solidFill>
                <a:schemeClr val="dk1"/>
              </a:solidFill>
              <a:latin typeface="Arial"/>
              <a:ea typeface="Arial"/>
              <a:cs typeface="Arial"/>
              <a:sym typeface="Arial"/>
            </a:endParaRPr>
          </a:p>
        </p:txBody>
      </p:sp>
      <p:sp>
        <p:nvSpPr>
          <p:cNvPr id="186" name="Shape 186"/>
          <p:cNvSpPr txBox="1"/>
          <p:nvPr>
            <p:ph idx="10" type="dt"/>
          </p:nvPr>
        </p:nvSpPr>
        <p:spPr>
          <a:xfrm>
            <a:off x="3970938" y="0"/>
            <a:ext cx="3037840" cy="464820"/>
          </a:xfrm>
          <a:prstGeom prst="rect">
            <a:avLst/>
          </a:prstGeom>
          <a:noFill/>
          <a:ln>
            <a:noFill/>
          </a:ln>
        </p:spPr>
        <p:txBody>
          <a:bodyPr anchorCtr="0" anchor="t" bIns="46575" lIns="93175" spcFirstLastPara="1" rIns="93175" wrap="square" tIns="46575">
            <a:no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August 2013</a:t>
            </a:r>
            <a:endParaRPr/>
          </a:p>
        </p:txBody>
      </p:sp>
      <p:sp>
        <p:nvSpPr>
          <p:cNvPr id="187" name="Shape 187"/>
          <p:cNvSpPr txBox="1"/>
          <p:nvPr>
            <p:ph idx="11" type="ftr"/>
          </p:nvPr>
        </p:nvSpPr>
        <p:spPr>
          <a:xfrm>
            <a:off x="0"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SLGs</a:t>
            </a:r>
            <a:endParaRPr/>
          </a:p>
        </p:txBody>
      </p:sp>
      <p:sp>
        <p:nvSpPr>
          <p:cNvPr id="188" name="Shape 188"/>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3" name="Shape 193"/>
        <p:cNvGrpSpPr/>
        <p:nvPr/>
      </p:nvGrpSpPr>
      <p:grpSpPr>
        <a:xfrm>
          <a:off x="0" y="0"/>
          <a:ext cx="0" cy="0"/>
          <a:chOff x="0" y="0"/>
          <a:chExt cx="0" cy="0"/>
        </a:xfrm>
      </p:grpSpPr>
      <p:sp>
        <p:nvSpPr>
          <p:cNvPr id="194" name="Shape 194"/>
          <p:cNvSpPr/>
          <p:nvPr>
            <p:ph idx="2" type="sldImg"/>
          </p:nvPr>
        </p:nvSpPr>
        <p:spPr>
          <a:xfrm>
            <a:off x="1181100" y="696913"/>
            <a:ext cx="4648200" cy="3486150"/>
          </a:xfrm>
          <a:custGeom>
            <a:pathLst>
              <a:path extrusionOk="0" h="120000" w="120000">
                <a:moveTo>
                  <a:pt x="0" y="0"/>
                </a:moveTo>
                <a:lnTo>
                  <a:pt x="120000" y="0"/>
                </a:lnTo>
                <a:lnTo>
                  <a:pt x="120000" y="120000"/>
                </a:lnTo>
                <a:lnTo>
                  <a:pt x="0" y="120000"/>
                </a:lnTo>
                <a:close/>
              </a:path>
            </a:pathLst>
          </a:custGeom>
          <a:noFill/>
          <a:ln>
            <a:noFill/>
          </a:ln>
        </p:spPr>
      </p:sp>
      <p:sp>
        <p:nvSpPr>
          <p:cNvPr id="195" name="Shape 195"/>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Erin</a:t>
            </a:r>
            <a:endParaRPr b="0" i="0" sz="12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196" name="Shape 196"/>
          <p:cNvSpPr txBox="1"/>
          <p:nvPr>
            <p:ph idx="10" type="dt"/>
          </p:nvPr>
        </p:nvSpPr>
        <p:spPr>
          <a:xfrm>
            <a:off x="3970938" y="0"/>
            <a:ext cx="3037840" cy="464820"/>
          </a:xfrm>
          <a:prstGeom prst="rect">
            <a:avLst/>
          </a:prstGeom>
          <a:noFill/>
          <a:ln>
            <a:noFill/>
          </a:ln>
        </p:spPr>
        <p:txBody>
          <a:bodyPr anchorCtr="0" anchor="t" bIns="46575" lIns="93175" spcFirstLastPara="1" rIns="93175" wrap="square" tIns="46575">
            <a:no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August 2013</a:t>
            </a:r>
            <a:endParaRPr/>
          </a:p>
        </p:txBody>
      </p:sp>
      <p:sp>
        <p:nvSpPr>
          <p:cNvPr id="197" name="Shape 197"/>
          <p:cNvSpPr txBox="1"/>
          <p:nvPr>
            <p:ph idx="11" type="ftr"/>
          </p:nvPr>
        </p:nvSpPr>
        <p:spPr>
          <a:xfrm>
            <a:off x="0"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SLGs</a:t>
            </a:r>
            <a:endParaRPr/>
          </a:p>
        </p:txBody>
      </p:sp>
      <p:sp>
        <p:nvSpPr>
          <p:cNvPr id="198" name="Shape 198"/>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Shape 204"/>
          <p:cNvSpPr/>
          <p:nvPr>
            <p:ph idx="2" type="sldImg"/>
          </p:nvPr>
        </p:nvSpPr>
        <p:spPr>
          <a:xfrm>
            <a:off x="1181100" y="696913"/>
            <a:ext cx="4648200" cy="3486150"/>
          </a:xfrm>
          <a:custGeom>
            <a:pathLst>
              <a:path extrusionOk="0" h="120000" w="120000">
                <a:moveTo>
                  <a:pt x="0" y="0"/>
                </a:moveTo>
                <a:lnTo>
                  <a:pt x="120000" y="0"/>
                </a:lnTo>
                <a:lnTo>
                  <a:pt x="120000" y="120000"/>
                </a:lnTo>
                <a:lnTo>
                  <a:pt x="0" y="120000"/>
                </a:lnTo>
                <a:close/>
              </a:path>
            </a:pathLst>
          </a:custGeom>
          <a:noFill/>
          <a:ln>
            <a:noFill/>
          </a:ln>
        </p:spPr>
      </p:sp>
      <p:sp>
        <p:nvSpPr>
          <p:cNvPr id="205" name="Shape 205"/>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rPr lang="en-US">
                <a:latin typeface="Arial"/>
                <a:ea typeface="Arial"/>
                <a:cs typeface="Arial"/>
                <a:sym typeface="Arial"/>
              </a:rPr>
              <a:t>Erin </a:t>
            </a:r>
            <a:endParaRPr b="0" i="0" sz="1200" u="none" cap="none" strike="noStrike">
              <a:solidFill>
                <a:schemeClr val="dk1"/>
              </a:solidFill>
              <a:latin typeface="Arial"/>
              <a:ea typeface="Arial"/>
              <a:cs typeface="Arial"/>
              <a:sym typeface="Arial"/>
            </a:endParaRPr>
          </a:p>
        </p:txBody>
      </p:sp>
      <p:sp>
        <p:nvSpPr>
          <p:cNvPr id="206" name="Shape 206"/>
          <p:cNvSpPr txBox="1"/>
          <p:nvPr>
            <p:ph idx="10" type="dt"/>
          </p:nvPr>
        </p:nvSpPr>
        <p:spPr>
          <a:xfrm>
            <a:off x="3970938" y="0"/>
            <a:ext cx="3037840" cy="464820"/>
          </a:xfrm>
          <a:prstGeom prst="rect">
            <a:avLst/>
          </a:prstGeom>
          <a:noFill/>
          <a:ln>
            <a:noFill/>
          </a:ln>
        </p:spPr>
        <p:txBody>
          <a:bodyPr anchorCtr="0" anchor="t" bIns="46575" lIns="93175" spcFirstLastPara="1" rIns="93175" wrap="square" tIns="46575">
            <a:no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August 2013</a:t>
            </a:r>
            <a:endParaRPr/>
          </a:p>
        </p:txBody>
      </p:sp>
      <p:sp>
        <p:nvSpPr>
          <p:cNvPr id="207" name="Shape 207"/>
          <p:cNvSpPr txBox="1"/>
          <p:nvPr>
            <p:ph idx="11" type="ftr"/>
          </p:nvPr>
        </p:nvSpPr>
        <p:spPr>
          <a:xfrm>
            <a:off x="0"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SLGs</a:t>
            </a:r>
            <a:endParaRPr/>
          </a:p>
        </p:txBody>
      </p:sp>
      <p:sp>
        <p:nvSpPr>
          <p:cNvPr id="208" name="Shape 208"/>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3" name="Shape 213"/>
        <p:cNvGrpSpPr/>
        <p:nvPr/>
      </p:nvGrpSpPr>
      <p:grpSpPr>
        <a:xfrm>
          <a:off x="0" y="0"/>
          <a:ext cx="0" cy="0"/>
          <a:chOff x="0" y="0"/>
          <a:chExt cx="0" cy="0"/>
        </a:xfrm>
      </p:grpSpPr>
      <p:sp>
        <p:nvSpPr>
          <p:cNvPr id="214" name="Shape 214"/>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p:spPr>
      </p:sp>
      <p:sp>
        <p:nvSpPr>
          <p:cNvPr id="215" name="Shape 215"/>
          <p:cNvSpPr txBox="1"/>
          <p:nvPr>
            <p:ph idx="1" type="body"/>
          </p:nvPr>
        </p:nvSpPr>
        <p:spPr>
          <a:xfrm>
            <a:off x="701040" y="4415790"/>
            <a:ext cx="5608200" cy="4183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Bridget and Erin</a:t>
            </a:r>
            <a:endParaRPr/>
          </a:p>
          <a:p>
            <a:pPr indent="0" lvl="0" marL="0">
              <a:spcBef>
                <a:spcPts val="0"/>
              </a:spcBef>
              <a:spcAft>
                <a:spcPts val="0"/>
              </a:spcAft>
              <a:buNone/>
            </a:pPr>
            <a:r>
              <a:t/>
            </a:r>
            <a:endParaRPr/>
          </a:p>
          <a:p>
            <a:pPr indent="0" lvl="0" marL="0">
              <a:spcBef>
                <a:spcPts val="0"/>
              </a:spcBef>
              <a:spcAft>
                <a:spcPts val="0"/>
              </a:spcAft>
              <a:buNone/>
            </a:pPr>
            <a:r>
              <a:rPr lang="en-US"/>
              <a:t>options for specialists include joining a PLC - that the whole team is working on a goal .. it should be a goal that you are working on for a good chunk of your instructional time   track and assess… Be careful of picking a small sample to  think about common assessments / instruction   ex  I can work with 4-6 on Comprehension supports .. and track impact of my support on ATI kids in Grades 4-6 … gives a wider base of data </a:t>
            </a:r>
            <a:endParaRPr/>
          </a:p>
        </p:txBody>
      </p:sp>
      <p:sp>
        <p:nvSpPr>
          <p:cNvPr id="216" name="Shape 216"/>
          <p:cNvSpPr txBox="1"/>
          <p:nvPr>
            <p:ph idx="12" type="sldNum"/>
          </p:nvPr>
        </p:nvSpPr>
        <p:spPr>
          <a:xfrm>
            <a:off x="3970938" y="8829967"/>
            <a:ext cx="3037800" cy="464700"/>
          </a:xfrm>
          <a:prstGeom prst="rect">
            <a:avLst/>
          </a:prstGeom>
        </p:spPr>
        <p:txBody>
          <a:bodyPr anchorCtr="0" anchor="b" bIns="46575" lIns="93175" spcFirstLastPara="1" rIns="93175" wrap="square" tIns="46575">
            <a:noAutofit/>
          </a:bodyPr>
          <a:lstStyle/>
          <a:p>
            <a:pPr indent="0" lvl="0" marL="0">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0" name="Shape 220"/>
        <p:cNvGrpSpPr/>
        <p:nvPr/>
      </p:nvGrpSpPr>
      <p:grpSpPr>
        <a:xfrm>
          <a:off x="0" y="0"/>
          <a:ext cx="0" cy="0"/>
          <a:chOff x="0" y="0"/>
          <a:chExt cx="0" cy="0"/>
        </a:xfrm>
      </p:grpSpPr>
      <p:sp>
        <p:nvSpPr>
          <p:cNvPr id="221" name="Shape 221"/>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p:spPr>
      </p:sp>
      <p:sp>
        <p:nvSpPr>
          <p:cNvPr id="222" name="Shape 222"/>
          <p:cNvSpPr txBox="1"/>
          <p:nvPr>
            <p:ph idx="1" type="body"/>
          </p:nvPr>
        </p:nvSpPr>
        <p:spPr>
          <a:xfrm>
            <a:off x="701040" y="4415790"/>
            <a:ext cx="5608200" cy="418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US"/>
              <a:t>bridget</a:t>
            </a:r>
            <a:endParaRPr/>
          </a:p>
        </p:txBody>
      </p:sp>
      <p:sp>
        <p:nvSpPr>
          <p:cNvPr id="223" name="Shape 223"/>
          <p:cNvSpPr txBox="1"/>
          <p:nvPr>
            <p:ph idx="12" type="sldNum"/>
          </p:nvPr>
        </p:nvSpPr>
        <p:spPr>
          <a:xfrm>
            <a:off x="3970938" y="8829967"/>
            <a:ext cx="3037800" cy="464700"/>
          </a:xfrm>
          <a:prstGeom prst="rect">
            <a:avLst/>
          </a:prstGeom>
        </p:spPr>
        <p:txBody>
          <a:bodyPr anchorCtr="0" anchor="b" bIns="46575" lIns="93175" spcFirstLastPara="1" rIns="93175" wrap="square" tIns="46575">
            <a:noAutofit/>
          </a:bodyPr>
          <a:lstStyle/>
          <a:p>
            <a:pPr indent="0" lvl="0" marL="0" rtl="0">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7" name="Shape 227"/>
        <p:cNvGrpSpPr/>
        <p:nvPr/>
      </p:nvGrpSpPr>
      <p:grpSpPr>
        <a:xfrm>
          <a:off x="0" y="0"/>
          <a:ext cx="0" cy="0"/>
          <a:chOff x="0" y="0"/>
          <a:chExt cx="0" cy="0"/>
        </a:xfrm>
      </p:grpSpPr>
      <p:sp>
        <p:nvSpPr>
          <p:cNvPr id="228" name="Shape 228"/>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a:noFill/>
          <a:ln>
            <a:noFill/>
          </a:ln>
        </p:spPr>
      </p:sp>
      <p:sp>
        <p:nvSpPr>
          <p:cNvPr id="229" name="Shape 229"/>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rPr lang="en-US">
                <a:latin typeface="Arial"/>
                <a:ea typeface="Arial"/>
                <a:cs typeface="Arial"/>
                <a:sym typeface="Arial"/>
              </a:rPr>
              <a:t>Bridget</a:t>
            </a:r>
            <a:endParaRPr b="0" i="0" sz="12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230" name="Shape 230"/>
          <p:cNvSpPr txBox="1"/>
          <p:nvPr>
            <p:ph idx="10" type="dt"/>
          </p:nvPr>
        </p:nvSpPr>
        <p:spPr>
          <a:xfrm>
            <a:off x="3970938" y="0"/>
            <a:ext cx="3037800" cy="464700"/>
          </a:xfrm>
          <a:prstGeom prst="rect">
            <a:avLst/>
          </a:prstGeom>
          <a:noFill/>
          <a:ln>
            <a:noFill/>
          </a:ln>
        </p:spPr>
        <p:txBody>
          <a:bodyPr anchorCtr="0" anchor="t" bIns="46575" lIns="93175" spcFirstLastPara="1" rIns="93175" wrap="square" tIns="46575">
            <a:no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August 2013</a:t>
            </a:r>
            <a:endParaRPr/>
          </a:p>
        </p:txBody>
      </p:sp>
      <p:sp>
        <p:nvSpPr>
          <p:cNvPr id="231" name="Shape 231"/>
          <p:cNvSpPr txBox="1"/>
          <p:nvPr>
            <p:ph idx="11" type="ftr"/>
          </p:nvPr>
        </p:nvSpPr>
        <p:spPr>
          <a:xfrm>
            <a:off x="0"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SLGs</a:t>
            </a:r>
            <a:endParaRPr/>
          </a:p>
        </p:txBody>
      </p:sp>
      <p:sp>
        <p:nvSpPr>
          <p:cNvPr id="232" name="Shape 232"/>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7" name="Shape 237"/>
        <p:cNvGrpSpPr/>
        <p:nvPr/>
      </p:nvGrpSpPr>
      <p:grpSpPr>
        <a:xfrm>
          <a:off x="0" y="0"/>
          <a:ext cx="0" cy="0"/>
          <a:chOff x="0" y="0"/>
          <a:chExt cx="0" cy="0"/>
        </a:xfrm>
      </p:grpSpPr>
      <p:sp>
        <p:nvSpPr>
          <p:cNvPr id="238" name="Shape 238"/>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a:noFill/>
          <a:ln>
            <a:noFill/>
          </a:ln>
        </p:spPr>
      </p:sp>
      <p:sp>
        <p:nvSpPr>
          <p:cNvPr id="239" name="Shape 239"/>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Bridget</a:t>
            </a:r>
            <a:endParaRPr>
              <a:latin typeface="Arial"/>
              <a:ea typeface="Arial"/>
              <a:cs typeface="Arial"/>
              <a:sym typeface="Arial"/>
            </a:endParaRPr>
          </a:p>
          <a:p>
            <a:pPr indent="0" lvl="0" marL="0" marR="0" rtl="0" algn="l">
              <a:spcBef>
                <a:spcPts val="0"/>
              </a:spcBef>
              <a:spcAft>
                <a:spcPts val="0"/>
              </a:spcAft>
              <a:buNone/>
            </a:pPr>
            <a:r>
              <a:t/>
            </a:r>
            <a:endParaRPr>
              <a:latin typeface="Arial"/>
              <a:ea typeface="Arial"/>
              <a:cs typeface="Arial"/>
              <a:sym typeface="Arial"/>
            </a:endParaRPr>
          </a:p>
          <a:p>
            <a:pPr indent="0" lvl="0" marL="0" marR="0" rtl="0" algn="l">
              <a:spcBef>
                <a:spcPts val="0"/>
              </a:spcBef>
              <a:spcAft>
                <a:spcPts val="0"/>
              </a:spcAft>
              <a:buNone/>
            </a:pPr>
            <a:r>
              <a:rPr lang="en-US">
                <a:latin typeface="Arial"/>
                <a:ea typeface="Arial"/>
                <a:cs typeface="Arial"/>
                <a:sym typeface="Arial"/>
              </a:rPr>
              <a:t>*  </a:t>
            </a:r>
            <a:r>
              <a:rPr lang="en-US">
                <a:latin typeface="Arial"/>
                <a:ea typeface="Arial"/>
                <a:cs typeface="Arial"/>
                <a:sym typeface="Arial"/>
              </a:rPr>
              <a:t>At the Elm if the student is there from the first quarter … they are intact .. </a:t>
            </a:r>
            <a:endParaRPr b="0" i="0" sz="12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240" name="Shape 240"/>
          <p:cNvSpPr txBox="1"/>
          <p:nvPr>
            <p:ph idx="10" type="dt"/>
          </p:nvPr>
        </p:nvSpPr>
        <p:spPr>
          <a:xfrm>
            <a:off x="3970938" y="0"/>
            <a:ext cx="3037800" cy="464700"/>
          </a:xfrm>
          <a:prstGeom prst="rect">
            <a:avLst/>
          </a:prstGeom>
          <a:noFill/>
          <a:ln>
            <a:noFill/>
          </a:ln>
        </p:spPr>
        <p:txBody>
          <a:bodyPr anchorCtr="0" anchor="t" bIns="46575" lIns="93175" spcFirstLastPara="1" rIns="93175" wrap="square" tIns="46575">
            <a:no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August 2013</a:t>
            </a:r>
            <a:endParaRPr/>
          </a:p>
        </p:txBody>
      </p:sp>
      <p:sp>
        <p:nvSpPr>
          <p:cNvPr id="241" name="Shape 241"/>
          <p:cNvSpPr txBox="1"/>
          <p:nvPr>
            <p:ph idx="11" type="ftr"/>
          </p:nvPr>
        </p:nvSpPr>
        <p:spPr>
          <a:xfrm>
            <a:off x="0"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SLGs</a:t>
            </a:r>
            <a:endParaRPr/>
          </a:p>
        </p:txBody>
      </p:sp>
      <p:sp>
        <p:nvSpPr>
          <p:cNvPr id="242" name="Shape 242"/>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7" name="Shape 247"/>
        <p:cNvGrpSpPr/>
        <p:nvPr/>
      </p:nvGrpSpPr>
      <p:grpSpPr>
        <a:xfrm>
          <a:off x="0" y="0"/>
          <a:ext cx="0" cy="0"/>
          <a:chOff x="0" y="0"/>
          <a:chExt cx="0" cy="0"/>
        </a:xfrm>
      </p:grpSpPr>
      <p:sp>
        <p:nvSpPr>
          <p:cNvPr id="248" name="Shape 248"/>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p:spPr>
      </p:sp>
      <p:sp>
        <p:nvSpPr>
          <p:cNvPr id="249" name="Shape 249"/>
          <p:cNvSpPr txBox="1"/>
          <p:nvPr>
            <p:ph idx="1" type="body"/>
          </p:nvPr>
        </p:nvSpPr>
        <p:spPr>
          <a:xfrm>
            <a:off x="701040" y="4415790"/>
            <a:ext cx="5608200" cy="4183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ERIN </a:t>
            </a:r>
            <a:endParaRPr/>
          </a:p>
        </p:txBody>
      </p:sp>
      <p:sp>
        <p:nvSpPr>
          <p:cNvPr id="250" name="Shape 250"/>
          <p:cNvSpPr txBox="1"/>
          <p:nvPr>
            <p:ph idx="12" type="sldNum"/>
          </p:nvPr>
        </p:nvSpPr>
        <p:spPr>
          <a:xfrm>
            <a:off x="3970938" y="8829967"/>
            <a:ext cx="3037800" cy="464700"/>
          </a:xfrm>
          <a:prstGeom prst="rect">
            <a:avLst/>
          </a:prstGeom>
        </p:spPr>
        <p:txBody>
          <a:bodyPr anchorCtr="0" anchor="b" bIns="46575" lIns="93175" spcFirstLastPara="1" rIns="93175" wrap="square" tIns="46575">
            <a:noAutofit/>
          </a:bodyPr>
          <a:lstStyle/>
          <a:p>
            <a:pPr indent="0" lvl="0" marL="0">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5" name="Shape 255"/>
        <p:cNvGrpSpPr/>
        <p:nvPr/>
      </p:nvGrpSpPr>
      <p:grpSpPr>
        <a:xfrm>
          <a:off x="0" y="0"/>
          <a:ext cx="0" cy="0"/>
          <a:chOff x="0" y="0"/>
          <a:chExt cx="0" cy="0"/>
        </a:xfrm>
      </p:grpSpPr>
      <p:sp>
        <p:nvSpPr>
          <p:cNvPr id="256" name="Shape 256"/>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a:noFill/>
          <a:ln>
            <a:noFill/>
          </a:ln>
        </p:spPr>
      </p:sp>
      <p:sp>
        <p:nvSpPr>
          <p:cNvPr id="257" name="Shape 257"/>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Erin</a:t>
            </a:r>
            <a:endParaRPr b="0" i="0" sz="1200" u="none" cap="none" strike="noStrike">
              <a:solidFill>
                <a:schemeClr val="dk1"/>
              </a:solidFill>
              <a:latin typeface="Arial"/>
              <a:ea typeface="Arial"/>
              <a:cs typeface="Arial"/>
              <a:sym typeface="Arial"/>
            </a:endParaRPr>
          </a:p>
        </p:txBody>
      </p:sp>
      <p:sp>
        <p:nvSpPr>
          <p:cNvPr id="258" name="Shape 258"/>
          <p:cNvSpPr txBox="1"/>
          <p:nvPr>
            <p:ph idx="10" type="dt"/>
          </p:nvPr>
        </p:nvSpPr>
        <p:spPr>
          <a:xfrm>
            <a:off x="3970938" y="0"/>
            <a:ext cx="3037800" cy="464700"/>
          </a:xfrm>
          <a:prstGeom prst="rect">
            <a:avLst/>
          </a:prstGeom>
          <a:noFill/>
          <a:ln>
            <a:noFill/>
          </a:ln>
        </p:spPr>
        <p:txBody>
          <a:bodyPr anchorCtr="0" anchor="t" bIns="46575" lIns="93175" spcFirstLastPara="1" rIns="93175" wrap="square" tIns="46575">
            <a:no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August 2013</a:t>
            </a:r>
            <a:endParaRPr/>
          </a:p>
        </p:txBody>
      </p:sp>
      <p:sp>
        <p:nvSpPr>
          <p:cNvPr id="259" name="Shape 259"/>
          <p:cNvSpPr txBox="1"/>
          <p:nvPr>
            <p:ph idx="11" type="ftr"/>
          </p:nvPr>
        </p:nvSpPr>
        <p:spPr>
          <a:xfrm>
            <a:off x="0"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SLGs</a:t>
            </a:r>
            <a:endParaRPr/>
          </a:p>
        </p:txBody>
      </p:sp>
      <p:sp>
        <p:nvSpPr>
          <p:cNvPr id="260" name="Shape 260"/>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7" name="Shape 267"/>
        <p:cNvGrpSpPr/>
        <p:nvPr/>
      </p:nvGrpSpPr>
      <p:grpSpPr>
        <a:xfrm>
          <a:off x="0" y="0"/>
          <a:ext cx="0" cy="0"/>
          <a:chOff x="0" y="0"/>
          <a:chExt cx="0" cy="0"/>
        </a:xfrm>
      </p:grpSpPr>
      <p:sp>
        <p:nvSpPr>
          <p:cNvPr id="268" name="Shape 268"/>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a:noFill/>
          <a:ln>
            <a:noFill/>
          </a:ln>
        </p:spPr>
      </p:sp>
      <p:sp>
        <p:nvSpPr>
          <p:cNvPr id="269" name="Shape 269"/>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Bridget</a:t>
            </a:r>
            <a:endParaRPr>
              <a:latin typeface="Arial"/>
              <a:ea typeface="Arial"/>
              <a:cs typeface="Arial"/>
              <a:sym typeface="Arial"/>
            </a:endParaRPr>
          </a:p>
          <a:p>
            <a:pPr indent="0" lvl="0" marL="0" marR="0" rtl="0" algn="l">
              <a:spcBef>
                <a:spcPts val="0"/>
              </a:spcBef>
              <a:spcAft>
                <a:spcPts val="0"/>
              </a:spcAft>
              <a:buNone/>
            </a:pPr>
            <a:r>
              <a:t/>
            </a:r>
            <a:endParaRPr>
              <a:latin typeface="Arial"/>
              <a:ea typeface="Arial"/>
              <a:cs typeface="Arial"/>
              <a:sym typeface="Arial"/>
            </a:endParaRPr>
          </a:p>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Write a goal where you will impact the most students - </a:t>
            </a:r>
            <a:endParaRPr b="0" i="0" sz="12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rPr lang="en-US">
                <a:latin typeface="Arial"/>
                <a:ea typeface="Arial"/>
                <a:cs typeface="Arial"/>
                <a:sym typeface="Arial"/>
              </a:rPr>
              <a:t>note specialist goals can focus on multiple grades- and be based on an instructional focus..ie developing fluency</a:t>
            </a:r>
            <a:endParaRPr>
              <a:latin typeface="Arial"/>
              <a:ea typeface="Arial"/>
              <a:cs typeface="Arial"/>
              <a:sym typeface="Arial"/>
            </a:endParaRPr>
          </a:p>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Example for secondary – if have multiple preps, you pick the preps you have in common: if I have 2 geometry, 1 algebra, 1 advanced algebra,  and 1 pre-calculus, I will choose geometry and include all those students between my two goals. If the classes are a trimester long, I write them for a trimester – if they are semester-long, I write the goal for a semester – if they are year-long, I write them for a year</a:t>
            </a:r>
            <a:endParaRPr/>
          </a:p>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t/>
            </a:r>
            <a:endParaRPr/>
          </a:p>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270" name="Shape 270"/>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4" name="Shape 274"/>
        <p:cNvGrpSpPr/>
        <p:nvPr/>
      </p:nvGrpSpPr>
      <p:grpSpPr>
        <a:xfrm>
          <a:off x="0" y="0"/>
          <a:ext cx="0" cy="0"/>
          <a:chOff x="0" y="0"/>
          <a:chExt cx="0" cy="0"/>
        </a:xfrm>
      </p:grpSpPr>
      <p:sp>
        <p:nvSpPr>
          <p:cNvPr id="275" name="Shape 275"/>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p:spPr>
      </p:sp>
      <p:sp>
        <p:nvSpPr>
          <p:cNvPr id="276" name="Shape 276"/>
          <p:cNvSpPr txBox="1"/>
          <p:nvPr>
            <p:ph idx="1" type="body"/>
          </p:nvPr>
        </p:nvSpPr>
        <p:spPr>
          <a:xfrm>
            <a:off x="701040" y="4415790"/>
            <a:ext cx="5608200" cy="4183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Bridget </a:t>
            </a:r>
            <a:endParaRPr/>
          </a:p>
        </p:txBody>
      </p:sp>
      <p:sp>
        <p:nvSpPr>
          <p:cNvPr id="277" name="Shape 277"/>
          <p:cNvSpPr txBox="1"/>
          <p:nvPr>
            <p:ph idx="12" type="sldNum"/>
          </p:nvPr>
        </p:nvSpPr>
        <p:spPr>
          <a:xfrm>
            <a:off x="3970938" y="8829967"/>
            <a:ext cx="3037800" cy="464700"/>
          </a:xfrm>
          <a:prstGeom prst="rect">
            <a:avLst/>
          </a:prstGeom>
        </p:spPr>
        <p:txBody>
          <a:bodyPr anchorCtr="0" anchor="b" bIns="46575" lIns="93175" spcFirstLastPara="1" rIns="93175" wrap="square" tIns="46575">
            <a:noAutofit/>
          </a:bodyPr>
          <a:lstStyle/>
          <a:p>
            <a:pPr indent="0" lvl="0" marL="0">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1" name="Shape 281"/>
        <p:cNvGrpSpPr/>
        <p:nvPr/>
      </p:nvGrpSpPr>
      <p:grpSpPr>
        <a:xfrm>
          <a:off x="0" y="0"/>
          <a:ext cx="0" cy="0"/>
          <a:chOff x="0" y="0"/>
          <a:chExt cx="0" cy="0"/>
        </a:xfrm>
      </p:grpSpPr>
      <p:sp>
        <p:nvSpPr>
          <p:cNvPr id="282" name="Shape 282"/>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a:noFill/>
          <a:ln>
            <a:noFill/>
          </a:ln>
        </p:spPr>
      </p:sp>
      <p:sp>
        <p:nvSpPr>
          <p:cNvPr id="283" name="Shape 283"/>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Bridget: </a:t>
            </a:r>
            <a:endParaRPr>
              <a:latin typeface="Arial"/>
              <a:ea typeface="Arial"/>
              <a:cs typeface="Arial"/>
              <a:sym typeface="Arial"/>
            </a:endParaRPr>
          </a:p>
          <a:p>
            <a:pPr indent="0" lvl="0" marL="0" marR="0" rtl="0" algn="l">
              <a:spcBef>
                <a:spcPts val="0"/>
              </a:spcBef>
              <a:spcAft>
                <a:spcPts val="0"/>
              </a:spcAft>
              <a:buNone/>
            </a:pPr>
            <a:r>
              <a:rPr b="1" i="0" lang="en-US" sz="1200" u="sng" cap="none" strike="noStrike">
                <a:solidFill>
                  <a:schemeClr val="dk1"/>
                </a:solidFill>
                <a:latin typeface="Arial"/>
                <a:ea typeface="Arial"/>
                <a:cs typeface="Arial"/>
                <a:sym typeface="Arial"/>
              </a:rPr>
              <a:t>Spreadsheet so you can sort by columns</a:t>
            </a:r>
            <a:endParaRPr b="1" i="0" sz="1200" u="sng" cap="none" strike="noStrike">
              <a:solidFill>
                <a:schemeClr val="dk1"/>
              </a:solidFill>
              <a:latin typeface="Arial"/>
              <a:ea typeface="Arial"/>
              <a:cs typeface="Arial"/>
              <a:sym typeface="Arial"/>
            </a:endParaRPr>
          </a:p>
          <a:p>
            <a:pPr indent="0" lvl="0" marL="0" marR="0" rtl="0" algn="l">
              <a:spcBef>
                <a:spcPts val="0"/>
              </a:spcBef>
              <a:spcAft>
                <a:spcPts val="0"/>
              </a:spcAft>
              <a:buNone/>
            </a:pPr>
            <a:r>
              <a:rPr lang="en-US">
                <a:latin typeface="Arial"/>
                <a:ea typeface="Arial"/>
                <a:cs typeface="Arial"/>
                <a:sym typeface="Arial"/>
              </a:rPr>
              <a:t>Erin FYI: In secondary gradebook, there is an export to Excel feature.</a:t>
            </a:r>
            <a:endParaRPr>
              <a:latin typeface="Arial"/>
              <a:ea typeface="Arial"/>
              <a:cs typeface="Arial"/>
              <a:sym typeface="Arial"/>
            </a:endParaRPr>
          </a:p>
        </p:txBody>
      </p:sp>
      <p:sp>
        <p:nvSpPr>
          <p:cNvPr id="284" name="Shape 284"/>
          <p:cNvSpPr txBox="1"/>
          <p:nvPr/>
        </p:nvSpPr>
        <p:spPr>
          <a:xfrm>
            <a:off x="4060190" y="8978451"/>
            <a:ext cx="3105900" cy="472800"/>
          </a:xfrm>
          <a:prstGeom prst="rect">
            <a:avLst/>
          </a:prstGeom>
          <a:noFill/>
          <a:ln>
            <a:noFill/>
          </a:ln>
        </p:spPr>
        <p:txBody>
          <a:bodyPr anchorCtr="0" anchor="b" bIns="47100" lIns="94200" spcFirstLastPara="1" rIns="94200" wrap="square" tIns="47100">
            <a:noAutofit/>
          </a:bodyPr>
          <a:lstStyle/>
          <a:p>
            <a:pPr indent="0" lvl="0" marL="0" marR="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7" name="Shape 287"/>
        <p:cNvGrpSpPr/>
        <p:nvPr/>
      </p:nvGrpSpPr>
      <p:grpSpPr>
        <a:xfrm>
          <a:off x="0" y="0"/>
          <a:ext cx="0" cy="0"/>
          <a:chOff x="0" y="0"/>
          <a:chExt cx="0" cy="0"/>
        </a:xfrm>
      </p:grpSpPr>
      <p:sp>
        <p:nvSpPr>
          <p:cNvPr id="288" name="Shape 288"/>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a:noFill/>
          <a:ln>
            <a:noFill/>
          </a:ln>
        </p:spPr>
      </p:sp>
      <p:sp>
        <p:nvSpPr>
          <p:cNvPr id="289" name="Shape 289"/>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Bridget</a:t>
            </a:r>
            <a:endParaRPr>
              <a:latin typeface="Arial"/>
              <a:ea typeface="Arial"/>
              <a:cs typeface="Arial"/>
              <a:sym typeface="Arial"/>
            </a:endParaRPr>
          </a:p>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Any clusters?</a:t>
            </a:r>
            <a:endParaRPr/>
          </a:p>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How many tiers do we see?</a:t>
            </a:r>
            <a:endParaRPr/>
          </a:p>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Quartiles? Quintiles?</a:t>
            </a:r>
            <a:endParaRPr/>
          </a:p>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Start adding context</a:t>
            </a:r>
            <a:endParaRPr/>
          </a:p>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	Highlight anything that matters for learning needs (ELD, SpEd, attendance, behavior, TAG, etc.)</a:t>
            </a:r>
            <a:endParaRPr/>
          </a:p>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	Connect these to strategies and/or rationale</a:t>
            </a:r>
            <a:endParaRPr b="0" i="0" sz="1200" u="none" cap="none" strike="noStrike">
              <a:solidFill>
                <a:schemeClr val="dk1"/>
              </a:solidFill>
              <a:latin typeface="Arial"/>
              <a:ea typeface="Arial"/>
              <a:cs typeface="Arial"/>
              <a:sym typeface="Arial"/>
            </a:endParaRPr>
          </a:p>
        </p:txBody>
      </p:sp>
      <p:sp>
        <p:nvSpPr>
          <p:cNvPr id="290" name="Shape 290"/>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9" name="Shape 339"/>
        <p:cNvGrpSpPr/>
        <p:nvPr/>
      </p:nvGrpSpPr>
      <p:grpSpPr>
        <a:xfrm>
          <a:off x="0" y="0"/>
          <a:ext cx="0" cy="0"/>
          <a:chOff x="0" y="0"/>
          <a:chExt cx="0" cy="0"/>
        </a:xfrm>
      </p:grpSpPr>
      <p:sp>
        <p:nvSpPr>
          <p:cNvPr id="340" name="Shape 340"/>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a:noFill/>
          <a:ln>
            <a:noFill/>
          </a:ln>
        </p:spPr>
      </p:sp>
      <p:sp>
        <p:nvSpPr>
          <p:cNvPr id="341" name="Shape 341"/>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Bridget </a:t>
            </a:r>
            <a:endParaRPr b="0" i="0" sz="1200" u="none" cap="none" strike="noStrike">
              <a:solidFill>
                <a:schemeClr val="dk1"/>
              </a:solidFill>
              <a:latin typeface="Arial"/>
              <a:ea typeface="Arial"/>
              <a:cs typeface="Arial"/>
              <a:sym typeface="Arial"/>
            </a:endParaRPr>
          </a:p>
        </p:txBody>
      </p:sp>
      <p:sp>
        <p:nvSpPr>
          <p:cNvPr id="342" name="Shape 342"/>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6" name="Shape 346"/>
        <p:cNvGrpSpPr/>
        <p:nvPr/>
      </p:nvGrpSpPr>
      <p:grpSpPr>
        <a:xfrm>
          <a:off x="0" y="0"/>
          <a:ext cx="0" cy="0"/>
          <a:chOff x="0" y="0"/>
          <a:chExt cx="0" cy="0"/>
        </a:xfrm>
      </p:grpSpPr>
      <p:sp>
        <p:nvSpPr>
          <p:cNvPr id="347" name="Shape 347"/>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a:noFill/>
          <a:ln>
            <a:noFill/>
          </a:ln>
        </p:spPr>
      </p:sp>
      <p:sp>
        <p:nvSpPr>
          <p:cNvPr id="348" name="Shape 348"/>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Bridget </a:t>
            </a:r>
            <a:endParaRPr b="0" i="0" sz="1200" u="none" cap="none" strike="noStrike">
              <a:solidFill>
                <a:schemeClr val="dk1"/>
              </a:solidFill>
              <a:latin typeface="Arial"/>
              <a:ea typeface="Arial"/>
              <a:cs typeface="Arial"/>
              <a:sym typeface="Arial"/>
            </a:endParaRPr>
          </a:p>
        </p:txBody>
      </p:sp>
      <p:sp>
        <p:nvSpPr>
          <p:cNvPr id="349" name="Shape 349"/>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5" name="Shape 355"/>
        <p:cNvGrpSpPr/>
        <p:nvPr/>
      </p:nvGrpSpPr>
      <p:grpSpPr>
        <a:xfrm>
          <a:off x="0" y="0"/>
          <a:ext cx="0" cy="0"/>
          <a:chOff x="0" y="0"/>
          <a:chExt cx="0" cy="0"/>
        </a:xfrm>
      </p:grpSpPr>
      <p:sp>
        <p:nvSpPr>
          <p:cNvPr id="356" name="Shape 356"/>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a:noFill/>
          <a:ln>
            <a:noFill/>
          </a:ln>
        </p:spPr>
      </p:sp>
      <p:sp>
        <p:nvSpPr>
          <p:cNvPr id="357" name="Shape 357"/>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Bridget </a:t>
            </a:r>
            <a:endParaRPr b="0" i="0" sz="1200" u="none" cap="none" strike="noStrike">
              <a:solidFill>
                <a:schemeClr val="dk1"/>
              </a:solidFill>
              <a:latin typeface="Arial"/>
              <a:ea typeface="Arial"/>
              <a:cs typeface="Arial"/>
              <a:sym typeface="Arial"/>
            </a:endParaRPr>
          </a:p>
        </p:txBody>
      </p:sp>
      <p:sp>
        <p:nvSpPr>
          <p:cNvPr id="358" name="Shape 358"/>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3" name="Shape 363"/>
        <p:cNvGrpSpPr/>
        <p:nvPr/>
      </p:nvGrpSpPr>
      <p:grpSpPr>
        <a:xfrm>
          <a:off x="0" y="0"/>
          <a:ext cx="0" cy="0"/>
          <a:chOff x="0" y="0"/>
          <a:chExt cx="0" cy="0"/>
        </a:xfrm>
      </p:grpSpPr>
      <p:sp>
        <p:nvSpPr>
          <p:cNvPr id="364" name="Shape 364"/>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p:spPr>
      </p:sp>
      <p:sp>
        <p:nvSpPr>
          <p:cNvPr id="365" name="Shape 365"/>
          <p:cNvSpPr txBox="1"/>
          <p:nvPr>
            <p:ph idx="1" type="body"/>
          </p:nvPr>
        </p:nvSpPr>
        <p:spPr>
          <a:xfrm>
            <a:off x="701040" y="4415790"/>
            <a:ext cx="5608200" cy="4183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Erin</a:t>
            </a:r>
            <a:endParaRPr/>
          </a:p>
        </p:txBody>
      </p:sp>
      <p:sp>
        <p:nvSpPr>
          <p:cNvPr id="366" name="Shape 366"/>
          <p:cNvSpPr txBox="1"/>
          <p:nvPr>
            <p:ph idx="12" type="sldNum"/>
          </p:nvPr>
        </p:nvSpPr>
        <p:spPr>
          <a:xfrm>
            <a:off x="3970938" y="8829967"/>
            <a:ext cx="3037800" cy="464700"/>
          </a:xfrm>
          <a:prstGeom prst="rect">
            <a:avLst/>
          </a:prstGeom>
        </p:spPr>
        <p:txBody>
          <a:bodyPr anchorCtr="0" anchor="b" bIns="46575" lIns="93175" spcFirstLastPara="1" rIns="93175" wrap="square" tIns="46575">
            <a:noAutofit/>
          </a:bodyPr>
          <a:lstStyle/>
          <a:p>
            <a:pPr indent="0" lvl="0" marL="0">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0" name="Shape 370"/>
        <p:cNvGrpSpPr/>
        <p:nvPr/>
      </p:nvGrpSpPr>
      <p:grpSpPr>
        <a:xfrm>
          <a:off x="0" y="0"/>
          <a:ext cx="0" cy="0"/>
          <a:chOff x="0" y="0"/>
          <a:chExt cx="0" cy="0"/>
        </a:xfrm>
      </p:grpSpPr>
      <p:sp>
        <p:nvSpPr>
          <p:cNvPr id="371" name="Shape 371"/>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a:noFill/>
          <a:ln>
            <a:noFill/>
          </a:ln>
        </p:spPr>
      </p:sp>
      <p:sp>
        <p:nvSpPr>
          <p:cNvPr id="372" name="Shape 372"/>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Erin</a:t>
            </a:r>
            <a:endParaRPr b="0" i="0" sz="1200" u="none" cap="none" strike="noStrike">
              <a:solidFill>
                <a:schemeClr val="dk1"/>
              </a:solidFill>
              <a:latin typeface="Arial"/>
              <a:ea typeface="Arial"/>
              <a:cs typeface="Arial"/>
              <a:sym typeface="Arial"/>
            </a:endParaRPr>
          </a:p>
        </p:txBody>
      </p:sp>
      <p:sp>
        <p:nvSpPr>
          <p:cNvPr id="373" name="Shape 373"/>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9" name="Shape 379"/>
        <p:cNvGrpSpPr/>
        <p:nvPr/>
      </p:nvGrpSpPr>
      <p:grpSpPr>
        <a:xfrm>
          <a:off x="0" y="0"/>
          <a:ext cx="0" cy="0"/>
          <a:chOff x="0" y="0"/>
          <a:chExt cx="0" cy="0"/>
        </a:xfrm>
      </p:grpSpPr>
      <p:sp>
        <p:nvSpPr>
          <p:cNvPr id="380" name="Shape 380"/>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a:noFill/>
          <a:ln>
            <a:noFill/>
          </a:ln>
        </p:spPr>
      </p:sp>
      <p:sp>
        <p:nvSpPr>
          <p:cNvPr id="381" name="Shape 381"/>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Erin</a:t>
            </a:r>
            <a:endParaRPr b="0" i="0" sz="1200" u="none" cap="none" strike="noStrike">
              <a:solidFill>
                <a:schemeClr val="dk1"/>
              </a:solidFill>
              <a:latin typeface="Arial"/>
              <a:ea typeface="Arial"/>
              <a:cs typeface="Arial"/>
              <a:sym typeface="Arial"/>
            </a:endParaRPr>
          </a:p>
        </p:txBody>
      </p:sp>
      <p:sp>
        <p:nvSpPr>
          <p:cNvPr id="382" name="Shape 382"/>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8" name="Shape 388"/>
        <p:cNvGrpSpPr/>
        <p:nvPr/>
      </p:nvGrpSpPr>
      <p:grpSpPr>
        <a:xfrm>
          <a:off x="0" y="0"/>
          <a:ext cx="0" cy="0"/>
          <a:chOff x="0" y="0"/>
          <a:chExt cx="0" cy="0"/>
        </a:xfrm>
      </p:grpSpPr>
      <p:sp>
        <p:nvSpPr>
          <p:cNvPr id="389" name="Shape 389"/>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a:noFill/>
          <a:ln>
            <a:noFill/>
          </a:ln>
        </p:spPr>
      </p:sp>
      <p:sp>
        <p:nvSpPr>
          <p:cNvPr id="390" name="Shape 390"/>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Bridget</a:t>
            </a:r>
            <a:endParaRPr b="0" i="0" sz="1200" u="none" cap="none" strike="noStrike">
              <a:solidFill>
                <a:schemeClr val="dk1"/>
              </a:solidFill>
              <a:latin typeface="Arial"/>
              <a:ea typeface="Arial"/>
              <a:cs typeface="Arial"/>
              <a:sym typeface="Arial"/>
            </a:endParaRPr>
          </a:p>
        </p:txBody>
      </p:sp>
      <p:sp>
        <p:nvSpPr>
          <p:cNvPr id="391" name="Shape 391"/>
          <p:cNvSpPr txBox="1"/>
          <p:nvPr>
            <p:ph idx="10" type="dt"/>
          </p:nvPr>
        </p:nvSpPr>
        <p:spPr>
          <a:xfrm>
            <a:off x="3970938" y="0"/>
            <a:ext cx="3037800" cy="464700"/>
          </a:xfrm>
          <a:prstGeom prst="rect">
            <a:avLst/>
          </a:prstGeom>
          <a:noFill/>
          <a:ln>
            <a:noFill/>
          </a:ln>
        </p:spPr>
        <p:txBody>
          <a:bodyPr anchorCtr="0" anchor="t" bIns="46575" lIns="93175" spcFirstLastPara="1" rIns="93175" wrap="square" tIns="46575">
            <a:no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6/7/12</a:t>
            </a:r>
            <a:endParaRPr/>
          </a:p>
        </p:txBody>
      </p:sp>
      <p:sp>
        <p:nvSpPr>
          <p:cNvPr id="392" name="Shape 392"/>
          <p:cNvSpPr txBox="1"/>
          <p:nvPr>
            <p:ph idx="11" type="ftr"/>
          </p:nvPr>
        </p:nvSpPr>
        <p:spPr>
          <a:xfrm>
            <a:off x="0"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Erin Whitlock &amp; Teresa Ferrer</a:t>
            </a:r>
            <a:endParaRPr/>
          </a:p>
        </p:txBody>
      </p:sp>
      <p:sp>
        <p:nvSpPr>
          <p:cNvPr id="393" name="Shape 393"/>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9" name="Shape 399"/>
        <p:cNvGrpSpPr/>
        <p:nvPr/>
      </p:nvGrpSpPr>
      <p:grpSpPr>
        <a:xfrm>
          <a:off x="0" y="0"/>
          <a:ext cx="0" cy="0"/>
          <a:chOff x="0" y="0"/>
          <a:chExt cx="0" cy="0"/>
        </a:xfrm>
      </p:grpSpPr>
      <p:sp>
        <p:nvSpPr>
          <p:cNvPr id="400" name="Shape 400"/>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401" name="Shape 401"/>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t>Bridget</a:t>
            </a:r>
            <a:endParaRPr b="0" i="0" sz="1200" u="none" cap="none" strike="noStrike">
              <a:solidFill>
                <a:schemeClr val="dk1"/>
              </a:solidFill>
              <a:latin typeface="Calibri"/>
              <a:ea typeface="Calibri"/>
              <a:cs typeface="Calibri"/>
              <a:sym typeface="Calibri"/>
            </a:endParaRPr>
          </a:p>
        </p:txBody>
      </p:sp>
      <p:sp>
        <p:nvSpPr>
          <p:cNvPr id="402" name="Shape 402"/>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3" name="Shape 413"/>
        <p:cNvGrpSpPr/>
        <p:nvPr/>
      </p:nvGrpSpPr>
      <p:grpSpPr>
        <a:xfrm>
          <a:off x="0" y="0"/>
          <a:ext cx="0" cy="0"/>
          <a:chOff x="0" y="0"/>
          <a:chExt cx="0" cy="0"/>
        </a:xfrm>
      </p:grpSpPr>
      <p:sp>
        <p:nvSpPr>
          <p:cNvPr id="414" name="Shape 414"/>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a:noFill/>
          <a:ln>
            <a:noFill/>
          </a:ln>
        </p:spPr>
      </p:sp>
      <p:sp>
        <p:nvSpPr>
          <p:cNvPr id="415" name="Shape 415"/>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t>Bridget</a:t>
            </a:r>
            <a:endParaRPr/>
          </a:p>
        </p:txBody>
      </p:sp>
      <p:sp>
        <p:nvSpPr>
          <p:cNvPr id="416" name="Shape 416"/>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2" name="Shape 422"/>
        <p:cNvGrpSpPr/>
        <p:nvPr/>
      </p:nvGrpSpPr>
      <p:grpSpPr>
        <a:xfrm>
          <a:off x="0" y="0"/>
          <a:ext cx="0" cy="0"/>
          <a:chOff x="0" y="0"/>
          <a:chExt cx="0" cy="0"/>
        </a:xfrm>
      </p:grpSpPr>
      <p:sp>
        <p:nvSpPr>
          <p:cNvPr id="423" name="Shape 423"/>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a:noFill/>
          <a:ln>
            <a:noFill/>
          </a:ln>
        </p:spPr>
      </p:sp>
      <p:sp>
        <p:nvSpPr>
          <p:cNvPr id="424" name="Shape 424"/>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Bridget</a:t>
            </a:r>
            <a:endParaRPr b="0" i="0" sz="1200" u="none" cap="none" strike="noStrike">
              <a:solidFill>
                <a:schemeClr val="dk1"/>
              </a:solidFill>
              <a:latin typeface="Arial"/>
              <a:ea typeface="Arial"/>
              <a:cs typeface="Arial"/>
              <a:sym typeface="Arial"/>
            </a:endParaRPr>
          </a:p>
        </p:txBody>
      </p:sp>
      <p:sp>
        <p:nvSpPr>
          <p:cNvPr id="425" name="Shape 425"/>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1" name="Shape 431"/>
        <p:cNvGrpSpPr/>
        <p:nvPr/>
      </p:nvGrpSpPr>
      <p:grpSpPr>
        <a:xfrm>
          <a:off x="0" y="0"/>
          <a:ext cx="0" cy="0"/>
          <a:chOff x="0" y="0"/>
          <a:chExt cx="0" cy="0"/>
        </a:xfrm>
      </p:grpSpPr>
      <p:sp>
        <p:nvSpPr>
          <p:cNvPr id="432" name="Shape 432"/>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a:noFill/>
          <a:ln>
            <a:noFill/>
          </a:ln>
        </p:spPr>
      </p:sp>
      <p:sp>
        <p:nvSpPr>
          <p:cNvPr id="433" name="Shape 433"/>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Bridget</a:t>
            </a:r>
            <a:endParaRPr b="0" i="0" sz="1200" u="none" cap="none" strike="noStrike">
              <a:solidFill>
                <a:schemeClr val="dk1"/>
              </a:solidFill>
              <a:latin typeface="Arial"/>
              <a:ea typeface="Arial"/>
              <a:cs typeface="Arial"/>
              <a:sym typeface="Arial"/>
            </a:endParaRPr>
          </a:p>
        </p:txBody>
      </p:sp>
      <p:sp>
        <p:nvSpPr>
          <p:cNvPr id="434" name="Shape 434"/>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0" name="Shape 440"/>
        <p:cNvGrpSpPr/>
        <p:nvPr/>
      </p:nvGrpSpPr>
      <p:grpSpPr>
        <a:xfrm>
          <a:off x="0" y="0"/>
          <a:ext cx="0" cy="0"/>
          <a:chOff x="0" y="0"/>
          <a:chExt cx="0" cy="0"/>
        </a:xfrm>
      </p:grpSpPr>
      <p:sp>
        <p:nvSpPr>
          <p:cNvPr id="441" name="Shape 441"/>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p:spPr>
      </p:sp>
      <p:sp>
        <p:nvSpPr>
          <p:cNvPr id="442" name="Shape 442"/>
          <p:cNvSpPr txBox="1"/>
          <p:nvPr>
            <p:ph idx="1" type="body"/>
          </p:nvPr>
        </p:nvSpPr>
        <p:spPr>
          <a:xfrm>
            <a:off x="701040" y="4415790"/>
            <a:ext cx="5608200" cy="418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US"/>
              <a:t>Erin</a:t>
            </a:r>
            <a:endParaRPr/>
          </a:p>
        </p:txBody>
      </p:sp>
      <p:sp>
        <p:nvSpPr>
          <p:cNvPr id="443" name="Shape 443"/>
          <p:cNvSpPr txBox="1"/>
          <p:nvPr>
            <p:ph idx="12" type="sldNum"/>
          </p:nvPr>
        </p:nvSpPr>
        <p:spPr>
          <a:xfrm>
            <a:off x="3970938" y="8829967"/>
            <a:ext cx="3037800" cy="464700"/>
          </a:xfrm>
          <a:prstGeom prst="rect">
            <a:avLst/>
          </a:prstGeom>
        </p:spPr>
        <p:txBody>
          <a:bodyPr anchorCtr="0" anchor="b" bIns="46575" lIns="93175" spcFirstLastPara="1" rIns="93175" wrap="square" tIns="46575">
            <a:noAutofit/>
          </a:bodyPr>
          <a:lstStyle/>
          <a:p>
            <a:pPr indent="0" lvl="0" marL="0" rtl="0">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8" name="Shape 448"/>
        <p:cNvGrpSpPr/>
        <p:nvPr/>
      </p:nvGrpSpPr>
      <p:grpSpPr>
        <a:xfrm>
          <a:off x="0" y="0"/>
          <a:ext cx="0" cy="0"/>
          <a:chOff x="0" y="0"/>
          <a:chExt cx="0" cy="0"/>
        </a:xfrm>
      </p:grpSpPr>
      <p:sp>
        <p:nvSpPr>
          <p:cNvPr id="449" name="Shape 449"/>
          <p:cNvSpPr/>
          <p:nvPr>
            <p:ph idx="2" type="sldImg"/>
          </p:nvPr>
        </p:nvSpPr>
        <p:spPr>
          <a:xfrm>
            <a:off x="1181100" y="696913"/>
            <a:ext cx="4648200" cy="3486150"/>
          </a:xfrm>
          <a:custGeom>
            <a:pathLst>
              <a:path extrusionOk="0" h="120000" w="120000">
                <a:moveTo>
                  <a:pt x="0" y="0"/>
                </a:moveTo>
                <a:lnTo>
                  <a:pt x="120000" y="0"/>
                </a:lnTo>
                <a:lnTo>
                  <a:pt x="120000" y="120000"/>
                </a:lnTo>
                <a:lnTo>
                  <a:pt x="0" y="120000"/>
                </a:lnTo>
                <a:close/>
              </a:path>
            </a:pathLst>
          </a:custGeom>
          <a:noFill/>
          <a:ln>
            <a:noFill/>
          </a:ln>
        </p:spPr>
      </p:sp>
      <p:sp>
        <p:nvSpPr>
          <p:cNvPr id="450" name="Shape 450"/>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Erin</a:t>
            </a:r>
            <a:endParaRPr b="0" i="0" sz="1200" u="none" cap="none" strike="noStrike">
              <a:solidFill>
                <a:schemeClr val="dk1"/>
              </a:solidFill>
              <a:latin typeface="Arial"/>
              <a:ea typeface="Arial"/>
              <a:cs typeface="Arial"/>
              <a:sym typeface="Arial"/>
            </a:endParaRPr>
          </a:p>
        </p:txBody>
      </p:sp>
      <p:sp>
        <p:nvSpPr>
          <p:cNvPr id="451" name="Shape 451"/>
          <p:cNvSpPr txBox="1"/>
          <p:nvPr>
            <p:ph idx="10" type="dt"/>
          </p:nvPr>
        </p:nvSpPr>
        <p:spPr>
          <a:xfrm>
            <a:off x="3970938" y="0"/>
            <a:ext cx="3037840" cy="464820"/>
          </a:xfrm>
          <a:prstGeom prst="rect">
            <a:avLst/>
          </a:prstGeom>
          <a:noFill/>
          <a:ln>
            <a:noFill/>
          </a:ln>
        </p:spPr>
        <p:txBody>
          <a:bodyPr anchorCtr="0" anchor="t" bIns="46575" lIns="93175" spcFirstLastPara="1" rIns="93175" wrap="square" tIns="46575">
            <a:no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August 2013</a:t>
            </a:r>
            <a:endParaRPr/>
          </a:p>
        </p:txBody>
      </p:sp>
      <p:sp>
        <p:nvSpPr>
          <p:cNvPr id="452" name="Shape 452"/>
          <p:cNvSpPr txBox="1"/>
          <p:nvPr>
            <p:ph idx="11" type="ftr"/>
          </p:nvPr>
        </p:nvSpPr>
        <p:spPr>
          <a:xfrm>
            <a:off x="0"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SLGs</a:t>
            </a:r>
            <a:endParaRPr/>
          </a:p>
        </p:txBody>
      </p:sp>
      <p:sp>
        <p:nvSpPr>
          <p:cNvPr id="453" name="Shape 453"/>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7" name="Shape 457"/>
        <p:cNvGrpSpPr/>
        <p:nvPr/>
      </p:nvGrpSpPr>
      <p:grpSpPr>
        <a:xfrm>
          <a:off x="0" y="0"/>
          <a:ext cx="0" cy="0"/>
          <a:chOff x="0" y="0"/>
          <a:chExt cx="0" cy="0"/>
        </a:xfrm>
      </p:grpSpPr>
      <p:sp>
        <p:nvSpPr>
          <p:cNvPr id="458" name="Shape 458"/>
          <p:cNvSpPr/>
          <p:nvPr>
            <p:ph idx="2" type="sldImg"/>
          </p:nvPr>
        </p:nvSpPr>
        <p:spPr>
          <a:xfrm>
            <a:off x="1181100" y="696913"/>
            <a:ext cx="4648200" cy="3486150"/>
          </a:xfrm>
          <a:custGeom>
            <a:pathLst>
              <a:path extrusionOk="0" h="120000" w="120000">
                <a:moveTo>
                  <a:pt x="0" y="0"/>
                </a:moveTo>
                <a:lnTo>
                  <a:pt x="120000" y="0"/>
                </a:lnTo>
                <a:lnTo>
                  <a:pt x="120000" y="120000"/>
                </a:lnTo>
                <a:lnTo>
                  <a:pt x="0" y="120000"/>
                </a:lnTo>
                <a:close/>
              </a:path>
            </a:pathLst>
          </a:custGeom>
          <a:noFill/>
          <a:ln>
            <a:noFill/>
          </a:ln>
        </p:spPr>
      </p:sp>
      <p:sp>
        <p:nvSpPr>
          <p:cNvPr id="459" name="Shape 459"/>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Erin</a:t>
            </a:r>
            <a:endParaRPr b="0" i="0" sz="1200" u="none" cap="none" strike="noStrike">
              <a:solidFill>
                <a:schemeClr val="dk1"/>
              </a:solidFill>
              <a:latin typeface="Arial"/>
              <a:ea typeface="Arial"/>
              <a:cs typeface="Arial"/>
              <a:sym typeface="Arial"/>
            </a:endParaRPr>
          </a:p>
        </p:txBody>
      </p:sp>
      <p:sp>
        <p:nvSpPr>
          <p:cNvPr id="460" name="Shape 460"/>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5" name="Shape 465"/>
        <p:cNvGrpSpPr/>
        <p:nvPr/>
      </p:nvGrpSpPr>
      <p:grpSpPr>
        <a:xfrm>
          <a:off x="0" y="0"/>
          <a:ext cx="0" cy="0"/>
          <a:chOff x="0" y="0"/>
          <a:chExt cx="0" cy="0"/>
        </a:xfrm>
      </p:grpSpPr>
      <p:sp>
        <p:nvSpPr>
          <p:cNvPr id="466" name="Shape 466"/>
          <p:cNvSpPr/>
          <p:nvPr>
            <p:ph idx="2" type="sldImg"/>
          </p:nvPr>
        </p:nvSpPr>
        <p:spPr>
          <a:xfrm>
            <a:off x="1181100" y="696913"/>
            <a:ext cx="4648200" cy="3486150"/>
          </a:xfrm>
          <a:custGeom>
            <a:pathLst>
              <a:path extrusionOk="0" h="120000" w="120000">
                <a:moveTo>
                  <a:pt x="0" y="0"/>
                </a:moveTo>
                <a:lnTo>
                  <a:pt x="120000" y="0"/>
                </a:lnTo>
                <a:lnTo>
                  <a:pt x="120000" y="120000"/>
                </a:lnTo>
                <a:lnTo>
                  <a:pt x="0" y="120000"/>
                </a:lnTo>
                <a:close/>
              </a:path>
            </a:pathLst>
          </a:custGeom>
          <a:noFill/>
          <a:ln>
            <a:noFill/>
          </a:ln>
        </p:spPr>
      </p:sp>
      <p:sp>
        <p:nvSpPr>
          <p:cNvPr id="467" name="Shape 467"/>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Erin</a:t>
            </a:r>
            <a:endParaRPr>
              <a:latin typeface="Arial"/>
              <a:ea typeface="Arial"/>
              <a:cs typeface="Arial"/>
              <a:sym typeface="Arial"/>
            </a:endParaRPr>
          </a:p>
          <a:p>
            <a:pPr indent="0" lvl="0" marL="0" marR="0" rtl="0" algn="l">
              <a:spcBef>
                <a:spcPts val="0"/>
              </a:spcBef>
              <a:spcAft>
                <a:spcPts val="0"/>
              </a:spcAft>
              <a:buNone/>
            </a:pPr>
            <a:r>
              <a:t/>
            </a:r>
            <a:endParaRPr>
              <a:latin typeface="Arial"/>
              <a:ea typeface="Arial"/>
              <a:cs typeface="Arial"/>
              <a:sym typeface="Arial"/>
            </a:endParaRPr>
          </a:p>
          <a:p>
            <a:pPr indent="0" lvl="0" marL="0" marR="0" rtl="0" algn="l">
              <a:spcBef>
                <a:spcPts val="0"/>
              </a:spcBef>
              <a:spcAft>
                <a:spcPts val="0"/>
              </a:spcAft>
              <a:buNone/>
            </a:pPr>
            <a:r>
              <a:rPr b="1" i="0" lang="en-US" sz="1200" u="sng" cap="none" strike="noStrike">
                <a:solidFill>
                  <a:schemeClr val="dk1"/>
                </a:solidFill>
                <a:latin typeface="Arial"/>
                <a:ea typeface="Arial"/>
                <a:cs typeface="Arial"/>
                <a:sym typeface="Arial"/>
              </a:rPr>
              <a:t>POINTS  TO MAKE:</a:t>
            </a:r>
            <a:endParaRPr/>
          </a:p>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-OAKS not required</a:t>
            </a:r>
            <a:endParaRPr/>
          </a:p>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[next slide]</a:t>
            </a:r>
            <a:endParaRPr/>
          </a:p>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468" name="Shape 468"/>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2" name="Shape 472"/>
        <p:cNvGrpSpPr/>
        <p:nvPr/>
      </p:nvGrpSpPr>
      <p:grpSpPr>
        <a:xfrm>
          <a:off x="0" y="0"/>
          <a:ext cx="0" cy="0"/>
          <a:chOff x="0" y="0"/>
          <a:chExt cx="0" cy="0"/>
        </a:xfrm>
      </p:grpSpPr>
      <p:sp>
        <p:nvSpPr>
          <p:cNvPr id="473" name="Shape 473"/>
          <p:cNvSpPr/>
          <p:nvPr>
            <p:ph idx="2" type="sldImg"/>
          </p:nvPr>
        </p:nvSpPr>
        <p:spPr>
          <a:xfrm>
            <a:off x="1181100" y="696913"/>
            <a:ext cx="4648200" cy="3486150"/>
          </a:xfrm>
          <a:custGeom>
            <a:pathLst>
              <a:path extrusionOk="0" h="120000" w="120000">
                <a:moveTo>
                  <a:pt x="0" y="0"/>
                </a:moveTo>
                <a:lnTo>
                  <a:pt x="120000" y="0"/>
                </a:lnTo>
                <a:lnTo>
                  <a:pt x="120000" y="120000"/>
                </a:lnTo>
                <a:lnTo>
                  <a:pt x="0" y="120000"/>
                </a:lnTo>
                <a:close/>
              </a:path>
            </a:pathLst>
          </a:custGeom>
          <a:noFill/>
          <a:ln>
            <a:noFill/>
          </a:ln>
        </p:spPr>
      </p:sp>
      <p:sp>
        <p:nvSpPr>
          <p:cNvPr id="474" name="Shape 474"/>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Bridget</a:t>
            </a:r>
            <a:endParaRPr b="0" i="0" sz="1200" u="none" cap="none" strike="noStrike">
              <a:solidFill>
                <a:schemeClr val="dk1"/>
              </a:solidFill>
              <a:latin typeface="Arial"/>
              <a:ea typeface="Arial"/>
              <a:cs typeface="Arial"/>
              <a:sym typeface="Arial"/>
            </a:endParaRPr>
          </a:p>
        </p:txBody>
      </p:sp>
      <p:sp>
        <p:nvSpPr>
          <p:cNvPr id="475" name="Shape 475"/>
          <p:cNvSpPr txBox="1"/>
          <p:nvPr>
            <p:ph idx="10" type="dt"/>
          </p:nvPr>
        </p:nvSpPr>
        <p:spPr>
          <a:xfrm>
            <a:off x="3970938" y="0"/>
            <a:ext cx="3037840" cy="464820"/>
          </a:xfrm>
          <a:prstGeom prst="rect">
            <a:avLst/>
          </a:prstGeom>
          <a:noFill/>
          <a:ln>
            <a:noFill/>
          </a:ln>
        </p:spPr>
        <p:txBody>
          <a:bodyPr anchorCtr="0" anchor="t" bIns="46575" lIns="93175" spcFirstLastPara="1" rIns="93175" wrap="square" tIns="46575">
            <a:no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August 2013</a:t>
            </a:r>
            <a:endParaRPr/>
          </a:p>
        </p:txBody>
      </p:sp>
      <p:sp>
        <p:nvSpPr>
          <p:cNvPr id="476" name="Shape 476"/>
          <p:cNvSpPr txBox="1"/>
          <p:nvPr>
            <p:ph idx="11" type="ftr"/>
          </p:nvPr>
        </p:nvSpPr>
        <p:spPr>
          <a:xfrm>
            <a:off x="0"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SLGs</a:t>
            </a:r>
            <a:endParaRPr/>
          </a:p>
        </p:txBody>
      </p:sp>
      <p:sp>
        <p:nvSpPr>
          <p:cNvPr id="477" name="Shape 477"/>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1" name="Shape 481"/>
        <p:cNvGrpSpPr/>
        <p:nvPr/>
      </p:nvGrpSpPr>
      <p:grpSpPr>
        <a:xfrm>
          <a:off x="0" y="0"/>
          <a:ext cx="0" cy="0"/>
          <a:chOff x="0" y="0"/>
          <a:chExt cx="0" cy="0"/>
        </a:xfrm>
      </p:grpSpPr>
      <p:sp>
        <p:nvSpPr>
          <p:cNvPr id="482" name="Shape 482"/>
          <p:cNvSpPr/>
          <p:nvPr>
            <p:ph idx="2" type="sldImg"/>
          </p:nvPr>
        </p:nvSpPr>
        <p:spPr>
          <a:xfrm>
            <a:off x="1181100" y="696913"/>
            <a:ext cx="4648200" cy="3486150"/>
          </a:xfrm>
          <a:custGeom>
            <a:pathLst>
              <a:path extrusionOk="0" h="120000" w="120000">
                <a:moveTo>
                  <a:pt x="0" y="0"/>
                </a:moveTo>
                <a:lnTo>
                  <a:pt x="120000" y="0"/>
                </a:lnTo>
                <a:lnTo>
                  <a:pt x="120000" y="120000"/>
                </a:lnTo>
                <a:lnTo>
                  <a:pt x="0" y="120000"/>
                </a:lnTo>
                <a:close/>
              </a:path>
            </a:pathLst>
          </a:custGeom>
          <a:noFill/>
          <a:ln>
            <a:noFill/>
          </a:ln>
        </p:spPr>
      </p:sp>
      <p:sp>
        <p:nvSpPr>
          <p:cNvPr id="483" name="Shape 483"/>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Bridget</a:t>
            </a:r>
            <a:endParaRPr b="0" i="0" sz="1200" u="none" cap="none" strike="noStrike">
              <a:solidFill>
                <a:schemeClr val="dk1"/>
              </a:solidFill>
              <a:latin typeface="Arial"/>
              <a:ea typeface="Arial"/>
              <a:cs typeface="Arial"/>
              <a:sym typeface="Arial"/>
            </a:endParaRPr>
          </a:p>
        </p:txBody>
      </p:sp>
      <p:sp>
        <p:nvSpPr>
          <p:cNvPr id="484" name="Shape 484"/>
          <p:cNvSpPr txBox="1"/>
          <p:nvPr>
            <p:ph idx="10" type="dt"/>
          </p:nvPr>
        </p:nvSpPr>
        <p:spPr>
          <a:xfrm>
            <a:off x="3970938" y="0"/>
            <a:ext cx="3037840" cy="464820"/>
          </a:xfrm>
          <a:prstGeom prst="rect">
            <a:avLst/>
          </a:prstGeom>
          <a:noFill/>
          <a:ln>
            <a:noFill/>
          </a:ln>
        </p:spPr>
        <p:txBody>
          <a:bodyPr anchorCtr="0" anchor="t" bIns="46575" lIns="93175" spcFirstLastPara="1" rIns="93175" wrap="square" tIns="46575">
            <a:no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August 2013</a:t>
            </a:r>
            <a:endParaRPr/>
          </a:p>
        </p:txBody>
      </p:sp>
      <p:sp>
        <p:nvSpPr>
          <p:cNvPr id="485" name="Shape 485"/>
          <p:cNvSpPr txBox="1"/>
          <p:nvPr>
            <p:ph idx="11" type="ftr"/>
          </p:nvPr>
        </p:nvSpPr>
        <p:spPr>
          <a:xfrm>
            <a:off x="0"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SLGs</a:t>
            </a:r>
            <a:endParaRPr/>
          </a:p>
        </p:txBody>
      </p:sp>
      <p:sp>
        <p:nvSpPr>
          <p:cNvPr id="486" name="Shape 486"/>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0" name="Shape 490"/>
        <p:cNvGrpSpPr/>
        <p:nvPr/>
      </p:nvGrpSpPr>
      <p:grpSpPr>
        <a:xfrm>
          <a:off x="0" y="0"/>
          <a:ext cx="0" cy="0"/>
          <a:chOff x="0" y="0"/>
          <a:chExt cx="0" cy="0"/>
        </a:xfrm>
      </p:grpSpPr>
      <p:sp>
        <p:nvSpPr>
          <p:cNvPr id="491" name="Shape 491"/>
          <p:cNvSpPr/>
          <p:nvPr>
            <p:ph idx="2" type="sldImg"/>
          </p:nvPr>
        </p:nvSpPr>
        <p:spPr>
          <a:xfrm>
            <a:off x="1181100" y="696913"/>
            <a:ext cx="4648200" cy="3486150"/>
          </a:xfrm>
          <a:custGeom>
            <a:pathLst>
              <a:path extrusionOk="0" h="120000" w="120000">
                <a:moveTo>
                  <a:pt x="0" y="0"/>
                </a:moveTo>
                <a:lnTo>
                  <a:pt x="120000" y="0"/>
                </a:lnTo>
                <a:lnTo>
                  <a:pt x="120000" y="120000"/>
                </a:lnTo>
                <a:lnTo>
                  <a:pt x="0" y="120000"/>
                </a:lnTo>
                <a:close/>
              </a:path>
            </a:pathLst>
          </a:custGeom>
          <a:noFill/>
          <a:ln>
            <a:noFill/>
          </a:ln>
        </p:spPr>
      </p:sp>
      <p:sp>
        <p:nvSpPr>
          <p:cNvPr id="492" name="Shape 492"/>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Erin</a:t>
            </a:r>
            <a:endParaRPr b="0" i="0" sz="1200" u="none" cap="none" strike="noStrike">
              <a:solidFill>
                <a:schemeClr val="dk1"/>
              </a:solidFill>
              <a:latin typeface="Arial"/>
              <a:ea typeface="Arial"/>
              <a:cs typeface="Arial"/>
              <a:sym typeface="Arial"/>
            </a:endParaRPr>
          </a:p>
        </p:txBody>
      </p:sp>
      <p:sp>
        <p:nvSpPr>
          <p:cNvPr id="493" name="Shape 493"/>
          <p:cNvSpPr txBox="1"/>
          <p:nvPr>
            <p:ph idx="10" type="dt"/>
          </p:nvPr>
        </p:nvSpPr>
        <p:spPr>
          <a:xfrm>
            <a:off x="3970938" y="0"/>
            <a:ext cx="3037840" cy="464820"/>
          </a:xfrm>
          <a:prstGeom prst="rect">
            <a:avLst/>
          </a:prstGeom>
          <a:noFill/>
          <a:ln>
            <a:noFill/>
          </a:ln>
        </p:spPr>
        <p:txBody>
          <a:bodyPr anchorCtr="0" anchor="t" bIns="46575" lIns="93175" spcFirstLastPara="1" rIns="93175" wrap="square" tIns="46575">
            <a:no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August 2013</a:t>
            </a:r>
            <a:endParaRPr/>
          </a:p>
        </p:txBody>
      </p:sp>
      <p:sp>
        <p:nvSpPr>
          <p:cNvPr id="494" name="Shape 494"/>
          <p:cNvSpPr txBox="1"/>
          <p:nvPr>
            <p:ph idx="11" type="ftr"/>
          </p:nvPr>
        </p:nvSpPr>
        <p:spPr>
          <a:xfrm>
            <a:off x="0"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SLGs</a:t>
            </a:r>
            <a:endParaRPr/>
          </a:p>
        </p:txBody>
      </p:sp>
      <p:sp>
        <p:nvSpPr>
          <p:cNvPr id="495" name="Shape 495"/>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9" name="Shape 499"/>
        <p:cNvGrpSpPr/>
        <p:nvPr/>
      </p:nvGrpSpPr>
      <p:grpSpPr>
        <a:xfrm>
          <a:off x="0" y="0"/>
          <a:ext cx="0" cy="0"/>
          <a:chOff x="0" y="0"/>
          <a:chExt cx="0" cy="0"/>
        </a:xfrm>
      </p:grpSpPr>
      <p:sp>
        <p:nvSpPr>
          <p:cNvPr id="500" name="Shape 500"/>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a:noFill/>
          <a:ln>
            <a:noFill/>
          </a:ln>
        </p:spPr>
      </p:sp>
      <p:sp>
        <p:nvSpPr>
          <p:cNvPr id="501" name="Shape 501"/>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Erin</a:t>
            </a:r>
            <a:endParaRPr b="0" i="0" sz="1200" u="none" cap="none" strike="noStrike">
              <a:solidFill>
                <a:schemeClr val="dk1"/>
              </a:solidFill>
              <a:latin typeface="Arial"/>
              <a:ea typeface="Arial"/>
              <a:cs typeface="Arial"/>
              <a:sym typeface="Arial"/>
            </a:endParaRPr>
          </a:p>
        </p:txBody>
      </p:sp>
      <p:sp>
        <p:nvSpPr>
          <p:cNvPr id="502" name="Shape 502"/>
          <p:cNvSpPr txBox="1"/>
          <p:nvPr>
            <p:ph idx="10" type="dt"/>
          </p:nvPr>
        </p:nvSpPr>
        <p:spPr>
          <a:xfrm>
            <a:off x="3970938" y="0"/>
            <a:ext cx="3037800" cy="464700"/>
          </a:xfrm>
          <a:prstGeom prst="rect">
            <a:avLst/>
          </a:prstGeom>
          <a:noFill/>
          <a:ln>
            <a:noFill/>
          </a:ln>
        </p:spPr>
        <p:txBody>
          <a:bodyPr anchorCtr="0" anchor="t" bIns="46575" lIns="93175" spcFirstLastPara="1" rIns="93175" wrap="square" tIns="46575">
            <a:no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August 2013</a:t>
            </a:r>
            <a:endParaRPr/>
          </a:p>
        </p:txBody>
      </p:sp>
      <p:sp>
        <p:nvSpPr>
          <p:cNvPr id="503" name="Shape 503"/>
          <p:cNvSpPr txBox="1"/>
          <p:nvPr>
            <p:ph idx="11" type="ftr"/>
          </p:nvPr>
        </p:nvSpPr>
        <p:spPr>
          <a:xfrm>
            <a:off x="0"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SLGs</a:t>
            </a:r>
            <a:endParaRPr/>
          </a:p>
        </p:txBody>
      </p:sp>
      <p:sp>
        <p:nvSpPr>
          <p:cNvPr id="504" name="Shape 504"/>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8" name="Shape 508"/>
        <p:cNvGrpSpPr/>
        <p:nvPr/>
      </p:nvGrpSpPr>
      <p:grpSpPr>
        <a:xfrm>
          <a:off x="0" y="0"/>
          <a:ext cx="0" cy="0"/>
          <a:chOff x="0" y="0"/>
          <a:chExt cx="0" cy="0"/>
        </a:xfrm>
      </p:grpSpPr>
      <p:sp>
        <p:nvSpPr>
          <p:cNvPr id="509" name="Shape 509"/>
          <p:cNvSpPr/>
          <p:nvPr>
            <p:ph idx="2" type="sldImg"/>
          </p:nvPr>
        </p:nvSpPr>
        <p:spPr>
          <a:xfrm>
            <a:off x="1181100" y="696913"/>
            <a:ext cx="4648200" cy="3486150"/>
          </a:xfrm>
          <a:custGeom>
            <a:pathLst>
              <a:path extrusionOk="0" h="120000" w="120000">
                <a:moveTo>
                  <a:pt x="0" y="0"/>
                </a:moveTo>
                <a:lnTo>
                  <a:pt x="120000" y="0"/>
                </a:lnTo>
                <a:lnTo>
                  <a:pt x="120000" y="120000"/>
                </a:lnTo>
                <a:lnTo>
                  <a:pt x="0" y="120000"/>
                </a:lnTo>
                <a:close/>
              </a:path>
            </a:pathLst>
          </a:custGeom>
          <a:noFill/>
          <a:ln>
            <a:noFill/>
          </a:ln>
        </p:spPr>
      </p:sp>
      <p:sp>
        <p:nvSpPr>
          <p:cNvPr id="510" name="Shape 510"/>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Bridget</a:t>
            </a:r>
            <a:endParaRPr>
              <a:latin typeface="Arial"/>
              <a:ea typeface="Arial"/>
              <a:cs typeface="Arial"/>
              <a:sym typeface="Arial"/>
            </a:endParaRPr>
          </a:p>
        </p:txBody>
      </p:sp>
      <p:sp>
        <p:nvSpPr>
          <p:cNvPr id="511" name="Shape 511"/>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6" name="Shape 516"/>
        <p:cNvGrpSpPr/>
        <p:nvPr/>
      </p:nvGrpSpPr>
      <p:grpSpPr>
        <a:xfrm>
          <a:off x="0" y="0"/>
          <a:ext cx="0" cy="0"/>
          <a:chOff x="0" y="0"/>
          <a:chExt cx="0" cy="0"/>
        </a:xfrm>
      </p:grpSpPr>
      <p:sp>
        <p:nvSpPr>
          <p:cNvPr id="517" name="Shape 517"/>
          <p:cNvSpPr/>
          <p:nvPr>
            <p:ph idx="2" type="sldImg"/>
          </p:nvPr>
        </p:nvSpPr>
        <p:spPr>
          <a:xfrm>
            <a:off x="1181100" y="696913"/>
            <a:ext cx="4648200" cy="3486150"/>
          </a:xfrm>
          <a:custGeom>
            <a:pathLst>
              <a:path extrusionOk="0" h="120000" w="120000">
                <a:moveTo>
                  <a:pt x="0" y="0"/>
                </a:moveTo>
                <a:lnTo>
                  <a:pt x="120000" y="0"/>
                </a:lnTo>
                <a:lnTo>
                  <a:pt x="120000" y="120000"/>
                </a:lnTo>
                <a:lnTo>
                  <a:pt x="0" y="120000"/>
                </a:lnTo>
                <a:close/>
              </a:path>
            </a:pathLst>
          </a:custGeom>
          <a:noFill/>
          <a:ln>
            <a:noFill/>
          </a:ln>
        </p:spPr>
      </p:sp>
      <p:sp>
        <p:nvSpPr>
          <p:cNvPr id="518" name="Shape 518"/>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Erin</a:t>
            </a:r>
            <a:endParaRPr b="0" i="0" sz="1200" u="none" cap="none" strike="noStrike">
              <a:solidFill>
                <a:schemeClr val="dk1"/>
              </a:solidFill>
              <a:latin typeface="Arial"/>
              <a:ea typeface="Arial"/>
              <a:cs typeface="Arial"/>
              <a:sym typeface="Arial"/>
            </a:endParaRPr>
          </a:p>
        </p:txBody>
      </p:sp>
      <p:sp>
        <p:nvSpPr>
          <p:cNvPr id="519" name="Shape 519"/>
          <p:cNvSpPr txBox="1"/>
          <p:nvPr>
            <p:ph idx="10" type="dt"/>
          </p:nvPr>
        </p:nvSpPr>
        <p:spPr>
          <a:xfrm>
            <a:off x="3970938" y="0"/>
            <a:ext cx="3037840" cy="464820"/>
          </a:xfrm>
          <a:prstGeom prst="rect">
            <a:avLst/>
          </a:prstGeom>
          <a:noFill/>
          <a:ln>
            <a:noFill/>
          </a:ln>
        </p:spPr>
        <p:txBody>
          <a:bodyPr anchorCtr="0" anchor="t" bIns="46575" lIns="93175" spcFirstLastPara="1" rIns="93175" wrap="square" tIns="46575">
            <a:no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August 2013</a:t>
            </a:r>
            <a:endParaRPr/>
          </a:p>
        </p:txBody>
      </p:sp>
      <p:sp>
        <p:nvSpPr>
          <p:cNvPr id="520" name="Shape 520"/>
          <p:cNvSpPr txBox="1"/>
          <p:nvPr>
            <p:ph idx="11" type="ftr"/>
          </p:nvPr>
        </p:nvSpPr>
        <p:spPr>
          <a:xfrm>
            <a:off x="0"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SLGs</a:t>
            </a:r>
            <a:endParaRPr/>
          </a:p>
        </p:txBody>
      </p:sp>
      <p:sp>
        <p:nvSpPr>
          <p:cNvPr id="521" name="Shape 521"/>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5" name="Shape 525"/>
        <p:cNvGrpSpPr/>
        <p:nvPr/>
      </p:nvGrpSpPr>
      <p:grpSpPr>
        <a:xfrm>
          <a:off x="0" y="0"/>
          <a:ext cx="0" cy="0"/>
          <a:chOff x="0" y="0"/>
          <a:chExt cx="0" cy="0"/>
        </a:xfrm>
      </p:grpSpPr>
      <p:sp>
        <p:nvSpPr>
          <p:cNvPr id="526" name="Shape 526"/>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a:noFill/>
          <a:ln>
            <a:noFill/>
          </a:ln>
        </p:spPr>
      </p:sp>
      <p:sp>
        <p:nvSpPr>
          <p:cNvPr id="527" name="Shape 527"/>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a:latin typeface="Arial"/>
                <a:ea typeface="Arial"/>
                <a:cs typeface="Arial"/>
                <a:sym typeface="Arial"/>
              </a:rPr>
              <a:t>Erin</a:t>
            </a:r>
            <a:endParaRPr b="0" i="0" sz="12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528" name="Shape 528"/>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b="0" lang="en-US" sz="1200" u="none">
                <a:solidFill>
                  <a:schemeClr val="dk1"/>
                </a:solidFill>
                <a:latin typeface="Arial"/>
                <a:ea typeface="Arial"/>
                <a:cs typeface="Arial"/>
                <a:sym typeface="Arial"/>
              </a:rPr>
              <a:t>‹#›</a:t>
            </a:fld>
            <a:endParaRPr b="0" sz="1200" u="none">
              <a:solidFill>
                <a:schemeClr val="dk1"/>
              </a:solidFill>
              <a:latin typeface="Arial"/>
              <a:ea typeface="Arial"/>
              <a:cs typeface="Arial"/>
              <a:sym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0" name="Shape 550"/>
        <p:cNvGrpSpPr/>
        <p:nvPr/>
      </p:nvGrpSpPr>
      <p:grpSpPr>
        <a:xfrm>
          <a:off x="0" y="0"/>
          <a:ext cx="0" cy="0"/>
          <a:chOff x="0" y="0"/>
          <a:chExt cx="0" cy="0"/>
        </a:xfrm>
      </p:grpSpPr>
      <p:sp>
        <p:nvSpPr>
          <p:cNvPr id="551" name="Shape 551"/>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p:spPr>
      </p:sp>
      <p:sp>
        <p:nvSpPr>
          <p:cNvPr id="552" name="Shape 552"/>
          <p:cNvSpPr txBox="1"/>
          <p:nvPr>
            <p:ph idx="1" type="body"/>
          </p:nvPr>
        </p:nvSpPr>
        <p:spPr>
          <a:xfrm>
            <a:off x="701040" y="4415790"/>
            <a:ext cx="5608200" cy="4183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Erin</a:t>
            </a:r>
            <a:endParaRPr/>
          </a:p>
        </p:txBody>
      </p:sp>
      <p:sp>
        <p:nvSpPr>
          <p:cNvPr id="553" name="Shape 553"/>
          <p:cNvSpPr txBox="1"/>
          <p:nvPr>
            <p:ph idx="12" type="sldNum"/>
          </p:nvPr>
        </p:nvSpPr>
        <p:spPr>
          <a:xfrm>
            <a:off x="3970938" y="8829967"/>
            <a:ext cx="3037800" cy="464700"/>
          </a:xfrm>
          <a:prstGeom prst="rect">
            <a:avLst/>
          </a:prstGeom>
        </p:spPr>
        <p:txBody>
          <a:bodyPr anchorCtr="0" anchor="b" bIns="46575" lIns="93175" spcFirstLastPara="1" rIns="93175" wrap="square" tIns="46575">
            <a:noAutofit/>
          </a:bodyPr>
          <a:lstStyle/>
          <a:p>
            <a:pPr indent="0" lvl="0" marL="0">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7" name="Shape 557"/>
        <p:cNvGrpSpPr/>
        <p:nvPr/>
      </p:nvGrpSpPr>
      <p:grpSpPr>
        <a:xfrm>
          <a:off x="0" y="0"/>
          <a:ext cx="0" cy="0"/>
          <a:chOff x="0" y="0"/>
          <a:chExt cx="0" cy="0"/>
        </a:xfrm>
      </p:grpSpPr>
      <p:sp>
        <p:nvSpPr>
          <p:cNvPr id="558" name="Shape 558"/>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p:spPr>
      </p:sp>
      <p:sp>
        <p:nvSpPr>
          <p:cNvPr id="559" name="Shape 559"/>
          <p:cNvSpPr txBox="1"/>
          <p:nvPr>
            <p:ph idx="1" type="body"/>
          </p:nvPr>
        </p:nvSpPr>
        <p:spPr>
          <a:xfrm>
            <a:off x="701040" y="4415790"/>
            <a:ext cx="5608200" cy="4183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Bridget</a:t>
            </a:r>
            <a:endParaRPr/>
          </a:p>
        </p:txBody>
      </p:sp>
      <p:sp>
        <p:nvSpPr>
          <p:cNvPr id="560" name="Shape 560"/>
          <p:cNvSpPr txBox="1"/>
          <p:nvPr>
            <p:ph idx="12" type="sldNum"/>
          </p:nvPr>
        </p:nvSpPr>
        <p:spPr>
          <a:xfrm>
            <a:off x="3970938" y="8829967"/>
            <a:ext cx="3037800" cy="464700"/>
          </a:xfrm>
          <a:prstGeom prst="rect">
            <a:avLst/>
          </a:prstGeom>
        </p:spPr>
        <p:txBody>
          <a:bodyPr anchorCtr="0" anchor="b" bIns="46575" lIns="93175" spcFirstLastPara="1" rIns="93175" wrap="square" tIns="46575">
            <a:noAutofit/>
          </a:bodyPr>
          <a:lstStyle/>
          <a:p>
            <a:pPr indent="0" lvl="0" marL="0">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4" name="Shape 564"/>
        <p:cNvGrpSpPr/>
        <p:nvPr/>
      </p:nvGrpSpPr>
      <p:grpSpPr>
        <a:xfrm>
          <a:off x="0" y="0"/>
          <a:ext cx="0" cy="0"/>
          <a:chOff x="0" y="0"/>
          <a:chExt cx="0" cy="0"/>
        </a:xfrm>
      </p:grpSpPr>
      <p:sp>
        <p:nvSpPr>
          <p:cNvPr id="565" name="Shape 565"/>
          <p:cNvSpPr/>
          <p:nvPr>
            <p:ph idx="2" type="sldImg"/>
          </p:nvPr>
        </p:nvSpPr>
        <p:spPr>
          <a:xfrm>
            <a:off x="1181100" y="696913"/>
            <a:ext cx="4648200" cy="3486300"/>
          </a:xfrm>
          <a:custGeom>
            <a:pathLst>
              <a:path extrusionOk="0" h="120000" w="120000">
                <a:moveTo>
                  <a:pt x="0" y="0"/>
                </a:moveTo>
                <a:lnTo>
                  <a:pt x="120000" y="0"/>
                </a:lnTo>
                <a:lnTo>
                  <a:pt x="120000" y="120000"/>
                </a:lnTo>
                <a:lnTo>
                  <a:pt x="0" y="120000"/>
                </a:lnTo>
                <a:close/>
              </a:path>
            </a:pathLst>
          </a:custGeom>
        </p:spPr>
      </p:sp>
      <p:sp>
        <p:nvSpPr>
          <p:cNvPr id="566" name="Shape 566"/>
          <p:cNvSpPr txBox="1"/>
          <p:nvPr>
            <p:ph idx="1" type="body"/>
          </p:nvPr>
        </p:nvSpPr>
        <p:spPr>
          <a:xfrm>
            <a:off x="701040" y="4415790"/>
            <a:ext cx="5608200" cy="4183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Erin and Bridget</a:t>
            </a:r>
            <a:endParaRPr/>
          </a:p>
        </p:txBody>
      </p:sp>
      <p:sp>
        <p:nvSpPr>
          <p:cNvPr id="567" name="Shape 567"/>
          <p:cNvSpPr txBox="1"/>
          <p:nvPr>
            <p:ph idx="12" type="sldNum"/>
          </p:nvPr>
        </p:nvSpPr>
        <p:spPr>
          <a:xfrm>
            <a:off x="3970938" y="8829967"/>
            <a:ext cx="3037800" cy="464700"/>
          </a:xfrm>
          <a:prstGeom prst="rect">
            <a:avLst/>
          </a:prstGeom>
        </p:spPr>
        <p:txBody>
          <a:bodyPr anchorCtr="0" anchor="b" bIns="46575" lIns="93175" spcFirstLastPara="1" rIns="93175" wrap="square" tIns="46575">
            <a:noAutofit/>
          </a:bodyPr>
          <a:lstStyle/>
          <a:p>
            <a:pPr indent="0" lvl="0" marL="0">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13" name="Shape 13"/>
        <p:cNvGrpSpPr/>
        <p:nvPr/>
      </p:nvGrpSpPr>
      <p:grpSpPr>
        <a:xfrm>
          <a:off x="0" y="0"/>
          <a:ext cx="0" cy="0"/>
          <a:chOff x="0" y="0"/>
          <a:chExt cx="0" cy="0"/>
        </a:xfrm>
      </p:grpSpPr>
      <p:sp>
        <p:nvSpPr>
          <p:cNvPr id="14" name="Shape 14"/>
          <p:cNvSpPr txBox="1"/>
          <p:nvPr>
            <p:ph type="ctrTitle"/>
          </p:nvPr>
        </p:nvSpPr>
        <p:spPr>
          <a:xfrm>
            <a:off x="311708" y="992767"/>
            <a:ext cx="8520600" cy="27369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5" name="Shape 15"/>
          <p:cNvSpPr txBox="1"/>
          <p:nvPr>
            <p:ph idx="1" type="subTitle"/>
          </p:nvPr>
        </p:nvSpPr>
        <p:spPr>
          <a:xfrm>
            <a:off x="311700" y="3778833"/>
            <a:ext cx="8520600" cy="10569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6" name="Shape 16"/>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17" name="Shape 17"/>
        <p:cNvGrpSpPr/>
        <p:nvPr/>
      </p:nvGrpSpPr>
      <p:grpSpPr>
        <a:xfrm>
          <a:off x="0" y="0"/>
          <a:ext cx="0" cy="0"/>
          <a:chOff x="0" y="0"/>
          <a:chExt cx="0" cy="0"/>
        </a:xfrm>
      </p:grpSpPr>
      <p:sp>
        <p:nvSpPr>
          <p:cNvPr id="18" name="Shape 18"/>
          <p:cNvSpPr txBox="1"/>
          <p:nvPr>
            <p:ph type="title"/>
          </p:nvPr>
        </p:nvSpPr>
        <p:spPr>
          <a:xfrm>
            <a:off x="311700" y="2867800"/>
            <a:ext cx="8520600" cy="11223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Shape 19"/>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20" name="Shape 20"/>
        <p:cNvGrpSpPr/>
        <p:nvPr/>
      </p:nvGrpSpPr>
      <p:grpSpPr>
        <a:xfrm>
          <a:off x="0" y="0"/>
          <a:ext cx="0" cy="0"/>
          <a:chOff x="0" y="0"/>
          <a:chExt cx="0" cy="0"/>
        </a:xfrm>
      </p:grpSpPr>
      <p:sp>
        <p:nvSpPr>
          <p:cNvPr id="21" name="Shape 21"/>
          <p:cNvSpPr txBox="1"/>
          <p:nvPr>
            <p:ph type="title"/>
          </p:nvPr>
        </p:nvSpPr>
        <p:spPr>
          <a:xfrm>
            <a:off x="311700" y="593367"/>
            <a:ext cx="8520600" cy="7635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Shape 22"/>
          <p:cNvSpPr txBox="1"/>
          <p:nvPr>
            <p:ph idx="1" type="body"/>
          </p:nvPr>
        </p:nvSpPr>
        <p:spPr>
          <a:xfrm>
            <a:off x="311700" y="1536633"/>
            <a:ext cx="8520600" cy="45552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Shape 23"/>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24" name="Shape 24"/>
        <p:cNvGrpSpPr/>
        <p:nvPr/>
      </p:nvGrpSpPr>
      <p:grpSpPr>
        <a:xfrm>
          <a:off x="0" y="0"/>
          <a:ext cx="0" cy="0"/>
          <a:chOff x="0" y="0"/>
          <a:chExt cx="0" cy="0"/>
        </a:xfrm>
      </p:grpSpPr>
      <p:sp>
        <p:nvSpPr>
          <p:cNvPr id="25" name="Shape 25"/>
          <p:cNvSpPr txBox="1"/>
          <p:nvPr>
            <p:ph type="title"/>
          </p:nvPr>
        </p:nvSpPr>
        <p:spPr>
          <a:xfrm>
            <a:off x="311700" y="593367"/>
            <a:ext cx="8520600" cy="7635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 name="Shape 26"/>
          <p:cNvSpPr txBox="1"/>
          <p:nvPr>
            <p:ph idx="1" type="body"/>
          </p:nvPr>
        </p:nvSpPr>
        <p:spPr>
          <a:xfrm>
            <a:off x="311700" y="1536633"/>
            <a:ext cx="3999900" cy="45552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Shape 27"/>
          <p:cNvSpPr txBox="1"/>
          <p:nvPr>
            <p:ph idx="2" type="body"/>
          </p:nvPr>
        </p:nvSpPr>
        <p:spPr>
          <a:xfrm>
            <a:off x="4832400" y="1536633"/>
            <a:ext cx="3999900" cy="45552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Shape 28"/>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29" name="Shape 29"/>
        <p:cNvGrpSpPr/>
        <p:nvPr/>
      </p:nvGrpSpPr>
      <p:grpSpPr>
        <a:xfrm>
          <a:off x="0" y="0"/>
          <a:ext cx="0" cy="0"/>
          <a:chOff x="0" y="0"/>
          <a:chExt cx="0" cy="0"/>
        </a:xfrm>
      </p:grpSpPr>
      <p:sp>
        <p:nvSpPr>
          <p:cNvPr id="30" name="Shape 30"/>
          <p:cNvSpPr txBox="1"/>
          <p:nvPr>
            <p:ph type="title"/>
          </p:nvPr>
        </p:nvSpPr>
        <p:spPr>
          <a:xfrm>
            <a:off x="311700" y="593367"/>
            <a:ext cx="8520600" cy="7635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1" name="Shape 31"/>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32" name="Shape 32"/>
        <p:cNvGrpSpPr/>
        <p:nvPr/>
      </p:nvGrpSpPr>
      <p:grpSpPr>
        <a:xfrm>
          <a:off x="0" y="0"/>
          <a:ext cx="0" cy="0"/>
          <a:chOff x="0" y="0"/>
          <a:chExt cx="0" cy="0"/>
        </a:xfrm>
      </p:grpSpPr>
      <p:sp>
        <p:nvSpPr>
          <p:cNvPr id="33" name="Shape 33"/>
          <p:cNvSpPr txBox="1"/>
          <p:nvPr>
            <p:ph type="title"/>
          </p:nvPr>
        </p:nvSpPr>
        <p:spPr>
          <a:xfrm>
            <a:off x="311700" y="740800"/>
            <a:ext cx="2808000" cy="1007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Shape 34"/>
          <p:cNvSpPr txBox="1"/>
          <p:nvPr>
            <p:ph idx="1" type="body"/>
          </p:nvPr>
        </p:nvSpPr>
        <p:spPr>
          <a:xfrm>
            <a:off x="311700" y="1852800"/>
            <a:ext cx="2808000" cy="42393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Shape 35"/>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36" name="Shape 36"/>
        <p:cNvGrpSpPr/>
        <p:nvPr/>
      </p:nvGrpSpPr>
      <p:grpSpPr>
        <a:xfrm>
          <a:off x="0" y="0"/>
          <a:ext cx="0" cy="0"/>
          <a:chOff x="0" y="0"/>
          <a:chExt cx="0" cy="0"/>
        </a:xfrm>
      </p:grpSpPr>
      <p:sp>
        <p:nvSpPr>
          <p:cNvPr id="37" name="Shape 37"/>
          <p:cNvSpPr txBox="1"/>
          <p:nvPr>
            <p:ph type="title"/>
          </p:nvPr>
        </p:nvSpPr>
        <p:spPr>
          <a:xfrm>
            <a:off x="490250" y="600200"/>
            <a:ext cx="6367800" cy="54543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8" name="Shape 38"/>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39" name="Shape 39"/>
        <p:cNvGrpSpPr/>
        <p:nvPr/>
      </p:nvGrpSpPr>
      <p:grpSpPr>
        <a:xfrm>
          <a:off x="0" y="0"/>
          <a:ext cx="0" cy="0"/>
          <a:chOff x="0" y="0"/>
          <a:chExt cx="0" cy="0"/>
        </a:xfrm>
      </p:grpSpPr>
      <p:sp>
        <p:nvSpPr>
          <p:cNvPr id="40" name="Shape 40"/>
          <p:cNvSpPr/>
          <p:nvPr/>
        </p:nvSpPr>
        <p:spPr>
          <a:xfrm>
            <a:off x="4572000" y="-167"/>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41" name="Shape 41"/>
          <p:cNvSpPr txBox="1"/>
          <p:nvPr>
            <p:ph type="title"/>
          </p:nvPr>
        </p:nvSpPr>
        <p:spPr>
          <a:xfrm>
            <a:off x="265500" y="1644233"/>
            <a:ext cx="4045200" cy="19764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Shape 42"/>
          <p:cNvSpPr txBox="1"/>
          <p:nvPr>
            <p:ph idx="1" type="subTitle"/>
          </p:nvPr>
        </p:nvSpPr>
        <p:spPr>
          <a:xfrm>
            <a:off x="265500" y="3737433"/>
            <a:ext cx="4045200" cy="16467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Shape 43"/>
          <p:cNvSpPr txBox="1"/>
          <p:nvPr>
            <p:ph idx="2" type="body"/>
          </p:nvPr>
        </p:nvSpPr>
        <p:spPr>
          <a:xfrm>
            <a:off x="4939500" y="965433"/>
            <a:ext cx="3837000" cy="49269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4" name="Shape 44"/>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45" name="Shape 45"/>
        <p:cNvGrpSpPr/>
        <p:nvPr/>
      </p:nvGrpSpPr>
      <p:grpSpPr>
        <a:xfrm>
          <a:off x="0" y="0"/>
          <a:ext cx="0" cy="0"/>
          <a:chOff x="0" y="0"/>
          <a:chExt cx="0" cy="0"/>
        </a:xfrm>
      </p:grpSpPr>
      <p:sp>
        <p:nvSpPr>
          <p:cNvPr id="46" name="Shape 46"/>
          <p:cNvSpPr txBox="1"/>
          <p:nvPr>
            <p:ph idx="1" type="body"/>
          </p:nvPr>
        </p:nvSpPr>
        <p:spPr>
          <a:xfrm>
            <a:off x="311700" y="5640767"/>
            <a:ext cx="5998800" cy="8067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7" name="Shape 47"/>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48" name="Shape 48"/>
        <p:cNvGrpSpPr/>
        <p:nvPr/>
      </p:nvGrpSpPr>
      <p:grpSpPr>
        <a:xfrm>
          <a:off x="0" y="0"/>
          <a:ext cx="0" cy="0"/>
          <a:chOff x="0" y="0"/>
          <a:chExt cx="0" cy="0"/>
        </a:xfrm>
      </p:grpSpPr>
      <p:sp>
        <p:nvSpPr>
          <p:cNvPr id="49" name="Shape 49"/>
          <p:cNvSpPr txBox="1"/>
          <p:nvPr>
            <p:ph type="title"/>
          </p:nvPr>
        </p:nvSpPr>
        <p:spPr>
          <a:xfrm>
            <a:off x="311700" y="1474833"/>
            <a:ext cx="8520600" cy="26181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p:txBody>
      </p:sp>
      <p:sp>
        <p:nvSpPr>
          <p:cNvPr id="50" name="Shape 50"/>
          <p:cNvSpPr txBox="1"/>
          <p:nvPr>
            <p:ph idx="1" type="body"/>
          </p:nvPr>
        </p:nvSpPr>
        <p:spPr>
          <a:xfrm>
            <a:off x="311700" y="4202967"/>
            <a:ext cx="8520600" cy="17343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1" name="Shape 51"/>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52" name="Shape 52"/>
        <p:cNvGrpSpPr/>
        <p:nvPr/>
      </p:nvGrpSpPr>
      <p:grpSpPr>
        <a:xfrm>
          <a:off x="0" y="0"/>
          <a:ext cx="0" cy="0"/>
          <a:chOff x="0" y="0"/>
          <a:chExt cx="0" cy="0"/>
        </a:xfrm>
      </p:grpSpPr>
      <p:sp>
        <p:nvSpPr>
          <p:cNvPr id="53" name="Shape 53"/>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54" name="Shape 54"/>
        <p:cNvGrpSpPr/>
        <p:nvPr/>
      </p:nvGrpSpPr>
      <p:grpSpPr>
        <a:xfrm>
          <a:off x="0" y="0"/>
          <a:ext cx="0" cy="0"/>
          <a:chOff x="0" y="0"/>
          <a:chExt cx="0" cy="0"/>
        </a:xfrm>
      </p:grpSpPr>
      <p:sp>
        <p:nvSpPr>
          <p:cNvPr id="55" name="Shape 55"/>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Clr>
                <a:schemeClr val="dk1"/>
              </a:buClr>
              <a:buSzPts val="2800"/>
              <a:buFont typeface="Calibri"/>
              <a:buNone/>
              <a:defRPr b="0" i="0" sz="4400" u="none" cap="none" strike="noStrike">
                <a:solidFill>
                  <a:schemeClr val="dk1"/>
                </a:solidFill>
                <a:latin typeface="Calibri"/>
                <a:ea typeface="Calibri"/>
                <a:cs typeface="Calibri"/>
                <a:sym typeface="Calibri"/>
              </a:defRPr>
            </a:lvl1pPr>
            <a:lvl2pPr indent="0" lvl="1" rtl="0">
              <a:spcBef>
                <a:spcPts val="0"/>
              </a:spcBef>
              <a:spcAft>
                <a:spcPts val="0"/>
              </a:spcAft>
              <a:buSzPts val="2800"/>
              <a:buNone/>
              <a:defRPr sz="1800"/>
            </a:lvl2pPr>
            <a:lvl3pPr indent="0" lvl="2" rtl="0">
              <a:spcBef>
                <a:spcPts val="0"/>
              </a:spcBef>
              <a:spcAft>
                <a:spcPts val="0"/>
              </a:spcAft>
              <a:buSzPts val="2800"/>
              <a:buNone/>
              <a:defRPr sz="1800"/>
            </a:lvl3pPr>
            <a:lvl4pPr indent="0" lvl="3" rtl="0">
              <a:spcBef>
                <a:spcPts val="0"/>
              </a:spcBef>
              <a:spcAft>
                <a:spcPts val="0"/>
              </a:spcAft>
              <a:buSzPts val="2800"/>
              <a:buNone/>
              <a:defRPr sz="1800"/>
            </a:lvl4pPr>
            <a:lvl5pPr indent="0" lvl="4" rtl="0">
              <a:spcBef>
                <a:spcPts val="0"/>
              </a:spcBef>
              <a:spcAft>
                <a:spcPts val="0"/>
              </a:spcAft>
              <a:buSzPts val="2800"/>
              <a:buNone/>
              <a:defRPr sz="1800"/>
            </a:lvl5pPr>
            <a:lvl6pPr indent="0" lvl="5" rtl="0">
              <a:spcBef>
                <a:spcPts val="0"/>
              </a:spcBef>
              <a:spcAft>
                <a:spcPts val="0"/>
              </a:spcAft>
              <a:buSzPts val="2800"/>
              <a:buNone/>
              <a:defRPr sz="1800"/>
            </a:lvl6pPr>
            <a:lvl7pPr indent="0" lvl="6" rtl="0">
              <a:spcBef>
                <a:spcPts val="0"/>
              </a:spcBef>
              <a:spcAft>
                <a:spcPts val="0"/>
              </a:spcAft>
              <a:buSzPts val="2800"/>
              <a:buNone/>
              <a:defRPr sz="1800"/>
            </a:lvl7pPr>
            <a:lvl8pPr indent="0" lvl="7" rtl="0">
              <a:spcBef>
                <a:spcPts val="0"/>
              </a:spcBef>
              <a:spcAft>
                <a:spcPts val="0"/>
              </a:spcAft>
              <a:buSzPts val="2800"/>
              <a:buNone/>
              <a:defRPr sz="1800"/>
            </a:lvl8pPr>
            <a:lvl9pPr indent="0" lvl="8" rtl="0">
              <a:spcBef>
                <a:spcPts val="0"/>
              </a:spcBef>
              <a:spcAft>
                <a:spcPts val="0"/>
              </a:spcAft>
              <a:buSzPts val="2800"/>
              <a:buNone/>
              <a:defRPr sz="1800"/>
            </a:lvl9pPr>
          </a:lstStyle>
          <a:p/>
        </p:txBody>
      </p:sp>
      <p:sp>
        <p:nvSpPr>
          <p:cNvPr id="56" name="Shape 56"/>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1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16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1600"/>
              </a:spcBef>
              <a:spcAft>
                <a:spcPts val="160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7" name="Shape 57"/>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8" name="Shape 58"/>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 name="Shape 5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
  <p:cSld name="Two Content">
    <p:spTree>
      <p:nvGrpSpPr>
        <p:cNvPr id="60" name="Shape 60"/>
        <p:cNvGrpSpPr/>
        <p:nvPr/>
      </p:nvGrpSpPr>
      <p:grpSpPr>
        <a:xfrm>
          <a:off x="0" y="0"/>
          <a:ext cx="0" cy="0"/>
          <a:chOff x="0" y="0"/>
          <a:chExt cx="0" cy="0"/>
        </a:xfrm>
      </p:grpSpPr>
      <p:sp>
        <p:nvSpPr>
          <p:cNvPr id="61" name="Shape 61"/>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Clr>
                <a:schemeClr val="dk1"/>
              </a:buClr>
              <a:buSzPts val="2800"/>
              <a:buFont typeface="Calibri"/>
              <a:buNone/>
              <a:defRPr b="0" i="0" sz="4400" u="none" cap="none" strike="noStrike">
                <a:solidFill>
                  <a:schemeClr val="dk1"/>
                </a:solidFill>
                <a:latin typeface="Calibri"/>
                <a:ea typeface="Calibri"/>
                <a:cs typeface="Calibri"/>
                <a:sym typeface="Calibri"/>
              </a:defRPr>
            </a:lvl1pPr>
            <a:lvl2pPr indent="0" lvl="1" rtl="0">
              <a:spcBef>
                <a:spcPts val="0"/>
              </a:spcBef>
              <a:spcAft>
                <a:spcPts val="0"/>
              </a:spcAft>
              <a:buSzPts val="2800"/>
              <a:buNone/>
              <a:defRPr sz="1800"/>
            </a:lvl2pPr>
            <a:lvl3pPr indent="0" lvl="2" rtl="0">
              <a:spcBef>
                <a:spcPts val="0"/>
              </a:spcBef>
              <a:spcAft>
                <a:spcPts val="0"/>
              </a:spcAft>
              <a:buSzPts val="2800"/>
              <a:buNone/>
              <a:defRPr sz="1800"/>
            </a:lvl3pPr>
            <a:lvl4pPr indent="0" lvl="3" rtl="0">
              <a:spcBef>
                <a:spcPts val="0"/>
              </a:spcBef>
              <a:spcAft>
                <a:spcPts val="0"/>
              </a:spcAft>
              <a:buSzPts val="2800"/>
              <a:buNone/>
              <a:defRPr sz="1800"/>
            </a:lvl4pPr>
            <a:lvl5pPr indent="0" lvl="4" rtl="0">
              <a:spcBef>
                <a:spcPts val="0"/>
              </a:spcBef>
              <a:spcAft>
                <a:spcPts val="0"/>
              </a:spcAft>
              <a:buSzPts val="2800"/>
              <a:buNone/>
              <a:defRPr sz="1800"/>
            </a:lvl5pPr>
            <a:lvl6pPr indent="0" lvl="5" rtl="0">
              <a:spcBef>
                <a:spcPts val="0"/>
              </a:spcBef>
              <a:spcAft>
                <a:spcPts val="0"/>
              </a:spcAft>
              <a:buSzPts val="2800"/>
              <a:buNone/>
              <a:defRPr sz="1800"/>
            </a:lvl6pPr>
            <a:lvl7pPr indent="0" lvl="6" rtl="0">
              <a:spcBef>
                <a:spcPts val="0"/>
              </a:spcBef>
              <a:spcAft>
                <a:spcPts val="0"/>
              </a:spcAft>
              <a:buSzPts val="2800"/>
              <a:buNone/>
              <a:defRPr sz="1800"/>
            </a:lvl7pPr>
            <a:lvl8pPr indent="0" lvl="7" rtl="0">
              <a:spcBef>
                <a:spcPts val="0"/>
              </a:spcBef>
              <a:spcAft>
                <a:spcPts val="0"/>
              </a:spcAft>
              <a:buSzPts val="2800"/>
              <a:buNone/>
              <a:defRPr sz="1800"/>
            </a:lvl8pPr>
            <a:lvl9pPr indent="0" lvl="8" rtl="0">
              <a:spcBef>
                <a:spcPts val="0"/>
              </a:spcBef>
              <a:spcAft>
                <a:spcPts val="0"/>
              </a:spcAft>
              <a:buSzPts val="2800"/>
              <a:buNone/>
              <a:defRPr sz="1800"/>
            </a:lvl9pPr>
          </a:lstStyle>
          <a:p/>
        </p:txBody>
      </p:sp>
      <p:sp>
        <p:nvSpPr>
          <p:cNvPr id="62" name="Shape 62"/>
          <p:cNvSpPr txBox="1"/>
          <p:nvPr>
            <p:ph idx="1" type="body"/>
          </p:nvPr>
        </p:nvSpPr>
        <p:spPr>
          <a:xfrm>
            <a:off x="457200" y="1600200"/>
            <a:ext cx="4038600" cy="4526100"/>
          </a:xfrm>
          <a:prstGeom prst="rect">
            <a:avLst/>
          </a:prstGeom>
          <a:noFill/>
          <a:ln>
            <a:noFill/>
          </a:ln>
        </p:spPr>
        <p:txBody>
          <a:bodyPr anchorCtr="0" anchor="t" bIns="91425" lIns="91425" spcFirstLastPara="1" rIns="91425" wrap="square" tIns="91425"/>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16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16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16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16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16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16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1600"/>
              </a:spcBef>
              <a:spcAft>
                <a:spcPts val="160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3" name="Shape 63"/>
          <p:cNvSpPr txBox="1"/>
          <p:nvPr>
            <p:ph idx="2" type="body"/>
          </p:nvPr>
        </p:nvSpPr>
        <p:spPr>
          <a:xfrm>
            <a:off x="4648200" y="1600200"/>
            <a:ext cx="4038600" cy="4526100"/>
          </a:xfrm>
          <a:prstGeom prst="rect">
            <a:avLst/>
          </a:prstGeom>
          <a:noFill/>
          <a:ln>
            <a:noFill/>
          </a:ln>
        </p:spPr>
        <p:txBody>
          <a:bodyPr anchorCtr="0" anchor="t" bIns="91425" lIns="91425" spcFirstLastPara="1" rIns="91425" wrap="square" tIns="91425"/>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16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16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16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16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16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16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1600"/>
              </a:spcBef>
              <a:spcAft>
                <a:spcPts val="160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4" name="Shape 64"/>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5" name="Shape 65"/>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6" name="Shape 6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endParaRPr sz="1200">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9" name="Shape 9"/>
        <p:cNvGrpSpPr/>
        <p:nvPr/>
      </p:nvGrpSpPr>
      <p:grpSpPr>
        <a:xfrm>
          <a:off x="0" y="0"/>
          <a:ext cx="0" cy="0"/>
          <a:chOff x="0" y="0"/>
          <a:chExt cx="0" cy="0"/>
        </a:xfrm>
      </p:grpSpPr>
      <p:sp>
        <p:nvSpPr>
          <p:cNvPr id="10" name="Shape 10"/>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11" name="Shape 1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12" name="Shape 12"/>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Autofit/>
          </a:bodyPr>
          <a:lstStyle/>
          <a:p>
            <a:pPr indent="0" lvl="0" marL="0" algn="r">
              <a:spcBef>
                <a:spcPts val="0"/>
              </a:spcBef>
              <a:spcAft>
                <a:spcPts val="0"/>
              </a:spcAft>
              <a:buNone/>
            </a:pPr>
            <a:fld id="{00000000-1234-1234-1234-123412341234}" type="slidenum">
              <a:rPr lang="en-US" sz="1000">
                <a:solidFill>
                  <a:schemeClr val="dk2"/>
                </a:solidFill>
              </a:rPr>
              <a:t>‹#›</a:t>
            </a:fld>
            <a:endParaRPr sz="1000">
              <a:solidFill>
                <a:schemeClr val="dk2"/>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hyperlink" Target="mailto:bridget.mcmillen@medford.k12.or.us" TargetMode="External"/><Relationship Id="rId4" Type="http://schemas.openxmlformats.org/officeDocument/2006/relationships/hyperlink" Target="mailto:erin.beard@medford.k12.or.u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hyperlink" Target="https://docs.google.com/document/d/1qqL5fbkwmenssIlt50rDVYuZlWlLX8AU1geW29P6924/edi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hyperlink" Target="https://docs.google.com/document/d/1DfejvjSf4GzhawUbSI_w4naCh_VSvpkQYKb3Wuym1y4/edit" TargetMode="External"/><Relationship Id="rId4" Type="http://schemas.openxmlformats.org/officeDocument/2006/relationships/hyperlink" Target="https://docs.google.com/document/d/1bw8Hkp_9IQ1WFv0ohtEDq0V-O1XGwmvEqsEyxVjsIbI/edit" TargetMode="External"/><Relationship Id="rId5" Type="http://schemas.openxmlformats.org/officeDocument/2006/relationships/hyperlink" Target="https://docs.google.com/document/d/1fAq0-Naj6Bi-ay4YQvey9EQzbsCsuOyz2gubB3kHjVE/edit"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hyperlink" Target="https://drive.google.com/drive/folders/0B7cFcbVwQ1zDMXFsVS1Gb0QxalU" TargetMode="External"/><Relationship Id="rId4" Type="http://schemas.openxmlformats.org/officeDocument/2006/relationships/hyperlink" Target="http://www.ode.state.or.us/search/page/?id=3836" TargetMode="External"/><Relationship Id="rId5" Type="http://schemas.openxmlformats.org/officeDocument/2006/relationships/hyperlink" Target="http://www.ode.state.or.us/search/page/?id=3836"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 name="Shape 73"/>
        <p:cNvGrpSpPr/>
        <p:nvPr/>
      </p:nvGrpSpPr>
      <p:grpSpPr>
        <a:xfrm>
          <a:off x="0" y="0"/>
          <a:ext cx="0" cy="0"/>
          <a:chOff x="0" y="0"/>
          <a:chExt cx="0" cy="0"/>
        </a:xfrm>
      </p:grpSpPr>
      <p:sp>
        <p:nvSpPr>
          <p:cNvPr id="74" name="Shape 74"/>
          <p:cNvSpPr txBox="1"/>
          <p:nvPr>
            <p:ph type="ctrTitle"/>
          </p:nvPr>
        </p:nvSpPr>
        <p:spPr>
          <a:xfrm>
            <a:off x="685800" y="374100"/>
            <a:ext cx="7772400" cy="2569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br>
              <a:rPr b="1" i="0" lang="en-US" sz="3959" u="none" cap="none" strike="noStrike">
                <a:solidFill>
                  <a:schemeClr val="dk1"/>
                </a:solidFill>
                <a:latin typeface="Cambria"/>
                <a:ea typeface="Cambria"/>
                <a:cs typeface="Cambria"/>
                <a:sym typeface="Cambria"/>
              </a:rPr>
            </a:br>
            <a:endParaRPr b="1" i="0" sz="3959" u="none" cap="none" strike="noStrike">
              <a:solidFill>
                <a:schemeClr val="dk1"/>
              </a:solidFill>
              <a:latin typeface="Cambria"/>
              <a:ea typeface="Cambria"/>
              <a:cs typeface="Cambria"/>
              <a:sym typeface="Cambria"/>
            </a:endParaRPr>
          </a:p>
          <a:p>
            <a:pPr indent="0" lvl="0" marL="0" marR="0" rtl="0" algn="ctr">
              <a:spcBef>
                <a:spcPts val="0"/>
              </a:spcBef>
              <a:spcAft>
                <a:spcPts val="0"/>
              </a:spcAft>
              <a:buClr>
                <a:schemeClr val="dk1"/>
              </a:buClr>
              <a:buFont typeface="Cambria"/>
              <a:buNone/>
            </a:pPr>
            <a:r>
              <a:rPr b="1" lang="en-US" sz="4800">
                <a:solidFill>
                  <a:srgbClr val="0000FF"/>
                </a:solidFill>
                <a:latin typeface="Cambria"/>
                <a:ea typeface="Cambria"/>
                <a:cs typeface="Cambria"/>
                <a:sym typeface="Cambria"/>
              </a:rPr>
              <a:t>Welcome!</a:t>
            </a:r>
            <a:endParaRPr b="1" sz="4800">
              <a:solidFill>
                <a:srgbClr val="0000FF"/>
              </a:solidFill>
              <a:latin typeface="Cambria"/>
              <a:ea typeface="Cambria"/>
              <a:cs typeface="Cambria"/>
              <a:sym typeface="Cambria"/>
            </a:endParaRPr>
          </a:p>
          <a:p>
            <a:pPr indent="0" lvl="0" marL="0" marR="0" rtl="0" algn="ctr">
              <a:spcBef>
                <a:spcPts val="0"/>
              </a:spcBef>
              <a:spcAft>
                <a:spcPts val="0"/>
              </a:spcAft>
              <a:buClr>
                <a:schemeClr val="dk1"/>
              </a:buClr>
              <a:buFont typeface="Cambria"/>
              <a:buNone/>
            </a:pPr>
            <a:r>
              <a:rPr b="1" lang="en-US" sz="3959">
                <a:latin typeface="Cambria"/>
                <a:ea typeface="Cambria"/>
                <a:cs typeface="Cambria"/>
                <a:sym typeface="Cambria"/>
              </a:rPr>
              <a:t>Beginning of the Year Form:</a:t>
            </a:r>
            <a:br>
              <a:rPr b="1" i="0" lang="en-US" sz="3959" u="none" cap="none" strike="noStrike">
                <a:solidFill>
                  <a:schemeClr val="dk1"/>
                </a:solidFill>
                <a:latin typeface="Cambria"/>
                <a:ea typeface="Cambria"/>
                <a:cs typeface="Cambria"/>
                <a:sym typeface="Cambria"/>
              </a:rPr>
            </a:br>
            <a:r>
              <a:rPr i="0" lang="en-US" sz="3959" u="none" cap="none" strike="noStrike">
                <a:solidFill>
                  <a:schemeClr val="dk1"/>
                </a:solidFill>
                <a:latin typeface="Cambria"/>
                <a:ea typeface="Cambria"/>
                <a:cs typeface="Cambria"/>
                <a:sym typeface="Cambria"/>
              </a:rPr>
              <a:t>S</a:t>
            </a:r>
            <a:r>
              <a:rPr lang="en-US" sz="3959">
                <a:latin typeface="Cambria"/>
                <a:ea typeface="Cambria"/>
                <a:cs typeface="Cambria"/>
                <a:sym typeface="Cambria"/>
              </a:rPr>
              <a:t>tudent Learning Goals</a:t>
            </a:r>
            <a:endParaRPr sz="3959">
              <a:latin typeface="Cambria"/>
              <a:ea typeface="Cambria"/>
              <a:cs typeface="Cambria"/>
              <a:sym typeface="Cambria"/>
            </a:endParaRPr>
          </a:p>
          <a:p>
            <a:pPr indent="0" lvl="0" marL="0" rtl="0">
              <a:spcBef>
                <a:spcPts val="800"/>
              </a:spcBef>
              <a:spcAft>
                <a:spcPts val="0"/>
              </a:spcAft>
              <a:buClr>
                <a:srgbClr val="0070C0"/>
              </a:buClr>
              <a:buFont typeface="Arial"/>
              <a:buNone/>
            </a:pPr>
            <a:r>
              <a:rPr b="1" lang="en-US" sz="3000">
                <a:solidFill>
                  <a:srgbClr val="0000FF"/>
                </a:solidFill>
                <a:latin typeface="Cambria"/>
                <a:ea typeface="Cambria"/>
                <a:cs typeface="Cambria"/>
                <a:sym typeface="Cambria"/>
              </a:rPr>
              <a:t>With Bridget McMillen and Erin Beard</a:t>
            </a:r>
            <a:endParaRPr b="1" sz="3000">
              <a:solidFill>
                <a:srgbClr val="0000FF"/>
              </a:solidFill>
              <a:latin typeface="Cambria"/>
              <a:ea typeface="Cambria"/>
              <a:cs typeface="Cambria"/>
              <a:sym typeface="Cambria"/>
            </a:endParaRPr>
          </a:p>
          <a:p>
            <a:pPr indent="0" lvl="0" marL="0" marR="0" rtl="0" algn="ctr">
              <a:spcBef>
                <a:spcPts val="0"/>
              </a:spcBef>
              <a:spcAft>
                <a:spcPts val="0"/>
              </a:spcAft>
              <a:buClr>
                <a:schemeClr val="dk1"/>
              </a:buClr>
              <a:buFont typeface="Cambria"/>
              <a:buNone/>
            </a:pPr>
            <a:br>
              <a:rPr i="0" lang="en-US" sz="3959" u="none" cap="none" strike="noStrike">
                <a:solidFill>
                  <a:schemeClr val="dk1"/>
                </a:solidFill>
                <a:latin typeface="Cambria"/>
                <a:ea typeface="Cambria"/>
                <a:cs typeface="Cambria"/>
                <a:sym typeface="Cambria"/>
              </a:rPr>
            </a:br>
            <a:br>
              <a:rPr b="1" i="0" lang="en-US" sz="1620" u="none" cap="none" strike="noStrike">
                <a:solidFill>
                  <a:schemeClr val="dk1"/>
                </a:solidFill>
                <a:latin typeface="Cambria"/>
                <a:ea typeface="Cambria"/>
                <a:cs typeface="Cambria"/>
                <a:sym typeface="Cambria"/>
              </a:rPr>
            </a:br>
            <a:br>
              <a:rPr b="1" i="0" lang="en-US" sz="1440" u="none" cap="none" strike="noStrike">
                <a:solidFill>
                  <a:schemeClr val="dk1"/>
                </a:solidFill>
                <a:latin typeface="Cambria"/>
                <a:ea typeface="Cambria"/>
                <a:cs typeface="Cambria"/>
                <a:sym typeface="Cambria"/>
              </a:rPr>
            </a:br>
            <a:endParaRPr b="1" i="0" sz="3959" u="none" cap="none" strike="noStrike">
              <a:solidFill>
                <a:schemeClr val="dk1"/>
              </a:solidFill>
              <a:latin typeface="Cambria"/>
              <a:ea typeface="Cambria"/>
              <a:cs typeface="Cambria"/>
              <a:sym typeface="Cambria"/>
            </a:endParaRPr>
          </a:p>
        </p:txBody>
      </p:sp>
      <p:sp>
        <p:nvSpPr>
          <p:cNvPr id="75" name="Shape 75"/>
          <p:cNvSpPr txBox="1"/>
          <p:nvPr/>
        </p:nvSpPr>
        <p:spPr>
          <a:xfrm>
            <a:off x="747050" y="2943900"/>
            <a:ext cx="7859100" cy="32712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b="1" lang="en-US" sz="3000">
                <a:latin typeface="Cambria"/>
                <a:ea typeface="Cambria"/>
                <a:cs typeface="Cambria"/>
                <a:sym typeface="Cambria"/>
              </a:rPr>
              <a:t>Right now: </a:t>
            </a:r>
            <a:endParaRPr b="1" sz="3000">
              <a:latin typeface="Cambria"/>
              <a:ea typeface="Cambria"/>
              <a:cs typeface="Cambria"/>
              <a:sym typeface="Cambria"/>
            </a:endParaRPr>
          </a:p>
          <a:p>
            <a:pPr indent="-419100" lvl="0" marL="457200" rtl="0">
              <a:spcBef>
                <a:spcPts val="0"/>
              </a:spcBef>
              <a:spcAft>
                <a:spcPts val="0"/>
              </a:spcAft>
              <a:buSzPts val="3000"/>
              <a:buFont typeface="Cambria"/>
              <a:buChar char="●"/>
            </a:pPr>
            <a:r>
              <a:rPr lang="en-US" sz="3000">
                <a:latin typeface="Cambria"/>
                <a:ea typeface="Cambria"/>
                <a:cs typeface="Cambria"/>
                <a:sym typeface="Cambria"/>
              </a:rPr>
              <a:t>Find a seat. Get comfy.</a:t>
            </a:r>
            <a:endParaRPr sz="3000">
              <a:latin typeface="Cambria"/>
              <a:ea typeface="Cambria"/>
              <a:cs typeface="Cambria"/>
              <a:sym typeface="Cambria"/>
            </a:endParaRPr>
          </a:p>
          <a:p>
            <a:pPr indent="-419100" lvl="0" marL="457200" rtl="0">
              <a:spcBef>
                <a:spcPts val="0"/>
              </a:spcBef>
              <a:spcAft>
                <a:spcPts val="0"/>
              </a:spcAft>
              <a:buSzPts val="3000"/>
              <a:buFont typeface="Cambria"/>
              <a:buChar char="●"/>
            </a:pPr>
            <a:r>
              <a:rPr lang="en-US" sz="3000">
                <a:latin typeface="Cambria"/>
                <a:ea typeface="Cambria"/>
                <a:cs typeface="Cambria"/>
                <a:sym typeface="Cambria"/>
              </a:rPr>
              <a:t>If you haven’t already, </a:t>
            </a:r>
            <a:endParaRPr sz="3000">
              <a:latin typeface="Cambria"/>
              <a:ea typeface="Cambria"/>
              <a:cs typeface="Cambria"/>
              <a:sym typeface="Cambria"/>
            </a:endParaRPr>
          </a:p>
          <a:p>
            <a:pPr indent="-419100" lvl="1" marL="914400" rtl="0">
              <a:spcBef>
                <a:spcPts val="0"/>
              </a:spcBef>
              <a:spcAft>
                <a:spcPts val="0"/>
              </a:spcAft>
              <a:buSzPts val="3000"/>
              <a:buFont typeface="Cambria"/>
              <a:buChar char="○"/>
            </a:pPr>
            <a:r>
              <a:rPr lang="en-US" sz="3000">
                <a:latin typeface="Cambria"/>
                <a:ea typeface="Cambria"/>
                <a:cs typeface="Cambria"/>
                <a:sym typeface="Cambria"/>
              </a:rPr>
              <a:t>Log on to TeachBoost</a:t>
            </a:r>
            <a:endParaRPr sz="3000">
              <a:latin typeface="Cambria"/>
              <a:ea typeface="Cambria"/>
              <a:cs typeface="Cambria"/>
              <a:sym typeface="Cambria"/>
            </a:endParaRPr>
          </a:p>
          <a:p>
            <a:pPr indent="-419100" lvl="1" marL="914400">
              <a:spcBef>
                <a:spcPts val="0"/>
              </a:spcBef>
              <a:spcAft>
                <a:spcPts val="0"/>
              </a:spcAft>
              <a:buSzPts val="3000"/>
              <a:buFont typeface="Cambria"/>
              <a:buChar char="○"/>
            </a:pPr>
            <a:r>
              <a:rPr lang="en-US" sz="3000">
                <a:latin typeface="Cambria"/>
                <a:ea typeface="Cambria"/>
                <a:cs typeface="Cambria"/>
                <a:sym typeface="Cambria"/>
              </a:rPr>
              <a:t>Watch TeachBoost BOY form screencast -- sent out in all staff email</a:t>
            </a:r>
            <a:endParaRPr sz="3000">
              <a:latin typeface="Cambria"/>
              <a:ea typeface="Cambria"/>
              <a:cs typeface="Cambria"/>
              <a:sym typeface="Cambria"/>
            </a:endParaRPr>
          </a:p>
        </p:txBody>
      </p:sp>
      <p:sp>
        <p:nvSpPr>
          <p:cNvPr id="76" name="Shape 76"/>
          <p:cNvSpPr txBox="1"/>
          <p:nvPr/>
        </p:nvSpPr>
        <p:spPr>
          <a:xfrm>
            <a:off x="403400" y="5841400"/>
            <a:ext cx="8374800" cy="726000"/>
          </a:xfrm>
          <a:prstGeom prst="rect">
            <a:avLst/>
          </a:prstGeom>
          <a:noFill/>
          <a:ln>
            <a:noFill/>
          </a:ln>
        </p:spPr>
        <p:txBody>
          <a:bodyPr anchorCtr="0" anchor="t" bIns="91425" lIns="91425" spcFirstLastPara="1" rIns="91425" wrap="square" tIns="91425">
            <a:noAutofit/>
          </a:bodyPr>
          <a:lstStyle/>
          <a:p>
            <a:pPr indent="0" lvl="0" marL="0" algn="ctr">
              <a:spcBef>
                <a:spcPts val="0"/>
              </a:spcBef>
              <a:spcAft>
                <a:spcPts val="0"/>
              </a:spcAft>
              <a:buNone/>
            </a:pPr>
            <a:r>
              <a:rPr lang="en-US" sz="3000">
                <a:solidFill>
                  <a:srgbClr val="0000FF"/>
                </a:solidFill>
                <a:latin typeface="Cambria"/>
                <a:ea typeface="Cambria"/>
                <a:cs typeface="Cambria"/>
                <a:sym typeface="Cambria"/>
              </a:rPr>
              <a:t>Extra laptops are available. Help yourself.</a:t>
            </a:r>
            <a:endParaRPr sz="3000">
              <a:solidFill>
                <a:srgbClr val="0000FF"/>
              </a:solidFill>
              <a:latin typeface="Cambria"/>
              <a:ea typeface="Cambria"/>
              <a:cs typeface="Cambria"/>
              <a:sym typeface="Cambri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sp>
        <p:nvSpPr>
          <p:cNvPr id="82" name="Shape 82"/>
          <p:cNvSpPr txBox="1"/>
          <p:nvPr>
            <p:ph type="title"/>
          </p:nvPr>
        </p:nvSpPr>
        <p:spPr>
          <a:xfrm>
            <a:off x="457200" y="274646"/>
            <a:ext cx="8229600" cy="7395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b="1" lang="en-US">
                <a:latin typeface="Cambria"/>
                <a:ea typeface="Cambria"/>
                <a:cs typeface="Cambria"/>
                <a:sym typeface="Cambria"/>
              </a:rPr>
              <a:t>Format of Today</a:t>
            </a:r>
            <a:endParaRPr b="1">
              <a:latin typeface="Cambria"/>
              <a:ea typeface="Cambria"/>
              <a:cs typeface="Cambria"/>
              <a:sym typeface="Cambria"/>
            </a:endParaRPr>
          </a:p>
        </p:txBody>
      </p:sp>
      <p:sp>
        <p:nvSpPr>
          <p:cNvPr id="83" name="Shape 83"/>
          <p:cNvSpPr txBox="1"/>
          <p:nvPr>
            <p:ph idx="1" type="body"/>
          </p:nvPr>
        </p:nvSpPr>
        <p:spPr>
          <a:xfrm>
            <a:off x="457200" y="1134950"/>
            <a:ext cx="8229600" cy="4991100"/>
          </a:xfrm>
          <a:prstGeom prst="rect">
            <a:avLst/>
          </a:prstGeom>
        </p:spPr>
        <p:txBody>
          <a:bodyPr anchorCtr="0" anchor="t" bIns="91425" lIns="91425" spcFirstLastPara="1" rIns="91425" wrap="square" tIns="91425">
            <a:noAutofit/>
          </a:bodyPr>
          <a:lstStyle/>
          <a:p>
            <a:pPr indent="-431800" lvl="0" marL="457200" rtl="0">
              <a:spcBef>
                <a:spcPts val="0"/>
              </a:spcBef>
              <a:spcAft>
                <a:spcPts val="0"/>
              </a:spcAft>
              <a:buSzPts val="3200"/>
              <a:buFont typeface="Cambria"/>
              <a:buAutoNum type="arabicPeriod"/>
            </a:pPr>
            <a:r>
              <a:rPr lang="en-US">
                <a:latin typeface="Cambria"/>
                <a:ea typeface="Cambria"/>
                <a:cs typeface="Cambria"/>
                <a:sym typeface="Cambria"/>
              </a:rPr>
              <a:t>Bridget and Erin share info and tools for SLGs, which are part of the Beginning of the Year (BOY) form you will complete in TeachBoost.</a:t>
            </a:r>
            <a:endParaRPr sz="1000">
              <a:latin typeface="Cambria"/>
              <a:ea typeface="Cambria"/>
              <a:cs typeface="Cambria"/>
              <a:sym typeface="Cambria"/>
            </a:endParaRPr>
          </a:p>
          <a:p>
            <a:pPr indent="-431800" lvl="0" marL="457200">
              <a:spcBef>
                <a:spcPts val="1600"/>
              </a:spcBef>
              <a:spcAft>
                <a:spcPts val="0"/>
              </a:spcAft>
              <a:buSzPts val="3200"/>
              <a:buFont typeface="Cambria"/>
              <a:buAutoNum type="arabicPeriod"/>
            </a:pPr>
            <a:r>
              <a:rPr lang="en-US">
                <a:latin typeface="Cambria"/>
                <a:ea typeface="Cambria"/>
                <a:cs typeface="Cambria"/>
                <a:sym typeface="Cambria"/>
              </a:rPr>
              <a:t>Workshop: Time to apply info from presentation to start/continue drafting BOY form</a:t>
            </a:r>
            <a:endParaRPr>
              <a:latin typeface="Cambria"/>
              <a:ea typeface="Cambria"/>
              <a:cs typeface="Cambria"/>
              <a:sym typeface="Cambria"/>
            </a:endParaRPr>
          </a:p>
        </p:txBody>
      </p:sp>
      <p:sp>
        <p:nvSpPr>
          <p:cNvPr id="84" name="Shape 84"/>
          <p:cNvSpPr txBox="1"/>
          <p:nvPr/>
        </p:nvSpPr>
        <p:spPr>
          <a:xfrm>
            <a:off x="0" y="5457425"/>
            <a:ext cx="9144000" cy="1400700"/>
          </a:xfrm>
          <a:prstGeom prst="rect">
            <a:avLst/>
          </a:prstGeom>
          <a:noFill/>
          <a:ln>
            <a:noFill/>
          </a:ln>
        </p:spPr>
        <p:txBody>
          <a:bodyPr anchorCtr="0" anchor="t" bIns="91425" lIns="91425" spcFirstLastPara="1" rIns="91425" wrap="square" tIns="91425">
            <a:noAutofit/>
          </a:bodyPr>
          <a:lstStyle/>
          <a:p>
            <a:pPr indent="0" lvl="0" marL="0" algn="ctr">
              <a:spcBef>
                <a:spcPts val="0"/>
              </a:spcBef>
              <a:spcAft>
                <a:spcPts val="0"/>
              </a:spcAft>
              <a:buNone/>
            </a:pPr>
            <a:r>
              <a:rPr b="1" lang="en-US" sz="2400">
                <a:solidFill>
                  <a:srgbClr val="0000FF"/>
                </a:solidFill>
                <a:latin typeface="Cambria"/>
                <a:ea typeface="Cambria"/>
                <a:cs typeface="Cambria"/>
                <a:sym typeface="Cambria"/>
              </a:rPr>
              <a:t>Shout out: </a:t>
            </a:r>
            <a:r>
              <a:rPr lang="en-US" sz="2400">
                <a:solidFill>
                  <a:srgbClr val="0000FF"/>
                </a:solidFill>
                <a:latin typeface="Cambria"/>
                <a:ea typeface="Cambria"/>
                <a:cs typeface="Cambria"/>
                <a:sym typeface="Cambria"/>
              </a:rPr>
              <a:t>Many thanks to Erin Whitlock, OEA consultant, who provided us with the tools and info in these slides!! Thanks to Erin, this info is clear, practical, and aligns with state expectations.</a:t>
            </a:r>
            <a:endParaRPr sz="2400">
              <a:solidFill>
                <a:srgbClr val="0000FF"/>
              </a:solidFill>
              <a:latin typeface="Cambria"/>
              <a:ea typeface="Cambria"/>
              <a:cs typeface="Cambria"/>
              <a:sym typeface="Cambri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sp>
        <p:nvSpPr>
          <p:cNvPr id="92" name="Shape 92"/>
          <p:cNvSpPr txBox="1"/>
          <p:nvPr>
            <p:ph type="title"/>
          </p:nvPr>
        </p:nvSpPr>
        <p:spPr>
          <a:xfrm>
            <a:off x="457200" y="274646"/>
            <a:ext cx="8229600" cy="756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lang="en-US">
                <a:latin typeface="Cambria"/>
                <a:ea typeface="Cambria"/>
                <a:cs typeface="Cambria"/>
                <a:sym typeface="Cambria"/>
              </a:rPr>
              <a:t>Target</a:t>
            </a:r>
            <a:endParaRPr b="0" i="0" sz="4400" u="none" cap="none" strike="noStrike">
              <a:solidFill>
                <a:schemeClr val="dk1"/>
              </a:solidFill>
              <a:latin typeface="Arial"/>
              <a:ea typeface="Arial"/>
              <a:cs typeface="Arial"/>
              <a:sym typeface="Arial"/>
            </a:endParaRPr>
          </a:p>
        </p:txBody>
      </p:sp>
      <p:sp>
        <p:nvSpPr>
          <p:cNvPr id="93" name="Shape 93"/>
          <p:cNvSpPr txBox="1"/>
          <p:nvPr>
            <p:ph idx="1" type="body"/>
          </p:nvPr>
        </p:nvSpPr>
        <p:spPr>
          <a:xfrm>
            <a:off x="457200" y="1195300"/>
            <a:ext cx="8229600" cy="4931100"/>
          </a:xfrm>
          <a:prstGeom prst="rect">
            <a:avLst/>
          </a:prstGeom>
          <a:noFill/>
          <a:ln>
            <a:noFill/>
          </a:ln>
        </p:spPr>
        <p:txBody>
          <a:bodyPr anchorCtr="0" anchor="t" bIns="45700" lIns="91425" spcFirstLastPara="1" rIns="91425" wrap="square" tIns="45700">
            <a:noAutofit/>
          </a:bodyPr>
          <a:lstStyle/>
          <a:p>
            <a:pPr indent="0" lvl="0" marL="0" marR="0" rtl="0" algn="ctr">
              <a:spcBef>
                <a:spcPts val="480"/>
              </a:spcBef>
              <a:spcAft>
                <a:spcPts val="0"/>
              </a:spcAft>
              <a:buNone/>
            </a:pPr>
            <a:r>
              <a:rPr b="1" i="1" lang="en-US" sz="2700">
                <a:solidFill>
                  <a:srgbClr val="0000FF"/>
                </a:solidFill>
                <a:latin typeface="Cambria"/>
                <a:ea typeface="Cambria"/>
                <a:cs typeface="Cambria"/>
                <a:sym typeface="Cambria"/>
              </a:rPr>
              <a:t>I can draft my Beginning of the Year (BOY) form.</a:t>
            </a:r>
            <a:endParaRPr b="1" i="1" sz="2700">
              <a:solidFill>
                <a:srgbClr val="0000FF"/>
              </a:solidFill>
              <a:latin typeface="Cambria"/>
              <a:ea typeface="Cambria"/>
              <a:cs typeface="Cambria"/>
              <a:sym typeface="Cambria"/>
            </a:endParaRPr>
          </a:p>
          <a:p>
            <a:pPr indent="0" lvl="0" marL="0" marR="0" rtl="0" algn="l">
              <a:spcBef>
                <a:spcPts val="1600"/>
              </a:spcBef>
              <a:spcAft>
                <a:spcPts val="0"/>
              </a:spcAft>
              <a:buNone/>
            </a:pPr>
            <a:r>
              <a:t/>
            </a:r>
            <a:endParaRPr sz="600">
              <a:latin typeface="Cambria"/>
              <a:ea typeface="Cambria"/>
              <a:cs typeface="Cambria"/>
              <a:sym typeface="Cambria"/>
            </a:endParaRPr>
          </a:p>
          <a:p>
            <a:pPr indent="0" lvl="0" marL="0" marR="0" rtl="0" algn="l">
              <a:spcBef>
                <a:spcPts val="0"/>
              </a:spcBef>
              <a:spcAft>
                <a:spcPts val="0"/>
              </a:spcAft>
              <a:buNone/>
            </a:pPr>
            <a:r>
              <a:rPr lang="en-US" sz="2400">
                <a:latin typeface="Cambria"/>
                <a:ea typeface="Cambria"/>
                <a:cs typeface="Cambria"/>
                <a:sym typeface="Cambria"/>
              </a:rPr>
              <a:t>Actions we’ll complete to support your success on the target:</a:t>
            </a:r>
            <a:endParaRPr sz="2400">
              <a:latin typeface="Cambria"/>
              <a:ea typeface="Cambria"/>
              <a:cs typeface="Cambria"/>
              <a:sym typeface="Cambria"/>
            </a:endParaRPr>
          </a:p>
          <a:p>
            <a:pPr indent="-381000" lvl="0" marL="457200" rtl="0">
              <a:spcBef>
                <a:spcPts val="480"/>
              </a:spcBef>
              <a:spcAft>
                <a:spcPts val="0"/>
              </a:spcAft>
              <a:buSzPts val="2400"/>
              <a:buFont typeface="Cambria"/>
              <a:buChar char="❏"/>
            </a:pPr>
            <a:r>
              <a:rPr lang="en-US" sz="2400">
                <a:latin typeface="Cambria"/>
                <a:ea typeface="Cambria"/>
                <a:cs typeface="Cambria"/>
                <a:sym typeface="Cambria"/>
              </a:rPr>
              <a:t>Log on to TeachBoost - the district eval system file cabinet </a:t>
            </a:r>
            <a:endParaRPr sz="2400">
              <a:latin typeface="Cambria"/>
              <a:ea typeface="Cambria"/>
              <a:cs typeface="Cambria"/>
              <a:sym typeface="Cambria"/>
            </a:endParaRPr>
          </a:p>
          <a:p>
            <a:pPr indent="-381000" lvl="0" marL="457200" marR="0" rtl="0" algn="l">
              <a:spcBef>
                <a:spcPts val="0"/>
              </a:spcBef>
              <a:spcAft>
                <a:spcPts val="0"/>
              </a:spcAft>
              <a:buSzPts val="2400"/>
              <a:buFont typeface="Cambria"/>
              <a:buChar char="❏"/>
            </a:pPr>
            <a:r>
              <a:rPr lang="en-US" sz="2400">
                <a:latin typeface="Cambria"/>
                <a:ea typeface="Cambria"/>
                <a:cs typeface="Cambria"/>
                <a:sym typeface="Cambria"/>
              </a:rPr>
              <a:t>Identify the elements of ODE’s Educator Framework and reasons for SLGs</a:t>
            </a:r>
            <a:endParaRPr sz="2400">
              <a:latin typeface="Cambria"/>
              <a:ea typeface="Cambria"/>
              <a:cs typeface="Cambria"/>
              <a:sym typeface="Cambria"/>
            </a:endParaRPr>
          </a:p>
          <a:p>
            <a:pPr indent="-381000" lvl="0" marL="457200" marR="0" rtl="0" algn="l">
              <a:spcBef>
                <a:spcPts val="0"/>
              </a:spcBef>
              <a:spcAft>
                <a:spcPts val="0"/>
              </a:spcAft>
              <a:buSzPts val="2400"/>
              <a:buFont typeface="Cambria"/>
              <a:buChar char="❏"/>
            </a:pPr>
            <a:r>
              <a:rPr lang="en-US" sz="2400">
                <a:latin typeface="Cambria"/>
                <a:ea typeface="Cambria"/>
                <a:cs typeface="Cambria"/>
                <a:sym typeface="Cambria"/>
              </a:rPr>
              <a:t>Determine focus of SLGs </a:t>
            </a:r>
            <a:endParaRPr sz="2400">
              <a:latin typeface="Cambria"/>
              <a:ea typeface="Cambria"/>
              <a:cs typeface="Cambria"/>
              <a:sym typeface="Cambria"/>
            </a:endParaRPr>
          </a:p>
          <a:p>
            <a:pPr indent="-381000" lvl="0" marL="457200" marR="0" rtl="0" algn="l">
              <a:spcBef>
                <a:spcPts val="0"/>
              </a:spcBef>
              <a:spcAft>
                <a:spcPts val="0"/>
              </a:spcAft>
              <a:buSzPts val="2400"/>
              <a:buFont typeface="Cambria"/>
              <a:buChar char="❏"/>
            </a:pPr>
            <a:r>
              <a:rPr lang="en-US" sz="2400">
                <a:latin typeface="Cambria"/>
                <a:ea typeface="Cambria"/>
                <a:cs typeface="Cambria"/>
                <a:sym typeface="Cambria"/>
              </a:rPr>
              <a:t>Understand components of SLGs: demographics, timeframe, standard(s), baseline data, assessment, rationale, strategies, conference with supervisor</a:t>
            </a:r>
            <a:endParaRPr sz="2400">
              <a:latin typeface="Cambria"/>
              <a:ea typeface="Cambria"/>
              <a:cs typeface="Cambria"/>
              <a:sym typeface="Cambria"/>
            </a:endParaRPr>
          </a:p>
          <a:p>
            <a:pPr indent="-381000" lvl="0" marL="457200" marR="0" rtl="0" algn="l">
              <a:spcBef>
                <a:spcPts val="0"/>
              </a:spcBef>
              <a:spcAft>
                <a:spcPts val="0"/>
              </a:spcAft>
              <a:buSzPts val="2400"/>
              <a:buFont typeface="Cambria"/>
              <a:buChar char="❏"/>
            </a:pPr>
            <a:r>
              <a:rPr lang="en-US" sz="2400">
                <a:latin typeface="Cambria"/>
                <a:ea typeface="Cambria"/>
                <a:cs typeface="Cambria"/>
                <a:sym typeface="Cambria"/>
              </a:rPr>
              <a:t>Understand strategies for goal success such as tiering and progress monitoring</a:t>
            </a:r>
            <a:endParaRPr sz="2400">
              <a:latin typeface="Cambria"/>
              <a:ea typeface="Cambria"/>
              <a:cs typeface="Cambria"/>
              <a:sym typeface="Cambria"/>
            </a:endParaRPr>
          </a:p>
          <a:p>
            <a:pPr indent="-381000" lvl="0" marL="457200" marR="0" rtl="0" algn="l">
              <a:spcBef>
                <a:spcPts val="0"/>
              </a:spcBef>
              <a:spcAft>
                <a:spcPts val="0"/>
              </a:spcAft>
              <a:buSzPts val="2400"/>
              <a:buFont typeface="Cambria"/>
              <a:buChar char="❏"/>
            </a:pPr>
            <a:r>
              <a:rPr lang="en-US" sz="2400">
                <a:latin typeface="Cambria"/>
                <a:ea typeface="Cambria"/>
                <a:cs typeface="Cambria"/>
                <a:sym typeface="Cambria"/>
              </a:rPr>
              <a:t>Work time</a:t>
            </a:r>
            <a:endParaRPr sz="2400">
              <a:latin typeface="Cambria"/>
              <a:ea typeface="Cambria"/>
              <a:cs typeface="Cambria"/>
              <a:sym typeface="Cambri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sp>
        <p:nvSpPr>
          <p:cNvPr id="99" name="Shape 99"/>
          <p:cNvSpPr txBox="1"/>
          <p:nvPr>
            <p:ph type="title"/>
          </p:nvPr>
        </p:nvSpPr>
        <p:spPr>
          <a:xfrm>
            <a:off x="457200" y="274638"/>
            <a:ext cx="8229600" cy="11430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b="1" lang="en-US">
                <a:latin typeface="Cambria"/>
                <a:ea typeface="Cambria"/>
                <a:cs typeface="Cambria"/>
                <a:sym typeface="Cambria"/>
              </a:rPr>
              <a:t>How to Ask Questions/ </a:t>
            </a:r>
            <a:endParaRPr b="1">
              <a:latin typeface="Cambria"/>
              <a:ea typeface="Cambria"/>
              <a:cs typeface="Cambria"/>
              <a:sym typeface="Cambria"/>
            </a:endParaRPr>
          </a:p>
          <a:p>
            <a:pPr indent="0" lvl="0" marL="0">
              <a:spcBef>
                <a:spcPts val="0"/>
              </a:spcBef>
              <a:spcAft>
                <a:spcPts val="0"/>
              </a:spcAft>
              <a:buNone/>
            </a:pPr>
            <a:r>
              <a:rPr b="1" lang="en-US">
                <a:latin typeface="Cambria"/>
                <a:ea typeface="Cambria"/>
                <a:cs typeface="Cambria"/>
                <a:sym typeface="Cambria"/>
              </a:rPr>
              <a:t>Address Concerns</a:t>
            </a:r>
            <a:endParaRPr b="1">
              <a:latin typeface="Cambria"/>
              <a:ea typeface="Cambria"/>
              <a:cs typeface="Cambria"/>
              <a:sym typeface="Cambria"/>
            </a:endParaRPr>
          </a:p>
        </p:txBody>
      </p:sp>
      <p:sp>
        <p:nvSpPr>
          <p:cNvPr id="100" name="Shape 100"/>
          <p:cNvSpPr txBox="1"/>
          <p:nvPr>
            <p:ph idx="1" type="body"/>
          </p:nvPr>
        </p:nvSpPr>
        <p:spPr>
          <a:xfrm>
            <a:off x="467625" y="1845075"/>
            <a:ext cx="8229600" cy="1612200"/>
          </a:xfrm>
          <a:prstGeom prst="rect">
            <a:avLst/>
          </a:prstGeom>
        </p:spPr>
        <p:txBody>
          <a:bodyPr anchorCtr="0" anchor="t" bIns="91425" lIns="91425" spcFirstLastPara="1" rIns="91425" wrap="square" tIns="91425">
            <a:noAutofit/>
          </a:bodyPr>
          <a:lstStyle/>
          <a:p>
            <a:pPr indent="-431800" lvl="0" marL="457200" rtl="0">
              <a:spcBef>
                <a:spcPts val="640"/>
              </a:spcBef>
              <a:spcAft>
                <a:spcPts val="0"/>
              </a:spcAft>
              <a:buSzPts val="3200"/>
              <a:buFont typeface="Cambria"/>
              <a:buChar char="➢"/>
            </a:pPr>
            <a:r>
              <a:rPr lang="en-US">
                <a:latin typeface="Cambria"/>
                <a:ea typeface="Cambria"/>
                <a:cs typeface="Cambria"/>
                <a:sym typeface="Cambria"/>
              </a:rPr>
              <a:t>During presentation: Email</a:t>
            </a:r>
            <a:endParaRPr>
              <a:latin typeface="Cambria"/>
              <a:ea typeface="Cambria"/>
              <a:cs typeface="Cambria"/>
              <a:sym typeface="Cambria"/>
            </a:endParaRPr>
          </a:p>
          <a:p>
            <a:pPr indent="-431800" lvl="0" marL="457200" rtl="0">
              <a:spcBef>
                <a:spcPts val="0"/>
              </a:spcBef>
              <a:spcAft>
                <a:spcPts val="0"/>
              </a:spcAft>
              <a:buSzPts val="3200"/>
              <a:buFont typeface="Cambria"/>
              <a:buChar char="➢"/>
            </a:pPr>
            <a:r>
              <a:rPr lang="en-US">
                <a:latin typeface="Cambria"/>
                <a:ea typeface="Cambria"/>
                <a:cs typeface="Cambria"/>
                <a:sym typeface="Cambria"/>
              </a:rPr>
              <a:t>During work time and beyond: Face-to-face or email</a:t>
            </a:r>
            <a:endParaRPr>
              <a:latin typeface="Cambria"/>
              <a:ea typeface="Cambria"/>
              <a:cs typeface="Cambria"/>
              <a:sym typeface="Cambria"/>
            </a:endParaRPr>
          </a:p>
          <a:p>
            <a:pPr indent="-431800" lvl="0" marL="457200" rtl="0">
              <a:spcBef>
                <a:spcPts val="0"/>
              </a:spcBef>
              <a:spcAft>
                <a:spcPts val="0"/>
              </a:spcAft>
              <a:buSzPts val="3200"/>
              <a:buFont typeface="Cambria"/>
              <a:buChar char="➢"/>
            </a:pPr>
            <a:r>
              <a:rPr lang="en-US">
                <a:latin typeface="Cambria"/>
                <a:ea typeface="Cambria"/>
                <a:cs typeface="Cambria"/>
                <a:sym typeface="Cambria"/>
              </a:rPr>
              <a:t>Parking lot </a:t>
            </a:r>
            <a:endParaRPr>
              <a:latin typeface="Cambria"/>
              <a:ea typeface="Cambria"/>
              <a:cs typeface="Cambria"/>
              <a:sym typeface="Cambria"/>
            </a:endParaRPr>
          </a:p>
          <a:p>
            <a:pPr indent="0" lvl="0" marL="0">
              <a:spcBef>
                <a:spcPts val="1600"/>
              </a:spcBef>
              <a:spcAft>
                <a:spcPts val="1600"/>
              </a:spcAft>
              <a:buNone/>
            </a:pPr>
            <a:r>
              <a:t/>
            </a:r>
            <a:endParaRPr>
              <a:latin typeface="Cambria"/>
              <a:ea typeface="Cambria"/>
              <a:cs typeface="Cambria"/>
              <a:sym typeface="Cambria"/>
            </a:endParaRPr>
          </a:p>
        </p:txBody>
      </p:sp>
      <p:sp>
        <p:nvSpPr>
          <p:cNvPr id="101" name="Shape 101"/>
          <p:cNvSpPr txBox="1"/>
          <p:nvPr/>
        </p:nvSpPr>
        <p:spPr>
          <a:xfrm>
            <a:off x="478125" y="4498800"/>
            <a:ext cx="8208600" cy="1612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000" u="sng">
                <a:solidFill>
                  <a:schemeClr val="hlink"/>
                </a:solidFill>
                <a:hlinkClick r:id="rId3"/>
              </a:rPr>
              <a:t>bridget.mcmillen@medford.k12.or.us</a:t>
            </a:r>
            <a:endParaRPr sz="3000"/>
          </a:p>
          <a:p>
            <a:pPr indent="0" lvl="0" marL="0" rtl="0" algn="ctr">
              <a:spcBef>
                <a:spcPts val="0"/>
              </a:spcBef>
              <a:spcAft>
                <a:spcPts val="0"/>
              </a:spcAft>
              <a:buNone/>
            </a:pPr>
            <a:r>
              <a:t/>
            </a:r>
            <a:endParaRPr sz="3000"/>
          </a:p>
          <a:p>
            <a:pPr indent="0" lvl="0" marL="0" algn="ctr">
              <a:spcBef>
                <a:spcPts val="0"/>
              </a:spcBef>
              <a:spcAft>
                <a:spcPts val="0"/>
              </a:spcAft>
              <a:buNone/>
            </a:pPr>
            <a:r>
              <a:rPr lang="en-US" sz="3000" u="sng">
                <a:solidFill>
                  <a:schemeClr val="hlink"/>
                </a:solidFill>
                <a:hlinkClick r:id="rId4"/>
              </a:rPr>
              <a:t>erin.beard@medford.k12.or.us</a:t>
            </a:r>
            <a:r>
              <a:rPr lang="en-US" sz="3000"/>
              <a:t> </a:t>
            </a:r>
            <a:endParaRPr sz="3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Shape 107"/>
          <p:cNvSpPr/>
          <p:nvPr/>
        </p:nvSpPr>
        <p:spPr>
          <a:xfrm>
            <a:off x="-38087" y="0"/>
            <a:ext cx="9144000" cy="769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lang="en-US" sz="3600">
                <a:solidFill>
                  <a:schemeClr val="dk1"/>
                </a:solidFill>
                <a:latin typeface="Cambria"/>
                <a:ea typeface="Cambria"/>
                <a:cs typeface="Cambria"/>
                <a:sym typeface="Cambria"/>
              </a:rPr>
              <a:t>ODE Teacher Evaluation </a:t>
            </a:r>
            <a:r>
              <a:rPr b="1" i="0" lang="en-US" sz="3600" u="none" cap="none" strike="noStrike">
                <a:solidFill>
                  <a:schemeClr val="dk1"/>
                </a:solidFill>
                <a:latin typeface="Cambria"/>
                <a:ea typeface="Cambria"/>
                <a:cs typeface="Cambria"/>
                <a:sym typeface="Cambria"/>
              </a:rPr>
              <a:t>Framework</a:t>
            </a:r>
            <a:r>
              <a:rPr b="1" lang="en-US" sz="4400">
                <a:solidFill>
                  <a:schemeClr val="dk1"/>
                </a:solidFill>
                <a:latin typeface="Cambria"/>
                <a:ea typeface="Cambria"/>
                <a:cs typeface="Cambria"/>
                <a:sym typeface="Cambria"/>
              </a:rPr>
              <a:t> </a:t>
            </a:r>
            <a:r>
              <a:rPr b="1" i="0" lang="en-US" sz="4400" u="none" cap="none" strike="noStrike">
                <a:solidFill>
                  <a:srgbClr val="FF0000"/>
                </a:solidFill>
                <a:latin typeface="Cambria"/>
                <a:ea typeface="Cambria"/>
                <a:cs typeface="Cambria"/>
                <a:sym typeface="Cambria"/>
              </a:rPr>
              <a:t>Required Elements</a:t>
            </a:r>
            <a:endParaRPr b="0" i="0" sz="4400" u="none" cap="none" strike="noStrike">
              <a:solidFill>
                <a:srgbClr val="FF0000"/>
              </a:solidFill>
              <a:latin typeface="Arial"/>
              <a:ea typeface="Arial"/>
              <a:cs typeface="Arial"/>
              <a:sym typeface="Arial"/>
            </a:endParaRPr>
          </a:p>
        </p:txBody>
      </p:sp>
      <p:graphicFrame>
        <p:nvGraphicFramePr>
          <p:cNvPr id="108" name="Shape 108"/>
          <p:cNvGraphicFramePr/>
          <p:nvPr/>
        </p:nvGraphicFramePr>
        <p:xfrm>
          <a:off x="1028688" y="1746638"/>
          <a:ext cx="3000000" cy="3000000"/>
        </p:xfrm>
        <a:graphic>
          <a:graphicData uri="http://schemas.openxmlformats.org/drawingml/2006/table">
            <a:tbl>
              <a:tblPr bandRow="1" firstRow="1">
                <a:noFill/>
                <a:tableStyleId>{29225021-6AEF-4B35-8521-EA9149D3F5DE}</a:tableStyleId>
              </a:tblPr>
              <a:tblGrid>
                <a:gridCol w="1417325"/>
                <a:gridCol w="1503575"/>
                <a:gridCol w="1331075"/>
                <a:gridCol w="1417325"/>
                <a:gridCol w="1417325"/>
              </a:tblGrid>
              <a:tr h="457200">
                <a:tc>
                  <a:txBody>
                    <a:bodyPr>
                      <a:noAutofit/>
                    </a:bodyPr>
                    <a:lstStyle/>
                    <a:p>
                      <a:pPr indent="0" lvl="0" marL="0" marR="0" rtl="0" algn="ctr">
                        <a:spcBef>
                          <a:spcPts val="0"/>
                        </a:spcBef>
                        <a:spcAft>
                          <a:spcPts val="0"/>
                        </a:spcAft>
                        <a:buNone/>
                      </a:pPr>
                      <a:r>
                        <a:rPr lang="en-US" sz="2400" u="none" cap="none" strike="noStrike">
                          <a:latin typeface="Calibri"/>
                          <a:ea typeface="Calibri"/>
                          <a:cs typeface="Calibri"/>
                          <a:sym typeface="Calibri"/>
                        </a:rPr>
                        <a:t>(1)</a:t>
                      </a:r>
                      <a:endParaRPr sz="2400" u="none" cap="none" strike="noStrike">
                        <a:latin typeface="Calibri"/>
                        <a:ea typeface="Calibri"/>
                        <a:cs typeface="Calibri"/>
                        <a:sym typeface="Calibri"/>
                      </a:endParaRPr>
                    </a:p>
                  </a:txBody>
                  <a:tcPr marT="45725" marB="45725" marR="91425" marL="91425">
                    <a:solidFill>
                      <a:srgbClr val="244061"/>
                    </a:solidFill>
                  </a:tcPr>
                </a:tc>
                <a:tc>
                  <a:txBody>
                    <a:bodyPr>
                      <a:noAutofit/>
                    </a:bodyPr>
                    <a:lstStyle/>
                    <a:p>
                      <a:pPr indent="0" lvl="0" marL="0" marR="0" rtl="0" algn="ctr">
                        <a:spcBef>
                          <a:spcPts val="0"/>
                        </a:spcBef>
                        <a:spcAft>
                          <a:spcPts val="0"/>
                        </a:spcAft>
                        <a:buNone/>
                      </a:pPr>
                      <a:r>
                        <a:rPr lang="en-US" sz="2400" u="none" cap="none" strike="noStrike">
                          <a:latin typeface="Calibri"/>
                          <a:ea typeface="Calibri"/>
                          <a:cs typeface="Calibri"/>
                          <a:sym typeface="Calibri"/>
                        </a:rPr>
                        <a:t>(2)</a:t>
                      </a:r>
                      <a:endParaRPr sz="2400" u="none" cap="none" strike="noStrike">
                        <a:latin typeface="Calibri"/>
                        <a:ea typeface="Calibri"/>
                        <a:cs typeface="Calibri"/>
                        <a:sym typeface="Calibri"/>
                      </a:endParaRPr>
                    </a:p>
                  </a:txBody>
                  <a:tcPr marT="45725" marB="45725" marR="91425" marL="91425">
                    <a:solidFill>
                      <a:srgbClr val="244061"/>
                    </a:solidFill>
                  </a:tcPr>
                </a:tc>
                <a:tc>
                  <a:txBody>
                    <a:bodyPr>
                      <a:noAutofit/>
                    </a:bodyPr>
                    <a:lstStyle/>
                    <a:p>
                      <a:pPr indent="0" lvl="0" marL="0" marR="0" rtl="0" algn="ctr">
                        <a:spcBef>
                          <a:spcPts val="0"/>
                        </a:spcBef>
                        <a:spcAft>
                          <a:spcPts val="0"/>
                        </a:spcAft>
                        <a:buNone/>
                      </a:pPr>
                      <a:r>
                        <a:rPr lang="en-US" sz="2400" u="none" cap="none" strike="noStrike">
                          <a:latin typeface="Calibri"/>
                          <a:ea typeface="Calibri"/>
                          <a:cs typeface="Calibri"/>
                          <a:sym typeface="Calibri"/>
                        </a:rPr>
                        <a:t>(3)</a:t>
                      </a:r>
                      <a:endParaRPr sz="2400" u="none" cap="none" strike="noStrike">
                        <a:latin typeface="Calibri"/>
                        <a:ea typeface="Calibri"/>
                        <a:cs typeface="Calibri"/>
                        <a:sym typeface="Calibri"/>
                      </a:endParaRPr>
                    </a:p>
                  </a:txBody>
                  <a:tcPr marT="45725" marB="45725" marR="91425" marL="91425">
                    <a:solidFill>
                      <a:srgbClr val="1155CC"/>
                    </a:solidFill>
                  </a:tcPr>
                </a:tc>
                <a:tc>
                  <a:txBody>
                    <a:bodyPr>
                      <a:noAutofit/>
                    </a:bodyPr>
                    <a:lstStyle/>
                    <a:p>
                      <a:pPr indent="0" lvl="0" marL="0" marR="0" rtl="0" algn="ctr">
                        <a:spcBef>
                          <a:spcPts val="0"/>
                        </a:spcBef>
                        <a:spcAft>
                          <a:spcPts val="0"/>
                        </a:spcAft>
                        <a:buNone/>
                      </a:pPr>
                      <a:r>
                        <a:rPr lang="en-US" sz="2400" u="none" cap="none" strike="noStrike">
                          <a:latin typeface="Calibri"/>
                          <a:ea typeface="Calibri"/>
                          <a:cs typeface="Calibri"/>
                          <a:sym typeface="Calibri"/>
                        </a:rPr>
                        <a:t>(4)</a:t>
                      </a:r>
                      <a:endParaRPr sz="2400" u="none" cap="none" strike="noStrike">
                        <a:latin typeface="Calibri"/>
                        <a:ea typeface="Calibri"/>
                        <a:cs typeface="Calibri"/>
                        <a:sym typeface="Calibri"/>
                      </a:endParaRPr>
                    </a:p>
                  </a:txBody>
                  <a:tcPr marT="45725" marB="45725" marR="91425" marL="91425">
                    <a:solidFill>
                      <a:srgbClr val="244061"/>
                    </a:solidFill>
                  </a:tcPr>
                </a:tc>
                <a:tc>
                  <a:txBody>
                    <a:bodyPr>
                      <a:noAutofit/>
                    </a:bodyPr>
                    <a:lstStyle/>
                    <a:p>
                      <a:pPr indent="0" lvl="0" marL="0" marR="0" rtl="0" algn="ctr">
                        <a:spcBef>
                          <a:spcPts val="0"/>
                        </a:spcBef>
                        <a:spcAft>
                          <a:spcPts val="0"/>
                        </a:spcAft>
                        <a:buNone/>
                      </a:pPr>
                      <a:r>
                        <a:rPr lang="en-US" sz="2400" u="none" cap="none" strike="noStrike">
                          <a:latin typeface="Calibri"/>
                          <a:ea typeface="Calibri"/>
                          <a:cs typeface="Calibri"/>
                          <a:sym typeface="Calibri"/>
                        </a:rPr>
                        <a:t>(5)</a:t>
                      </a:r>
                      <a:endParaRPr sz="2400" u="none" cap="none" strike="noStrike">
                        <a:latin typeface="Calibri"/>
                        <a:ea typeface="Calibri"/>
                        <a:cs typeface="Calibri"/>
                        <a:sym typeface="Calibri"/>
                      </a:endParaRPr>
                    </a:p>
                  </a:txBody>
                  <a:tcPr marT="45725" marB="45725" marR="91425" marL="91425">
                    <a:solidFill>
                      <a:srgbClr val="244061"/>
                    </a:solidFill>
                  </a:tcPr>
                </a:tc>
              </a:tr>
              <a:tr h="2266950">
                <a:tc>
                  <a:txBody>
                    <a:bodyPr>
                      <a:noAutofit/>
                    </a:bodyPr>
                    <a:lstStyle/>
                    <a:p>
                      <a:pPr indent="0" lvl="0" marL="0" marR="0" rtl="0" algn="ctr">
                        <a:spcBef>
                          <a:spcPts val="0"/>
                        </a:spcBef>
                        <a:spcAft>
                          <a:spcPts val="0"/>
                        </a:spcAft>
                        <a:buNone/>
                      </a:pPr>
                      <a:r>
                        <a:rPr lang="en-US" sz="1800" u="none" cap="none" strike="noStrike">
                          <a:solidFill>
                            <a:schemeClr val="lt1"/>
                          </a:solidFill>
                          <a:latin typeface="Calibri"/>
                          <a:ea typeface="Calibri"/>
                          <a:cs typeface="Calibri"/>
                          <a:sym typeface="Calibri"/>
                        </a:rPr>
                        <a:t>Standards of Professional Practice</a:t>
                      </a:r>
                      <a:endParaRPr/>
                    </a:p>
                    <a:p>
                      <a:pPr indent="0" lvl="0" marL="0" marR="0" rtl="0" algn="ctr">
                        <a:spcBef>
                          <a:spcPts val="0"/>
                        </a:spcBef>
                        <a:spcAft>
                          <a:spcPts val="0"/>
                        </a:spcAft>
                        <a:buNone/>
                      </a:pPr>
                      <a:r>
                        <a:t/>
                      </a:r>
                      <a:endParaRPr sz="18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800" u="none" cap="none" strike="noStrike">
                        <a:solidFill>
                          <a:schemeClr val="lt1"/>
                        </a:solidFill>
                        <a:latin typeface="Calibri"/>
                        <a:ea typeface="Calibri"/>
                        <a:cs typeface="Calibri"/>
                        <a:sym typeface="Calibri"/>
                      </a:endParaRPr>
                    </a:p>
                  </a:txBody>
                  <a:tcPr marT="45725" marB="45725" marR="91425" marL="91425">
                    <a:solidFill>
                      <a:srgbClr val="122030"/>
                    </a:solidFill>
                  </a:tcPr>
                </a:tc>
                <a:tc>
                  <a:txBody>
                    <a:bodyPr>
                      <a:noAutofit/>
                    </a:bodyPr>
                    <a:lstStyle/>
                    <a:p>
                      <a:pPr indent="0" lvl="0" marL="0" marR="0" rtl="0" algn="ctr">
                        <a:spcBef>
                          <a:spcPts val="0"/>
                        </a:spcBef>
                        <a:spcAft>
                          <a:spcPts val="0"/>
                        </a:spcAft>
                        <a:buNone/>
                      </a:pPr>
                      <a:r>
                        <a:rPr lang="en-US" sz="1800" u="none" cap="none" strike="noStrike">
                          <a:solidFill>
                            <a:schemeClr val="lt1"/>
                          </a:solidFill>
                          <a:latin typeface="Calibri"/>
                          <a:ea typeface="Calibri"/>
                          <a:cs typeface="Calibri"/>
                          <a:sym typeface="Calibri"/>
                        </a:rPr>
                        <a:t>Differentiated Performance Levels</a:t>
                      </a:r>
                      <a:endParaRPr/>
                    </a:p>
                    <a:p>
                      <a:pPr indent="0" lvl="0" marL="0" marR="0" rtl="0" algn="ctr">
                        <a:spcBef>
                          <a:spcPts val="0"/>
                        </a:spcBef>
                        <a:spcAft>
                          <a:spcPts val="0"/>
                        </a:spcAft>
                        <a:buNone/>
                      </a:pPr>
                      <a:r>
                        <a:t/>
                      </a:r>
                      <a:endParaRPr sz="18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i="1" lang="en-US" sz="1800" u="none" cap="none" strike="noStrike">
                          <a:solidFill>
                            <a:schemeClr val="lt1"/>
                          </a:solidFill>
                          <a:latin typeface="Calibri"/>
                          <a:ea typeface="Calibri"/>
                          <a:cs typeface="Calibri"/>
                          <a:sym typeface="Calibri"/>
                        </a:rPr>
                        <a:t>(4 levels)</a:t>
                      </a:r>
                      <a:endParaRPr i="1" sz="1800" u="none" cap="none" strike="noStrike">
                        <a:solidFill>
                          <a:schemeClr val="lt1"/>
                        </a:solidFill>
                        <a:latin typeface="Calibri"/>
                        <a:ea typeface="Calibri"/>
                        <a:cs typeface="Calibri"/>
                        <a:sym typeface="Calibri"/>
                      </a:endParaRPr>
                    </a:p>
                  </a:txBody>
                  <a:tcPr marT="45725" marB="45725" marR="91425" marL="91425">
                    <a:solidFill>
                      <a:srgbClr val="122030"/>
                    </a:solidFill>
                  </a:tcPr>
                </a:tc>
                <a:tc>
                  <a:txBody>
                    <a:bodyPr>
                      <a:noAutofit/>
                    </a:bodyPr>
                    <a:lstStyle/>
                    <a:p>
                      <a:pPr indent="0" lvl="0" marL="0" marR="0" rtl="0" algn="ctr">
                        <a:spcBef>
                          <a:spcPts val="0"/>
                        </a:spcBef>
                        <a:spcAft>
                          <a:spcPts val="0"/>
                        </a:spcAft>
                        <a:buNone/>
                      </a:pPr>
                      <a:r>
                        <a:rPr lang="en-US" sz="1800" u="none" cap="none" strike="noStrike">
                          <a:solidFill>
                            <a:schemeClr val="lt1"/>
                          </a:solidFill>
                          <a:latin typeface="Calibri"/>
                          <a:ea typeface="Calibri"/>
                          <a:cs typeface="Calibri"/>
                          <a:sym typeface="Calibri"/>
                        </a:rPr>
                        <a:t>Multiple Measures</a:t>
                      </a:r>
                      <a:endParaRPr sz="1800" u="none" cap="none" strike="noStrike">
                        <a:solidFill>
                          <a:schemeClr val="lt1"/>
                        </a:solidFill>
                        <a:latin typeface="Calibri"/>
                        <a:ea typeface="Calibri"/>
                        <a:cs typeface="Calibri"/>
                        <a:sym typeface="Calibri"/>
                      </a:endParaRPr>
                    </a:p>
                  </a:txBody>
                  <a:tcPr marT="45725" marB="45725" marR="91425" marL="91425">
                    <a:solidFill>
                      <a:srgbClr val="1155CC"/>
                    </a:solidFill>
                  </a:tcPr>
                </a:tc>
                <a:tc>
                  <a:txBody>
                    <a:bodyPr>
                      <a:noAutofit/>
                    </a:bodyPr>
                    <a:lstStyle/>
                    <a:p>
                      <a:pPr indent="0" lvl="0" marL="0" marR="0" rtl="0" algn="ctr">
                        <a:spcBef>
                          <a:spcPts val="0"/>
                        </a:spcBef>
                        <a:spcAft>
                          <a:spcPts val="0"/>
                        </a:spcAft>
                        <a:buNone/>
                      </a:pPr>
                      <a:r>
                        <a:rPr lang="en-US" sz="1800" u="none" cap="none" strike="noStrike">
                          <a:solidFill>
                            <a:schemeClr val="lt1"/>
                          </a:solidFill>
                          <a:latin typeface="Calibri"/>
                          <a:ea typeface="Calibri"/>
                          <a:cs typeface="Calibri"/>
                          <a:sym typeface="Calibri"/>
                        </a:rPr>
                        <a:t>Evaluation and Professional Growth Cycle</a:t>
                      </a:r>
                      <a:endParaRPr sz="1800" u="none" cap="none" strike="noStrike">
                        <a:solidFill>
                          <a:schemeClr val="lt1"/>
                        </a:solidFill>
                        <a:latin typeface="Calibri"/>
                        <a:ea typeface="Calibri"/>
                        <a:cs typeface="Calibri"/>
                        <a:sym typeface="Calibri"/>
                      </a:endParaRPr>
                    </a:p>
                  </a:txBody>
                  <a:tcPr marT="45725" marB="45725" marR="91425" marL="91425">
                    <a:solidFill>
                      <a:srgbClr val="122030"/>
                    </a:solidFill>
                  </a:tcPr>
                </a:tc>
                <a:tc>
                  <a:txBody>
                    <a:bodyPr>
                      <a:noAutofit/>
                    </a:bodyPr>
                    <a:lstStyle/>
                    <a:p>
                      <a:pPr indent="0" lvl="0" marL="0" marR="0" rtl="0" algn="ctr">
                        <a:spcBef>
                          <a:spcPts val="0"/>
                        </a:spcBef>
                        <a:spcAft>
                          <a:spcPts val="0"/>
                        </a:spcAft>
                        <a:buNone/>
                      </a:pPr>
                      <a:r>
                        <a:rPr lang="en-US" sz="1800" u="none" cap="none" strike="noStrike">
                          <a:solidFill>
                            <a:schemeClr val="lt1"/>
                          </a:solidFill>
                          <a:latin typeface="Calibri"/>
                          <a:ea typeface="Calibri"/>
                          <a:cs typeface="Calibri"/>
                          <a:sym typeface="Calibri"/>
                        </a:rPr>
                        <a:t>Aligned Professional Learning</a:t>
                      </a:r>
                      <a:endParaRPr sz="1800" u="none" cap="none" strike="noStrike">
                        <a:solidFill>
                          <a:schemeClr val="lt1"/>
                        </a:solidFill>
                        <a:latin typeface="Calibri"/>
                        <a:ea typeface="Calibri"/>
                        <a:cs typeface="Calibri"/>
                        <a:sym typeface="Calibri"/>
                      </a:endParaRPr>
                    </a:p>
                  </a:txBody>
                  <a:tcPr marT="45725" marB="45725" marR="91425" marL="91425">
                    <a:solidFill>
                      <a:srgbClr val="122030"/>
                    </a:solidFill>
                  </a:tcPr>
                </a:tc>
              </a:tr>
            </a:tbl>
          </a:graphicData>
        </a:graphic>
      </p:graphicFrame>
      <p:sp>
        <p:nvSpPr>
          <p:cNvPr id="109" name="Shape 109"/>
          <p:cNvSpPr/>
          <p:nvPr/>
        </p:nvSpPr>
        <p:spPr>
          <a:xfrm rot="5400000">
            <a:off x="1988248" y="3511259"/>
            <a:ext cx="957600" cy="2876700"/>
          </a:xfrm>
          <a:prstGeom prst="rightBrace">
            <a:avLst>
              <a:gd fmla="val 8333" name="adj1"/>
              <a:gd fmla="val 85899" name="adj2"/>
            </a:avLst>
          </a:prstGeom>
          <a:noFill/>
          <a:ln cap="flat" cmpd="sng" w="57150">
            <a:solidFill>
              <a:srgbClr val="FD0F48"/>
            </a:solidFill>
            <a:prstDash val="solid"/>
            <a:round/>
            <a:headEnd len="med" w="med" type="none"/>
            <a:tailEnd len="med" w="med" type="none"/>
          </a:ln>
          <a:effectLst>
            <a:outerShdw blurRad="40000" rotWithShape="0" dir="5400000" dist="20000">
              <a:srgbClr val="000000">
                <a:alpha val="3765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0" name="Shape 110"/>
          <p:cNvSpPr txBox="1"/>
          <p:nvPr/>
        </p:nvSpPr>
        <p:spPr>
          <a:xfrm>
            <a:off x="550525" y="5535225"/>
            <a:ext cx="1233300" cy="6654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rPr b="1" lang="en-US" sz="2000">
                <a:solidFill>
                  <a:srgbClr val="FD0F48"/>
                </a:solidFill>
                <a:latin typeface="Cambria"/>
                <a:ea typeface="Cambria"/>
                <a:cs typeface="Cambria"/>
                <a:sym typeface="Cambria"/>
              </a:rPr>
              <a:t>  outlined in rubric</a:t>
            </a:r>
            <a:endParaRPr/>
          </a:p>
        </p:txBody>
      </p:sp>
      <p:sp>
        <p:nvSpPr>
          <p:cNvPr id="111" name="Shape 111"/>
          <p:cNvSpPr/>
          <p:nvPr/>
        </p:nvSpPr>
        <p:spPr>
          <a:xfrm rot="5400000">
            <a:off x="4155887" y="4359800"/>
            <a:ext cx="957600" cy="1179600"/>
          </a:xfrm>
          <a:prstGeom prst="rightBrace">
            <a:avLst>
              <a:gd fmla="val 8333" name="adj1"/>
              <a:gd fmla="val 83596" name="adj2"/>
            </a:avLst>
          </a:prstGeom>
          <a:noFill/>
          <a:ln cap="flat" cmpd="sng" w="57150">
            <a:solidFill>
              <a:srgbClr val="FD0F48"/>
            </a:solidFill>
            <a:prstDash val="solid"/>
            <a:round/>
            <a:headEnd len="med" w="med" type="none"/>
            <a:tailEnd len="med" w="med" type="none"/>
          </a:ln>
          <a:effectLst>
            <a:outerShdw blurRad="40000" rotWithShape="0" dir="5400000" dist="20000">
              <a:srgbClr val="000000">
                <a:alpha val="3765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2" name="Shape 112"/>
          <p:cNvSpPr txBox="1"/>
          <p:nvPr/>
        </p:nvSpPr>
        <p:spPr>
          <a:xfrm>
            <a:off x="1987400" y="5535225"/>
            <a:ext cx="2629500" cy="1045800"/>
          </a:xfrm>
          <a:prstGeom prst="rect">
            <a:avLst/>
          </a:prstGeom>
          <a:noFill/>
          <a:ln>
            <a:noFill/>
          </a:ln>
        </p:spPr>
        <p:txBody>
          <a:bodyPr anchorCtr="0" anchor="t" bIns="91425" lIns="91425" spcFirstLastPara="1" rIns="91425" wrap="square" tIns="91425">
            <a:noAutofit/>
          </a:bodyPr>
          <a:lstStyle/>
          <a:p>
            <a:pPr indent="0" lvl="0" marL="0" algn="ctr">
              <a:spcBef>
                <a:spcPts val="0"/>
              </a:spcBef>
              <a:spcAft>
                <a:spcPts val="0"/>
              </a:spcAft>
              <a:buNone/>
            </a:pPr>
            <a:r>
              <a:rPr b="1" lang="en-US" sz="1800">
                <a:solidFill>
                  <a:srgbClr val="FD0F48"/>
                </a:solidFill>
              </a:rPr>
              <a:t>rubric reflection, goals, evidence, artifacts, observations</a:t>
            </a:r>
            <a:endParaRPr b="1" sz="1800">
              <a:solidFill>
                <a:srgbClr val="FD0F48"/>
              </a:solidFill>
            </a:endParaRPr>
          </a:p>
        </p:txBody>
      </p:sp>
      <p:sp>
        <p:nvSpPr>
          <p:cNvPr id="113" name="Shape 113"/>
          <p:cNvSpPr/>
          <p:nvPr/>
        </p:nvSpPr>
        <p:spPr>
          <a:xfrm rot="5400000">
            <a:off x="5513463" y="4314650"/>
            <a:ext cx="957600" cy="1269900"/>
          </a:xfrm>
          <a:prstGeom prst="rightBrace">
            <a:avLst>
              <a:gd fmla="val 8333" name="adj1"/>
              <a:gd fmla="val 50000" name="adj2"/>
            </a:avLst>
          </a:prstGeom>
          <a:noFill/>
          <a:ln cap="flat" cmpd="sng" w="57150">
            <a:solidFill>
              <a:srgbClr val="FD0F48"/>
            </a:solidFill>
            <a:prstDash val="solid"/>
            <a:round/>
            <a:headEnd len="med" w="med" type="none"/>
            <a:tailEnd len="med" w="med" type="none"/>
          </a:ln>
          <a:effectLst>
            <a:outerShdw blurRad="40000" rotWithShape="0" dir="5400000" dist="20000">
              <a:srgbClr val="000000">
                <a:alpha val="3765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4" name="Shape 114"/>
          <p:cNvSpPr txBox="1"/>
          <p:nvPr/>
        </p:nvSpPr>
        <p:spPr>
          <a:xfrm>
            <a:off x="4677525" y="5535225"/>
            <a:ext cx="2629500" cy="537900"/>
          </a:xfrm>
          <a:prstGeom prst="rect">
            <a:avLst/>
          </a:prstGeom>
          <a:noFill/>
          <a:ln>
            <a:noFill/>
          </a:ln>
        </p:spPr>
        <p:txBody>
          <a:bodyPr anchorCtr="0" anchor="t" bIns="91425" lIns="91425" spcFirstLastPara="1" rIns="91425" wrap="square" tIns="91425">
            <a:noAutofit/>
          </a:bodyPr>
          <a:lstStyle/>
          <a:p>
            <a:pPr indent="0" lvl="0" marL="0" algn="ctr">
              <a:spcBef>
                <a:spcPts val="0"/>
              </a:spcBef>
              <a:spcAft>
                <a:spcPts val="0"/>
              </a:spcAft>
              <a:buNone/>
            </a:pPr>
            <a:r>
              <a:rPr b="1" lang="en-US" sz="1800">
                <a:solidFill>
                  <a:srgbClr val="FD0F48"/>
                </a:solidFill>
              </a:rPr>
              <a:t>schedule of forms, observations, conferences outlined in manual</a:t>
            </a:r>
            <a:endParaRPr b="1" sz="1800">
              <a:solidFill>
                <a:srgbClr val="FD0F48"/>
              </a:solidFill>
            </a:endParaRPr>
          </a:p>
        </p:txBody>
      </p:sp>
      <p:sp>
        <p:nvSpPr>
          <p:cNvPr id="115" name="Shape 115"/>
          <p:cNvSpPr/>
          <p:nvPr/>
        </p:nvSpPr>
        <p:spPr>
          <a:xfrm rot="5400000">
            <a:off x="6920424" y="4310450"/>
            <a:ext cx="957600" cy="1278300"/>
          </a:xfrm>
          <a:prstGeom prst="rightBrace">
            <a:avLst>
              <a:gd fmla="val 8333" name="adj1"/>
              <a:gd fmla="val 18700" name="adj2"/>
            </a:avLst>
          </a:prstGeom>
          <a:noFill/>
          <a:ln cap="flat" cmpd="sng" w="57150">
            <a:solidFill>
              <a:srgbClr val="FD0F48"/>
            </a:solidFill>
            <a:prstDash val="solid"/>
            <a:round/>
            <a:headEnd len="med" w="med" type="none"/>
            <a:tailEnd len="med" w="med" type="none"/>
          </a:ln>
          <a:effectLst>
            <a:outerShdw blurRad="40000" rotWithShape="0" dir="5400000" dist="20000">
              <a:srgbClr val="000000">
                <a:alpha val="3765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6" name="Shape 116"/>
          <p:cNvSpPr txBox="1"/>
          <p:nvPr/>
        </p:nvSpPr>
        <p:spPr>
          <a:xfrm>
            <a:off x="7367650" y="5535225"/>
            <a:ext cx="1671900" cy="665400"/>
          </a:xfrm>
          <a:prstGeom prst="rect">
            <a:avLst/>
          </a:prstGeom>
          <a:noFill/>
          <a:ln>
            <a:noFill/>
          </a:ln>
        </p:spPr>
        <p:txBody>
          <a:bodyPr anchorCtr="0" anchor="t" bIns="91425" lIns="91425" spcFirstLastPara="1" rIns="91425" wrap="square" tIns="91425">
            <a:noAutofit/>
          </a:bodyPr>
          <a:lstStyle/>
          <a:p>
            <a:pPr indent="0" lvl="0" marL="0" algn="ctr">
              <a:spcBef>
                <a:spcPts val="0"/>
              </a:spcBef>
              <a:spcAft>
                <a:spcPts val="0"/>
              </a:spcAft>
              <a:buNone/>
            </a:pPr>
            <a:r>
              <a:rPr b="1" lang="en-US" sz="1800">
                <a:solidFill>
                  <a:srgbClr val="FD0F48"/>
                </a:solidFill>
              </a:rPr>
              <a:t>PD offerings and opportunities</a:t>
            </a:r>
            <a:endParaRPr b="1" sz="1800">
              <a:solidFill>
                <a:srgbClr val="FD0F48"/>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 name="Shape 123"/>
        <p:cNvGrpSpPr/>
        <p:nvPr/>
      </p:nvGrpSpPr>
      <p:grpSpPr>
        <a:xfrm>
          <a:off x="0" y="0"/>
          <a:ext cx="0" cy="0"/>
          <a:chOff x="0" y="0"/>
          <a:chExt cx="0" cy="0"/>
        </a:xfrm>
      </p:grpSpPr>
      <p:sp>
        <p:nvSpPr>
          <p:cNvPr id="124" name="Shape 124"/>
          <p:cNvSpPr txBox="1"/>
          <p:nvPr>
            <p:ph type="title"/>
          </p:nvPr>
        </p:nvSpPr>
        <p:spPr>
          <a:xfrm>
            <a:off x="311700" y="593367"/>
            <a:ext cx="8520600" cy="76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i="0" lang="en-US" sz="4400" u="none" cap="none" strike="noStrike">
                <a:solidFill>
                  <a:schemeClr val="dk1"/>
                </a:solidFill>
                <a:latin typeface="Cambria"/>
                <a:ea typeface="Cambria"/>
                <a:cs typeface="Cambria"/>
                <a:sym typeface="Cambria"/>
              </a:rPr>
              <a:t>Purposes of SLG</a:t>
            </a:r>
            <a:r>
              <a:rPr b="1" lang="en-US">
                <a:latin typeface="Cambria"/>
                <a:ea typeface="Cambria"/>
                <a:cs typeface="Cambria"/>
                <a:sym typeface="Cambria"/>
              </a:rPr>
              <a:t>s</a:t>
            </a:r>
            <a:endParaRPr b="0" i="0" sz="4400" u="none" cap="none" strike="noStrike">
              <a:solidFill>
                <a:schemeClr val="dk1"/>
              </a:solidFill>
              <a:latin typeface="Arial"/>
              <a:ea typeface="Arial"/>
              <a:cs typeface="Arial"/>
              <a:sym typeface="Arial"/>
            </a:endParaRPr>
          </a:p>
        </p:txBody>
      </p:sp>
      <p:sp>
        <p:nvSpPr>
          <p:cNvPr id="125" name="Shape 125"/>
          <p:cNvSpPr txBox="1"/>
          <p:nvPr>
            <p:ph idx="1" type="body"/>
          </p:nvPr>
        </p:nvSpPr>
        <p:spPr>
          <a:xfrm>
            <a:off x="311700" y="1536633"/>
            <a:ext cx="8520600" cy="4555200"/>
          </a:xfrm>
          <a:prstGeom prst="rect">
            <a:avLst/>
          </a:prstGeom>
          <a:noFill/>
          <a:ln>
            <a:noFill/>
          </a:ln>
        </p:spPr>
        <p:txBody>
          <a:bodyPr anchorCtr="0" anchor="t" bIns="45700" lIns="91425" spcFirstLastPara="1" rIns="91425" wrap="square" tIns="45700">
            <a:noAutofit/>
          </a:bodyPr>
          <a:lstStyle/>
          <a:p>
            <a:pPr indent="-406400" lvl="0" marL="457200" marR="0" rtl="0" algn="l">
              <a:spcBef>
                <a:spcPts val="0"/>
              </a:spcBef>
              <a:spcAft>
                <a:spcPts val="0"/>
              </a:spcAft>
              <a:buClr>
                <a:schemeClr val="dk1"/>
              </a:buClr>
              <a:buSzPts val="2800"/>
              <a:buFont typeface="Cambria"/>
              <a:buChar char="●"/>
            </a:pPr>
            <a:r>
              <a:rPr lang="en-US" sz="2800">
                <a:solidFill>
                  <a:schemeClr val="dk1"/>
                </a:solidFill>
                <a:latin typeface="Cambria"/>
                <a:ea typeface="Cambria"/>
                <a:cs typeface="Cambria"/>
                <a:sym typeface="Cambria"/>
              </a:rPr>
              <a:t>Snapshot of e</a:t>
            </a:r>
            <a:r>
              <a:rPr b="0" i="0" lang="en-US" sz="2800" u="none" cap="none" strike="noStrike">
                <a:solidFill>
                  <a:schemeClr val="dk1"/>
                </a:solidFill>
                <a:latin typeface="Cambria"/>
                <a:ea typeface="Cambria"/>
                <a:cs typeface="Cambria"/>
                <a:sym typeface="Cambria"/>
              </a:rPr>
              <a:t>ducator effect on student learning and growth</a:t>
            </a:r>
            <a:endParaRPr/>
          </a:p>
          <a:p>
            <a:pPr indent="-406400" lvl="0" marL="457200" marR="0" rtl="0" algn="l">
              <a:spcBef>
                <a:spcPts val="0"/>
              </a:spcBef>
              <a:spcAft>
                <a:spcPts val="0"/>
              </a:spcAft>
              <a:buClr>
                <a:schemeClr val="dk1"/>
              </a:buClr>
              <a:buSzPts val="2800"/>
              <a:buFont typeface="Cambria"/>
              <a:buChar char="●"/>
            </a:pPr>
            <a:r>
              <a:rPr b="0" i="0" lang="en-US" sz="2800" u="none" cap="none" strike="noStrike">
                <a:solidFill>
                  <a:schemeClr val="dk1"/>
                </a:solidFill>
                <a:latin typeface="Cambria"/>
                <a:ea typeface="Cambria"/>
                <a:cs typeface="Cambria"/>
                <a:sym typeface="Cambria"/>
              </a:rPr>
              <a:t>One of multiple measures in educator evaluation system</a:t>
            </a:r>
            <a:endParaRPr/>
          </a:p>
          <a:p>
            <a:pPr indent="-406400" lvl="0" marL="457200" marR="0" rtl="0" algn="l">
              <a:spcBef>
                <a:spcPts val="0"/>
              </a:spcBef>
              <a:spcAft>
                <a:spcPts val="0"/>
              </a:spcAft>
              <a:buClr>
                <a:schemeClr val="dk1"/>
              </a:buClr>
              <a:buSzPts val="2800"/>
              <a:buFont typeface="Cambria"/>
              <a:buChar char="●"/>
            </a:pPr>
            <a:r>
              <a:rPr b="0" i="0" lang="en-US" sz="2800" u="none" cap="none" strike="noStrike">
                <a:solidFill>
                  <a:schemeClr val="dk1"/>
                </a:solidFill>
                <a:latin typeface="Cambria"/>
                <a:ea typeface="Cambria"/>
                <a:cs typeface="Cambria"/>
                <a:sym typeface="Cambria"/>
              </a:rPr>
              <a:t>An “artifact” of what educators do on a microscopic scale</a:t>
            </a:r>
            <a:endParaRPr b="0" i="0" sz="2800" u="none" cap="none" strike="noStrike">
              <a:solidFill>
                <a:schemeClr val="dk1"/>
              </a:solidFill>
              <a:latin typeface="Cambria"/>
              <a:ea typeface="Cambria"/>
              <a:cs typeface="Cambria"/>
              <a:sym typeface="Cambria"/>
            </a:endParaRPr>
          </a:p>
          <a:p>
            <a:pPr indent="0" lvl="0" marL="0" marR="0" rtl="0" algn="l">
              <a:spcBef>
                <a:spcPts val="1600"/>
              </a:spcBef>
              <a:spcAft>
                <a:spcPts val="0"/>
              </a:spcAft>
              <a:buNone/>
            </a:pPr>
            <a:r>
              <a:rPr b="1" lang="en-US" sz="2800">
                <a:solidFill>
                  <a:srgbClr val="0000FF"/>
                </a:solidFill>
                <a:latin typeface="Cambria"/>
                <a:ea typeface="Cambria"/>
                <a:cs typeface="Cambria"/>
                <a:sym typeface="Cambria"/>
              </a:rPr>
              <a:t>Tip: </a:t>
            </a:r>
            <a:r>
              <a:rPr lang="en-US" sz="2800">
                <a:solidFill>
                  <a:srgbClr val="0000FF"/>
                </a:solidFill>
                <a:latin typeface="Cambria"/>
                <a:ea typeface="Cambria"/>
                <a:cs typeface="Cambria"/>
                <a:sym typeface="Cambria"/>
              </a:rPr>
              <a:t>To get the most out of SLGs, make goals that will</a:t>
            </a:r>
            <a:endParaRPr sz="2600">
              <a:solidFill>
                <a:srgbClr val="0000FF"/>
              </a:solidFill>
            </a:endParaRPr>
          </a:p>
          <a:p>
            <a:pPr indent="-393700" lvl="0" marL="457200" rtl="0">
              <a:spcBef>
                <a:spcPts val="1600"/>
              </a:spcBef>
              <a:spcAft>
                <a:spcPts val="0"/>
              </a:spcAft>
              <a:buClr>
                <a:srgbClr val="000000"/>
              </a:buClr>
              <a:buSzPts val="2600"/>
              <a:buFont typeface="Cambria"/>
              <a:buChar char="●"/>
            </a:pPr>
            <a:r>
              <a:rPr lang="en-US" sz="2600">
                <a:solidFill>
                  <a:srgbClr val="000000"/>
                </a:solidFill>
                <a:latin typeface="Cambria"/>
                <a:ea typeface="Cambria"/>
                <a:cs typeface="Cambria"/>
                <a:sym typeface="Cambria"/>
              </a:rPr>
              <a:t>help you help students learn and grow</a:t>
            </a:r>
            <a:endParaRPr sz="2600">
              <a:solidFill>
                <a:srgbClr val="000000"/>
              </a:solidFill>
            </a:endParaRPr>
          </a:p>
          <a:p>
            <a:pPr indent="-393700" lvl="0" marL="457200" rtl="0">
              <a:spcBef>
                <a:spcPts val="0"/>
              </a:spcBef>
              <a:spcAft>
                <a:spcPts val="0"/>
              </a:spcAft>
              <a:buClr>
                <a:srgbClr val="000000"/>
              </a:buClr>
              <a:buSzPts val="2600"/>
              <a:buFont typeface="Cambria"/>
              <a:buChar char="●"/>
            </a:pPr>
            <a:r>
              <a:rPr lang="en-US" sz="2600">
                <a:solidFill>
                  <a:srgbClr val="000000"/>
                </a:solidFill>
                <a:latin typeface="Cambria"/>
                <a:ea typeface="Cambria"/>
                <a:cs typeface="Cambria"/>
                <a:sym typeface="Cambria"/>
              </a:rPr>
              <a:t>inform the collaborative conversation w/ your supervisor</a:t>
            </a:r>
            <a:endParaRPr sz="2600">
              <a:solidFill>
                <a:srgbClr val="000000"/>
              </a:solidFill>
              <a:latin typeface="Cambria"/>
              <a:ea typeface="Cambria"/>
              <a:cs typeface="Cambria"/>
              <a:sym typeface="Cambria"/>
            </a:endParaRPr>
          </a:p>
          <a:p>
            <a:pPr indent="0" lvl="0" marL="0" marR="0" rtl="0" algn="l">
              <a:spcBef>
                <a:spcPts val="1600"/>
              </a:spcBef>
              <a:spcAft>
                <a:spcPts val="1600"/>
              </a:spcAft>
              <a:buNone/>
            </a:pPr>
            <a:r>
              <a:t/>
            </a:r>
            <a:endParaRPr>
              <a:latin typeface="Cambria"/>
              <a:ea typeface="Cambria"/>
              <a:cs typeface="Cambria"/>
              <a:sym typeface="Cambri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0" name="Shape 130"/>
        <p:cNvGrpSpPr/>
        <p:nvPr/>
      </p:nvGrpSpPr>
      <p:grpSpPr>
        <a:xfrm>
          <a:off x="0" y="0"/>
          <a:ext cx="0" cy="0"/>
          <a:chOff x="0" y="0"/>
          <a:chExt cx="0" cy="0"/>
        </a:xfrm>
      </p:grpSpPr>
      <p:grpSp>
        <p:nvGrpSpPr>
          <p:cNvPr id="131" name="Shape 131"/>
          <p:cNvGrpSpPr/>
          <p:nvPr/>
        </p:nvGrpSpPr>
        <p:grpSpPr>
          <a:xfrm>
            <a:off x="1372201" y="865398"/>
            <a:ext cx="6699729" cy="5465264"/>
            <a:chOff x="1372205" y="-130644"/>
            <a:chExt cx="6399588" cy="5000242"/>
          </a:xfrm>
        </p:grpSpPr>
        <p:sp>
          <p:nvSpPr>
            <p:cNvPr id="132" name="Shape 132"/>
            <p:cNvSpPr/>
            <p:nvPr/>
          </p:nvSpPr>
          <p:spPr>
            <a:xfrm>
              <a:off x="2080338" y="-130644"/>
              <a:ext cx="4983322" cy="4983322"/>
            </a:xfrm>
            <a:custGeom>
              <a:pathLst>
                <a:path extrusionOk="0" h="120000" w="120000">
                  <a:moveTo>
                    <a:pt x="80095" y="7140"/>
                  </a:moveTo>
                  <a:lnTo>
                    <a:pt x="80095" y="7140"/>
                  </a:lnTo>
                  <a:cubicBezTo>
                    <a:pt x="103729" y="16174"/>
                    <a:pt x="118479" y="39875"/>
                    <a:pt x="116185" y="65131"/>
                  </a:cubicBezTo>
                  <a:cubicBezTo>
                    <a:pt x="113890" y="90388"/>
                    <a:pt x="95112" y="111027"/>
                    <a:pt x="70238" y="115629"/>
                  </a:cubicBezTo>
                  <a:cubicBezTo>
                    <a:pt x="45365" y="120232"/>
                    <a:pt x="20476" y="107673"/>
                    <a:pt x="9342" y="84902"/>
                  </a:cubicBezTo>
                  <a:cubicBezTo>
                    <a:pt x="-1791" y="62130"/>
                    <a:pt x="3549" y="34711"/>
                    <a:pt x="22411" y="17814"/>
                  </a:cubicBezTo>
                  <a:lnTo>
                    <a:pt x="20360" y="15039"/>
                  </a:lnTo>
                  <a:lnTo>
                    <a:pt x="28338" y="17148"/>
                  </a:lnTo>
                  <a:lnTo>
                    <a:pt x="28342" y="25841"/>
                  </a:lnTo>
                  <a:lnTo>
                    <a:pt x="26294" y="23069"/>
                  </a:lnTo>
                  <a:lnTo>
                    <a:pt x="26294" y="23069"/>
                  </a:lnTo>
                  <a:cubicBezTo>
                    <a:pt x="9937" y="38258"/>
                    <a:pt x="5552" y="62548"/>
                    <a:pt x="15552" y="82577"/>
                  </a:cubicBezTo>
                  <a:cubicBezTo>
                    <a:pt x="25552" y="102606"/>
                    <a:pt x="47510" y="113515"/>
                    <a:pt x="69347" y="109303"/>
                  </a:cubicBezTo>
                  <a:cubicBezTo>
                    <a:pt x="91184" y="105091"/>
                    <a:pt x="107602" y="86779"/>
                    <a:pt x="109569" y="64441"/>
                  </a:cubicBezTo>
                  <a:cubicBezTo>
                    <a:pt x="111537" y="42104"/>
                    <a:pt x="98576" y="21160"/>
                    <a:pt x="77817" y="13130"/>
                  </a:cubicBezTo>
                  <a:close/>
                </a:path>
              </a:pathLst>
            </a:custGeom>
            <a:solidFill>
              <a:srgbClr val="CFD7E7"/>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33" name="Shape 133"/>
            <p:cNvSpPr/>
            <p:nvPr/>
          </p:nvSpPr>
          <p:spPr>
            <a:xfrm>
              <a:off x="3393281" y="-97863"/>
              <a:ext cx="2357437" cy="1178718"/>
            </a:xfrm>
            <a:prstGeom prst="roundRect">
              <a:avLst>
                <a:gd fmla="val 16667" name="adj"/>
              </a:avLst>
            </a:prstGeom>
            <a:solidFill>
              <a:schemeClr val="accent1"/>
            </a:solidFill>
            <a:ln cap="flat" cmpd="sng" w="25400">
              <a:solidFill>
                <a:schemeClr val="lt1"/>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34" name="Shape 134"/>
            <p:cNvSpPr txBox="1"/>
            <p:nvPr/>
          </p:nvSpPr>
          <p:spPr>
            <a:xfrm>
              <a:off x="3450821" y="-40323"/>
              <a:ext cx="2242357" cy="1063638"/>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None/>
              </a:pPr>
              <a:r>
                <a:rPr b="1" i="0" lang="en-US" sz="2400" u="none" cap="none" strike="noStrike">
                  <a:solidFill>
                    <a:schemeClr val="lt1"/>
                  </a:solidFill>
                  <a:latin typeface="Cambria"/>
                  <a:ea typeface="Cambria"/>
                  <a:cs typeface="Cambria"/>
                  <a:sym typeface="Cambria"/>
                </a:rPr>
                <a:t>I        </a:t>
              </a:r>
              <a:r>
                <a:rPr b="0" i="0" lang="en-US" sz="2200" u="none" cap="none" strike="noStrike">
                  <a:solidFill>
                    <a:schemeClr val="lt1"/>
                  </a:solidFill>
                  <a:latin typeface="Cambria"/>
                  <a:ea typeface="Cambria"/>
                  <a:cs typeface="Cambria"/>
                  <a:sym typeface="Cambria"/>
                </a:rPr>
                <a:t>SLGG Development Process</a:t>
              </a:r>
              <a:endParaRPr b="0" i="0" sz="2200" u="none" cap="none" strike="noStrike">
                <a:solidFill>
                  <a:schemeClr val="lt1"/>
                </a:solidFill>
                <a:latin typeface="Cambria"/>
                <a:ea typeface="Cambria"/>
                <a:cs typeface="Cambria"/>
                <a:sym typeface="Cambria"/>
              </a:endParaRPr>
            </a:p>
          </p:txBody>
        </p:sp>
        <p:sp>
          <p:nvSpPr>
            <p:cNvPr id="135" name="Shape 135"/>
            <p:cNvSpPr/>
            <p:nvPr/>
          </p:nvSpPr>
          <p:spPr>
            <a:xfrm>
              <a:off x="5414356" y="1370533"/>
              <a:ext cx="2357437" cy="1178718"/>
            </a:xfrm>
            <a:prstGeom prst="roundRect">
              <a:avLst>
                <a:gd fmla="val 16667" name="adj"/>
              </a:avLst>
            </a:prstGeom>
            <a:solidFill>
              <a:schemeClr val="accent1"/>
            </a:solidFill>
            <a:ln cap="flat" cmpd="sng" w="25400">
              <a:solidFill>
                <a:schemeClr val="lt1"/>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36" name="Shape 136"/>
            <p:cNvSpPr txBox="1"/>
            <p:nvPr/>
          </p:nvSpPr>
          <p:spPr>
            <a:xfrm>
              <a:off x="5471896" y="1428073"/>
              <a:ext cx="2242357" cy="1063638"/>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None/>
              </a:pPr>
              <a:r>
                <a:rPr b="1" i="0" lang="en-US" sz="2400" u="none" cap="none" strike="noStrike">
                  <a:solidFill>
                    <a:schemeClr val="lt1"/>
                  </a:solidFill>
                  <a:latin typeface="Cambria"/>
                  <a:ea typeface="Cambria"/>
                  <a:cs typeface="Cambria"/>
                  <a:sym typeface="Cambria"/>
                </a:rPr>
                <a:t>II      </a:t>
              </a:r>
              <a:r>
                <a:rPr b="0" i="0" lang="en-US" sz="2200" u="none" cap="none" strike="noStrike">
                  <a:solidFill>
                    <a:schemeClr val="lt1"/>
                  </a:solidFill>
                  <a:latin typeface="Cambria"/>
                  <a:ea typeface="Cambria"/>
                  <a:cs typeface="Cambria"/>
                  <a:sym typeface="Cambria"/>
                </a:rPr>
                <a:t>SLGG Initial Collaborative Goal Meeting</a:t>
              </a:r>
              <a:endParaRPr b="0" i="0" sz="2200" u="none" cap="none" strike="noStrike">
                <a:solidFill>
                  <a:schemeClr val="lt1"/>
                </a:solidFill>
                <a:latin typeface="Cambria"/>
                <a:ea typeface="Cambria"/>
                <a:cs typeface="Cambria"/>
                <a:sym typeface="Cambria"/>
              </a:endParaRPr>
            </a:p>
          </p:txBody>
        </p:sp>
        <p:sp>
          <p:nvSpPr>
            <p:cNvPr id="137" name="Shape 137"/>
            <p:cNvSpPr/>
            <p:nvPr/>
          </p:nvSpPr>
          <p:spPr>
            <a:xfrm>
              <a:off x="4963785" y="3355528"/>
              <a:ext cx="2357437" cy="1178718"/>
            </a:xfrm>
            <a:prstGeom prst="roundRect">
              <a:avLst>
                <a:gd fmla="val 16667" name="adj"/>
              </a:avLst>
            </a:prstGeom>
            <a:solidFill>
              <a:schemeClr val="accent1"/>
            </a:solidFill>
            <a:ln cap="flat" cmpd="sng" w="25400">
              <a:solidFill>
                <a:schemeClr val="lt1"/>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38" name="Shape 138"/>
            <p:cNvSpPr txBox="1"/>
            <p:nvPr/>
          </p:nvSpPr>
          <p:spPr>
            <a:xfrm>
              <a:off x="4717987" y="3163798"/>
              <a:ext cx="2545800" cy="1705800"/>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None/>
              </a:pPr>
              <a:r>
                <a:rPr b="1" lang="en-US" sz="2400">
                  <a:solidFill>
                    <a:schemeClr val="lt1"/>
                  </a:solidFill>
                  <a:latin typeface="Cambria"/>
                  <a:ea typeface="Cambria"/>
                  <a:cs typeface="Cambria"/>
                  <a:sym typeface="Cambria"/>
                </a:rPr>
                <a:t>    </a:t>
              </a:r>
              <a:r>
                <a:rPr b="1" i="0" lang="en-US" sz="2400" u="none" cap="none" strike="noStrike">
                  <a:solidFill>
                    <a:schemeClr val="lt1"/>
                  </a:solidFill>
                  <a:latin typeface="Cambria"/>
                  <a:ea typeface="Cambria"/>
                  <a:cs typeface="Cambria"/>
                  <a:sym typeface="Cambria"/>
                </a:rPr>
                <a:t>III</a:t>
              </a:r>
              <a:r>
                <a:rPr b="0" i="0" lang="en-US" sz="1900" u="none" cap="none" strike="noStrike">
                  <a:solidFill>
                    <a:schemeClr val="lt1"/>
                  </a:solidFill>
                  <a:latin typeface="Cambria"/>
                  <a:ea typeface="Cambria"/>
                  <a:cs typeface="Cambria"/>
                  <a:sym typeface="Cambria"/>
                </a:rPr>
                <a:t> </a:t>
              </a:r>
              <a:endParaRPr/>
            </a:p>
            <a:p>
              <a:pPr indent="0" lvl="0" marL="0" marR="0" rtl="0" algn="ctr">
                <a:lnSpc>
                  <a:spcPct val="90000"/>
                </a:lnSpc>
                <a:spcBef>
                  <a:spcPts val="840"/>
                </a:spcBef>
                <a:spcAft>
                  <a:spcPts val="0"/>
                </a:spcAft>
                <a:buNone/>
              </a:pPr>
              <a:r>
                <a:rPr b="0" i="0" lang="en-US" sz="2200" u="none" cap="none" strike="noStrike">
                  <a:solidFill>
                    <a:schemeClr val="lt1"/>
                  </a:solidFill>
                  <a:latin typeface="Cambria"/>
                  <a:ea typeface="Cambria"/>
                  <a:cs typeface="Cambria"/>
                  <a:sym typeface="Cambria"/>
                </a:rPr>
                <a:t>SLGG Mid-Course Review</a:t>
              </a:r>
              <a:endParaRPr b="0" i="0" sz="2200" u="none" cap="none" strike="noStrike">
                <a:solidFill>
                  <a:schemeClr val="lt1"/>
                </a:solidFill>
                <a:latin typeface="Cambria"/>
                <a:ea typeface="Cambria"/>
                <a:cs typeface="Cambria"/>
                <a:sym typeface="Cambria"/>
              </a:endParaRPr>
            </a:p>
          </p:txBody>
        </p:sp>
        <p:sp>
          <p:nvSpPr>
            <p:cNvPr id="139" name="Shape 139"/>
            <p:cNvSpPr/>
            <p:nvPr/>
          </p:nvSpPr>
          <p:spPr>
            <a:xfrm>
              <a:off x="1979834" y="3237600"/>
              <a:ext cx="2357437" cy="1571621"/>
            </a:xfrm>
            <a:prstGeom prst="roundRect">
              <a:avLst>
                <a:gd fmla="val 16667" name="adj"/>
              </a:avLst>
            </a:prstGeom>
            <a:solidFill>
              <a:schemeClr val="accent1"/>
            </a:solidFill>
            <a:ln cap="flat" cmpd="sng" w="25400">
              <a:solidFill>
                <a:schemeClr val="lt1"/>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40" name="Shape 140"/>
            <p:cNvSpPr txBox="1"/>
            <p:nvPr/>
          </p:nvSpPr>
          <p:spPr>
            <a:xfrm>
              <a:off x="2056554" y="3314320"/>
              <a:ext cx="2203997" cy="1418181"/>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None/>
              </a:pPr>
              <a:r>
                <a:rPr b="1" i="0" lang="en-US" sz="2400" u="none" cap="none" strike="noStrike">
                  <a:solidFill>
                    <a:schemeClr val="lt1"/>
                  </a:solidFill>
                  <a:latin typeface="Cambria"/>
                  <a:ea typeface="Cambria"/>
                  <a:cs typeface="Cambria"/>
                  <a:sym typeface="Cambria"/>
                </a:rPr>
                <a:t>IV  </a:t>
              </a:r>
              <a:r>
                <a:rPr b="0" i="0" lang="en-US" sz="2200" u="none" cap="none" strike="noStrike">
                  <a:solidFill>
                    <a:schemeClr val="lt1"/>
                  </a:solidFill>
                  <a:latin typeface="Cambria"/>
                  <a:ea typeface="Cambria"/>
                  <a:cs typeface="Cambria"/>
                  <a:sym typeface="Cambria"/>
                </a:rPr>
                <a:t>Summative Conference:</a:t>
              </a:r>
              <a:endParaRPr/>
            </a:p>
            <a:p>
              <a:pPr indent="0" lvl="0" marL="0" marR="0" rtl="0" algn="l">
                <a:lnSpc>
                  <a:spcPct val="90000"/>
                </a:lnSpc>
                <a:spcBef>
                  <a:spcPts val="840"/>
                </a:spcBef>
                <a:spcAft>
                  <a:spcPts val="0"/>
                </a:spcAft>
                <a:buNone/>
              </a:pPr>
              <a:r>
                <a:rPr b="0" i="0" lang="en-US" sz="2200" u="none" cap="none" strike="noStrike">
                  <a:solidFill>
                    <a:schemeClr val="lt1"/>
                  </a:solidFill>
                  <a:latin typeface="Cambria"/>
                  <a:ea typeface="Cambria"/>
                  <a:cs typeface="Cambria"/>
                  <a:sym typeface="Cambria"/>
                </a:rPr>
                <a:t>Final review of SLGG &amp; Scoring</a:t>
              </a:r>
              <a:endParaRPr b="0" i="0" sz="2200" u="none" cap="none" strike="noStrike">
                <a:solidFill>
                  <a:schemeClr val="lt1"/>
                </a:solidFill>
                <a:latin typeface="Cambria"/>
                <a:ea typeface="Cambria"/>
                <a:cs typeface="Cambria"/>
                <a:sym typeface="Cambria"/>
              </a:endParaRPr>
            </a:p>
          </p:txBody>
        </p:sp>
        <p:sp>
          <p:nvSpPr>
            <p:cNvPr id="141" name="Shape 141"/>
            <p:cNvSpPr/>
            <p:nvPr/>
          </p:nvSpPr>
          <p:spPr>
            <a:xfrm>
              <a:off x="1372205" y="1014678"/>
              <a:ext cx="2357437" cy="1890429"/>
            </a:xfrm>
            <a:prstGeom prst="roundRect">
              <a:avLst>
                <a:gd fmla="val 16667" name="adj"/>
              </a:avLst>
            </a:prstGeom>
            <a:solidFill>
              <a:schemeClr val="accent1"/>
            </a:solidFill>
            <a:ln cap="flat" cmpd="sng" w="25400">
              <a:solidFill>
                <a:schemeClr val="lt1"/>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42" name="Shape 142"/>
            <p:cNvSpPr txBox="1"/>
            <p:nvPr/>
          </p:nvSpPr>
          <p:spPr>
            <a:xfrm>
              <a:off x="1464488" y="1106961"/>
              <a:ext cx="2172871" cy="1705863"/>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None/>
              </a:pPr>
              <a:r>
                <a:rPr b="1" i="0" lang="en-US" sz="2400" u="none" cap="none" strike="noStrike">
                  <a:solidFill>
                    <a:schemeClr val="lt1"/>
                  </a:solidFill>
                  <a:latin typeface="Cambria"/>
                  <a:ea typeface="Cambria"/>
                  <a:cs typeface="Cambria"/>
                  <a:sym typeface="Cambria"/>
                </a:rPr>
                <a:t>V </a:t>
              </a:r>
              <a:r>
                <a:rPr b="0" i="0" lang="en-US" sz="1400" u="none" cap="none" strike="noStrike">
                  <a:solidFill>
                    <a:schemeClr val="lt1"/>
                  </a:solidFill>
                  <a:latin typeface="Cambria"/>
                  <a:ea typeface="Cambria"/>
                  <a:cs typeface="Cambria"/>
                  <a:sym typeface="Cambria"/>
                </a:rPr>
                <a:t> </a:t>
              </a:r>
              <a:r>
                <a:rPr b="0" i="0" lang="en-US" sz="1800" u="none" cap="none" strike="noStrike">
                  <a:solidFill>
                    <a:schemeClr val="lt1"/>
                  </a:solidFill>
                  <a:latin typeface="Cambria"/>
                  <a:ea typeface="Cambria"/>
                  <a:cs typeface="Cambria"/>
                  <a:sym typeface="Cambria"/>
                </a:rPr>
                <a:t>Summative Conference: Discussion of impact on practice and summative rating/professional growth </a:t>
              </a:r>
              <a:endParaRPr b="0" i="0" sz="1800" u="none" cap="none" strike="noStrike">
                <a:solidFill>
                  <a:schemeClr val="lt1"/>
                </a:solidFill>
                <a:latin typeface="Cambria"/>
                <a:ea typeface="Cambria"/>
                <a:cs typeface="Cambria"/>
                <a:sym typeface="Cambria"/>
              </a:endParaRPr>
            </a:p>
          </p:txBody>
        </p:sp>
      </p:grpSp>
      <p:sp>
        <p:nvSpPr>
          <p:cNvPr id="143" name="Shape 143"/>
          <p:cNvSpPr txBox="1"/>
          <p:nvPr>
            <p:ph type="title"/>
          </p:nvPr>
        </p:nvSpPr>
        <p:spPr>
          <a:xfrm>
            <a:off x="0" y="0"/>
            <a:ext cx="91440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i="0" lang="en-US" sz="4400" u="none" cap="none" strike="noStrike">
                <a:solidFill>
                  <a:schemeClr val="dk1"/>
                </a:solidFill>
                <a:latin typeface="Cambria"/>
                <a:ea typeface="Cambria"/>
                <a:cs typeface="Cambria"/>
                <a:sym typeface="Cambria"/>
              </a:rPr>
              <a:t>SLG Evaluation Cycle</a:t>
            </a:r>
            <a:endParaRPr b="0" i="0" sz="4400" u="none" cap="none" strike="noStrike">
              <a:solidFill>
                <a:schemeClr val="dk1"/>
              </a:solidFill>
              <a:latin typeface="Calibri"/>
              <a:ea typeface="Calibri"/>
              <a:cs typeface="Calibri"/>
              <a:sym typeface="Calibri"/>
            </a:endParaRPr>
          </a:p>
        </p:txBody>
      </p:sp>
      <p:sp>
        <p:nvSpPr>
          <p:cNvPr id="144" name="Shape 144"/>
          <p:cNvSpPr txBox="1"/>
          <p:nvPr/>
        </p:nvSpPr>
        <p:spPr>
          <a:xfrm>
            <a:off x="6541476" y="1943100"/>
            <a:ext cx="2469173" cy="369332"/>
          </a:xfrm>
          <a:prstGeom prst="rect">
            <a:avLst/>
          </a:prstGeom>
          <a:solidFill>
            <a:srgbClr val="FFFF00"/>
          </a:solidFill>
          <a:ln cap="flat" cmpd="sng" w="9525">
            <a:solidFill>
              <a:schemeClr val="dk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800" u="none" cap="none" strike="noStrike">
                <a:solidFill>
                  <a:schemeClr val="dk1"/>
                </a:solidFill>
                <a:latin typeface="Calibri"/>
                <a:ea typeface="Calibri"/>
                <a:cs typeface="Calibri"/>
                <a:sym typeface="Calibri"/>
              </a:rPr>
              <a:t>Collaborative Questions</a:t>
            </a:r>
            <a:endParaRPr sz="1800">
              <a:solidFill>
                <a:schemeClr val="dk1"/>
              </a:solidFill>
              <a:latin typeface="Calibri"/>
              <a:ea typeface="Calibri"/>
              <a:cs typeface="Calibri"/>
              <a:sym typeface="Calibri"/>
            </a:endParaRPr>
          </a:p>
        </p:txBody>
      </p:sp>
      <p:sp>
        <p:nvSpPr>
          <p:cNvPr id="145" name="Shape 145"/>
          <p:cNvSpPr/>
          <p:nvPr/>
        </p:nvSpPr>
        <p:spPr>
          <a:xfrm rot="2562367">
            <a:off x="7770758" y="2128121"/>
            <a:ext cx="441434" cy="1502823"/>
          </a:xfrm>
          <a:prstGeom prst="downArrow">
            <a:avLst>
              <a:gd fmla="val 50000" name="adj1"/>
              <a:gd fmla="val 142857" name="adj2"/>
            </a:avLst>
          </a:prstGeom>
          <a:solidFill>
            <a:srgbClr val="FFFF00"/>
          </a:solidFill>
          <a:ln cap="flat" cmpd="sng" w="9525">
            <a:solidFill>
              <a:schemeClr val="dk1"/>
            </a:solidFill>
            <a:prstDash val="solid"/>
            <a:round/>
            <a:headEnd len="med" w="med" type="none"/>
            <a:tailEnd len="med" w="med"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6" name="Shape 146"/>
          <p:cNvSpPr txBox="1"/>
          <p:nvPr/>
        </p:nvSpPr>
        <p:spPr>
          <a:xfrm>
            <a:off x="5768865" y="1036853"/>
            <a:ext cx="3241784" cy="369332"/>
          </a:xfrm>
          <a:prstGeom prst="rect">
            <a:avLst/>
          </a:prstGeom>
          <a:solidFill>
            <a:srgbClr val="00FF00"/>
          </a:solidFill>
          <a:ln cap="flat" cmpd="sng" w="9525">
            <a:solidFill>
              <a:schemeClr val="dk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Essential Parts of SLGG Process</a:t>
            </a:r>
            <a:endParaRPr sz="1800">
              <a:solidFill>
                <a:schemeClr val="dk1"/>
              </a:solidFill>
              <a:latin typeface="Calibri"/>
              <a:ea typeface="Calibri"/>
              <a:cs typeface="Calibri"/>
              <a:sym typeface="Calibri"/>
            </a:endParaRPr>
          </a:p>
        </p:txBody>
      </p:sp>
      <p:sp>
        <p:nvSpPr>
          <p:cNvPr id="147" name="Shape 147"/>
          <p:cNvSpPr/>
          <p:nvPr/>
        </p:nvSpPr>
        <p:spPr>
          <a:xfrm rot="4863270">
            <a:off x="5666211" y="841872"/>
            <a:ext cx="441434" cy="1502823"/>
          </a:xfrm>
          <a:prstGeom prst="downArrow">
            <a:avLst>
              <a:gd fmla="val 50000" name="adj1"/>
              <a:gd fmla="val 142857" name="adj2"/>
            </a:avLst>
          </a:prstGeom>
          <a:solidFill>
            <a:srgbClr val="00FF00"/>
          </a:solidFill>
          <a:ln cap="flat" cmpd="sng" w="9525">
            <a:solidFill>
              <a:schemeClr val="dk1"/>
            </a:solidFill>
            <a:prstDash val="solid"/>
            <a:round/>
            <a:headEnd len="med" w="med" type="none"/>
            <a:tailEnd len="med" w="med"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8" name="Shape 148"/>
          <p:cNvSpPr/>
          <p:nvPr/>
        </p:nvSpPr>
        <p:spPr>
          <a:xfrm rot="3112857">
            <a:off x="4664131" y="496833"/>
            <a:ext cx="332347" cy="4832048"/>
          </a:xfrm>
          <a:prstGeom prst="downArrow">
            <a:avLst>
              <a:gd fmla="val 50000" name="adj1"/>
              <a:gd fmla="val 142857" name="adj2"/>
            </a:avLst>
          </a:prstGeom>
          <a:solidFill>
            <a:srgbClr val="00FF00"/>
          </a:solidFill>
          <a:ln cap="flat" cmpd="sng" w="9525">
            <a:solidFill>
              <a:schemeClr val="dk1"/>
            </a:solidFill>
            <a:prstDash val="solid"/>
            <a:round/>
            <a:headEnd len="med" w="med" type="none"/>
            <a:tailEnd len="med" w="med"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9" name="Shape 149"/>
          <p:cNvSpPr/>
          <p:nvPr/>
        </p:nvSpPr>
        <p:spPr>
          <a:xfrm rot="3827662">
            <a:off x="4795497" y="377842"/>
            <a:ext cx="386555" cy="3820525"/>
          </a:xfrm>
          <a:prstGeom prst="downArrow">
            <a:avLst>
              <a:gd fmla="val 50000" name="adj1"/>
              <a:gd fmla="val 142857" name="adj2"/>
            </a:avLst>
          </a:prstGeom>
          <a:solidFill>
            <a:srgbClr val="00FF00"/>
          </a:solidFill>
          <a:ln cap="flat" cmpd="sng" w="9525">
            <a:solidFill>
              <a:schemeClr val="dk1"/>
            </a:solidFill>
            <a:prstDash val="solid"/>
            <a:round/>
            <a:headEnd len="med" w="med" type="none"/>
            <a:tailEnd len="med" w="med"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0" name="Shape 150"/>
          <p:cNvSpPr/>
          <p:nvPr/>
        </p:nvSpPr>
        <p:spPr>
          <a:xfrm rot="1725663">
            <a:off x="7643441" y="2168465"/>
            <a:ext cx="441434" cy="2849905"/>
          </a:xfrm>
          <a:prstGeom prst="downArrow">
            <a:avLst>
              <a:gd fmla="val 50000" name="adj1"/>
              <a:gd fmla="val 142857" name="adj2"/>
            </a:avLst>
          </a:prstGeom>
          <a:solidFill>
            <a:srgbClr val="FFFF00"/>
          </a:solidFill>
          <a:ln cap="flat" cmpd="sng" w="9525">
            <a:solidFill>
              <a:schemeClr val="dk1"/>
            </a:solidFill>
            <a:prstDash val="solid"/>
            <a:round/>
            <a:headEnd len="med" w="med" type="none"/>
            <a:tailEnd len="med" w="med"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gtEl>
                                        <p:attrNameLst>
                                          <p:attrName>style.visibility</p:attrName>
                                        </p:attrNameLst>
                                      </p:cBhvr>
                                      <p:to>
                                        <p:strVal val="visible"/>
                                      </p:to>
                                    </p:set>
                                    <p:animEffect filter="fade" transition="in">
                                      <p:cBhvr>
                                        <p:cTn dur="1000"/>
                                        <p:tgtEl>
                                          <p:spTgt spid="146"/>
                                        </p:tgtEl>
                                      </p:cBhvr>
                                    </p:animEffect>
                                  </p:childTnLst>
                                </p:cTn>
                              </p:par>
                              <p:par>
                                <p:cTn fill="hold" nodeType="withEffect" presetClass="entr" presetID="10" presetSubtype="0">
                                  <p:stCondLst>
                                    <p:cond delay="0"/>
                                  </p:stCondLst>
                                  <p:childTnLst>
                                    <p:set>
                                      <p:cBhvr>
                                        <p:cTn dur="1" fill="hold">
                                          <p:stCondLst>
                                            <p:cond delay="0"/>
                                          </p:stCondLst>
                                        </p:cTn>
                                        <p:tgtEl>
                                          <p:spTgt spid="147"/>
                                        </p:tgtEl>
                                        <p:attrNameLst>
                                          <p:attrName>style.visibility</p:attrName>
                                        </p:attrNameLst>
                                      </p:cBhvr>
                                      <p:to>
                                        <p:strVal val="visible"/>
                                      </p:to>
                                    </p:set>
                                    <p:animEffect filter="fade" transition="in">
                                      <p:cBhvr>
                                        <p:cTn dur="1000"/>
                                        <p:tgtEl>
                                          <p:spTgt spid="147"/>
                                        </p:tgtEl>
                                      </p:cBhvr>
                                    </p:animEffect>
                                  </p:childTnLst>
                                </p:cTn>
                              </p:par>
                              <p:par>
                                <p:cTn fill="hold" nodeType="with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1000"/>
                                        <p:tgtEl>
                                          <p:spTgt spid="148"/>
                                        </p:tgtEl>
                                      </p:cBhvr>
                                    </p:animEffect>
                                  </p:childTnLst>
                                </p:cTn>
                              </p:par>
                              <p:par>
                                <p:cTn fill="hold" nodeType="with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1000"/>
                                        <p:tgtEl>
                                          <p:spTgt spid="1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1000"/>
                                        <p:tgtEl>
                                          <p:spTgt spid="144"/>
                                        </p:tgtEl>
                                      </p:cBhvr>
                                    </p:animEffect>
                                  </p:childTnLst>
                                </p:cTn>
                              </p:par>
                              <p:par>
                                <p:cTn fill="hold" nodeType="with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1000"/>
                                        <p:tgtEl>
                                          <p:spTgt spid="145"/>
                                        </p:tgtEl>
                                      </p:cBhvr>
                                    </p:animEffect>
                                  </p:childTnLst>
                                </p:cTn>
                              </p:par>
                              <p:par>
                                <p:cTn fill="hold" nodeType="with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1000"/>
                                        <p:tgtEl>
                                          <p:spTgt spid="1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Shape 156"/>
          <p:cNvSpPr txBox="1"/>
          <p:nvPr>
            <p:ph type="title"/>
          </p:nvPr>
        </p:nvSpPr>
        <p:spPr>
          <a:xfrm>
            <a:off x="457200" y="274638"/>
            <a:ext cx="8229600" cy="11430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b="1" lang="en-US">
                <a:latin typeface="Cambria"/>
                <a:ea typeface="Cambria"/>
                <a:cs typeface="Cambria"/>
                <a:sym typeface="Cambria"/>
              </a:rPr>
              <a:t>BOY Drafting Tool</a:t>
            </a:r>
            <a:endParaRPr b="1">
              <a:latin typeface="Cambria"/>
              <a:ea typeface="Cambria"/>
              <a:cs typeface="Cambria"/>
              <a:sym typeface="Cambria"/>
            </a:endParaRPr>
          </a:p>
        </p:txBody>
      </p:sp>
      <p:sp>
        <p:nvSpPr>
          <p:cNvPr id="157" name="Shape 157"/>
          <p:cNvSpPr txBox="1"/>
          <p:nvPr>
            <p:ph idx="1" type="body"/>
          </p:nvPr>
        </p:nvSpPr>
        <p:spPr>
          <a:xfrm>
            <a:off x="457200" y="1600200"/>
            <a:ext cx="8229600" cy="4526100"/>
          </a:xfrm>
          <a:prstGeom prst="rect">
            <a:avLst/>
          </a:prstGeom>
        </p:spPr>
        <p:txBody>
          <a:bodyPr anchorCtr="0" anchor="t" bIns="91425" lIns="91425" spcFirstLastPara="1" rIns="91425" wrap="square" tIns="91425">
            <a:noAutofit/>
          </a:bodyPr>
          <a:lstStyle/>
          <a:p>
            <a:pPr indent="-431800" lvl="0" marL="457200" rtl="0">
              <a:spcBef>
                <a:spcPts val="640"/>
              </a:spcBef>
              <a:spcAft>
                <a:spcPts val="0"/>
              </a:spcAft>
              <a:buSzPts val="3200"/>
              <a:buFont typeface="Cambria"/>
              <a:buChar char="•"/>
            </a:pPr>
            <a:r>
              <a:rPr lang="en-US" u="sng">
                <a:solidFill>
                  <a:schemeClr val="hlink"/>
                </a:solidFill>
                <a:latin typeface="Cambria"/>
                <a:ea typeface="Cambria"/>
                <a:cs typeface="Cambria"/>
                <a:sym typeface="Cambria"/>
                <a:hlinkClick r:id="rId3"/>
              </a:rPr>
              <a:t>Handout</a:t>
            </a:r>
            <a:endParaRPr>
              <a:latin typeface="Cambria"/>
              <a:ea typeface="Cambria"/>
              <a:cs typeface="Cambria"/>
              <a:sym typeface="Cambria"/>
            </a:endParaRPr>
          </a:p>
          <a:p>
            <a:pPr indent="-431800" lvl="0" marL="457200" rtl="0">
              <a:spcBef>
                <a:spcPts val="0"/>
              </a:spcBef>
              <a:spcAft>
                <a:spcPts val="0"/>
              </a:spcAft>
              <a:buSzPts val="3200"/>
              <a:buFont typeface="Cambria"/>
              <a:buChar char="•"/>
            </a:pPr>
            <a:r>
              <a:rPr lang="en-US">
                <a:latin typeface="Cambria"/>
                <a:ea typeface="Cambria"/>
                <a:cs typeface="Cambria"/>
                <a:sym typeface="Cambria"/>
              </a:rPr>
              <a:t>Paper copy that mimics form you will complete in TeachBoost</a:t>
            </a:r>
            <a:endParaRPr>
              <a:latin typeface="Cambria"/>
              <a:ea typeface="Cambria"/>
              <a:cs typeface="Cambria"/>
              <a:sym typeface="Cambria"/>
            </a:endParaRPr>
          </a:p>
          <a:p>
            <a:pPr indent="-431800" lvl="0" marL="457200" rtl="0">
              <a:spcBef>
                <a:spcPts val="0"/>
              </a:spcBef>
              <a:spcAft>
                <a:spcPts val="0"/>
              </a:spcAft>
              <a:buSzPts val="3200"/>
              <a:buFont typeface="Cambria"/>
              <a:buChar char="•"/>
            </a:pPr>
            <a:r>
              <a:rPr lang="en-US">
                <a:latin typeface="Cambria"/>
                <a:ea typeface="Cambria"/>
                <a:cs typeface="Cambria"/>
                <a:sym typeface="Cambria"/>
              </a:rPr>
              <a:t>You DON’T HAVE TO use this tool. This is meant to be helpful...not additional work!</a:t>
            </a:r>
            <a:endParaRPr>
              <a:latin typeface="Cambria"/>
              <a:ea typeface="Cambria"/>
              <a:cs typeface="Cambria"/>
              <a:sym typeface="Cambria"/>
            </a:endParaRPr>
          </a:p>
          <a:p>
            <a:pPr indent="-431800" lvl="0" marL="457200" rtl="0">
              <a:spcBef>
                <a:spcPts val="0"/>
              </a:spcBef>
              <a:spcAft>
                <a:spcPts val="0"/>
              </a:spcAft>
              <a:buSzPts val="3200"/>
              <a:buFont typeface="Cambria"/>
              <a:buChar char="•"/>
            </a:pPr>
            <a:r>
              <a:rPr lang="en-US">
                <a:latin typeface="Cambria"/>
                <a:ea typeface="Cambria"/>
                <a:cs typeface="Cambria"/>
                <a:sym typeface="Cambria"/>
              </a:rPr>
              <a:t>Next several slides walk you through the BOY drafting tool</a:t>
            </a:r>
            <a:endParaRPr>
              <a:latin typeface="Cambria"/>
              <a:ea typeface="Cambria"/>
              <a:cs typeface="Cambria"/>
              <a:sym typeface="Cambria"/>
            </a:endParaRPr>
          </a:p>
          <a:p>
            <a:pPr indent="0" lvl="0" marL="0">
              <a:spcBef>
                <a:spcPts val="1600"/>
              </a:spcBef>
              <a:spcAft>
                <a:spcPts val="16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2" name="Shape 162"/>
        <p:cNvGrpSpPr/>
        <p:nvPr/>
      </p:nvGrpSpPr>
      <p:grpSpPr>
        <a:xfrm>
          <a:off x="0" y="0"/>
          <a:ext cx="0" cy="0"/>
          <a:chOff x="0" y="0"/>
          <a:chExt cx="0" cy="0"/>
        </a:xfrm>
      </p:grpSpPr>
      <p:sp>
        <p:nvSpPr>
          <p:cNvPr id="163" name="Shape 163"/>
          <p:cNvSpPr txBox="1"/>
          <p:nvPr>
            <p:ph type="title"/>
          </p:nvPr>
        </p:nvSpPr>
        <p:spPr>
          <a:xfrm>
            <a:off x="550863" y="63500"/>
            <a:ext cx="8039100" cy="1282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lang="en-US" sz="3600">
                <a:latin typeface="Cambria"/>
                <a:ea typeface="Cambria"/>
                <a:cs typeface="Cambria"/>
                <a:sym typeface="Cambria"/>
              </a:rPr>
              <a:t>Determine Focus of SLG</a:t>
            </a:r>
            <a:endParaRPr/>
          </a:p>
        </p:txBody>
      </p:sp>
      <p:sp>
        <p:nvSpPr>
          <p:cNvPr id="164" name="Shape 164"/>
          <p:cNvSpPr txBox="1"/>
          <p:nvPr>
            <p:ph idx="1" type="body"/>
          </p:nvPr>
        </p:nvSpPr>
        <p:spPr>
          <a:xfrm>
            <a:off x="356839" y="1346200"/>
            <a:ext cx="8452500" cy="5361000"/>
          </a:xfrm>
          <a:prstGeom prst="rect">
            <a:avLst/>
          </a:prstGeom>
          <a:noFill/>
          <a:ln>
            <a:noFill/>
          </a:ln>
        </p:spPr>
        <p:txBody>
          <a:bodyPr anchorCtr="0" anchor="t" bIns="45700" lIns="91425" spcFirstLastPara="1" rIns="91425" wrap="square" tIns="45700">
            <a:noAutofit/>
          </a:bodyPr>
          <a:lstStyle/>
          <a:p>
            <a:pPr indent="-368300" lvl="0" marL="457200" marR="0" rtl="0" algn="l">
              <a:lnSpc>
                <a:spcPct val="100000"/>
              </a:lnSpc>
              <a:spcBef>
                <a:spcPts val="0"/>
              </a:spcBef>
              <a:spcAft>
                <a:spcPts val="0"/>
              </a:spcAft>
              <a:buClr>
                <a:schemeClr val="dk1"/>
              </a:buClr>
              <a:buSzPts val="2200"/>
              <a:buFont typeface="Cambria"/>
              <a:buChar char="➢"/>
            </a:pPr>
            <a:r>
              <a:rPr b="0" i="0" lang="en-US" sz="2200" u="none" cap="none" strike="noStrike">
                <a:solidFill>
                  <a:schemeClr val="dk1"/>
                </a:solidFill>
                <a:latin typeface="Cambria"/>
                <a:ea typeface="Cambria"/>
                <a:cs typeface="Cambria"/>
                <a:sym typeface="Cambria"/>
              </a:rPr>
              <a:t>Look at rubric reflection and/or summative evaluation/feedback from last year</a:t>
            </a:r>
            <a:endParaRPr sz="2200"/>
          </a:p>
          <a:p>
            <a:pPr indent="-247650" lvl="1" marL="742950" marR="0" rtl="0" algn="l">
              <a:lnSpc>
                <a:spcPct val="100000"/>
              </a:lnSpc>
              <a:spcBef>
                <a:spcPts val="560"/>
              </a:spcBef>
              <a:spcAft>
                <a:spcPts val="0"/>
              </a:spcAft>
              <a:buClr>
                <a:schemeClr val="dk1"/>
              </a:buClr>
              <a:buSzPts val="2200"/>
              <a:buFont typeface="Arial"/>
              <a:buChar char="○"/>
            </a:pPr>
            <a:r>
              <a:rPr b="0" i="0" lang="en-US" sz="2200" u="none" cap="none" strike="noStrike">
                <a:solidFill>
                  <a:schemeClr val="dk1"/>
                </a:solidFill>
                <a:latin typeface="Cambria"/>
                <a:ea typeface="Cambria"/>
                <a:cs typeface="Cambria"/>
                <a:sym typeface="Cambria"/>
              </a:rPr>
              <a:t>Where did I hold lots of strengths/consistency?</a:t>
            </a:r>
            <a:endParaRPr sz="2200"/>
          </a:p>
          <a:p>
            <a:pPr indent="-247650" lvl="1" marL="742950" marR="0" rtl="0" algn="l">
              <a:lnSpc>
                <a:spcPct val="100000"/>
              </a:lnSpc>
              <a:spcBef>
                <a:spcPts val="560"/>
              </a:spcBef>
              <a:spcAft>
                <a:spcPts val="0"/>
              </a:spcAft>
              <a:buClr>
                <a:schemeClr val="dk1"/>
              </a:buClr>
              <a:buSzPts val="2200"/>
              <a:buFont typeface="Arial"/>
              <a:buChar char="○"/>
            </a:pPr>
            <a:r>
              <a:rPr b="0" i="0" lang="en-US" sz="2200" u="none" cap="none" strike="noStrike">
                <a:solidFill>
                  <a:schemeClr val="dk1"/>
                </a:solidFill>
                <a:latin typeface="Cambria"/>
                <a:ea typeface="Cambria"/>
                <a:cs typeface="Cambria"/>
                <a:sym typeface="Cambria"/>
              </a:rPr>
              <a:t>Where did I improve?</a:t>
            </a:r>
            <a:endParaRPr sz="2200"/>
          </a:p>
          <a:p>
            <a:pPr indent="-247650" lvl="1" marL="742950" marR="0" rtl="0" algn="l">
              <a:lnSpc>
                <a:spcPct val="100000"/>
              </a:lnSpc>
              <a:spcBef>
                <a:spcPts val="560"/>
              </a:spcBef>
              <a:spcAft>
                <a:spcPts val="0"/>
              </a:spcAft>
              <a:buClr>
                <a:schemeClr val="dk1"/>
              </a:buClr>
              <a:buSzPts val="2200"/>
              <a:buFont typeface="Arial"/>
              <a:buChar char="○"/>
            </a:pPr>
            <a:r>
              <a:rPr b="0" i="0" lang="en-US" sz="2200" u="none" cap="none" strike="noStrike">
                <a:solidFill>
                  <a:schemeClr val="dk1"/>
                </a:solidFill>
                <a:latin typeface="Cambria"/>
                <a:ea typeface="Cambria"/>
                <a:cs typeface="Cambria"/>
                <a:sym typeface="Cambria"/>
              </a:rPr>
              <a:t>Where could I still improve?</a:t>
            </a:r>
            <a:endParaRPr b="0" i="0" sz="2200" u="none" cap="none" strike="noStrike">
              <a:solidFill>
                <a:schemeClr val="dk1"/>
              </a:solidFill>
              <a:latin typeface="Cambria"/>
              <a:ea typeface="Cambria"/>
              <a:cs typeface="Cambria"/>
              <a:sym typeface="Cambria"/>
            </a:endParaRPr>
          </a:p>
          <a:p>
            <a:pPr indent="0" lvl="0" marL="457200" marR="0" rtl="0" algn="l">
              <a:lnSpc>
                <a:spcPct val="100000"/>
              </a:lnSpc>
              <a:spcBef>
                <a:spcPts val="560"/>
              </a:spcBef>
              <a:spcAft>
                <a:spcPts val="0"/>
              </a:spcAft>
              <a:buNone/>
            </a:pPr>
            <a:r>
              <a:t/>
            </a:r>
            <a:endParaRPr sz="2200">
              <a:latin typeface="Cambria"/>
              <a:ea typeface="Cambria"/>
              <a:cs typeface="Cambria"/>
              <a:sym typeface="Cambria"/>
            </a:endParaRPr>
          </a:p>
          <a:p>
            <a:pPr indent="-279400" lvl="0" marL="342900" marR="0" rtl="0" algn="l">
              <a:lnSpc>
                <a:spcPct val="100000"/>
              </a:lnSpc>
              <a:spcBef>
                <a:spcPts val="560"/>
              </a:spcBef>
              <a:spcAft>
                <a:spcPts val="0"/>
              </a:spcAft>
              <a:buClr>
                <a:srgbClr val="0000FF"/>
              </a:buClr>
              <a:buSzPts val="2200"/>
              <a:buFont typeface="Arial"/>
              <a:buChar char="➢"/>
            </a:pPr>
            <a:r>
              <a:rPr b="1" lang="en-US" sz="2200">
                <a:solidFill>
                  <a:srgbClr val="0000FF"/>
                </a:solidFill>
                <a:latin typeface="Cambria"/>
                <a:ea typeface="Cambria"/>
                <a:cs typeface="Cambria"/>
                <a:sym typeface="Cambria"/>
              </a:rPr>
              <a:t>Tip: </a:t>
            </a:r>
            <a:r>
              <a:rPr lang="en-US" sz="2200">
                <a:solidFill>
                  <a:srgbClr val="0000FF"/>
                </a:solidFill>
                <a:latin typeface="Cambria"/>
                <a:ea typeface="Cambria"/>
                <a:cs typeface="Cambria"/>
                <a:sym typeface="Cambria"/>
              </a:rPr>
              <a:t>Overlap endeavors -- not mandatory but might save time, energy</a:t>
            </a:r>
            <a:endParaRPr sz="2200">
              <a:solidFill>
                <a:srgbClr val="0000FF"/>
              </a:solidFill>
              <a:latin typeface="Cambria"/>
              <a:ea typeface="Cambria"/>
              <a:cs typeface="Cambria"/>
              <a:sym typeface="Cambria"/>
            </a:endParaRPr>
          </a:p>
          <a:p>
            <a:pPr indent="0" lvl="0" marL="0" marR="0" rtl="0" algn="l">
              <a:lnSpc>
                <a:spcPct val="100000"/>
              </a:lnSpc>
              <a:spcBef>
                <a:spcPts val="560"/>
              </a:spcBef>
              <a:spcAft>
                <a:spcPts val="0"/>
              </a:spcAft>
              <a:buNone/>
            </a:pPr>
            <a:r>
              <a:t/>
            </a:r>
            <a:endParaRPr sz="2200">
              <a:latin typeface="Cambria"/>
              <a:ea typeface="Cambria"/>
              <a:cs typeface="Cambria"/>
              <a:sym typeface="Cambria"/>
            </a:endParaRPr>
          </a:p>
          <a:p>
            <a:pPr indent="-368300" lvl="0" marL="457200" marR="0" rtl="0" algn="l">
              <a:lnSpc>
                <a:spcPct val="100000"/>
              </a:lnSpc>
              <a:spcBef>
                <a:spcPts val="560"/>
              </a:spcBef>
              <a:spcAft>
                <a:spcPts val="0"/>
              </a:spcAft>
              <a:buSzPts val="2200"/>
              <a:buFont typeface="Cambria"/>
              <a:buChar char="➢"/>
            </a:pPr>
            <a:r>
              <a:rPr lang="en-US" sz="2200">
                <a:latin typeface="Cambria"/>
                <a:ea typeface="Cambria"/>
                <a:cs typeface="Cambria"/>
                <a:sym typeface="Cambria"/>
              </a:rPr>
              <a:t>Write a goal that will impact the most students (see info on next slide)</a:t>
            </a:r>
            <a:endParaRPr sz="2200">
              <a:latin typeface="Cambria"/>
              <a:ea typeface="Cambria"/>
              <a:cs typeface="Cambria"/>
              <a:sym typeface="Cambria"/>
            </a:endParaRPr>
          </a:p>
          <a:p>
            <a:pPr indent="-431800" lvl="0" marL="457200" marR="0" rtl="0" algn="l">
              <a:lnSpc>
                <a:spcPct val="100000"/>
              </a:lnSpc>
              <a:spcBef>
                <a:spcPts val="0"/>
              </a:spcBef>
              <a:spcAft>
                <a:spcPts val="0"/>
              </a:spcAft>
              <a:buSzPts val="3200"/>
              <a:buFont typeface="Cambria"/>
              <a:buChar char="➢"/>
            </a:pPr>
            <a:r>
              <a:rPr lang="en-US" sz="2200">
                <a:latin typeface="Cambria"/>
                <a:ea typeface="Cambria"/>
                <a:cs typeface="Cambria"/>
                <a:sym typeface="Cambria"/>
              </a:rPr>
              <a:t>Keep in mind  what you are working on for your PPG or PRG  </a:t>
            </a:r>
            <a:endParaRPr b="0" i="0" sz="3200" u="none" cap="none" strike="noStrike">
              <a:solidFill>
                <a:schemeClr val="dk1"/>
              </a:solidFill>
              <a:latin typeface="Cambria"/>
              <a:ea typeface="Cambria"/>
              <a:cs typeface="Cambria"/>
              <a:sym typeface="Cambri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Shape 170"/>
          <p:cNvSpPr txBox="1"/>
          <p:nvPr/>
        </p:nvSpPr>
        <p:spPr>
          <a:xfrm>
            <a:off x="0" y="1417650"/>
            <a:ext cx="9144000" cy="5085000"/>
          </a:xfrm>
          <a:prstGeom prst="rect">
            <a:avLst/>
          </a:prstGeom>
          <a:noFill/>
          <a:ln>
            <a:noFill/>
          </a:ln>
        </p:spPr>
        <p:txBody>
          <a:bodyPr anchorCtr="0" anchor="t" bIns="45700" lIns="91425" spcFirstLastPara="1" rIns="91425" wrap="square" tIns="45700">
            <a:noAutofit/>
          </a:bodyPr>
          <a:lstStyle/>
          <a:p>
            <a:pPr indent="-514350" lvl="0" marL="514350" marR="0" rtl="0" algn="ctr">
              <a:spcBef>
                <a:spcPts val="0"/>
              </a:spcBef>
              <a:spcAft>
                <a:spcPts val="0"/>
              </a:spcAft>
              <a:buNone/>
            </a:pPr>
            <a:r>
              <a:t/>
            </a:r>
            <a:endParaRPr b="1" sz="3200">
              <a:solidFill>
                <a:schemeClr val="dk1"/>
              </a:solidFill>
              <a:latin typeface="Cambria"/>
              <a:ea typeface="Cambria"/>
              <a:cs typeface="Cambria"/>
              <a:sym typeface="Cambria"/>
            </a:endParaRPr>
          </a:p>
          <a:p>
            <a:pPr indent="-514350" lvl="0" marL="514350" marR="0" rtl="0" algn="ctr">
              <a:spcBef>
                <a:spcPts val="0"/>
              </a:spcBef>
              <a:spcAft>
                <a:spcPts val="0"/>
              </a:spcAft>
              <a:buNone/>
            </a:pPr>
            <a:r>
              <a:rPr b="1" lang="en-US" sz="3200">
                <a:solidFill>
                  <a:schemeClr val="dk1"/>
                </a:solidFill>
                <a:latin typeface="Cambria"/>
                <a:ea typeface="Cambria"/>
                <a:cs typeface="Cambria"/>
                <a:sym typeface="Cambria"/>
              </a:rPr>
              <a:t>Pick Class/Course</a:t>
            </a:r>
            <a:endParaRPr/>
          </a:p>
          <a:p>
            <a:pPr indent="-527050" lvl="2" marL="971550" marR="0" rtl="0" algn="l">
              <a:spcBef>
                <a:spcPts val="480"/>
              </a:spcBef>
              <a:spcAft>
                <a:spcPts val="0"/>
              </a:spcAft>
              <a:buClr>
                <a:schemeClr val="dk1"/>
              </a:buClr>
              <a:buSzPts val="2600"/>
              <a:buFont typeface="Noto Sans Symbols"/>
              <a:buChar char="➢"/>
            </a:pPr>
            <a:r>
              <a:rPr b="1" i="0" lang="en-US" sz="2600" u="none" cap="none" strike="noStrike">
                <a:solidFill>
                  <a:schemeClr val="dk1"/>
                </a:solidFill>
                <a:latin typeface="Cambria"/>
                <a:ea typeface="Cambria"/>
                <a:cs typeface="Cambria"/>
                <a:sym typeface="Cambria"/>
              </a:rPr>
              <a:t>Elementary: </a:t>
            </a:r>
            <a:r>
              <a:rPr b="0" i="0" lang="en-US" sz="2600" u="none" cap="none" strike="noStrike">
                <a:solidFill>
                  <a:schemeClr val="dk1"/>
                </a:solidFill>
                <a:latin typeface="Cambria"/>
                <a:ea typeface="Cambria"/>
                <a:cs typeface="Cambria"/>
                <a:sym typeface="Cambria"/>
              </a:rPr>
              <a:t>self-contained class - by </a:t>
            </a:r>
            <a:r>
              <a:rPr lang="en-US" sz="2600">
                <a:solidFill>
                  <a:schemeClr val="dk1"/>
                </a:solidFill>
                <a:latin typeface="Cambria"/>
                <a:ea typeface="Cambria"/>
                <a:cs typeface="Cambria"/>
                <a:sym typeface="Cambria"/>
              </a:rPr>
              <a:t>s</a:t>
            </a:r>
            <a:r>
              <a:rPr b="0" i="0" lang="en-US" sz="2600" u="none" cap="none" strike="noStrike">
                <a:solidFill>
                  <a:schemeClr val="dk1"/>
                </a:solidFill>
                <a:latin typeface="Cambria"/>
                <a:ea typeface="Cambria"/>
                <a:cs typeface="Cambria"/>
                <a:sym typeface="Cambria"/>
              </a:rPr>
              <a:t>ubje</a:t>
            </a:r>
            <a:r>
              <a:rPr lang="en-US" sz="2600">
                <a:solidFill>
                  <a:schemeClr val="dk1"/>
                </a:solidFill>
                <a:latin typeface="Cambria"/>
                <a:ea typeface="Cambria"/>
                <a:cs typeface="Cambria"/>
                <a:sym typeface="Cambria"/>
              </a:rPr>
              <a:t>ct </a:t>
            </a:r>
            <a:endParaRPr b="0" i="0" sz="2600" u="none" cap="none" strike="noStrike">
              <a:solidFill>
                <a:schemeClr val="dk1"/>
              </a:solidFill>
              <a:latin typeface="Cambria"/>
              <a:ea typeface="Cambria"/>
              <a:cs typeface="Cambria"/>
              <a:sym typeface="Cambria"/>
            </a:endParaRPr>
          </a:p>
          <a:p>
            <a:pPr indent="-527050" lvl="2" marL="971550" marR="0" rtl="0" algn="l">
              <a:spcBef>
                <a:spcPts val="480"/>
              </a:spcBef>
              <a:spcAft>
                <a:spcPts val="0"/>
              </a:spcAft>
              <a:buClr>
                <a:schemeClr val="dk1"/>
              </a:buClr>
              <a:buSzPts val="2600"/>
              <a:buFont typeface="Noto Sans Symbols"/>
              <a:buChar char="➢"/>
            </a:pPr>
            <a:r>
              <a:rPr b="1" i="0" lang="en-US" sz="2600" u="none" cap="none" strike="noStrike">
                <a:solidFill>
                  <a:schemeClr val="dk1"/>
                </a:solidFill>
                <a:latin typeface="Cambria"/>
                <a:ea typeface="Cambria"/>
                <a:cs typeface="Cambria"/>
                <a:sym typeface="Cambria"/>
              </a:rPr>
              <a:t>Secondary:</a:t>
            </a:r>
            <a:r>
              <a:rPr b="0" i="0" lang="en-US" sz="2600" u="none" cap="none" strike="noStrike">
                <a:solidFill>
                  <a:schemeClr val="dk1"/>
                </a:solidFill>
                <a:latin typeface="Cambria"/>
                <a:ea typeface="Cambria"/>
                <a:cs typeface="Cambria"/>
                <a:sym typeface="Cambria"/>
              </a:rPr>
              <a:t> pick largest class/course</a:t>
            </a:r>
            <a:endParaRPr b="0" i="0" sz="2600" u="none" cap="none" strike="noStrike">
              <a:solidFill>
                <a:schemeClr val="dk1"/>
              </a:solidFill>
              <a:latin typeface="Cambria"/>
              <a:ea typeface="Cambria"/>
              <a:cs typeface="Cambria"/>
              <a:sym typeface="Cambria"/>
            </a:endParaRPr>
          </a:p>
          <a:p>
            <a:pPr indent="-527050" lvl="2" marL="971550" marR="0" rtl="0" algn="l">
              <a:spcBef>
                <a:spcPts val="480"/>
              </a:spcBef>
              <a:spcAft>
                <a:spcPts val="0"/>
              </a:spcAft>
              <a:buClr>
                <a:schemeClr val="dk1"/>
              </a:buClr>
              <a:buSzPts val="2600"/>
              <a:buFont typeface="Noto Sans Symbols"/>
              <a:buChar char="➢"/>
            </a:pPr>
            <a:r>
              <a:rPr b="1" i="0" lang="en-US" sz="2600" u="none" cap="none" strike="noStrike">
                <a:solidFill>
                  <a:schemeClr val="dk1"/>
                </a:solidFill>
                <a:latin typeface="Cambria"/>
                <a:ea typeface="Cambria"/>
                <a:cs typeface="Cambria"/>
                <a:sym typeface="Cambria"/>
              </a:rPr>
              <a:t>Specialists/Counselors:</a:t>
            </a:r>
            <a:r>
              <a:rPr b="0" i="0" lang="en-US" sz="2600" u="none" cap="none" strike="noStrike">
                <a:solidFill>
                  <a:schemeClr val="dk1"/>
                </a:solidFill>
                <a:latin typeface="Cambria"/>
                <a:ea typeface="Cambria"/>
                <a:cs typeface="Cambria"/>
                <a:sym typeface="Cambria"/>
              </a:rPr>
              <a:t> group students based on similar grade, need, ability level, and try to get as many students as possible</a:t>
            </a:r>
            <a:endParaRPr b="0" i="0" sz="2600" u="none" cap="none" strike="noStrike">
              <a:solidFill>
                <a:schemeClr val="dk1"/>
              </a:solidFill>
              <a:latin typeface="Cambria"/>
              <a:ea typeface="Cambria"/>
              <a:cs typeface="Cambria"/>
              <a:sym typeface="Cambria"/>
            </a:endParaRPr>
          </a:p>
          <a:p>
            <a:pPr indent="0" lvl="0" marL="0" marR="0" rtl="0" algn="l">
              <a:spcBef>
                <a:spcPts val="480"/>
              </a:spcBef>
              <a:spcAft>
                <a:spcPts val="0"/>
              </a:spcAft>
              <a:buNone/>
            </a:pPr>
            <a:r>
              <a:t/>
            </a:r>
            <a:endParaRPr sz="2400">
              <a:solidFill>
                <a:schemeClr val="dk1"/>
              </a:solidFill>
              <a:latin typeface="Cambria"/>
              <a:ea typeface="Cambria"/>
              <a:cs typeface="Cambria"/>
              <a:sym typeface="Cambria"/>
            </a:endParaRPr>
          </a:p>
          <a:p>
            <a:pPr indent="-514350" lvl="0" marL="514350" marR="0" rtl="0" algn="ctr">
              <a:spcBef>
                <a:spcPts val="400"/>
              </a:spcBef>
              <a:spcAft>
                <a:spcPts val="0"/>
              </a:spcAft>
              <a:buNone/>
            </a:pPr>
            <a:r>
              <a:t/>
            </a:r>
            <a:endParaRPr b="1" sz="2000">
              <a:solidFill>
                <a:schemeClr val="dk1"/>
              </a:solidFill>
              <a:latin typeface="Cambria"/>
              <a:ea typeface="Cambria"/>
              <a:cs typeface="Cambria"/>
              <a:sym typeface="Cambria"/>
            </a:endParaRPr>
          </a:p>
          <a:p>
            <a:pPr indent="-514350" lvl="0" marL="514350" marR="0" rtl="0" algn="ctr">
              <a:spcBef>
                <a:spcPts val="640"/>
              </a:spcBef>
              <a:spcAft>
                <a:spcPts val="0"/>
              </a:spcAft>
              <a:buNone/>
            </a:pPr>
            <a:r>
              <a:rPr b="1" lang="en-US" sz="3200">
                <a:solidFill>
                  <a:schemeClr val="dk1"/>
                </a:solidFill>
                <a:latin typeface="Cambria"/>
                <a:ea typeface="Cambria"/>
                <a:cs typeface="Cambria"/>
                <a:sym typeface="Cambria"/>
              </a:rPr>
              <a:t>      </a:t>
            </a:r>
            <a:endParaRPr sz="3200">
              <a:solidFill>
                <a:schemeClr val="dk1"/>
              </a:solidFill>
              <a:latin typeface="Cambria"/>
              <a:ea typeface="Cambria"/>
              <a:cs typeface="Cambria"/>
              <a:sym typeface="Cambria"/>
            </a:endParaRPr>
          </a:p>
        </p:txBody>
      </p:sp>
      <p:sp>
        <p:nvSpPr>
          <p:cNvPr id="171" name="Shape 171"/>
          <p:cNvSpPr txBox="1"/>
          <p:nvPr>
            <p:ph type="title"/>
          </p:nvPr>
        </p:nvSpPr>
        <p:spPr>
          <a:xfrm>
            <a:off x="311700" y="593367"/>
            <a:ext cx="8520600" cy="76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i="0" lang="en-US" sz="4800" u="none" cap="none" strike="noStrike">
                <a:solidFill>
                  <a:schemeClr val="dk1"/>
                </a:solidFill>
                <a:latin typeface="Cambria"/>
                <a:ea typeface="Cambria"/>
                <a:cs typeface="Cambria"/>
                <a:sym typeface="Cambria"/>
              </a:rPr>
              <a:t>Determine Focus of </a:t>
            </a:r>
            <a:r>
              <a:rPr b="1" lang="en-US" sz="4800">
                <a:latin typeface="Cambria"/>
                <a:ea typeface="Cambria"/>
                <a:cs typeface="Cambria"/>
                <a:sym typeface="Cambria"/>
              </a:rPr>
              <a:t>SLG</a:t>
            </a:r>
            <a:endParaRPr b="0" i="0" sz="4800" u="none" cap="none" strike="noStrike">
              <a:solidFill>
                <a:schemeClr val="dk1"/>
              </a:solidFill>
              <a:latin typeface="Calibri"/>
              <a:ea typeface="Calibri"/>
              <a:cs typeface="Calibri"/>
              <a:sym typeface="Calibri"/>
            </a:endParaRPr>
          </a:p>
        </p:txBody>
      </p:sp>
      <p:pic>
        <p:nvPicPr>
          <p:cNvPr descr="schedule-clipart.jpg" id="172" name="Shape 172"/>
          <p:cNvPicPr preferRelativeResize="0"/>
          <p:nvPr/>
        </p:nvPicPr>
        <p:blipFill rotWithShape="1">
          <a:blip r:embed="rId3">
            <a:alphaModFix/>
          </a:blip>
          <a:srcRect b="0" l="0" r="0" t="0"/>
          <a:stretch/>
        </p:blipFill>
        <p:spPr>
          <a:xfrm>
            <a:off x="7004712" y="4920941"/>
            <a:ext cx="1836600" cy="1828800"/>
          </a:xfrm>
          <a:prstGeom prst="rect">
            <a:avLst/>
          </a:prstGeom>
          <a:noFill/>
          <a:ln>
            <a:noFill/>
          </a:ln>
        </p:spPr>
      </p:pic>
      <p:sp>
        <p:nvSpPr>
          <p:cNvPr id="173" name="Shape 173"/>
          <p:cNvSpPr txBox="1"/>
          <p:nvPr/>
        </p:nvSpPr>
        <p:spPr>
          <a:xfrm>
            <a:off x="371150" y="5341175"/>
            <a:ext cx="5115300" cy="984300"/>
          </a:xfrm>
          <a:prstGeom prst="rect">
            <a:avLst/>
          </a:prstGeom>
          <a:noFill/>
          <a:ln>
            <a:noFill/>
          </a:ln>
        </p:spPr>
        <p:txBody>
          <a:bodyPr anchorCtr="0" anchor="t" bIns="91425" lIns="91425" spcFirstLastPara="1" rIns="91425" wrap="square" tIns="91425">
            <a:noAutofit/>
          </a:bodyPr>
          <a:lstStyle/>
          <a:p>
            <a:pPr indent="0" lvl="0" marL="0" rtl="0" algn="ctr">
              <a:spcBef>
                <a:spcPts val="560"/>
              </a:spcBef>
              <a:spcAft>
                <a:spcPts val="0"/>
              </a:spcAft>
              <a:buNone/>
            </a:pPr>
            <a:r>
              <a:rPr b="1" lang="en-US" sz="2600">
                <a:solidFill>
                  <a:srgbClr val="0000FF"/>
                </a:solidFill>
                <a:latin typeface="Cambria"/>
                <a:ea typeface="Cambria"/>
                <a:cs typeface="Cambria"/>
                <a:sym typeface="Cambria"/>
              </a:rPr>
              <a:t>Entire class/course is covered within your 2 goals</a:t>
            </a:r>
            <a:endParaRPr b="1" sz="2600">
              <a:solidFill>
                <a:srgbClr val="0000FF"/>
              </a:solidFill>
            </a:endParaRPr>
          </a:p>
          <a:p>
            <a:pPr indent="0" lvl="0" marL="0">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0" name="Shape 180"/>
        <p:cNvGrpSpPr/>
        <p:nvPr/>
      </p:nvGrpSpPr>
      <p:grpSpPr>
        <a:xfrm>
          <a:off x="0" y="0"/>
          <a:ext cx="0" cy="0"/>
          <a:chOff x="0" y="0"/>
          <a:chExt cx="0" cy="0"/>
        </a:xfrm>
      </p:grpSpPr>
      <p:sp>
        <p:nvSpPr>
          <p:cNvPr id="181" name="Shape 181"/>
          <p:cNvSpPr txBox="1"/>
          <p:nvPr>
            <p:ph type="title"/>
          </p:nvPr>
        </p:nvSpPr>
        <p:spPr>
          <a:xfrm>
            <a:off x="304800" y="0"/>
            <a:ext cx="8610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i="0" lang="en-US" sz="4200" u="none" cap="none" strike="noStrike">
                <a:solidFill>
                  <a:schemeClr val="dk1"/>
                </a:solidFill>
                <a:latin typeface="Cambria"/>
                <a:ea typeface="Cambria"/>
                <a:cs typeface="Cambria"/>
                <a:sym typeface="Cambria"/>
              </a:rPr>
              <a:t>Class/</a:t>
            </a:r>
            <a:r>
              <a:rPr b="1" lang="en-US" sz="4200">
                <a:latin typeface="Cambria"/>
                <a:ea typeface="Cambria"/>
                <a:cs typeface="Cambria"/>
                <a:sym typeface="Cambria"/>
              </a:rPr>
              <a:t>C</a:t>
            </a:r>
            <a:r>
              <a:rPr b="1" i="0" lang="en-US" sz="4200" u="none" cap="none" strike="noStrike">
                <a:solidFill>
                  <a:schemeClr val="dk1"/>
                </a:solidFill>
                <a:latin typeface="Cambria"/>
                <a:ea typeface="Cambria"/>
                <a:cs typeface="Cambria"/>
                <a:sym typeface="Cambria"/>
              </a:rPr>
              <a:t>ourse </a:t>
            </a:r>
            <a:r>
              <a:rPr b="1" lang="en-US" sz="4200">
                <a:latin typeface="Cambria"/>
                <a:ea typeface="Cambria"/>
                <a:cs typeface="Cambria"/>
                <a:sym typeface="Cambria"/>
              </a:rPr>
              <a:t>C</a:t>
            </a:r>
            <a:r>
              <a:rPr b="1" i="0" lang="en-US" sz="4200" u="none" cap="none" strike="noStrike">
                <a:solidFill>
                  <a:schemeClr val="dk1"/>
                </a:solidFill>
                <a:latin typeface="Cambria"/>
                <a:ea typeface="Cambria"/>
                <a:cs typeface="Cambria"/>
                <a:sym typeface="Cambria"/>
              </a:rPr>
              <a:t>larifications</a:t>
            </a:r>
            <a:endParaRPr b="1" i="0" sz="4200" u="none" cap="none" strike="noStrike">
              <a:solidFill>
                <a:schemeClr val="dk1"/>
              </a:solidFill>
              <a:latin typeface="Cambria"/>
              <a:ea typeface="Cambria"/>
              <a:cs typeface="Cambria"/>
              <a:sym typeface="Cambria"/>
            </a:endParaRPr>
          </a:p>
        </p:txBody>
      </p:sp>
      <p:sp>
        <p:nvSpPr>
          <p:cNvPr id="182" name="Shape 182"/>
          <p:cNvSpPr txBox="1"/>
          <p:nvPr/>
        </p:nvSpPr>
        <p:spPr>
          <a:xfrm>
            <a:off x="304800" y="1270507"/>
            <a:ext cx="8458200" cy="56016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0000FF"/>
                </a:solidFill>
                <a:latin typeface="Cambria"/>
                <a:ea typeface="Cambria"/>
                <a:cs typeface="Cambria"/>
                <a:sym typeface="Cambria"/>
              </a:rPr>
              <a:t>Largest group of students – </a:t>
            </a:r>
            <a:r>
              <a:rPr b="1" i="1" lang="en-US" sz="2400" u="sng">
                <a:solidFill>
                  <a:srgbClr val="0000FF"/>
                </a:solidFill>
                <a:latin typeface="Cambria"/>
                <a:ea typeface="Cambria"/>
                <a:cs typeface="Cambria"/>
                <a:sym typeface="Cambria"/>
              </a:rPr>
              <a:t>between</a:t>
            </a:r>
            <a:r>
              <a:rPr lang="en-US" sz="2400">
                <a:solidFill>
                  <a:srgbClr val="0000FF"/>
                </a:solidFill>
                <a:latin typeface="Cambria"/>
                <a:ea typeface="Cambria"/>
                <a:cs typeface="Cambria"/>
                <a:sym typeface="Cambria"/>
              </a:rPr>
              <a:t> the two goals, all of the students in your largest group need to be covered</a:t>
            </a:r>
            <a:endParaRPr>
              <a:solidFill>
                <a:srgbClr val="0000FF"/>
              </a:solidFill>
            </a:endParaRPr>
          </a:p>
          <a:p>
            <a:pPr indent="0" lvl="0" marL="0" marR="0" rtl="0" algn="l">
              <a:spcBef>
                <a:spcPts val="0"/>
              </a:spcBef>
              <a:spcAft>
                <a:spcPts val="0"/>
              </a:spcAft>
              <a:buNone/>
            </a:pPr>
            <a:r>
              <a:t/>
            </a:r>
            <a:endParaRPr sz="3000">
              <a:solidFill>
                <a:schemeClr val="dk1"/>
              </a:solidFill>
              <a:latin typeface="Cambria"/>
              <a:ea typeface="Cambria"/>
              <a:cs typeface="Cambria"/>
              <a:sym typeface="Cambria"/>
            </a:endParaRPr>
          </a:p>
          <a:p>
            <a:pPr indent="-514350" lvl="0" marL="514350" marR="0" rtl="0" algn="l">
              <a:spcBef>
                <a:spcPts val="0"/>
              </a:spcBef>
              <a:spcAft>
                <a:spcPts val="0"/>
              </a:spcAft>
              <a:buClr>
                <a:schemeClr val="dk1"/>
              </a:buClr>
              <a:buSzPts val="2800"/>
              <a:buFont typeface="Noto Sans Symbols"/>
              <a:buChar char="➢"/>
            </a:pPr>
            <a:r>
              <a:rPr lang="en-US" sz="2800">
                <a:solidFill>
                  <a:schemeClr val="dk1"/>
                </a:solidFill>
                <a:latin typeface="Cambria"/>
                <a:ea typeface="Cambria"/>
                <a:cs typeface="Cambria"/>
                <a:sym typeface="Cambria"/>
              </a:rPr>
              <a:t>Common </a:t>
            </a:r>
            <a:r>
              <a:rPr lang="en-US" sz="2800">
                <a:solidFill>
                  <a:schemeClr val="dk1"/>
                </a:solidFill>
                <a:latin typeface="Cambria"/>
                <a:ea typeface="Cambria"/>
                <a:cs typeface="Cambria"/>
                <a:sym typeface="Cambria"/>
              </a:rPr>
              <a:t>Questions/Conversations:</a:t>
            </a:r>
            <a:endParaRPr/>
          </a:p>
          <a:p>
            <a:pPr indent="-514350" lvl="1" marL="97155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Can an elementary teacher set a science goal?</a:t>
            </a:r>
            <a:endParaRPr/>
          </a:p>
          <a:p>
            <a:pPr indent="-457200" lvl="2" marL="137160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Yes, elementary teachers can set goals on any subject for which they are responsible</a:t>
            </a:r>
            <a:endParaRPr b="0" i="0" sz="2400" u="none" cap="none" strike="noStrike">
              <a:solidFill>
                <a:schemeClr val="dk1"/>
              </a:solidFill>
              <a:latin typeface="Cambria"/>
              <a:ea typeface="Cambria"/>
              <a:cs typeface="Cambria"/>
              <a:sym typeface="Cambria"/>
            </a:endParaRPr>
          </a:p>
          <a:p>
            <a:pPr indent="-514350" lvl="1" marL="97155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Teachers in multiple buildings example</a:t>
            </a:r>
            <a:endParaRPr/>
          </a:p>
          <a:p>
            <a:pPr indent="-342900" lvl="2" marL="125730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Do not have to write goals for all buildings – can focus on one building and even one grade/level</a:t>
            </a:r>
            <a:endParaRPr/>
          </a:p>
          <a:p>
            <a:pPr indent="-514350" lvl="1" marL="97155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Specialists / Special Ed / ELL / counselors</a:t>
            </a:r>
            <a:endParaRPr/>
          </a:p>
          <a:p>
            <a:pPr indent="-342900" lvl="2" marL="125730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All of caseload will not necessarily be covered</a:t>
            </a:r>
            <a:endParaRPr b="0" i="0" sz="2400" u="none" cap="none" strike="noStrike">
              <a:solidFill>
                <a:schemeClr val="dk1"/>
              </a:solidFill>
              <a:latin typeface="Cambria"/>
              <a:ea typeface="Cambria"/>
              <a:cs typeface="Cambria"/>
              <a:sym typeface="Cambria"/>
            </a:endParaRPr>
          </a:p>
          <a:p>
            <a:pPr indent="-387350" lvl="1" marL="971550" marR="0" rtl="0" algn="l">
              <a:spcBef>
                <a:spcPts val="0"/>
              </a:spcBef>
              <a:spcAft>
                <a:spcPts val="0"/>
              </a:spcAft>
              <a:buClr>
                <a:schemeClr val="dk1"/>
              </a:buClr>
              <a:buSzPts val="2000"/>
              <a:buFont typeface="Arial"/>
              <a:buNone/>
            </a:pPr>
            <a:r>
              <a:t/>
            </a:r>
            <a:endParaRPr b="0" i="0" sz="2000" u="none" cap="none" strike="noStrike">
              <a:solidFill>
                <a:schemeClr val="dk1"/>
              </a:solidFill>
              <a:latin typeface="Cambria"/>
              <a:ea typeface="Cambria"/>
              <a:cs typeface="Cambria"/>
              <a:sym typeface="Cambria"/>
            </a:endParaRPr>
          </a:p>
          <a:p>
            <a:pPr indent="-387350" lvl="1" marL="971550" marR="0" rtl="0" algn="l">
              <a:spcBef>
                <a:spcPts val="0"/>
              </a:spcBef>
              <a:spcAft>
                <a:spcPts val="0"/>
              </a:spcAft>
              <a:buClr>
                <a:schemeClr val="dk1"/>
              </a:buClr>
              <a:buSzPts val="2000"/>
              <a:buFont typeface="Arial"/>
              <a:buNone/>
            </a:pPr>
            <a:r>
              <a:t/>
            </a:r>
            <a:endParaRPr b="0" i="0" sz="2000" u="none" cap="none" strike="noStrike">
              <a:solidFill>
                <a:schemeClr val="dk1"/>
              </a:solidFill>
              <a:latin typeface="Cambria"/>
              <a:ea typeface="Cambria"/>
              <a:cs typeface="Cambria"/>
              <a:sym typeface="Cambria"/>
            </a:endParaRPr>
          </a:p>
          <a:p>
            <a:pPr indent="-387350" lvl="0" marL="514350" marR="0" rtl="0" algn="l">
              <a:spcBef>
                <a:spcPts val="0"/>
              </a:spcBef>
              <a:spcAft>
                <a:spcPts val="0"/>
              </a:spcAft>
              <a:buClr>
                <a:schemeClr val="dk1"/>
              </a:buClr>
              <a:buSzPts val="2000"/>
              <a:buFont typeface="Arial"/>
              <a:buNone/>
            </a:pPr>
            <a:r>
              <a:t/>
            </a:r>
            <a:endParaRPr sz="2000">
              <a:solidFill>
                <a:schemeClr val="dk1"/>
              </a:solidFill>
              <a:latin typeface="Cambria"/>
              <a:ea typeface="Cambria"/>
              <a:cs typeface="Cambria"/>
              <a:sym typeface="Cambr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11" st="1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9" name="Shape 189"/>
        <p:cNvGrpSpPr/>
        <p:nvPr/>
      </p:nvGrpSpPr>
      <p:grpSpPr>
        <a:xfrm>
          <a:off x="0" y="0"/>
          <a:ext cx="0" cy="0"/>
          <a:chOff x="0" y="0"/>
          <a:chExt cx="0" cy="0"/>
        </a:xfrm>
      </p:grpSpPr>
      <p:sp>
        <p:nvSpPr>
          <p:cNvPr id="190" name="Shape 190"/>
          <p:cNvSpPr txBox="1"/>
          <p:nvPr>
            <p:ph type="title"/>
          </p:nvPr>
        </p:nvSpPr>
        <p:spPr>
          <a:xfrm>
            <a:off x="304800" y="0"/>
            <a:ext cx="8610600" cy="1404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lang="en-US" sz="3600">
                <a:latin typeface="Cambria"/>
                <a:ea typeface="Cambria"/>
                <a:cs typeface="Cambria"/>
                <a:sym typeface="Cambria"/>
              </a:rPr>
              <a:t>BOY Form: Describe Demographics and Learning Needs</a:t>
            </a:r>
            <a:endParaRPr sz="3600"/>
          </a:p>
        </p:txBody>
      </p:sp>
      <p:sp>
        <p:nvSpPr>
          <p:cNvPr id="191" name="Shape 191"/>
          <p:cNvSpPr txBox="1"/>
          <p:nvPr/>
        </p:nvSpPr>
        <p:spPr>
          <a:xfrm>
            <a:off x="304800" y="1790825"/>
            <a:ext cx="5284500" cy="2460600"/>
          </a:xfrm>
          <a:prstGeom prst="rect">
            <a:avLst/>
          </a:prstGeom>
          <a:noFill/>
          <a:ln>
            <a:noFill/>
          </a:ln>
        </p:spPr>
        <p:txBody>
          <a:bodyPr anchorCtr="0" anchor="t" bIns="45700" lIns="91425" spcFirstLastPara="1" rIns="91425" wrap="square" tIns="45700">
            <a:noAutofit/>
          </a:bodyPr>
          <a:lstStyle/>
          <a:p>
            <a:pPr indent="-514350" lvl="0" marL="514350" marR="0" rtl="0" algn="l">
              <a:spcBef>
                <a:spcPts val="0"/>
              </a:spcBef>
              <a:spcAft>
                <a:spcPts val="0"/>
              </a:spcAft>
              <a:buClr>
                <a:schemeClr val="dk1"/>
              </a:buClr>
              <a:buSzPts val="2400"/>
              <a:buFont typeface="Noto Sans Symbols"/>
              <a:buChar char="➢"/>
            </a:pPr>
            <a:r>
              <a:rPr lang="en-US" sz="2400">
                <a:solidFill>
                  <a:schemeClr val="dk1"/>
                </a:solidFill>
                <a:latin typeface="Cambria"/>
                <a:ea typeface="Cambria"/>
                <a:cs typeface="Cambria"/>
                <a:sym typeface="Cambria"/>
              </a:rPr>
              <a:t>Description of the demographics and learning needs of students in the course/class</a:t>
            </a:r>
            <a:endParaRPr/>
          </a:p>
          <a:p>
            <a:pPr indent="-514350" lvl="0" marL="514350" marR="0" rtl="0" algn="l">
              <a:spcBef>
                <a:spcPts val="0"/>
              </a:spcBef>
              <a:spcAft>
                <a:spcPts val="0"/>
              </a:spcAft>
              <a:buClr>
                <a:schemeClr val="dk1"/>
              </a:buClr>
              <a:buSzPts val="2400"/>
              <a:buFont typeface="Noto Sans Symbols"/>
              <a:buChar char="➢"/>
            </a:pPr>
            <a:r>
              <a:rPr lang="en-US" sz="2400">
                <a:solidFill>
                  <a:schemeClr val="dk1"/>
                </a:solidFill>
                <a:latin typeface="Cambria"/>
                <a:ea typeface="Cambria"/>
                <a:cs typeface="Cambria"/>
                <a:sym typeface="Cambria"/>
              </a:rPr>
              <a:t>Should be helpful for educator in setting goal or evaluator in understanding goal</a:t>
            </a:r>
            <a:endParaRPr sz="2400">
              <a:solidFill>
                <a:schemeClr val="dk1"/>
              </a:solidFill>
              <a:latin typeface="Cambria"/>
              <a:ea typeface="Cambria"/>
              <a:cs typeface="Cambria"/>
              <a:sym typeface="Cambria"/>
            </a:endParaRPr>
          </a:p>
          <a:p>
            <a:pPr indent="0" lvl="0" marL="0" marR="0" rtl="0" algn="l">
              <a:spcBef>
                <a:spcPts val="0"/>
              </a:spcBef>
              <a:spcAft>
                <a:spcPts val="0"/>
              </a:spcAft>
              <a:buNone/>
            </a:pPr>
            <a:r>
              <a:t/>
            </a:r>
            <a:endParaRPr sz="1400">
              <a:solidFill>
                <a:schemeClr val="dk1"/>
              </a:solidFill>
              <a:latin typeface="Cambria"/>
              <a:ea typeface="Cambria"/>
              <a:cs typeface="Cambria"/>
              <a:sym typeface="Cambria"/>
            </a:endParaRPr>
          </a:p>
          <a:p>
            <a:pPr indent="-514350" lvl="0" marL="514350" marR="0" rtl="0" algn="l">
              <a:spcBef>
                <a:spcPts val="0"/>
              </a:spcBef>
              <a:spcAft>
                <a:spcPts val="0"/>
              </a:spcAft>
              <a:buClr>
                <a:srgbClr val="0000FF"/>
              </a:buClr>
              <a:buSzPts val="2800"/>
              <a:buFont typeface="Noto Sans Symbols"/>
              <a:buChar char="➢"/>
            </a:pPr>
            <a:r>
              <a:rPr b="1" lang="en-US" sz="2800">
                <a:solidFill>
                  <a:srgbClr val="0000FF"/>
                </a:solidFill>
                <a:latin typeface="Cambria"/>
                <a:ea typeface="Cambria"/>
                <a:cs typeface="Cambria"/>
                <a:sym typeface="Cambria"/>
              </a:rPr>
              <a:t>Heads up:</a:t>
            </a:r>
            <a:r>
              <a:rPr b="1" lang="en-US">
                <a:solidFill>
                  <a:srgbClr val="0000FF"/>
                </a:solidFill>
              </a:rPr>
              <a:t>: </a:t>
            </a:r>
            <a:r>
              <a:rPr b="1" i="0" lang="en-US" sz="2400" u="none" cap="none" strike="noStrike">
                <a:solidFill>
                  <a:srgbClr val="0000FF"/>
                </a:solidFill>
                <a:latin typeface="Cambria"/>
                <a:ea typeface="Cambria"/>
                <a:cs typeface="Cambria"/>
                <a:sym typeface="Cambria"/>
              </a:rPr>
              <a:t>Description vs. different expectations</a:t>
            </a:r>
            <a:endParaRPr b="1">
              <a:solidFill>
                <a:srgbClr val="0000FF"/>
              </a:solidFill>
            </a:endParaRPr>
          </a:p>
          <a:p>
            <a:pPr indent="-514350" lvl="2" marL="142875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It is ok to tier targets</a:t>
            </a:r>
            <a:endParaRPr/>
          </a:p>
          <a:p>
            <a:pPr indent="-514350" lvl="2" marL="142875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It is not ok to assume tiered targets would be needed based only on context; must gather baseline</a:t>
            </a:r>
            <a:endParaRPr b="0" i="0" sz="2400" u="none" cap="none" strike="noStrike">
              <a:solidFill>
                <a:schemeClr val="dk1"/>
              </a:solidFill>
              <a:latin typeface="Cambria"/>
              <a:ea typeface="Cambria"/>
              <a:cs typeface="Cambria"/>
              <a:sym typeface="Cambria"/>
            </a:endParaRPr>
          </a:p>
        </p:txBody>
      </p:sp>
      <p:sp>
        <p:nvSpPr>
          <p:cNvPr id="192" name="Shape 192"/>
          <p:cNvSpPr txBox="1"/>
          <p:nvPr/>
        </p:nvSpPr>
        <p:spPr>
          <a:xfrm>
            <a:off x="5589300" y="1615750"/>
            <a:ext cx="3435000" cy="48762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US" sz="2000"/>
              <a:t>Demog. / learning needs info could be...</a:t>
            </a:r>
            <a:endParaRPr sz="2000"/>
          </a:p>
          <a:p>
            <a:pPr indent="-355600" lvl="0" marL="457200" rtl="0">
              <a:spcBef>
                <a:spcPts val="0"/>
              </a:spcBef>
              <a:spcAft>
                <a:spcPts val="0"/>
              </a:spcAft>
              <a:buSzPts val="2000"/>
              <a:buChar char="●"/>
            </a:pPr>
            <a:r>
              <a:rPr lang="en-US" sz="2000"/>
              <a:t>Gender</a:t>
            </a:r>
            <a:endParaRPr sz="2000"/>
          </a:p>
          <a:p>
            <a:pPr indent="-355600" lvl="0" marL="457200" rtl="0">
              <a:spcBef>
                <a:spcPts val="0"/>
              </a:spcBef>
              <a:spcAft>
                <a:spcPts val="0"/>
              </a:spcAft>
              <a:buSzPts val="2000"/>
              <a:buChar char="●"/>
            </a:pPr>
            <a:r>
              <a:rPr lang="en-US" sz="2000"/>
              <a:t>Race/Ethnicity</a:t>
            </a:r>
            <a:endParaRPr sz="2000"/>
          </a:p>
          <a:p>
            <a:pPr indent="-355600" lvl="0" marL="457200" rtl="0">
              <a:spcBef>
                <a:spcPts val="0"/>
              </a:spcBef>
              <a:spcAft>
                <a:spcPts val="0"/>
              </a:spcAft>
              <a:buSzPts val="2000"/>
              <a:buChar char="●"/>
            </a:pPr>
            <a:r>
              <a:rPr lang="en-US" sz="2000"/>
              <a:t>ELL – ELPA levels</a:t>
            </a:r>
            <a:endParaRPr sz="2000"/>
          </a:p>
          <a:p>
            <a:pPr indent="-355600" lvl="0" marL="457200" rtl="0">
              <a:spcBef>
                <a:spcPts val="0"/>
              </a:spcBef>
              <a:spcAft>
                <a:spcPts val="0"/>
              </a:spcAft>
              <a:buSzPts val="2000"/>
              <a:buChar char="●"/>
            </a:pPr>
            <a:r>
              <a:rPr lang="en-US" sz="2000"/>
              <a:t>SPED – IEP Goals/Accommodations</a:t>
            </a:r>
            <a:endParaRPr sz="2000"/>
          </a:p>
          <a:p>
            <a:pPr indent="-355600" lvl="0" marL="457200" rtl="0">
              <a:spcBef>
                <a:spcPts val="0"/>
              </a:spcBef>
              <a:spcAft>
                <a:spcPts val="0"/>
              </a:spcAft>
              <a:buSzPts val="2000"/>
              <a:buChar char="●"/>
            </a:pPr>
            <a:r>
              <a:rPr lang="en-US" sz="2000"/>
              <a:t>504 Plans – Accommodations</a:t>
            </a:r>
            <a:endParaRPr sz="2000"/>
          </a:p>
          <a:p>
            <a:pPr indent="-355600" lvl="0" marL="457200" rtl="0">
              <a:spcBef>
                <a:spcPts val="0"/>
              </a:spcBef>
              <a:spcAft>
                <a:spcPts val="0"/>
              </a:spcAft>
              <a:buSzPts val="2000"/>
              <a:buChar char="●"/>
            </a:pPr>
            <a:r>
              <a:rPr lang="en-US" sz="2000"/>
              <a:t>Past Academic Performance</a:t>
            </a:r>
            <a:endParaRPr sz="2000"/>
          </a:p>
          <a:p>
            <a:pPr indent="-317500" lvl="0" marL="457200">
              <a:spcBef>
                <a:spcPts val="0"/>
              </a:spcBef>
              <a:spcAft>
                <a:spcPts val="0"/>
              </a:spcAft>
              <a:buSzPts val="1400"/>
              <a:buChar char="●"/>
            </a:pPr>
            <a:r>
              <a:rPr lang="en-US" sz="2000"/>
              <a:t>What else???</a:t>
            </a:r>
            <a:br>
              <a:rPr lang="en-US"/>
            </a:b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9" name="Shape 199"/>
        <p:cNvGrpSpPr/>
        <p:nvPr/>
      </p:nvGrpSpPr>
      <p:grpSpPr>
        <a:xfrm>
          <a:off x="0" y="0"/>
          <a:ext cx="0" cy="0"/>
          <a:chOff x="0" y="0"/>
          <a:chExt cx="0" cy="0"/>
        </a:xfrm>
      </p:grpSpPr>
      <p:pic>
        <p:nvPicPr>
          <p:cNvPr id="200" name="Shape 200"/>
          <p:cNvPicPr preferRelativeResize="0"/>
          <p:nvPr/>
        </p:nvPicPr>
        <p:blipFill rotWithShape="1">
          <a:blip r:embed="rId3">
            <a:alphaModFix/>
          </a:blip>
          <a:srcRect b="0" l="0" r="0" t="0"/>
          <a:stretch/>
        </p:blipFill>
        <p:spPr>
          <a:xfrm>
            <a:off x="5767387" y="2286000"/>
            <a:ext cx="2995613" cy="1426823"/>
          </a:xfrm>
          <a:prstGeom prst="rect">
            <a:avLst/>
          </a:prstGeom>
          <a:noFill/>
          <a:ln>
            <a:noFill/>
          </a:ln>
        </p:spPr>
      </p:pic>
      <p:sp>
        <p:nvSpPr>
          <p:cNvPr id="201" name="Shape 201"/>
          <p:cNvSpPr txBox="1"/>
          <p:nvPr>
            <p:ph type="title"/>
          </p:nvPr>
        </p:nvSpPr>
        <p:spPr>
          <a:xfrm>
            <a:off x="304800" y="0"/>
            <a:ext cx="8610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lang="en-US">
                <a:latin typeface="Cambria"/>
                <a:ea typeface="Cambria"/>
                <a:cs typeface="Cambria"/>
                <a:sym typeface="Cambria"/>
              </a:rPr>
              <a:t>BOY Form: </a:t>
            </a:r>
            <a:r>
              <a:rPr b="1" i="0" lang="en-US" sz="4400" u="none" cap="none" strike="noStrike">
                <a:solidFill>
                  <a:schemeClr val="dk1"/>
                </a:solidFill>
                <a:latin typeface="Cambria"/>
                <a:ea typeface="Cambria"/>
                <a:cs typeface="Cambria"/>
                <a:sym typeface="Cambria"/>
              </a:rPr>
              <a:t>Content Standards/Skills</a:t>
            </a:r>
            <a:endParaRPr/>
          </a:p>
        </p:txBody>
      </p:sp>
      <p:sp>
        <p:nvSpPr>
          <p:cNvPr id="202" name="Shape 202"/>
          <p:cNvSpPr txBox="1"/>
          <p:nvPr/>
        </p:nvSpPr>
        <p:spPr>
          <a:xfrm>
            <a:off x="507600" y="1438675"/>
            <a:ext cx="8407800" cy="5127300"/>
          </a:xfrm>
          <a:prstGeom prst="rect">
            <a:avLst/>
          </a:prstGeom>
          <a:noFill/>
          <a:ln>
            <a:noFill/>
          </a:ln>
        </p:spPr>
        <p:txBody>
          <a:bodyPr anchorCtr="0" anchor="t" bIns="45700" lIns="91425" spcFirstLastPara="1" rIns="91425" wrap="square" tIns="45700">
            <a:noAutofit/>
          </a:bodyPr>
          <a:lstStyle/>
          <a:p>
            <a:pPr indent="-514350" lvl="0" marL="514350" marR="0" rtl="0" algn="l">
              <a:spcBef>
                <a:spcPts val="0"/>
              </a:spcBef>
              <a:spcAft>
                <a:spcPts val="0"/>
              </a:spcAft>
              <a:buClr>
                <a:schemeClr val="dk1"/>
              </a:buClr>
              <a:buSzPts val="2800"/>
              <a:buFont typeface="Noto Sans Symbols"/>
              <a:buChar char="➢"/>
            </a:pPr>
            <a:r>
              <a:rPr lang="en-US" sz="2800">
                <a:solidFill>
                  <a:schemeClr val="dk1"/>
                </a:solidFill>
                <a:latin typeface="Cambria"/>
                <a:ea typeface="Cambria"/>
                <a:cs typeface="Cambria"/>
                <a:sym typeface="Cambria"/>
              </a:rPr>
              <a:t>Clear statement of relevant content and skills</a:t>
            </a:r>
            <a:endParaRPr/>
          </a:p>
          <a:p>
            <a:pPr indent="-514350" lvl="0" marL="514350" marR="0" rtl="0" algn="l">
              <a:spcBef>
                <a:spcPts val="0"/>
              </a:spcBef>
              <a:spcAft>
                <a:spcPts val="0"/>
              </a:spcAft>
              <a:buClr>
                <a:schemeClr val="dk1"/>
              </a:buClr>
              <a:buSzPts val="2800"/>
              <a:buFont typeface="Noto Sans Symbols"/>
              <a:buChar char="➢"/>
            </a:pPr>
            <a:r>
              <a:rPr lang="en-US" sz="2800">
                <a:solidFill>
                  <a:schemeClr val="dk1"/>
                </a:solidFill>
                <a:latin typeface="Cambria"/>
                <a:ea typeface="Cambria"/>
                <a:cs typeface="Cambria"/>
                <a:sym typeface="Cambria"/>
              </a:rPr>
              <a:t>Should include specific state or national standards</a:t>
            </a:r>
            <a:endParaRPr/>
          </a:p>
          <a:p>
            <a:pPr indent="-514350" lvl="0" marL="514350" marR="0" rtl="0" algn="l">
              <a:spcBef>
                <a:spcPts val="0"/>
              </a:spcBef>
              <a:spcAft>
                <a:spcPts val="0"/>
              </a:spcAft>
              <a:buClr>
                <a:schemeClr val="dk1"/>
              </a:buClr>
              <a:buSzPts val="2800"/>
              <a:buFont typeface="Noto Sans Symbols"/>
              <a:buChar char="➢"/>
            </a:pPr>
            <a:r>
              <a:rPr lang="en-US" sz="2800">
                <a:solidFill>
                  <a:schemeClr val="dk1"/>
                </a:solidFill>
                <a:latin typeface="Cambria"/>
                <a:ea typeface="Cambria"/>
                <a:cs typeface="Cambria"/>
                <a:sym typeface="Cambria"/>
              </a:rPr>
              <a:t>Rationale for the importance of the selected content/standards</a:t>
            </a:r>
            <a:endParaRPr/>
          </a:p>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a:p>
            <a:pPr indent="-514350" lvl="0" marL="514350" marR="0" rtl="0" algn="l">
              <a:spcBef>
                <a:spcPts val="0"/>
              </a:spcBef>
              <a:spcAft>
                <a:spcPts val="0"/>
              </a:spcAft>
              <a:buClr>
                <a:schemeClr val="dk1"/>
              </a:buClr>
              <a:buSzPts val="2800"/>
              <a:buFont typeface="Noto Sans Symbols"/>
              <a:buChar char="➢"/>
            </a:pPr>
            <a:r>
              <a:rPr lang="en-US" sz="2800">
                <a:solidFill>
                  <a:schemeClr val="dk1"/>
                </a:solidFill>
                <a:latin typeface="Cambria"/>
                <a:ea typeface="Cambria"/>
                <a:cs typeface="Cambria"/>
                <a:sym typeface="Cambria"/>
              </a:rPr>
              <a:t>Common </a:t>
            </a:r>
            <a:r>
              <a:rPr lang="en-US" sz="2800">
                <a:solidFill>
                  <a:schemeClr val="dk1"/>
                </a:solidFill>
                <a:latin typeface="Cambria"/>
                <a:ea typeface="Cambria"/>
                <a:cs typeface="Cambria"/>
                <a:sym typeface="Cambria"/>
              </a:rPr>
              <a:t>Questions/Conversations:</a:t>
            </a:r>
            <a:endParaRPr sz="2800">
              <a:solidFill>
                <a:schemeClr val="dk1"/>
              </a:solidFill>
              <a:latin typeface="Cambria"/>
              <a:ea typeface="Cambria"/>
              <a:cs typeface="Cambria"/>
              <a:sym typeface="Cambria"/>
            </a:endParaRPr>
          </a:p>
          <a:p>
            <a:pPr indent="-514350" lvl="1" marL="97155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Can I set a behavior goal? </a:t>
            </a:r>
            <a:endParaRPr/>
          </a:p>
          <a:p>
            <a:pPr indent="-457200" lvl="2" marL="137160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Mostly no, some yes (if responsible to teach behavior)</a:t>
            </a:r>
            <a:endParaRPr/>
          </a:p>
          <a:p>
            <a:pPr indent="-514350" lvl="1" marL="97155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Can my evaluator tell me what my goal is on or say all people will set a ____ goal? </a:t>
            </a:r>
            <a:endParaRPr/>
          </a:p>
          <a:p>
            <a:pPr indent="-342900" lvl="2" marL="125730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No – the educator originates the goal and chooses the content/standard(s) for their SLGG</a:t>
            </a:r>
            <a:endParaRPr b="0" i="0" sz="3200" u="none" cap="none" strike="noStrike">
              <a:solidFill>
                <a:schemeClr val="dk1"/>
              </a:solidFill>
              <a:latin typeface="Cambria"/>
              <a:ea typeface="Cambria"/>
              <a:cs typeface="Cambria"/>
              <a:sym typeface="Cambria"/>
            </a:endParaRPr>
          </a:p>
          <a:p>
            <a:pPr indent="-311150" lvl="0" marL="514350" marR="0" rtl="0" algn="l">
              <a:spcBef>
                <a:spcPts val="0"/>
              </a:spcBef>
              <a:spcAft>
                <a:spcPts val="0"/>
              </a:spcAft>
              <a:buClr>
                <a:schemeClr val="dk1"/>
              </a:buClr>
              <a:buSzPts val="3200"/>
              <a:buFont typeface="Noto Sans Symbols"/>
              <a:buNone/>
            </a:pPr>
            <a:r>
              <a:t/>
            </a:r>
            <a:endParaRPr sz="3200">
              <a:solidFill>
                <a:schemeClr val="dk1"/>
              </a:solidFill>
              <a:latin typeface="Cambria"/>
              <a:ea typeface="Cambria"/>
              <a:cs typeface="Cambria"/>
              <a:sym typeface="Cambria"/>
            </a:endParaRPr>
          </a:p>
          <a:p>
            <a:pPr indent="-311150" lvl="0" marL="514350" marR="0" rtl="0" algn="l">
              <a:spcBef>
                <a:spcPts val="0"/>
              </a:spcBef>
              <a:spcAft>
                <a:spcPts val="0"/>
              </a:spcAft>
              <a:buClr>
                <a:schemeClr val="dk1"/>
              </a:buClr>
              <a:buSzPts val="3200"/>
              <a:buFont typeface="Noto Sans Symbols"/>
              <a:buNone/>
            </a:pPr>
            <a:r>
              <a:t/>
            </a:r>
            <a:endParaRPr sz="3200">
              <a:solidFill>
                <a:schemeClr val="dk1"/>
              </a:solidFill>
              <a:latin typeface="Cambria"/>
              <a:ea typeface="Cambria"/>
              <a:cs typeface="Cambria"/>
              <a:sym typeface="Cambr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xEl>
                                              <p:pRg end="10" st="1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9" name="Shape 209"/>
        <p:cNvGrpSpPr/>
        <p:nvPr/>
      </p:nvGrpSpPr>
      <p:grpSpPr>
        <a:xfrm>
          <a:off x="0" y="0"/>
          <a:ext cx="0" cy="0"/>
          <a:chOff x="0" y="0"/>
          <a:chExt cx="0" cy="0"/>
        </a:xfrm>
      </p:grpSpPr>
      <p:pic>
        <p:nvPicPr>
          <p:cNvPr id="210" name="Shape 210"/>
          <p:cNvPicPr preferRelativeResize="0"/>
          <p:nvPr/>
        </p:nvPicPr>
        <p:blipFill rotWithShape="1">
          <a:blip r:embed="rId3">
            <a:alphaModFix/>
          </a:blip>
          <a:srcRect b="0" l="0" r="0" t="0"/>
          <a:stretch/>
        </p:blipFill>
        <p:spPr>
          <a:xfrm>
            <a:off x="5767387" y="1778566"/>
            <a:ext cx="2995613" cy="1426823"/>
          </a:xfrm>
          <a:prstGeom prst="rect">
            <a:avLst/>
          </a:prstGeom>
          <a:noFill/>
          <a:ln>
            <a:noFill/>
          </a:ln>
        </p:spPr>
      </p:pic>
      <p:sp>
        <p:nvSpPr>
          <p:cNvPr id="211" name="Shape 211"/>
          <p:cNvSpPr txBox="1"/>
          <p:nvPr>
            <p:ph type="title"/>
          </p:nvPr>
        </p:nvSpPr>
        <p:spPr>
          <a:xfrm>
            <a:off x="311700" y="593367"/>
            <a:ext cx="8520600" cy="76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lang="en-US" sz="3959">
                <a:latin typeface="Cambria"/>
                <a:ea typeface="Cambria"/>
                <a:cs typeface="Cambria"/>
                <a:sym typeface="Cambria"/>
              </a:rPr>
              <a:t>BOY Form: </a:t>
            </a:r>
            <a:r>
              <a:rPr b="1" i="0" lang="en-US" sz="3959" u="none" cap="none" strike="noStrike">
                <a:solidFill>
                  <a:schemeClr val="dk1"/>
                </a:solidFill>
                <a:latin typeface="Cambria"/>
                <a:ea typeface="Cambria"/>
                <a:cs typeface="Cambria"/>
                <a:sym typeface="Cambria"/>
              </a:rPr>
              <a:t>Content Standards/Skills, cont.</a:t>
            </a:r>
            <a:endParaRPr b="1" i="0" sz="3959" u="none" cap="none" strike="noStrike">
              <a:solidFill>
                <a:schemeClr val="dk1"/>
              </a:solidFill>
              <a:latin typeface="Cambria"/>
              <a:ea typeface="Cambria"/>
              <a:cs typeface="Cambria"/>
              <a:sym typeface="Cambria"/>
            </a:endParaRPr>
          </a:p>
        </p:txBody>
      </p:sp>
      <p:sp>
        <p:nvSpPr>
          <p:cNvPr id="212" name="Shape 212"/>
          <p:cNvSpPr txBox="1"/>
          <p:nvPr/>
        </p:nvSpPr>
        <p:spPr>
          <a:xfrm>
            <a:off x="442850" y="1778575"/>
            <a:ext cx="8320200" cy="4417500"/>
          </a:xfrm>
          <a:prstGeom prst="rect">
            <a:avLst/>
          </a:prstGeom>
          <a:noFill/>
          <a:ln>
            <a:noFill/>
          </a:ln>
        </p:spPr>
        <p:txBody>
          <a:bodyPr anchorCtr="0" anchor="t" bIns="45700" lIns="91425" spcFirstLastPara="1" rIns="91425" wrap="square" tIns="45700">
            <a:noAutofit/>
          </a:bodyPr>
          <a:lstStyle/>
          <a:p>
            <a:pPr indent="-514350" lvl="0" marL="514350" marR="0" rtl="0" algn="l">
              <a:spcBef>
                <a:spcPts val="0"/>
              </a:spcBef>
              <a:spcAft>
                <a:spcPts val="0"/>
              </a:spcAft>
              <a:buClr>
                <a:schemeClr val="dk1"/>
              </a:buClr>
              <a:buSzPts val="2800"/>
              <a:buFont typeface="Noto Sans Symbols"/>
              <a:buChar char="➢"/>
            </a:pPr>
            <a:r>
              <a:rPr lang="en-US" sz="2800">
                <a:solidFill>
                  <a:schemeClr val="dk1"/>
                </a:solidFill>
                <a:latin typeface="Cambria"/>
                <a:ea typeface="Cambria"/>
                <a:cs typeface="Cambria"/>
                <a:sym typeface="Cambria"/>
              </a:rPr>
              <a:t>More Common Questions/Conversations:</a:t>
            </a:r>
            <a:endParaRPr sz="2400">
              <a:solidFill>
                <a:schemeClr val="dk1"/>
              </a:solidFill>
              <a:latin typeface="Cambria"/>
              <a:ea typeface="Cambria"/>
              <a:cs typeface="Cambria"/>
              <a:sym typeface="Cambria"/>
            </a:endParaRPr>
          </a:p>
          <a:p>
            <a:pPr indent="-514350" lvl="1" marL="97155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Cognitive skills vs. content skills</a:t>
            </a:r>
            <a:endParaRPr/>
          </a:p>
          <a:p>
            <a:pPr indent="-457200" lvl="2" marL="137160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Both are ok</a:t>
            </a:r>
            <a:endParaRPr b="0" i="0" sz="2400" u="none" cap="none" strike="noStrike">
              <a:solidFill>
                <a:schemeClr val="dk1"/>
              </a:solidFill>
              <a:latin typeface="Cambria"/>
              <a:ea typeface="Cambria"/>
              <a:cs typeface="Cambria"/>
              <a:sym typeface="Cambria"/>
            </a:endParaRPr>
          </a:p>
          <a:p>
            <a:pPr indent="-514350" lvl="1" marL="97155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National vs. state vs. industry standards</a:t>
            </a:r>
            <a:endParaRPr/>
          </a:p>
          <a:p>
            <a:pPr indent="-457200" lvl="2" marL="137160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If educator is responsible for them, they have stretch, and they are important learning = ok for SLG</a:t>
            </a:r>
            <a:endParaRPr b="0" i="0" sz="2400" u="none" cap="none" strike="noStrike">
              <a:solidFill>
                <a:schemeClr val="dk1"/>
              </a:solidFill>
              <a:latin typeface="Cambria"/>
              <a:ea typeface="Cambria"/>
              <a:cs typeface="Cambria"/>
              <a:sym typeface="Cambria"/>
            </a:endParaRPr>
          </a:p>
          <a:p>
            <a:pPr indent="-311150" lvl="0" marL="514350" marR="0" rtl="0" algn="l">
              <a:spcBef>
                <a:spcPts val="0"/>
              </a:spcBef>
              <a:spcAft>
                <a:spcPts val="0"/>
              </a:spcAft>
              <a:buClr>
                <a:schemeClr val="dk1"/>
              </a:buClr>
              <a:buSzPts val="3200"/>
              <a:buFont typeface="Noto Sans Symbols"/>
              <a:buNone/>
            </a:pPr>
            <a:r>
              <a:t/>
            </a:r>
            <a:endParaRPr sz="3200">
              <a:solidFill>
                <a:schemeClr val="dk1"/>
              </a:solidFill>
              <a:latin typeface="Cambria"/>
              <a:ea typeface="Cambria"/>
              <a:cs typeface="Cambria"/>
              <a:sym typeface="Cambria"/>
            </a:endParaRPr>
          </a:p>
          <a:p>
            <a:pPr indent="-311150" lvl="0" marL="514350" marR="0" rtl="0" algn="l">
              <a:spcBef>
                <a:spcPts val="0"/>
              </a:spcBef>
              <a:spcAft>
                <a:spcPts val="0"/>
              </a:spcAft>
              <a:buClr>
                <a:schemeClr val="dk1"/>
              </a:buClr>
              <a:buSzPts val="3200"/>
              <a:buFont typeface="Noto Sans Symbols"/>
              <a:buNone/>
            </a:pPr>
            <a:r>
              <a:t/>
            </a:r>
            <a:endParaRPr sz="3200">
              <a:solidFill>
                <a:schemeClr val="dk1"/>
              </a:solidFill>
              <a:latin typeface="Cambria"/>
              <a:ea typeface="Cambria"/>
              <a:cs typeface="Cambria"/>
              <a:sym typeface="Cambria"/>
            </a:endParaRPr>
          </a:p>
          <a:p>
            <a:pPr indent="-311150" lvl="0" marL="514350" marR="0" rtl="0" algn="l">
              <a:spcBef>
                <a:spcPts val="0"/>
              </a:spcBef>
              <a:spcAft>
                <a:spcPts val="0"/>
              </a:spcAft>
              <a:buClr>
                <a:schemeClr val="dk1"/>
              </a:buClr>
              <a:buSzPts val="3200"/>
              <a:buFont typeface="Noto Sans Symbols"/>
              <a:buNone/>
            </a:pPr>
            <a:r>
              <a:t/>
            </a:r>
            <a:endParaRPr sz="3200">
              <a:solidFill>
                <a:schemeClr val="dk1"/>
              </a:solidFill>
              <a:latin typeface="Cambria"/>
              <a:ea typeface="Cambria"/>
              <a:cs typeface="Cambria"/>
              <a:sym typeface="Cambria"/>
            </a:endParaRPr>
          </a:p>
          <a:p>
            <a:pPr indent="-311150" lvl="0" marL="514350" marR="0" rtl="0" algn="l">
              <a:spcBef>
                <a:spcPts val="0"/>
              </a:spcBef>
              <a:spcAft>
                <a:spcPts val="0"/>
              </a:spcAft>
              <a:buClr>
                <a:schemeClr val="dk1"/>
              </a:buClr>
              <a:buSzPts val="3200"/>
              <a:buFont typeface="Noto Sans Symbols"/>
              <a:buNone/>
            </a:pPr>
            <a:r>
              <a:t/>
            </a:r>
            <a:endParaRPr sz="3200">
              <a:solidFill>
                <a:schemeClr val="dk1"/>
              </a:solidFill>
              <a:latin typeface="Cambria"/>
              <a:ea typeface="Cambria"/>
              <a:cs typeface="Cambria"/>
              <a:sym typeface="Cambr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xEl>
                                              <p:pRg end="0" st="0"/>
                                            </p:txEl>
                                          </p:spTgt>
                                        </p:tgtEl>
                                        <p:attrNameLst>
                                          <p:attrName>style.visibility</p:attrName>
                                        </p:attrNameLst>
                                      </p:cBhvr>
                                      <p:to>
                                        <p:strVal val="visible"/>
                                      </p:to>
                                    </p:set>
                                    <p:animEffect filter="fade" transition="in">
                                      <p:cBhvr>
                                        <p:cTn dur="1000"/>
                                        <p:tgtEl>
                                          <p:spTgt spid="21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xEl>
                                              <p:pRg end="1" st="1"/>
                                            </p:txEl>
                                          </p:spTgt>
                                        </p:tgtEl>
                                        <p:attrNameLst>
                                          <p:attrName>style.visibility</p:attrName>
                                        </p:attrNameLst>
                                      </p:cBhvr>
                                      <p:to>
                                        <p:strVal val="visible"/>
                                      </p:to>
                                    </p:set>
                                    <p:animEffect filter="fade" transition="in">
                                      <p:cBhvr>
                                        <p:cTn dur="1000"/>
                                        <p:tgtEl>
                                          <p:spTgt spid="21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xEl>
                                              <p:pRg end="2" st="2"/>
                                            </p:txEl>
                                          </p:spTgt>
                                        </p:tgtEl>
                                        <p:attrNameLst>
                                          <p:attrName>style.visibility</p:attrName>
                                        </p:attrNameLst>
                                      </p:cBhvr>
                                      <p:to>
                                        <p:strVal val="visible"/>
                                      </p:to>
                                    </p:set>
                                    <p:animEffect filter="fade" transition="in">
                                      <p:cBhvr>
                                        <p:cTn dur="1000"/>
                                        <p:tgtEl>
                                          <p:spTgt spid="21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xEl>
                                              <p:pRg end="3" st="3"/>
                                            </p:txEl>
                                          </p:spTgt>
                                        </p:tgtEl>
                                        <p:attrNameLst>
                                          <p:attrName>style.visibility</p:attrName>
                                        </p:attrNameLst>
                                      </p:cBhvr>
                                      <p:to>
                                        <p:strVal val="visible"/>
                                      </p:to>
                                    </p:set>
                                    <p:animEffect filter="fade" transition="in">
                                      <p:cBhvr>
                                        <p:cTn dur="1000"/>
                                        <p:tgtEl>
                                          <p:spTgt spid="21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xEl>
                                              <p:pRg end="4" st="4"/>
                                            </p:txEl>
                                          </p:spTgt>
                                        </p:tgtEl>
                                        <p:attrNameLst>
                                          <p:attrName>style.visibility</p:attrName>
                                        </p:attrNameLst>
                                      </p:cBhvr>
                                      <p:to>
                                        <p:strVal val="visible"/>
                                      </p:to>
                                    </p:set>
                                    <p:animEffect filter="fade" transition="in">
                                      <p:cBhvr>
                                        <p:cTn dur="1000"/>
                                        <p:tgtEl>
                                          <p:spTgt spid="21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xEl>
                                              <p:pRg end="5" st="5"/>
                                            </p:txEl>
                                          </p:spTgt>
                                        </p:tgtEl>
                                        <p:attrNameLst>
                                          <p:attrName>style.visibility</p:attrName>
                                        </p:attrNameLst>
                                      </p:cBhvr>
                                      <p:to>
                                        <p:strVal val="visible"/>
                                      </p:to>
                                    </p:set>
                                    <p:animEffect filter="fade" transition="in">
                                      <p:cBhvr>
                                        <p:cTn dur="1000"/>
                                        <p:tgtEl>
                                          <p:spTgt spid="21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xEl>
                                              <p:pRg end="6" st="6"/>
                                            </p:txEl>
                                          </p:spTgt>
                                        </p:tgtEl>
                                        <p:attrNameLst>
                                          <p:attrName>style.visibility</p:attrName>
                                        </p:attrNameLst>
                                      </p:cBhvr>
                                      <p:to>
                                        <p:strVal val="visible"/>
                                      </p:to>
                                    </p:set>
                                    <p:animEffect filter="fade" transition="in">
                                      <p:cBhvr>
                                        <p:cTn dur="1000"/>
                                        <p:tgtEl>
                                          <p:spTgt spid="212">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xEl>
                                              <p:pRg end="7" st="7"/>
                                            </p:txEl>
                                          </p:spTgt>
                                        </p:tgtEl>
                                        <p:attrNameLst>
                                          <p:attrName>style.visibility</p:attrName>
                                        </p:attrNameLst>
                                      </p:cBhvr>
                                      <p:to>
                                        <p:strVal val="visible"/>
                                      </p:to>
                                    </p:set>
                                    <p:animEffect filter="fade" transition="in">
                                      <p:cBhvr>
                                        <p:cTn dur="1000"/>
                                        <p:tgtEl>
                                          <p:spTgt spid="212">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xEl>
                                              <p:pRg end="8" st="8"/>
                                            </p:txEl>
                                          </p:spTgt>
                                        </p:tgtEl>
                                        <p:attrNameLst>
                                          <p:attrName>style.visibility</p:attrName>
                                        </p:attrNameLst>
                                      </p:cBhvr>
                                      <p:to>
                                        <p:strVal val="visible"/>
                                      </p:to>
                                    </p:set>
                                    <p:animEffect filter="fade" transition="in">
                                      <p:cBhvr>
                                        <p:cTn dur="1000"/>
                                        <p:tgtEl>
                                          <p:spTgt spid="212">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7" name="Shape 217"/>
        <p:cNvGrpSpPr/>
        <p:nvPr/>
      </p:nvGrpSpPr>
      <p:grpSpPr>
        <a:xfrm>
          <a:off x="0" y="0"/>
          <a:ext cx="0" cy="0"/>
          <a:chOff x="0" y="0"/>
          <a:chExt cx="0" cy="0"/>
        </a:xfrm>
      </p:grpSpPr>
      <p:sp>
        <p:nvSpPr>
          <p:cNvPr id="218" name="Shape 218"/>
          <p:cNvSpPr txBox="1"/>
          <p:nvPr>
            <p:ph type="title"/>
          </p:nvPr>
        </p:nvSpPr>
        <p:spPr>
          <a:xfrm>
            <a:off x="311700" y="-1"/>
            <a:ext cx="8520600" cy="1356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US" sz="4800">
                <a:latin typeface="Cambria"/>
                <a:ea typeface="Cambria"/>
                <a:cs typeface="Cambria"/>
                <a:sym typeface="Cambria"/>
              </a:rPr>
              <a:t>BOY Form: </a:t>
            </a:r>
            <a:endParaRPr b="1" sz="4800">
              <a:latin typeface="Cambria"/>
              <a:ea typeface="Cambria"/>
              <a:cs typeface="Cambria"/>
              <a:sym typeface="Cambria"/>
            </a:endParaRPr>
          </a:p>
          <a:p>
            <a:pPr indent="0" lvl="0" marL="0" algn="ctr">
              <a:spcBef>
                <a:spcPts val="0"/>
              </a:spcBef>
              <a:spcAft>
                <a:spcPts val="0"/>
              </a:spcAft>
              <a:buNone/>
            </a:pPr>
            <a:r>
              <a:rPr b="1" lang="en-US" sz="4800">
                <a:latin typeface="Cambria"/>
                <a:ea typeface="Cambria"/>
                <a:cs typeface="Cambria"/>
                <a:sym typeface="Cambria"/>
              </a:rPr>
              <a:t>Define the Timeframe</a:t>
            </a:r>
            <a:endParaRPr b="1" sz="4800">
              <a:latin typeface="Cambria"/>
              <a:ea typeface="Cambria"/>
              <a:cs typeface="Cambria"/>
              <a:sym typeface="Cambria"/>
            </a:endParaRPr>
          </a:p>
        </p:txBody>
      </p:sp>
      <p:sp>
        <p:nvSpPr>
          <p:cNvPr id="219" name="Shape 219"/>
          <p:cNvSpPr txBox="1"/>
          <p:nvPr>
            <p:ph idx="1" type="body"/>
          </p:nvPr>
        </p:nvSpPr>
        <p:spPr>
          <a:xfrm>
            <a:off x="311700" y="1536633"/>
            <a:ext cx="8520600" cy="4555200"/>
          </a:xfrm>
          <a:prstGeom prst="rect">
            <a:avLst/>
          </a:prstGeom>
        </p:spPr>
        <p:txBody>
          <a:bodyPr anchorCtr="0" anchor="t" bIns="91425" lIns="91425" spcFirstLastPara="1" rIns="91425" wrap="square" tIns="91425">
            <a:noAutofit/>
          </a:bodyPr>
          <a:lstStyle/>
          <a:p>
            <a:pPr indent="-514350" lvl="0" marL="514350" algn="ctr">
              <a:spcBef>
                <a:spcPts val="0"/>
              </a:spcBef>
              <a:spcAft>
                <a:spcPts val="0"/>
              </a:spcAft>
              <a:buClr>
                <a:schemeClr val="dk1"/>
              </a:buClr>
              <a:buFont typeface="Arial"/>
              <a:buNone/>
            </a:pPr>
            <a:r>
              <a:rPr b="1" lang="en-US" sz="3000">
                <a:solidFill>
                  <a:srgbClr val="000000"/>
                </a:solidFill>
                <a:latin typeface="Cambria"/>
                <a:ea typeface="Cambria"/>
                <a:cs typeface="Cambria"/>
                <a:sym typeface="Cambria"/>
              </a:rPr>
              <a:t>Length of Goal</a:t>
            </a:r>
            <a:endParaRPr b="1" sz="3000">
              <a:solidFill>
                <a:srgbClr val="000000"/>
              </a:solidFill>
              <a:latin typeface="Cambria"/>
              <a:ea typeface="Cambria"/>
              <a:cs typeface="Cambria"/>
              <a:sym typeface="Cambria"/>
            </a:endParaRPr>
          </a:p>
          <a:p>
            <a:pPr indent="-552450" lvl="2" marL="971550">
              <a:lnSpc>
                <a:spcPct val="100000"/>
              </a:lnSpc>
              <a:spcBef>
                <a:spcPts val="1600"/>
              </a:spcBef>
              <a:spcAft>
                <a:spcPts val="0"/>
              </a:spcAft>
              <a:buClr>
                <a:srgbClr val="000000"/>
              </a:buClr>
              <a:buSzPts val="3000"/>
              <a:buFont typeface="Cambria"/>
              <a:buChar char="■"/>
            </a:pPr>
            <a:r>
              <a:rPr b="1" lang="en-US" sz="3000">
                <a:solidFill>
                  <a:srgbClr val="000000"/>
                </a:solidFill>
                <a:latin typeface="Cambria"/>
                <a:ea typeface="Cambria"/>
                <a:cs typeface="Cambria"/>
                <a:sym typeface="Cambria"/>
              </a:rPr>
              <a:t>Elementary: </a:t>
            </a:r>
            <a:r>
              <a:rPr lang="en-US" sz="3000">
                <a:solidFill>
                  <a:srgbClr val="000000"/>
                </a:solidFill>
                <a:latin typeface="Cambria"/>
                <a:ea typeface="Cambria"/>
                <a:cs typeface="Cambria"/>
                <a:sym typeface="Cambria"/>
              </a:rPr>
              <a:t>year-long</a:t>
            </a:r>
            <a:endParaRPr sz="3000">
              <a:solidFill>
                <a:srgbClr val="000000"/>
              </a:solidFill>
              <a:latin typeface="Cambria"/>
              <a:ea typeface="Cambria"/>
              <a:cs typeface="Cambria"/>
              <a:sym typeface="Cambria"/>
            </a:endParaRPr>
          </a:p>
          <a:p>
            <a:pPr indent="-552450" lvl="2" marL="971550">
              <a:lnSpc>
                <a:spcPct val="100000"/>
              </a:lnSpc>
              <a:spcBef>
                <a:spcPts val="1600"/>
              </a:spcBef>
              <a:spcAft>
                <a:spcPts val="0"/>
              </a:spcAft>
              <a:buClr>
                <a:srgbClr val="000000"/>
              </a:buClr>
              <a:buSzPts val="3000"/>
              <a:buFont typeface="Cambria"/>
              <a:buChar char="■"/>
            </a:pPr>
            <a:r>
              <a:rPr b="1" lang="en-US" sz="3000">
                <a:solidFill>
                  <a:srgbClr val="000000"/>
                </a:solidFill>
                <a:latin typeface="Cambria"/>
                <a:ea typeface="Cambria"/>
                <a:cs typeface="Cambria"/>
                <a:sym typeface="Cambria"/>
              </a:rPr>
              <a:t>Secondary: </a:t>
            </a:r>
            <a:r>
              <a:rPr lang="en-US" sz="3000">
                <a:solidFill>
                  <a:srgbClr val="000000"/>
                </a:solidFill>
                <a:latin typeface="Cambria"/>
                <a:ea typeface="Cambria"/>
                <a:cs typeface="Cambria"/>
                <a:sym typeface="Cambria"/>
              </a:rPr>
              <a:t>length of actual class/course</a:t>
            </a:r>
            <a:endParaRPr sz="3000">
              <a:solidFill>
                <a:srgbClr val="000000"/>
              </a:solidFill>
              <a:latin typeface="Cambria"/>
              <a:ea typeface="Cambria"/>
              <a:cs typeface="Cambria"/>
              <a:sym typeface="Cambria"/>
            </a:endParaRPr>
          </a:p>
          <a:p>
            <a:pPr indent="-552450" lvl="2" marL="971550">
              <a:lnSpc>
                <a:spcPct val="100000"/>
              </a:lnSpc>
              <a:spcBef>
                <a:spcPts val="1600"/>
              </a:spcBef>
              <a:spcAft>
                <a:spcPts val="0"/>
              </a:spcAft>
              <a:buClr>
                <a:srgbClr val="000000"/>
              </a:buClr>
              <a:buSzPts val="3000"/>
              <a:buFont typeface="Cambria"/>
              <a:buChar char="■"/>
            </a:pPr>
            <a:r>
              <a:rPr b="1" lang="en-US" sz="3000">
                <a:solidFill>
                  <a:srgbClr val="000000"/>
                </a:solidFill>
                <a:latin typeface="Cambria"/>
                <a:ea typeface="Cambria"/>
                <a:cs typeface="Cambria"/>
                <a:sym typeface="Cambria"/>
              </a:rPr>
              <a:t>Specialists/Counselors:</a:t>
            </a:r>
            <a:r>
              <a:rPr lang="en-US" sz="3000">
                <a:solidFill>
                  <a:srgbClr val="000000"/>
                </a:solidFill>
                <a:latin typeface="Cambria"/>
                <a:ea typeface="Cambria"/>
                <a:cs typeface="Cambria"/>
                <a:sym typeface="Cambria"/>
              </a:rPr>
              <a:t> length of instruction (can vary)</a:t>
            </a:r>
            <a:endParaRPr sz="3000">
              <a:solidFill>
                <a:srgbClr val="000000"/>
              </a:solidFill>
              <a:latin typeface="Cambria"/>
              <a:ea typeface="Cambria"/>
              <a:cs typeface="Cambria"/>
              <a:sym typeface="Cambria"/>
            </a:endParaRPr>
          </a:p>
          <a:p>
            <a:pPr indent="0" lvl="0" marL="0">
              <a:spcBef>
                <a:spcPts val="1600"/>
              </a:spcBef>
              <a:spcAft>
                <a:spcPts val="0"/>
              </a:spcAft>
              <a:buNone/>
            </a:pPr>
            <a:r>
              <a:rPr b="1" lang="en-US" sz="3000">
                <a:solidFill>
                  <a:srgbClr val="0000FF"/>
                </a:solidFill>
                <a:latin typeface="Cambria"/>
                <a:ea typeface="Cambria"/>
                <a:cs typeface="Cambria"/>
                <a:sym typeface="Cambria"/>
              </a:rPr>
              <a:t>Why?</a:t>
            </a:r>
            <a:endParaRPr b="1" sz="3000">
              <a:solidFill>
                <a:srgbClr val="0000FF"/>
              </a:solidFill>
              <a:latin typeface="Cambria"/>
              <a:ea typeface="Cambria"/>
              <a:cs typeface="Cambria"/>
              <a:sym typeface="Cambria"/>
            </a:endParaRPr>
          </a:p>
          <a:p>
            <a:pPr indent="-419100" lvl="0" marL="457200" rtl="0">
              <a:spcBef>
                <a:spcPts val="1600"/>
              </a:spcBef>
              <a:spcAft>
                <a:spcPts val="0"/>
              </a:spcAft>
              <a:buClr>
                <a:srgbClr val="000000"/>
              </a:buClr>
              <a:buSzPts val="3000"/>
              <a:buFont typeface="Cambria"/>
              <a:buChar char="●"/>
            </a:pPr>
            <a:r>
              <a:rPr lang="en-US" sz="3000">
                <a:solidFill>
                  <a:srgbClr val="000000"/>
                </a:solidFill>
                <a:latin typeface="Cambria"/>
                <a:ea typeface="Cambria"/>
                <a:cs typeface="Cambria"/>
                <a:sym typeface="Cambria"/>
              </a:rPr>
              <a:t>State expectation</a:t>
            </a:r>
            <a:endParaRPr sz="3000">
              <a:solidFill>
                <a:srgbClr val="000000"/>
              </a:solidFill>
              <a:latin typeface="Cambria"/>
              <a:ea typeface="Cambria"/>
              <a:cs typeface="Cambria"/>
              <a:sym typeface="Cambria"/>
            </a:endParaRPr>
          </a:p>
          <a:p>
            <a:pPr indent="-419100" lvl="0" marL="457200">
              <a:spcBef>
                <a:spcPts val="0"/>
              </a:spcBef>
              <a:spcAft>
                <a:spcPts val="0"/>
              </a:spcAft>
              <a:buClr>
                <a:srgbClr val="000000"/>
              </a:buClr>
              <a:buSzPts val="3000"/>
              <a:buFont typeface="Cambria"/>
              <a:buChar char="●"/>
            </a:pPr>
            <a:r>
              <a:rPr lang="en-US" sz="3000">
                <a:solidFill>
                  <a:srgbClr val="000000"/>
                </a:solidFill>
                <a:latin typeface="Cambria"/>
                <a:ea typeface="Cambria"/>
                <a:cs typeface="Cambria"/>
                <a:sym typeface="Cambria"/>
              </a:rPr>
              <a:t>Key component of SMART goal</a:t>
            </a:r>
            <a:endParaRPr sz="3000">
              <a:solidFill>
                <a:srgbClr val="000000"/>
              </a:solidFill>
              <a:latin typeface="Cambria"/>
              <a:ea typeface="Cambria"/>
              <a:cs typeface="Cambria"/>
              <a:sym typeface="Cambri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4" name="Shape 224"/>
        <p:cNvGrpSpPr/>
        <p:nvPr/>
      </p:nvGrpSpPr>
      <p:grpSpPr>
        <a:xfrm>
          <a:off x="0" y="0"/>
          <a:ext cx="0" cy="0"/>
          <a:chOff x="0" y="0"/>
          <a:chExt cx="0" cy="0"/>
        </a:xfrm>
      </p:grpSpPr>
      <p:sp>
        <p:nvSpPr>
          <p:cNvPr id="225" name="Shape 225"/>
          <p:cNvSpPr txBox="1"/>
          <p:nvPr>
            <p:ph type="title"/>
          </p:nvPr>
        </p:nvSpPr>
        <p:spPr>
          <a:xfrm>
            <a:off x="457200" y="274638"/>
            <a:ext cx="8229600" cy="11430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b="1" lang="en-US">
                <a:latin typeface="Cambria"/>
                <a:ea typeface="Cambria"/>
                <a:cs typeface="Cambria"/>
                <a:sym typeface="Cambria"/>
              </a:rPr>
              <a:t>BOY Form: Baseline Data</a:t>
            </a:r>
            <a:endParaRPr b="1">
              <a:latin typeface="Cambria"/>
              <a:ea typeface="Cambria"/>
              <a:cs typeface="Cambria"/>
              <a:sym typeface="Cambria"/>
            </a:endParaRPr>
          </a:p>
        </p:txBody>
      </p:sp>
      <p:sp>
        <p:nvSpPr>
          <p:cNvPr id="226" name="Shape 226"/>
          <p:cNvSpPr txBox="1"/>
          <p:nvPr>
            <p:ph idx="1" type="body"/>
          </p:nvPr>
        </p:nvSpPr>
        <p:spPr>
          <a:xfrm>
            <a:off x="457200" y="1600200"/>
            <a:ext cx="8229600" cy="4526100"/>
          </a:xfrm>
          <a:prstGeom prst="rect">
            <a:avLst/>
          </a:prstGeom>
        </p:spPr>
        <p:txBody>
          <a:bodyPr anchorCtr="0" anchor="t" bIns="91425" lIns="91425" spcFirstLastPara="1" rIns="91425" wrap="square" tIns="91425">
            <a:noAutofit/>
          </a:bodyPr>
          <a:lstStyle/>
          <a:p>
            <a:pPr indent="-139700" lvl="0" marL="342900" rtl="0">
              <a:spcBef>
                <a:spcPts val="640"/>
              </a:spcBef>
              <a:spcAft>
                <a:spcPts val="0"/>
              </a:spcAft>
              <a:buNone/>
            </a:pPr>
            <a:r>
              <a:rPr lang="en-US">
                <a:latin typeface="Cambria"/>
                <a:ea typeface="Cambria"/>
                <a:cs typeface="Cambria"/>
                <a:sym typeface="Cambria"/>
              </a:rPr>
              <a:t>According to baseline data what are the learning needs of my students?</a:t>
            </a:r>
            <a:endParaRPr>
              <a:latin typeface="Cambria"/>
              <a:ea typeface="Cambria"/>
              <a:cs typeface="Cambria"/>
              <a:sym typeface="Cambria"/>
            </a:endParaRPr>
          </a:p>
          <a:p>
            <a:pPr indent="-139700" lvl="0" marL="342900" rtl="0">
              <a:spcBef>
                <a:spcPts val="1600"/>
              </a:spcBef>
              <a:spcAft>
                <a:spcPts val="0"/>
              </a:spcAft>
              <a:buNone/>
            </a:pPr>
            <a:r>
              <a:t/>
            </a:r>
            <a:endParaRPr>
              <a:latin typeface="Cambria"/>
              <a:ea typeface="Cambria"/>
              <a:cs typeface="Cambria"/>
              <a:sym typeface="Cambria"/>
            </a:endParaRPr>
          </a:p>
          <a:p>
            <a:pPr indent="-139700" lvl="0" marL="342900" rtl="0">
              <a:spcBef>
                <a:spcPts val="1600"/>
              </a:spcBef>
              <a:spcAft>
                <a:spcPts val="1600"/>
              </a:spcAft>
              <a:buNone/>
            </a:pPr>
            <a:r>
              <a:rPr lang="en-US">
                <a:latin typeface="Cambria"/>
                <a:ea typeface="Cambria"/>
                <a:cs typeface="Cambria"/>
                <a:sym typeface="Cambria"/>
              </a:rPr>
              <a:t>Attach supporting baseline (pre-assessment) data</a:t>
            </a:r>
            <a:endParaRPr>
              <a:latin typeface="Cambria"/>
              <a:ea typeface="Cambria"/>
              <a:cs typeface="Cambria"/>
              <a:sym typeface="Cambri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3" name="Shape 233"/>
        <p:cNvGrpSpPr/>
        <p:nvPr/>
      </p:nvGrpSpPr>
      <p:grpSpPr>
        <a:xfrm>
          <a:off x="0" y="0"/>
          <a:ext cx="0" cy="0"/>
          <a:chOff x="0" y="0"/>
          <a:chExt cx="0" cy="0"/>
        </a:xfrm>
      </p:grpSpPr>
      <p:sp>
        <p:nvSpPr>
          <p:cNvPr id="234" name="Shape 234"/>
          <p:cNvSpPr txBox="1"/>
          <p:nvPr>
            <p:ph type="title"/>
          </p:nvPr>
        </p:nvSpPr>
        <p:spPr>
          <a:xfrm>
            <a:off x="304800" y="0"/>
            <a:ext cx="8610600" cy="1164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i="0" lang="en-US" sz="3959" u="none" cap="none" strike="noStrike">
                <a:solidFill>
                  <a:schemeClr val="dk1"/>
                </a:solidFill>
                <a:latin typeface="Cambria"/>
                <a:ea typeface="Cambria"/>
                <a:cs typeface="Cambria"/>
                <a:sym typeface="Cambria"/>
              </a:rPr>
              <a:t>Baseline Data</a:t>
            </a:r>
            <a:endParaRPr/>
          </a:p>
        </p:txBody>
      </p:sp>
      <p:sp>
        <p:nvSpPr>
          <p:cNvPr id="235" name="Shape 235"/>
          <p:cNvSpPr txBox="1"/>
          <p:nvPr/>
        </p:nvSpPr>
        <p:spPr>
          <a:xfrm>
            <a:off x="304800" y="1164600"/>
            <a:ext cx="8458200" cy="5194200"/>
          </a:xfrm>
          <a:prstGeom prst="rect">
            <a:avLst/>
          </a:prstGeom>
          <a:noFill/>
          <a:ln>
            <a:noFill/>
          </a:ln>
        </p:spPr>
        <p:txBody>
          <a:bodyPr anchorCtr="0" anchor="t" bIns="45700" lIns="91425" spcFirstLastPara="1" rIns="91425" wrap="square" tIns="45700">
            <a:noAutofit/>
          </a:bodyPr>
          <a:lstStyle/>
          <a:p>
            <a:pPr indent="-514350" lvl="0" marL="514350" marR="0" rtl="0" algn="l">
              <a:spcBef>
                <a:spcPts val="0"/>
              </a:spcBef>
              <a:spcAft>
                <a:spcPts val="0"/>
              </a:spcAft>
              <a:buClr>
                <a:schemeClr val="dk1"/>
              </a:buClr>
              <a:buSzPts val="2800"/>
              <a:buFont typeface="Noto Sans Symbols"/>
              <a:buChar char="➢"/>
            </a:pPr>
            <a:r>
              <a:rPr lang="en-US" sz="2800">
                <a:solidFill>
                  <a:schemeClr val="dk1"/>
                </a:solidFill>
                <a:latin typeface="Cambria"/>
                <a:ea typeface="Cambria"/>
                <a:cs typeface="Cambria"/>
                <a:sym typeface="Cambria"/>
              </a:rPr>
              <a:t>Baseline data provides information about the students’ current performance at the start of course/class/focus of goal. </a:t>
            </a:r>
            <a:endParaRPr sz="2800">
              <a:solidFill>
                <a:schemeClr val="dk1"/>
              </a:solidFill>
              <a:latin typeface="Cambria"/>
              <a:ea typeface="Cambria"/>
              <a:cs typeface="Cambria"/>
              <a:sym typeface="Cambria"/>
            </a:endParaRPr>
          </a:p>
          <a:p>
            <a:pPr indent="-514350" lvl="0" marL="514350" marR="0" rtl="0" algn="l">
              <a:spcBef>
                <a:spcPts val="0"/>
              </a:spcBef>
              <a:spcAft>
                <a:spcPts val="0"/>
              </a:spcAft>
              <a:buClr>
                <a:schemeClr val="dk1"/>
              </a:buClr>
              <a:buSzPts val="2800"/>
              <a:buFont typeface="Noto Sans Symbols"/>
              <a:buChar char="➢"/>
            </a:pPr>
            <a:r>
              <a:rPr lang="en-US" sz="2800">
                <a:solidFill>
                  <a:schemeClr val="dk1"/>
                </a:solidFill>
                <a:latin typeface="Cambria"/>
                <a:ea typeface="Cambria"/>
                <a:cs typeface="Cambria"/>
                <a:sym typeface="Cambria"/>
              </a:rPr>
              <a:t>Generally the most recent data available; can include the prior year’s assessment scores or grades, results from a beginning of the year benchmark assessment, a pre-test, or other evidence of students’ learning. </a:t>
            </a:r>
            <a:endParaRPr sz="2800">
              <a:solidFill>
                <a:schemeClr val="dk1"/>
              </a:solidFill>
              <a:latin typeface="Cambria"/>
              <a:ea typeface="Cambria"/>
              <a:cs typeface="Cambria"/>
              <a:sym typeface="Cambria"/>
            </a:endParaRPr>
          </a:p>
          <a:p>
            <a:pPr indent="-514350" lvl="0" marL="514350" marR="0" rtl="0" algn="l">
              <a:spcBef>
                <a:spcPts val="0"/>
              </a:spcBef>
              <a:spcAft>
                <a:spcPts val="0"/>
              </a:spcAft>
              <a:buClr>
                <a:schemeClr val="dk1"/>
              </a:buClr>
              <a:buSzPts val="2800"/>
              <a:buFont typeface="Noto Sans Symbols"/>
              <a:buChar char="➢"/>
            </a:pPr>
            <a:r>
              <a:rPr lang="en-US" sz="2800">
                <a:solidFill>
                  <a:schemeClr val="dk1"/>
                </a:solidFill>
                <a:latin typeface="Cambria"/>
                <a:ea typeface="Cambria"/>
                <a:cs typeface="Cambria"/>
                <a:sym typeface="Cambria"/>
              </a:rPr>
              <a:t>Use baseline data to determine students’ strengths and areas of weaknesses, which then inform the goal.</a:t>
            </a:r>
            <a:br>
              <a:rPr lang="en-US" sz="2800">
                <a:solidFill>
                  <a:schemeClr val="dk1"/>
                </a:solidFill>
                <a:latin typeface="Cambria"/>
                <a:ea typeface="Cambria"/>
                <a:cs typeface="Cambria"/>
                <a:sym typeface="Cambria"/>
              </a:rPr>
            </a:br>
            <a:endParaRPr sz="2800">
              <a:solidFill>
                <a:schemeClr val="dk1"/>
              </a:solidFill>
              <a:latin typeface="Cambria"/>
              <a:ea typeface="Cambria"/>
              <a:cs typeface="Cambria"/>
              <a:sym typeface="Cambria"/>
            </a:endParaRPr>
          </a:p>
          <a:p>
            <a:pPr indent="-412750" lvl="0" marL="514350" marR="0" rtl="0" algn="l">
              <a:spcBef>
                <a:spcPts val="0"/>
              </a:spcBef>
              <a:spcAft>
                <a:spcPts val="0"/>
              </a:spcAft>
              <a:buClr>
                <a:schemeClr val="dk1"/>
              </a:buClr>
              <a:buSzPts val="1600"/>
              <a:buFont typeface="Noto Sans Symbols"/>
              <a:buNone/>
            </a:pPr>
            <a:r>
              <a:t/>
            </a:r>
            <a:endParaRPr sz="1600">
              <a:solidFill>
                <a:schemeClr val="dk1"/>
              </a:solidFill>
              <a:latin typeface="Cambria"/>
              <a:ea typeface="Cambria"/>
              <a:cs typeface="Cambria"/>
              <a:sym typeface="Cambria"/>
            </a:endParaRPr>
          </a:p>
          <a:p>
            <a:pPr indent="0" lvl="0" marL="0" marR="0" rtl="0" algn="l">
              <a:spcBef>
                <a:spcPts val="0"/>
              </a:spcBef>
              <a:spcAft>
                <a:spcPts val="0"/>
              </a:spcAft>
              <a:buNone/>
            </a:pPr>
            <a:r>
              <a:t/>
            </a:r>
            <a:endParaRPr sz="3200">
              <a:solidFill>
                <a:schemeClr val="dk1"/>
              </a:solidFill>
              <a:latin typeface="Cambria"/>
              <a:ea typeface="Cambria"/>
              <a:cs typeface="Cambria"/>
              <a:sym typeface="Cambria"/>
            </a:endParaRPr>
          </a:p>
        </p:txBody>
      </p:sp>
      <p:pic>
        <p:nvPicPr>
          <p:cNvPr id="236" name="Shape 236"/>
          <p:cNvPicPr preferRelativeResize="0"/>
          <p:nvPr/>
        </p:nvPicPr>
        <p:blipFill rotWithShape="1">
          <a:blip r:embed="rId3">
            <a:alphaModFix/>
          </a:blip>
          <a:srcRect b="0" l="0" r="0" t="0"/>
          <a:stretch/>
        </p:blipFill>
        <p:spPr>
          <a:xfrm>
            <a:off x="7911600" y="0"/>
            <a:ext cx="1232400" cy="134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3" name="Shape 243"/>
        <p:cNvGrpSpPr/>
        <p:nvPr/>
      </p:nvGrpSpPr>
      <p:grpSpPr>
        <a:xfrm>
          <a:off x="0" y="0"/>
          <a:ext cx="0" cy="0"/>
          <a:chOff x="0" y="0"/>
          <a:chExt cx="0" cy="0"/>
        </a:xfrm>
      </p:grpSpPr>
      <p:sp>
        <p:nvSpPr>
          <p:cNvPr id="244" name="Shape 244"/>
          <p:cNvSpPr txBox="1"/>
          <p:nvPr>
            <p:ph type="title"/>
          </p:nvPr>
        </p:nvSpPr>
        <p:spPr>
          <a:xfrm>
            <a:off x="304800" y="330200"/>
            <a:ext cx="8610600" cy="692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i="0" lang="en-US" sz="3959" u="none" cap="none" strike="noStrike">
                <a:solidFill>
                  <a:schemeClr val="dk1"/>
                </a:solidFill>
                <a:latin typeface="Cambria"/>
                <a:ea typeface="Cambria"/>
                <a:cs typeface="Cambria"/>
                <a:sym typeface="Cambria"/>
              </a:rPr>
              <a:t>Baseline Data</a:t>
            </a:r>
            <a:endParaRPr/>
          </a:p>
        </p:txBody>
      </p:sp>
      <p:sp>
        <p:nvSpPr>
          <p:cNvPr id="245" name="Shape 245"/>
          <p:cNvSpPr txBox="1"/>
          <p:nvPr/>
        </p:nvSpPr>
        <p:spPr>
          <a:xfrm>
            <a:off x="304800" y="1022795"/>
            <a:ext cx="8458200" cy="4555200"/>
          </a:xfrm>
          <a:prstGeom prst="rect">
            <a:avLst/>
          </a:prstGeom>
          <a:noFill/>
          <a:ln>
            <a:noFill/>
          </a:ln>
        </p:spPr>
        <p:txBody>
          <a:bodyPr anchorCtr="0" anchor="t" bIns="45700" lIns="91425" spcFirstLastPara="1" rIns="91425" wrap="square" tIns="45700">
            <a:noAutofit/>
          </a:bodyPr>
          <a:lstStyle/>
          <a:p>
            <a:pPr indent="-412750" lvl="0" marL="514350" marR="0" rtl="0" algn="l">
              <a:spcBef>
                <a:spcPts val="0"/>
              </a:spcBef>
              <a:spcAft>
                <a:spcPts val="0"/>
              </a:spcAft>
              <a:buClr>
                <a:schemeClr val="dk1"/>
              </a:buClr>
              <a:buSzPts val="1600"/>
              <a:buFont typeface="Noto Sans Symbols"/>
              <a:buNone/>
            </a:pPr>
            <a:r>
              <a:t/>
            </a:r>
            <a:endParaRPr sz="1600">
              <a:solidFill>
                <a:schemeClr val="dk1"/>
              </a:solidFill>
              <a:latin typeface="Cambria"/>
              <a:ea typeface="Cambria"/>
              <a:cs typeface="Cambria"/>
              <a:sym typeface="Cambria"/>
            </a:endParaRPr>
          </a:p>
          <a:p>
            <a:pPr indent="-514350" lvl="0" marL="514350" marR="0" rtl="0" algn="l">
              <a:spcBef>
                <a:spcPts val="0"/>
              </a:spcBef>
              <a:spcAft>
                <a:spcPts val="0"/>
              </a:spcAft>
              <a:buClr>
                <a:schemeClr val="dk1"/>
              </a:buClr>
              <a:buSzPts val="2800"/>
              <a:buFont typeface="Noto Sans Symbols"/>
              <a:buChar char="➢"/>
            </a:pPr>
            <a:r>
              <a:rPr lang="en-US" sz="2800">
                <a:solidFill>
                  <a:schemeClr val="dk1"/>
                </a:solidFill>
                <a:latin typeface="Cambria"/>
                <a:ea typeface="Cambria"/>
                <a:cs typeface="Cambria"/>
                <a:sym typeface="Cambria"/>
              </a:rPr>
              <a:t>Common </a:t>
            </a:r>
            <a:r>
              <a:rPr lang="en-US" sz="2800">
                <a:solidFill>
                  <a:schemeClr val="dk1"/>
                </a:solidFill>
                <a:latin typeface="Cambria"/>
                <a:ea typeface="Cambria"/>
                <a:cs typeface="Cambria"/>
                <a:sym typeface="Cambria"/>
              </a:rPr>
              <a:t>Questions/Conversations:</a:t>
            </a:r>
            <a:endParaRPr/>
          </a:p>
          <a:p>
            <a:pPr indent="-552450" lvl="1" marL="971550" marR="0" rtl="0" algn="l">
              <a:spcBef>
                <a:spcPts val="0"/>
              </a:spcBef>
              <a:spcAft>
                <a:spcPts val="0"/>
              </a:spcAft>
              <a:buClr>
                <a:srgbClr val="0000FF"/>
              </a:buClr>
              <a:buSzPts val="3000"/>
              <a:buFont typeface="Noto Sans Symbols"/>
              <a:buChar char="▪"/>
            </a:pPr>
            <a:r>
              <a:rPr b="1" i="0" lang="en-US" sz="3000" u="none" cap="none" strike="noStrike">
                <a:solidFill>
                  <a:srgbClr val="0000FF"/>
                </a:solidFill>
                <a:latin typeface="Cambria"/>
                <a:ea typeface="Cambria"/>
                <a:cs typeface="Cambria"/>
                <a:sym typeface="Cambria"/>
              </a:rPr>
              <a:t>Intact group</a:t>
            </a:r>
            <a:endParaRPr b="1" sz="3000">
              <a:solidFill>
                <a:srgbClr val="0000FF"/>
              </a:solidFill>
            </a:endParaRPr>
          </a:p>
          <a:p>
            <a:pPr indent="-457200" lvl="2" marL="137160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Pre- and post-test data needed</a:t>
            </a:r>
            <a:endParaRPr/>
          </a:p>
          <a:p>
            <a:pPr indent="-457200" lvl="2" marL="137160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If a student leaves/un-enrolls from class/course, they’re not part of intact group</a:t>
            </a:r>
            <a:endParaRPr/>
          </a:p>
          <a:p>
            <a:pPr indent="-457200" lvl="2" marL="137160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If a student comes after pre-test given, not part of your intact group * </a:t>
            </a:r>
            <a:endParaRPr b="0" i="0" sz="2400" u="none" cap="none" strike="noStrike">
              <a:solidFill>
                <a:schemeClr val="dk1"/>
              </a:solidFill>
              <a:latin typeface="Cambria"/>
              <a:ea typeface="Cambria"/>
              <a:cs typeface="Cambria"/>
              <a:sym typeface="Cambria"/>
            </a:endParaRPr>
          </a:p>
          <a:p>
            <a:pPr indent="-457200" lvl="2" marL="1371600" marR="0" rtl="0" algn="l">
              <a:spcBef>
                <a:spcPts val="0"/>
              </a:spcBef>
              <a:spcAft>
                <a:spcPts val="0"/>
              </a:spcAft>
              <a:buClr>
                <a:schemeClr val="dk1"/>
              </a:buClr>
              <a:buSzPts val="2400"/>
              <a:buFont typeface="Cambria"/>
              <a:buChar char="❖"/>
            </a:pPr>
            <a:r>
              <a:rPr lang="en-US" sz="2400">
                <a:solidFill>
                  <a:schemeClr val="dk1"/>
                </a:solidFill>
                <a:latin typeface="Cambria"/>
                <a:ea typeface="Cambria"/>
                <a:cs typeface="Cambria"/>
                <a:sym typeface="Cambria"/>
              </a:rPr>
              <a:t>District attendance agreement: student must be present 80% of time to be considered part of intact group</a:t>
            </a:r>
            <a:endParaRPr sz="2400">
              <a:solidFill>
                <a:schemeClr val="dk1"/>
              </a:solidFill>
              <a:latin typeface="Cambria"/>
              <a:ea typeface="Cambria"/>
              <a:cs typeface="Cambria"/>
              <a:sym typeface="Cambria"/>
            </a:endParaRPr>
          </a:p>
          <a:p>
            <a:pPr indent="-514350" lvl="1" marL="97155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Students have no background data or have zeroes for baseli</a:t>
            </a:r>
            <a:r>
              <a:rPr lang="en-US" sz="2400">
                <a:solidFill>
                  <a:schemeClr val="dk1"/>
                </a:solidFill>
                <a:latin typeface="Cambria"/>
                <a:ea typeface="Cambria"/>
                <a:cs typeface="Cambria"/>
                <a:sym typeface="Cambria"/>
              </a:rPr>
              <a:t>ne</a:t>
            </a:r>
            <a:endParaRPr/>
          </a:p>
          <a:p>
            <a:pPr indent="-342900" lvl="2" marL="125730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Establish trend data</a:t>
            </a:r>
            <a:endParaRPr b="0" i="0" sz="2400" u="none" cap="none" strike="noStrike">
              <a:solidFill>
                <a:schemeClr val="dk1"/>
              </a:solidFill>
              <a:latin typeface="Cambria"/>
              <a:ea typeface="Cambria"/>
              <a:cs typeface="Cambria"/>
              <a:sym typeface="Cambria"/>
            </a:endParaRPr>
          </a:p>
          <a:p>
            <a:pPr indent="0" lvl="0" marL="0" marR="0" rtl="0" algn="l">
              <a:spcBef>
                <a:spcPts val="0"/>
              </a:spcBef>
              <a:spcAft>
                <a:spcPts val="0"/>
              </a:spcAft>
              <a:buNone/>
            </a:pPr>
            <a:r>
              <a:t/>
            </a:r>
            <a:endParaRPr sz="3200">
              <a:solidFill>
                <a:schemeClr val="dk1"/>
              </a:solidFill>
              <a:latin typeface="Cambria"/>
              <a:ea typeface="Cambria"/>
              <a:cs typeface="Cambria"/>
              <a:sym typeface="Cambria"/>
            </a:endParaRPr>
          </a:p>
        </p:txBody>
      </p:sp>
      <p:pic>
        <p:nvPicPr>
          <p:cNvPr id="246" name="Shape 246"/>
          <p:cNvPicPr preferRelativeResize="0"/>
          <p:nvPr/>
        </p:nvPicPr>
        <p:blipFill rotWithShape="1">
          <a:blip r:embed="rId3">
            <a:alphaModFix/>
          </a:blip>
          <a:srcRect b="0" l="0" r="0" t="0"/>
          <a:stretch/>
        </p:blipFill>
        <p:spPr>
          <a:xfrm>
            <a:off x="6781800" y="330201"/>
            <a:ext cx="1771800" cy="1879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1" name="Shape 251"/>
        <p:cNvGrpSpPr/>
        <p:nvPr/>
      </p:nvGrpSpPr>
      <p:grpSpPr>
        <a:xfrm>
          <a:off x="0" y="0"/>
          <a:ext cx="0" cy="0"/>
          <a:chOff x="0" y="0"/>
          <a:chExt cx="0" cy="0"/>
        </a:xfrm>
      </p:grpSpPr>
      <p:sp>
        <p:nvSpPr>
          <p:cNvPr id="252" name="Shape 252"/>
          <p:cNvSpPr txBox="1"/>
          <p:nvPr>
            <p:ph type="title"/>
          </p:nvPr>
        </p:nvSpPr>
        <p:spPr>
          <a:xfrm>
            <a:off x="457200" y="274638"/>
            <a:ext cx="8229600" cy="11430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b="1" lang="en-US">
                <a:latin typeface="Cambria"/>
                <a:ea typeface="Cambria"/>
                <a:cs typeface="Cambria"/>
                <a:sym typeface="Cambria"/>
              </a:rPr>
              <a:t>BOY Form: Write Your SLG</a:t>
            </a:r>
            <a:endParaRPr b="1">
              <a:latin typeface="Cambria"/>
              <a:ea typeface="Cambria"/>
              <a:cs typeface="Cambria"/>
              <a:sym typeface="Cambria"/>
            </a:endParaRPr>
          </a:p>
        </p:txBody>
      </p:sp>
      <p:sp>
        <p:nvSpPr>
          <p:cNvPr id="253" name="Shape 253"/>
          <p:cNvSpPr txBox="1"/>
          <p:nvPr>
            <p:ph idx="1" type="body"/>
          </p:nvPr>
        </p:nvSpPr>
        <p:spPr>
          <a:xfrm>
            <a:off x="457200" y="1600200"/>
            <a:ext cx="8229600" cy="4526100"/>
          </a:xfrm>
          <a:prstGeom prst="rect">
            <a:avLst/>
          </a:prstGeom>
        </p:spPr>
        <p:txBody>
          <a:bodyPr anchorCtr="0" anchor="t" bIns="91425" lIns="91425" spcFirstLastPara="1" rIns="91425" wrap="square" tIns="91425">
            <a:noAutofit/>
          </a:bodyPr>
          <a:lstStyle/>
          <a:p>
            <a:pPr indent="-139700" lvl="0" marL="342900">
              <a:spcBef>
                <a:spcPts val="640"/>
              </a:spcBef>
              <a:spcAft>
                <a:spcPts val="1600"/>
              </a:spcAft>
              <a:buNone/>
            </a:pPr>
            <a:r>
              <a:rPr lang="en-US">
                <a:latin typeface="Cambria"/>
                <a:ea typeface="Cambria"/>
                <a:cs typeface="Cambria"/>
                <a:sym typeface="Cambria"/>
              </a:rPr>
              <a:t>A </a:t>
            </a:r>
            <a:r>
              <a:rPr b="1" lang="en-US">
                <a:solidFill>
                  <a:srgbClr val="0000FF"/>
                </a:solidFill>
                <a:latin typeface="Cambria"/>
                <a:ea typeface="Cambria"/>
                <a:cs typeface="Cambria"/>
                <a:sym typeface="Cambria"/>
              </a:rPr>
              <a:t>rigorous</a:t>
            </a:r>
            <a:r>
              <a:rPr lang="en-US">
                <a:latin typeface="Cambria"/>
                <a:ea typeface="Cambria"/>
                <a:cs typeface="Cambria"/>
                <a:sym typeface="Cambria"/>
              </a:rPr>
              <a:t> yet realistic goal for student growth that is developmentally appropriate. The goal should be </a:t>
            </a:r>
            <a:r>
              <a:rPr b="1" lang="en-US">
                <a:solidFill>
                  <a:srgbClr val="0000FF"/>
                </a:solidFill>
                <a:latin typeface="Cambria"/>
                <a:ea typeface="Cambria"/>
                <a:cs typeface="Cambria"/>
                <a:sym typeface="Cambria"/>
              </a:rPr>
              <a:t>rigorous </a:t>
            </a:r>
            <a:r>
              <a:rPr lang="en-US">
                <a:latin typeface="Cambria"/>
                <a:ea typeface="Cambria"/>
                <a:cs typeface="Cambria"/>
                <a:sym typeface="Cambria"/>
              </a:rPr>
              <a:t>yet attainable. The goal can be </a:t>
            </a:r>
            <a:r>
              <a:rPr b="1" lang="en-US">
                <a:solidFill>
                  <a:srgbClr val="FF0000"/>
                </a:solidFill>
                <a:latin typeface="Cambria"/>
                <a:ea typeface="Cambria"/>
                <a:cs typeface="Cambria"/>
                <a:sym typeface="Cambria"/>
              </a:rPr>
              <a:t>tiered</a:t>
            </a:r>
            <a:r>
              <a:rPr lang="en-US">
                <a:latin typeface="Cambria"/>
                <a:ea typeface="Cambria"/>
                <a:cs typeface="Cambria"/>
                <a:sym typeface="Cambria"/>
              </a:rPr>
              <a:t> for specific students in the class/course to allow </a:t>
            </a:r>
            <a:r>
              <a:rPr b="1" lang="en-US">
                <a:solidFill>
                  <a:srgbClr val="000000"/>
                </a:solidFill>
                <a:highlight>
                  <a:srgbClr val="FFFF00"/>
                </a:highlight>
                <a:latin typeface="Cambria"/>
                <a:ea typeface="Cambria"/>
                <a:cs typeface="Cambria"/>
                <a:sym typeface="Cambria"/>
              </a:rPr>
              <a:t>all students</a:t>
            </a:r>
            <a:r>
              <a:rPr b="1" lang="en-US">
                <a:highlight>
                  <a:srgbClr val="FFFF00"/>
                </a:highlight>
                <a:latin typeface="Cambria"/>
                <a:ea typeface="Cambria"/>
                <a:cs typeface="Cambria"/>
                <a:sym typeface="Cambria"/>
              </a:rPr>
              <a:t> to demonstrate growth.</a:t>
            </a:r>
            <a:br>
              <a:rPr lang="en-US">
                <a:latin typeface="Cambria"/>
                <a:ea typeface="Cambria"/>
                <a:cs typeface="Cambria"/>
                <a:sym typeface="Cambria"/>
              </a:rPr>
            </a:br>
            <a:endParaRPr>
              <a:latin typeface="Cambria"/>
              <a:ea typeface="Cambria"/>
              <a:cs typeface="Cambria"/>
              <a:sym typeface="Cambria"/>
            </a:endParaRPr>
          </a:p>
        </p:txBody>
      </p:sp>
      <p:sp>
        <p:nvSpPr>
          <p:cNvPr id="254" name="Shape 254"/>
          <p:cNvSpPr txBox="1"/>
          <p:nvPr/>
        </p:nvSpPr>
        <p:spPr>
          <a:xfrm>
            <a:off x="536075" y="5138875"/>
            <a:ext cx="7930200" cy="1386300"/>
          </a:xfrm>
          <a:prstGeom prst="rect">
            <a:avLst/>
          </a:prstGeom>
          <a:noFill/>
          <a:ln>
            <a:noFill/>
          </a:ln>
        </p:spPr>
        <p:txBody>
          <a:bodyPr anchorCtr="0" anchor="t" bIns="91425" lIns="91425" spcFirstLastPara="1" rIns="91425" wrap="square" tIns="91425">
            <a:noAutofit/>
          </a:bodyPr>
          <a:lstStyle/>
          <a:p>
            <a:pPr indent="0" lvl="0" marL="0" rtl="0" algn="ctr">
              <a:spcBef>
                <a:spcPts val="560"/>
              </a:spcBef>
              <a:spcAft>
                <a:spcPts val="0"/>
              </a:spcAft>
              <a:buNone/>
            </a:pPr>
            <a:r>
              <a:rPr b="1" lang="en-US" sz="2800">
                <a:solidFill>
                  <a:schemeClr val="dk1"/>
                </a:solidFill>
                <a:latin typeface="Cambria"/>
                <a:ea typeface="Cambria"/>
                <a:cs typeface="Cambria"/>
                <a:sym typeface="Cambria"/>
              </a:rPr>
              <a:t>FYI:</a:t>
            </a:r>
            <a:r>
              <a:rPr lang="en-US" sz="2800">
                <a:solidFill>
                  <a:schemeClr val="dk1"/>
                </a:solidFill>
                <a:latin typeface="Cambria"/>
                <a:ea typeface="Cambria"/>
                <a:cs typeface="Cambria"/>
                <a:sym typeface="Cambria"/>
              </a:rPr>
              <a:t> You </a:t>
            </a:r>
            <a:r>
              <a:rPr lang="en-US" sz="2800" u="sng">
                <a:solidFill>
                  <a:schemeClr val="dk1"/>
                </a:solidFill>
                <a:latin typeface="Cambria"/>
                <a:ea typeface="Cambria"/>
                <a:cs typeface="Cambria"/>
                <a:sym typeface="Cambria"/>
              </a:rPr>
              <a:t>can</a:t>
            </a:r>
            <a:r>
              <a:rPr lang="en-US" sz="2800">
                <a:solidFill>
                  <a:schemeClr val="dk1"/>
                </a:solidFill>
                <a:latin typeface="Cambria"/>
                <a:ea typeface="Cambria"/>
                <a:cs typeface="Cambria"/>
                <a:sym typeface="Cambria"/>
              </a:rPr>
              <a:t> include a definition of minimum instruction (attendance) requirement</a:t>
            </a:r>
            <a:r>
              <a:rPr lang="en-US" sz="2400">
                <a:solidFill>
                  <a:schemeClr val="dk1"/>
                </a:solidFill>
                <a:latin typeface="Cambria"/>
                <a:ea typeface="Cambria"/>
                <a:cs typeface="Cambria"/>
                <a:sym typeface="Cambria"/>
              </a:rPr>
              <a:t>:  </a:t>
            </a:r>
            <a:endParaRPr sz="2400">
              <a:solidFill>
                <a:schemeClr val="dk1"/>
              </a:solidFill>
              <a:latin typeface="Cambria"/>
              <a:ea typeface="Cambria"/>
              <a:cs typeface="Cambria"/>
              <a:sym typeface="Cambria"/>
            </a:endParaRPr>
          </a:p>
          <a:p>
            <a:pPr indent="0" lvl="0" marL="0" rtl="0" algn="ctr">
              <a:spcBef>
                <a:spcPts val="560"/>
              </a:spcBef>
              <a:spcAft>
                <a:spcPts val="0"/>
              </a:spcAft>
              <a:buNone/>
            </a:pPr>
            <a:r>
              <a:rPr lang="en-US" sz="2400">
                <a:solidFill>
                  <a:schemeClr val="dk1"/>
                </a:solidFill>
                <a:highlight>
                  <a:srgbClr val="00FF00"/>
                </a:highlight>
                <a:latin typeface="Cambria"/>
                <a:ea typeface="Cambria"/>
                <a:cs typeface="Cambria"/>
                <a:sym typeface="Cambria"/>
              </a:rPr>
              <a:t>Student must attend at least 80% of the time</a:t>
            </a:r>
            <a:endParaRPr sz="2400">
              <a:solidFill>
                <a:schemeClr val="dk1"/>
              </a:solidFill>
              <a:highlight>
                <a:srgbClr val="00FF00"/>
              </a:highlight>
              <a:latin typeface="Cambria"/>
              <a:ea typeface="Cambria"/>
              <a:cs typeface="Cambria"/>
              <a:sym typeface="Cambria"/>
            </a:endParaRPr>
          </a:p>
          <a:p>
            <a:pPr indent="0" lvl="0" marL="0">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1" name="Shape 261"/>
        <p:cNvGrpSpPr/>
        <p:nvPr/>
      </p:nvGrpSpPr>
      <p:grpSpPr>
        <a:xfrm>
          <a:off x="0" y="0"/>
          <a:ext cx="0" cy="0"/>
          <a:chOff x="0" y="0"/>
          <a:chExt cx="0" cy="0"/>
        </a:xfrm>
      </p:grpSpPr>
      <p:sp>
        <p:nvSpPr>
          <p:cNvPr id="262" name="Shape 262"/>
          <p:cNvSpPr txBox="1"/>
          <p:nvPr>
            <p:ph type="title"/>
          </p:nvPr>
        </p:nvSpPr>
        <p:spPr>
          <a:xfrm>
            <a:off x="311700" y="593367"/>
            <a:ext cx="8520600" cy="76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i="0" lang="en-US" sz="3600" u="none" cap="none" strike="noStrike">
                <a:solidFill>
                  <a:srgbClr val="0000FF"/>
                </a:solidFill>
                <a:latin typeface="Cambria"/>
                <a:ea typeface="Cambria"/>
                <a:cs typeface="Cambria"/>
                <a:sym typeface="Cambria"/>
              </a:rPr>
              <a:t>Rigor</a:t>
            </a:r>
            <a:r>
              <a:rPr b="1" i="0" lang="en-US" sz="3600" u="none" cap="none" strike="noStrike">
                <a:solidFill>
                  <a:schemeClr val="dk1"/>
                </a:solidFill>
                <a:latin typeface="Cambria"/>
                <a:ea typeface="Cambria"/>
                <a:cs typeface="Cambria"/>
                <a:sym typeface="Cambria"/>
              </a:rPr>
              <a:t> – </a:t>
            </a:r>
            <a:r>
              <a:rPr b="1" lang="en-US" sz="3600">
                <a:latin typeface="Cambria"/>
                <a:ea typeface="Cambria"/>
                <a:cs typeface="Cambria"/>
                <a:sym typeface="Cambria"/>
              </a:rPr>
              <a:t>T</a:t>
            </a:r>
            <a:r>
              <a:rPr b="1" i="0" lang="en-US" sz="3600" u="none" cap="none" strike="noStrike">
                <a:solidFill>
                  <a:schemeClr val="dk1"/>
                </a:solidFill>
                <a:latin typeface="Cambria"/>
                <a:ea typeface="Cambria"/>
                <a:cs typeface="Cambria"/>
                <a:sym typeface="Cambria"/>
              </a:rPr>
              <a:t>he </a:t>
            </a:r>
            <a:r>
              <a:rPr b="1" lang="en-US" sz="3600">
                <a:latin typeface="Cambria"/>
                <a:ea typeface="Cambria"/>
                <a:cs typeface="Cambria"/>
                <a:sym typeface="Cambria"/>
              </a:rPr>
              <a:t>O</a:t>
            </a:r>
            <a:r>
              <a:rPr b="1" i="0" lang="en-US" sz="3600" u="none" cap="none" strike="noStrike">
                <a:solidFill>
                  <a:schemeClr val="dk1"/>
                </a:solidFill>
                <a:latin typeface="Cambria"/>
                <a:ea typeface="Cambria"/>
                <a:cs typeface="Cambria"/>
                <a:sym typeface="Cambria"/>
              </a:rPr>
              <a:t>uter </a:t>
            </a:r>
            <a:r>
              <a:rPr b="1" lang="en-US" sz="3600">
                <a:latin typeface="Cambria"/>
                <a:ea typeface="Cambria"/>
                <a:cs typeface="Cambria"/>
                <a:sym typeface="Cambria"/>
              </a:rPr>
              <a:t>S</a:t>
            </a:r>
            <a:r>
              <a:rPr b="1" i="0" lang="en-US" sz="3600" u="none" cap="none" strike="noStrike">
                <a:solidFill>
                  <a:schemeClr val="dk1"/>
                </a:solidFill>
                <a:latin typeface="Cambria"/>
                <a:ea typeface="Cambria"/>
                <a:cs typeface="Cambria"/>
                <a:sym typeface="Cambria"/>
              </a:rPr>
              <a:t>tretch of </a:t>
            </a:r>
            <a:r>
              <a:rPr b="1" lang="en-US" sz="3600">
                <a:latin typeface="Cambria"/>
                <a:ea typeface="Cambria"/>
                <a:cs typeface="Cambria"/>
                <a:sym typeface="Cambria"/>
              </a:rPr>
              <a:t>R</a:t>
            </a:r>
            <a:r>
              <a:rPr b="1" i="0" lang="en-US" sz="3600" u="none" cap="none" strike="noStrike">
                <a:solidFill>
                  <a:schemeClr val="dk1"/>
                </a:solidFill>
                <a:latin typeface="Cambria"/>
                <a:ea typeface="Cambria"/>
                <a:cs typeface="Cambria"/>
                <a:sym typeface="Cambria"/>
              </a:rPr>
              <a:t>ealistic</a:t>
            </a:r>
            <a:endParaRPr b="1" i="0" sz="3600" u="none" cap="none" strike="noStrike">
              <a:solidFill>
                <a:schemeClr val="dk1"/>
              </a:solidFill>
              <a:latin typeface="Cambria"/>
              <a:ea typeface="Cambria"/>
              <a:cs typeface="Cambria"/>
              <a:sym typeface="Cambria"/>
            </a:endParaRPr>
          </a:p>
        </p:txBody>
      </p:sp>
      <p:sp>
        <p:nvSpPr>
          <p:cNvPr id="263" name="Shape 263"/>
          <p:cNvSpPr txBox="1"/>
          <p:nvPr/>
        </p:nvSpPr>
        <p:spPr>
          <a:xfrm>
            <a:off x="185975" y="1543337"/>
            <a:ext cx="8865000" cy="3507300"/>
          </a:xfrm>
          <a:prstGeom prst="rect">
            <a:avLst/>
          </a:prstGeom>
          <a:noFill/>
          <a:ln>
            <a:noFill/>
          </a:ln>
        </p:spPr>
        <p:txBody>
          <a:bodyPr anchorCtr="0" anchor="t" bIns="45700" lIns="91425" spcFirstLastPara="1" rIns="91425" wrap="square" tIns="45700">
            <a:noAutofit/>
          </a:bodyPr>
          <a:lstStyle/>
          <a:p>
            <a:pPr indent="-514350" lvl="0" marL="514350" marR="0" rtl="0" algn="l">
              <a:spcBef>
                <a:spcPts val="0"/>
              </a:spcBef>
              <a:spcAft>
                <a:spcPts val="0"/>
              </a:spcAft>
              <a:buClr>
                <a:schemeClr val="dk1"/>
              </a:buClr>
              <a:buSzPts val="2800"/>
              <a:buFont typeface="Noto Sans Symbols"/>
              <a:buChar char="➢"/>
            </a:pPr>
            <a:r>
              <a:rPr b="1" lang="en-US" sz="2800">
                <a:solidFill>
                  <a:srgbClr val="0000FF"/>
                </a:solidFill>
                <a:latin typeface="Cambria"/>
                <a:ea typeface="Cambria"/>
                <a:cs typeface="Cambria"/>
                <a:sym typeface="Cambria"/>
              </a:rPr>
              <a:t>Rigor </a:t>
            </a:r>
            <a:r>
              <a:rPr lang="en-US" sz="2800">
                <a:solidFill>
                  <a:schemeClr val="dk1"/>
                </a:solidFill>
                <a:latin typeface="Cambria"/>
                <a:ea typeface="Cambria"/>
                <a:cs typeface="Cambria"/>
                <a:sym typeface="Cambria"/>
              </a:rPr>
              <a:t>– six criteria that best practice looks at</a:t>
            </a:r>
            <a:endParaRPr sz="2800">
              <a:solidFill>
                <a:schemeClr val="dk1"/>
              </a:solidFill>
              <a:latin typeface="Cambria"/>
              <a:ea typeface="Cambria"/>
              <a:cs typeface="Cambria"/>
              <a:sym typeface="Cambria"/>
            </a:endParaRPr>
          </a:p>
          <a:p>
            <a:pPr indent="-514350" lvl="1" marL="971550" marR="0" rtl="0" algn="l">
              <a:spcBef>
                <a:spcPts val="0"/>
              </a:spcBef>
              <a:spcAft>
                <a:spcPts val="0"/>
              </a:spcAft>
              <a:buClr>
                <a:schemeClr val="dk1"/>
              </a:buClr>
              <a:buSzPts val="2500"/>
              <a:buFont typeface="Noto Sans Symbols"/>
              <a:buChar char="▪"/>
            </a:pPr>
            <a:r>
              <a:rPr b="0" i="0" lang="en-US" sz="2500" u="none" cap="none" strike="noStrike">
                <a:solidFill>
                  <a:schemeClr val="dk1"/>
                </a:solidFill>
                <a:latin typeface="Cambria"/>
                <a:ea typeface="Cambria"/>
                <a:cs typeface="Cambria"/>
                <a:sym typeface="Cambria"/>
              </a:rPr>
              <a:t>Getting students to a higher level of cognition</a:t>
            </a:r>
            <a:endParaRPr/>
          </a:p>
          <a:p>
            <a:pPr indent="-514350" lvl="1" marL="971550" marR="0" rtl="0" algn="l">
              <a:spcBef>
                <a:spcPts val="0"/>
              </a:spcBef>
              <a:spcAft>
                <a:spcPts val="0"/>
              </a:spcAft>
              <a:buClr>
                <a:schemeClr val="dk1"/>
              </a:buClr>
              <a:buSzPts val="2500"/>
              <a:buFont typeface="Noto Sans Symbols"/>
              <a:buChar char="▪"/>
            </a:pPr>
            <a:r>
              <a:rPr b="0" i="0" lang="en-US" sz="2500" u="none" cap="none" strike="noStrike">
                <a:solidFill>
                  <a:schemeClr val="dk1"/>
                </a:solidFill>
                <a:latin typeface="Cambria"/>
                <a:ea typeface="Cambria"/>
                <a:cs typeface="Cambria"/>
                <a:sym typeface="Cambria"/>
              </a:rPr>
              <a:t>Releasing responsibility of learning to the student</a:t>
            </a:r>
            <a:endParaRPr/>
          </a:p>
          <a:p>
            <a:pPr indent="-514350" lvl="1" marL="971550" marR="0" rtl="0" algn="l">
              <a:spcBef>
                <a:spcPts val="0"/>
              </a:spcBef>
              <a:spcAft>
                <a:spcPts val="0"/>
              </a:spcAft>
              <a:buClr>
                <a:schemeClr val="dk1"/>
              </a:buClr>
              <a:buSzPts val="2500"/>
              <a:buFont typeface="Noto Sans Symbols"/>
              <a:buChar char="▪"/>
            </a:pPr>
            <a:r>
              <a:rPr b="1" i="0" lang="en-US" sz="2500" u="none" cap="none" strike="noStrike">
                <a:solidFill>
                  <a:srgbClr val="FF0000"/>
                </a:solidFill>
                <a:latin typeface="Cambria"/>
                <a:ea typeface="Cambria"/>
                <a:cs typeface="Cambria"/>
                <a:sym typeface="Cambria"/>
              </a:rPr>
              <a:t>Tiers </a:t>
            </a:r>
            <a:r>
              <a:rPr b="0" i="0" lang="en-US" sz="2500" u="none" cap="none" strike="noStrike">
                <a:solidFill>
                  <a:schemeClr val="dk1"/>
                </a:solidFill>
                <a:latin typeface="Cambria"/>
                <a:ea typeface="Cambria"/>
                <a:cs typeface="Cambria"/>
                <a:sym typeface="Cambria"/>
              </a:rPr>
              <a:t>(as appropriate)</a:t>
            </a:r>
            <a:endParaRPr/>
          </a:p>
          <a:p>
            <a:pPr indent="-514350" lvl="1" marL="971550" marR="0" rtl="0" algn="l">
              <a:spcBef>
                <a:spcPts val="0"/>
              </a:spcBef>
              <a:spcAft>
                <a:spcPts val="0"/>
              </a:spcAft>
              <a:buClr>
                <a:schemeClr val="dk1"/>
              </a:buClr>
              <a:buSzPts val="2500"/>
              <a:buFont typeface="Noto Sans Symbols"/>
              <a:buChar char="▪"/>
            </a:pPr>
            <a:r>
              <a:rPr b="0" i="0" lang="en-US" sz="2500" u="none" cap="none" strike="noStrike">
                <a:solidFill>
                  <a:schemeClr val="dk1"/>
                </a:solidFill>
                <a:latin typeface="Cambria"/>
                <a:ea typeface="Cambria"/>
                <a:cs typeface="Cambria"/>
                <a:sym typeface="Cambria"/>
              </a:rPr>
              <a:t>Supported individual needs with strategies</a:t>
            </a:r>
            <a:endParaRPr/>
          </a:p>
          <a:p>
            <a:pPr indent="-514350" lvl="1" marL="971550" marR="0" rtl="0" algn="l">
              <a:spcBef>
                <a:spcPts val="0"/>
              </a:spcBef>
              <a:spcAft>
                <a:spcPts val="0"/>
              </a:spcAft>
              <a:buClr>
                <a:schemeClr val="dk1"/>
              </a:buClr>
              <a:buSzPts val="2500"/>
              <a:buFont typeface="Noto Sans Symbols"/>
              <a:buChar char="▪"/>
            </a:pPr>
            <a:r>
              <a:rPr b="0" i="0" lang="en-US" sz="2500" u="none" cap="none" strike="noStrike">
                <a:solidFill>
                  <a:schemeClr val="dk1"/>
                </a:solidFill>
                <a:latin typeface="Cambria"/>
                <a:ea typeface="Cambria"/>
                <a:cs typeface="Cambria"/>
                <a:sym typeface="Cambria"/>
              </a:rPr>
              <a:t>Rationale to help decrease gap</a:t>
            </a:r>
            <a:endParaRPr/>
          </a:p>
          <a:p>
            <a:pPr indent="-514350" lvl="1" marL="971550" marR="0" rtl="0" algn="l">
              <a:spcBef>
                <a:spcPts val="0"/>
              </a:spcBef>
              <a:spcAft>
                <a:spcPts val="0"/>
              </a:spcAft>
              <a:buClr>
                <a:schemeClr val="dk1"/>
              </a:buClr>
              <a:buSzPts val="2500"/>
              <a:buFont typeface="Noto Sans Symbols"/>
              <a:buChar char="▪"/>
            </a:pPr>
            <a:r>
              <a:rPr b="0" i="0" lang="en-US" sz="2500" u="none" cap="none" strike="noStrike">
                <a:solidFill>
                  <a:schemeClr val="dk1"/>
                </a:solidFill>
                <a:latin typeface="Cambria"/>
                <a:ea typeface="Cambria"/>
                <a:cs typeface="Cambria"/>
                <a:sym typeface="Cambria"/>
              </a:rPr>
              <a:t>Help students progress through standards</a:t>
            </a:r>
            <a:endParaRPr b="0" i="0" sz="2500" u="none" cap="none" strike="noStrike">
              <a:solidFill>
                <a:schemeClr val="dk1"/>
              </a:solidFill>
              <a:latin typeface="Cambria"/>
              <a:ea typeface="Cambria"/>
              <a:cs typeface="Cambria"/>
              <a:sym typeface="Cambria"/>
            </a:endParaRPr>
          </a:p>
          <a:p>
            <a:pPr indent="-495300" lvl="0" marL="514350" rtl="0">
              <a:spcBef>
                <a:spcPts val="0"/>
              </a:spcBef>
              <a:spcAft>
                <a:spcPts val="0"/>
              </a:spcAft>
              <a:buClr>
                <a:schemeClr val="dk1"/>
              </a:buClr>
              <a:buSzPts val="2500"/>
              <a:buFont typeface="Cambria"/>
              <a:buChar char="➢"/>
            </a:pPr>
            <a:r>
              <a:rPr lang="en-US" sz="2800">
                <a:solidFill>
                  <a:schemeClr val="dk1"/>
                </a:solidFill>
                <a:latin typeface="Cambria"/>
                <a:ea typeface="Cambria"/>
                <a:cs typeface="Cambria"/>
                <a:sym typeface="Cambria"/>
              </a:rPr>
              <a:t>What is challenging </a:t>
            </a:r>
            <a:r>
              <a:rPr b="1" i="1" lang="en-US" sz="2800" u="sng">
                <a:solidFill>
                  <a:schemeClr val="dk1"/>
                </a:solidFill>
                <a:latin typeface="Cambria"/>
                <a:ea typeface="Cambria"/>
                <a:cs typeface="Cambria"/>
                <a:sym typeface="Cambria"/>
              </a:rPr>
              <a:t>AND</a:t>
            </a:r>
            <a:r>
              <a:rPr lang="en-US" sz="2800">
                <a:solidFill>
                  <a:schemeClr val="dk1"/>
                </a:solidFill>
                <a:latin typeface="Cambria"/>
                <a:ea typeface="Cambria"/>
                <a:cs typeface="Cambria"/>
                <a:sym typeface="Cambria"/>
              </a:rPr>
              <a:t> realistic?</a:t>
            </a:r>
            <a:endParaRPr sz="2800">
              <a:solidFill>
                <a:schemeClr val="dk1"/>
              </a:solidFill>
              <a:latin typeface="Cambria"/>
              <a:ea typeface="Cambria"/>
              <a:cs typeface="Cambria"/>
              <a:sym typeface="Cambria"/>
            </a:endParaRPr>
          </a:p>
          <a:p>
            <a:pPr indent="-514350" lvl="0" marL="514350" rtl="0">
              <a:spcBef>
                <a:spcPts val="0"/>
              </a:spcBef>
              <a:spcAft>
                <a:spcPts val="0"/>
              </a:spcAft>
              <a:buClr>
                <a:schemeClr val="dk1"/>
              </a:buClr>
              <a:buSzPts val="2800"/>
              <a:buFont typeface="Cambria"/>
              <a:buChar char="➢"/>
            </a:pPr>
            <a:r>
              <a:rPr lang="en-US" sz="2800">
                <a:solidFill>
                  <a:schemeClr val="dk1"/>
                </a:solidFill>
                <a:latin typeface="Cambria"/>
                <a:ea typeface="Cambria"/>
                <a:cs typeface="Cambria"/>
                <a:sym typeface="Cambria"/>
              </a:rPr>
              <a:t>Why?</a:t>
            </a:r>
            <a:endParaRPr sz="2800">
              <a:solidFill>
                <a:schemeClr val="dk1"/>
              </a:solidFill>
              <a:latin typeface="Cambria"/>
              <a:ea typeface="Cambria"/>
              <a:cs typeface="Cambria"/>
              <a:sym typeface="Cambria"/>
            </a:endParaRPr>
          </a:p>
          <a:p>
            <a:pPr indent="-533400" lvl="1" marL="971550" rtl="0">
              <a:spcBef>
                <a:spcPts val="0"/>
              </a:spcBef>
              <a:spcAft>
                <a:spcPts val="0"/>
              </a:spcAft>
              <a:buClr>
                <a:schemeClr val="dk1"/>
              </a:buClr>
              <a:buSzPts val="2800"/>
              <a:buFont typeface="Cambria"/>
              <a:buChar char="▪"/>
            </a:pPr>
            <a:r>
              <a:rPr lang="en-US" sz="2800">
                <a:solidFill>
                  <a:schemeClr val="dk1"/>
                </a:solidFill>
                <a:latin typeface="Cambria"/>
                <a:ea typeface="Cambria"/>
                <a:cs typeface="Cambria"/>
                <a:sym typeface="Cambria"/>
              </a:rPr>
              <a:t>Key component of SMART goal</a:t>
            </a:r>
            <a:endParaRPr sz="2800">
              <a:solidFill>
                <a:schemeClr val="dk1"/>
              </a:solidFill>
              <a:latin typeface="Cambria"/>
              <a:ea typeface="Cambria"/>
              <a:cs typeface="Cambria"/>
              <a:sym typeface="Cambria"/>
            </a:endParaRPr>
          </a:p>
          <a:p>
            <a:pPr indent="-533400" lvl="1" marL="971550" rtl="0">
              <a:spcBef>
                <a:spcPts val="0"/>
              </a:spcBef>
              <a:spcAft>
                <a:spcPts val="0"/>
              </a:spcAft>
              <a:buClr>
                <a:schemeClr val="dk1"/>
              </a:buClr>
              <a:buSzPts val="2800"/>
              <a:buFont typeface="Cambria"/>
              <a:buChar char="▪"/>
            </a:pPr>
            <a:r>
              <a:rPr lang="en-US" sz="2800">
                <a:solidFill>
                  <a:schemeClr val="dk1"/>
                </a:solidFill>
                <a:latin typeface="Cambria"/>
                <a:ea typeface="Cambria"/>
                <a:cs typeface="Cambria"/>
                <a:sym typeface="Cambria"/>
              </a:rPr>
              <a:t>State expectation</a:t>
            </a:r>
            <a:endParaRPr sz="2800">
              <a:solidFill>
                <a:schemeClr val="dk1"/>
              </a:solidFill>
              <a:latin typeface="Cambria"/>
              <a:ea typeface="Cambria"/>
              <a:cs typeface="Cambria"/>
              <a:sym typeface="Cambria"/>
            </a:endParaRPr>
          </a:p>
          <a:p>
            <a:pPr indent="0" lvl="1" marL="457200" marR="0" rtl="0" algn="l">
              <a:spcBef>
                <a:spcPts val="0"/>
              </a:spcBef>
              <a:spcAft>
                <a:spcPts val="0"/>
              </a:spcAft>
              <a:buNone/>
            </a:pPr>
            <a:r>
              <a:t/>
            </a:r>
            <a:endParaRPr b="0" i="0" sz="2800" u="none" cap="none" strike="noStrike">
              <a:solidFill>
                <a:schemeClr val="dk1"/>
              </a:solidFill>
              <a:latin typeface="Cambria"/>
              <a:ea typeface="Cambria"/>
              <a:cs typeface="Cambria"/>
              <a:sym typeface="Cambria"/>
            </a:endParaRPr>
          </a:p>
        </p:txBody>
      </p:sp>
      <p:sp>
        <p:nvSpPr>
          <p:cNvPr id="264" name="Shape 264"/>
          <p:cNvSpPr/>
          <p:nvPr/>
        </p:nvSpPr>
        <p:spPr>
          <a:xfrm>
            <a:off x="4479925" y="3244850"/>
            <a:ext cx="184200" cy="368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 </a:t>
            </a:r>
            <a:endParaRPr/>
          </a:p>
        </p:txBody>
      </p:sp>
      <p:sp>
        <p:nvSpPr>
          <p:cNvPr id="265" name="Shape 265"/>
          <p:cNvSpPr/>
          <p:nvPr/>
        </p:nvSpPr>
        <p:spPr>
          <a:xfrm>
            <a:off x="4479925" y="3244850"/>
            <a:ext cx="184200" cy="368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 </a:t>
            </a:r>
            <a:endParaRPr/>
          </a:p>
        </p:txBody>
      </p:sp>
      <p:pic>
        <p:nvPicPr>
          <p:cNvPr id="266" name="Shape 266"/>
          <p:cNvPicPr preferRelativeResize="0"/>
          <p:nvPr/>
        </p:nvPicPr>
        <p:blipFill rotWithShape="1">
          <a:blip r:embed="rId3">
            <a:alphaModFix/>
          </a:blip>
          <a:srcRect b="0" l="0" r="0" t="0"/>
          <a:stretch/>
        </p:blipFill>
        <p:spPr>
          <a:xfrm>
            <a:off x="6219912" y="5237083"/>
            <a:ext cx="2924100" cy="15621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1" name="Shape 271"/>
        <p:cNvGrpSpPr/>
        <p:nvPr/>
      </p:nvGrpSpPr>
      <p:grpSpPr>
        <a:xfrm>
          <a:off x="0" y="0"/>
          <a:ext cx="0" cy="0"/>
          <a:chOff x="0" y="0"/>
          <a:chExt cx="0" cy="0"/>
        </a:xfrm>
      </p:grpSpPr>
      <p:sp>
        <p:nvSpPr>
          <p:cNvPr id="272" name="Shape 272"/>
          <p:cNvSpPr txBox="1"/>
          <p:nvPr/>
        </p:nvSpPr>
        <p:spPr>
          <a:xfrm>
            <a:off x="0" y="1534275"/>
            <a:ext cx="9144000" cy="4655400"/>
          </a:xfrm>
          <a:prstGeom prst="rect">
            <a:avLst/>
          </a:prstGeom>
          <a:noFill/>
          <a:ln>
            <a:noFill/>
          </a:ln>
        </p:spPr>
        <p:txBody>
          <a:bodyPr anchorCtr="0" anchor="t" bIns="45700" lIns="91425" spcFirstLastPara="1" rIns="91425" wrap="square" tIns="45700">
            <a:noAutofit/>
          </a:bodyPr>
          <a:lstStyle/>
          <a:p>
            <a:pPr indent="-514350" lvl="0" marL="514350" marR="0" rtl="0" algn="ctr">
              <a:spcBef>
                <a:spcPts val="0"/>
              </a:spcBef>
              <a:spcAft>
                <a:spcPts val="0"/>
              </a:spcAft>
              <a:buNone/>
            </a:pPr>
            <a:r>
              <a:t/>
            </a:r>
            <a:endParaRPr b="1" sz="1800">
              <a:solidFill>
                <a:schemeClr val="dk1"/>
              </a:solidFill>
              <a:latin typeface="Cambria"/>
              <a:ea typeface="Cambria"/>
              <a:cs typeface="Cambria"/>
              <a:sym typeface="Cambria"/>
            </a:endParaRPr>
          </a:p>
          <a:p>
            <a:pPr indent="-342900" lvl="1" marL="800100" marR="0" rtl="0" algn="l">
              <a:spcBef>
                <a:spcPts val="560"/>
              </a:spcBef>
              <a:spcAft>
                <a:spcPts val="0"/>
              </a:spcAft>
              <a:buClr>
                <a:schemeClr val="dk1"/>
              </a:buClr>
              <a:buSzPts val="2800"/>
              <a:buFont typeface="Noto Sans Symbols"/>
              <a:buChar char="➢"/>
            </a:pPr>
            <a:r>
              <a:rPr b="0" i="0" lang="en-US" sz="2800" u="none" cap="none" strike="noStrike">
                <a:solidFill>
                  <a:schemeClr val="dk1"/>
                </a:solidFill>
                <a:latin typeface="Cambria"/>
                <a:ea typeface="Cambria"/>
                <a:cs typeface="Cambria"/>
                <a:sym typeface="Cambria"/>
              </a:rPr>
              <a:t>Tiered targets within a SLG</a:t>
            </a:r>
            <a:endParaRPr b="0" i="0" sz="2800" u="none" cap="none" strike="noStrike">
              <a:solidFill>
                <a:schemeClr val="dk1"/>
              </a:solidFill>
              <a:latin typeface="Cambria"/>
              <a:ea typeface="Cambria"/>
              <a:cs typeface="Cambria"/>
              <a:sym typeface="Cambria"/>
            </a:endParaRPr>
          </a:p>
          <a:p>
            <a:pPr indent="-342900" lvl="2" marL="12573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If baseline data analysis shows wide range of skill/ability</a:t>
            </a:r>
            <a:endParaRPr/>
          </a:p>
          <a:p>
            <a:pPr indent="-342900" lvl="2" marL="12573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Different targets for different groups of students -- but still must include all students!!</a:t>
            </a:r>
            <a:endParaRPr b="0" i="0" sz="2400" u="none" cap="none" strike="noStrike">
              <a:solidFill>
                <a:schemeClr val="dk1"/>
              </a:solidFill>
              <a:latin typeface="Cambria"/>
              <a:ea typeface="Cambria"/>
              <a:cs typeface="Cambria"/>
              <a:sym typeface="Cambria"/>
            </a:endParaRPr>
          </a:p>
          <a:p>
            <a:pPr indent="0" lvl="0" marL="914400" marR="0" rtl="0" algn="l">
              <a:spcBef>
                <a:spcPts val="480"/>
              </a:spcBef>
              <a:spcAft>
                <a:spcPts val="0"/>
              </a:spcAft>
              <a:buNone/>
            </a:pPr>
            <a:r>
              <a:t/>
            </a:r>
            <a:endParaRPr sz="2400">
              <a:solidFill>
                <a:schemeClr val="dk1"/>
              </a:solidFill>
              <a:latin typeface="Cambria"/>
              <a:ea typeface="Cambria"/>
              <a:cs typeface="Cambria"/>
              <a:sym typeface="Cambria"/>
            </a:endParaRPr>
          </a:p>
          <a:p>
            <a:pPr indent="-342900" lvl="1" marL="800100" marR="0" rtl="0" algn="l">
              <a:spcBef>
                <a:spcPts val="560"/>
              </a:spcBef>
              <a:spcAft>
                <a:spcPts val="0"/>
              </a:spcAft>
              <a:buClr>
                <a:schemeClr val="dk1"/>
              </a:buClr>
              <a:buSzPts val="2800"/>
              <a:buFont typeface="Noto Sans Symbols"/>
              <a:buChar char="➢"/>
            </a:pPr>
            <a:r>
              <a:rPr b="0" i="0" lang="en-US" sz="2800" u="none" cap="none" strike="noStrike">
                <a:solidFill>
                  <a:schemeClr val="dk1"/>
                </a:solidFill>
                <a:latin typeface="Cambria"/>
                <a:ea typeface="Cambria"/>
                <a:cs typeface="Cambria"/>
                <a:sym typeface="Cambria"/>
              </a:rPr>
              <a:t>Targeted SLG</a:t>
            </a:r>
            <a:endParaRPr b="0" i="0" sz="2800" u="none" cap="none" strike="noStrike">
              <a:solidFill>
                <a:schemeClr val="dk1"/>
              </a:solidFill>
              <a:latin typeface="Cambria"/>
              <a:ea typeface="Cambria"/>
              <a:cs typeface="Cambria"/>
              <a:sym typeface="Cambria"/>
            </a:endParaRPr>
          </a:p>
          <a:p>
            <a:pPr indent="-342900" lvl="2" marL="12573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Subgroups of students or specific skills -- ok</a:t>
            </a:r>
            <a:r>
              <a:rPr lang="en-US" sz="2400">
                <a:solidFill>
                  <a:schemeClr val="dk1"/>
                </a:solidFill>
                <a:latin typeface="Cambria"/>
                <a:ea typeface="Cambria"/>
                <a:cs typeface="Cambria"/>
                <a:sym typeface="Cambria"/>
              </a:rPr>
              <a:t> as long as all students are covered between two goals</a:t>
            </a:r>
            <a:endParaRPr/>
          </a:p>
          <a:p>
            <a:pPr indent="-139700" lvl="2" marL="1257300" marR="0" rtl="0" algn="l">
              <a:spcBef>
                <a:spcPts val="640"/>
              </a:spcBef>
              <a:spcAft>
                <a:spcPts val="0"/>
              </a:spcAft>
              <a:buClr>
                <a:schemeClr val="dk1"/>
              </a:buClr>
              <a:buSzPts val="3200"/>
              <a:buFont typeface="Arial"/>
              <a:buNone/>
            </a:pPr>
            <a:r>
              <a:t/>
            </a:r>
            <a:endParaRPr b="0" i="0" sz="3200" u="none" cap="none" strike="noStrike">
              <a:solidFill>
                <a:schemeClr val="dk1"/>
              </a:solidFill>
              <a:latin typeface="Cambria"/>
              <a:ea typeface="Cambria"/>
              <a:cs typeface="Cambria"/>
              <a:sym typeface="Cambria"/>
            </a:endParaRPr>
          </a:p>
        </p:txBody>
      </p:sp>
      <p:sp>
        <p:nvSpPr>
          <p:cNvPr id="273" name="Shape 27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lang="en-US" sz="4800">
                <a:solidFill>
                  <a:srgbClr val="FF0000"/>
                </a:solidFill>
                <a:latin typeface="Cambria"/>
                <a:ea typeface="Cambria"/>
                <a:cs typeface="Cambria"/>
                <a:sym typeface="Cambria"/>
              </a:rPr>
              <a:t>Tiering</a:t>
            </a:r>
            <a:endParaRPr b="0" i="0" sz="4800" u="none" cap="none" strike="noStrike">
              <a:solidFill>
                <a:srgbClr val="FF0000"/>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8" name="Shape 278"/>
        <p:cNvGrpSpPr/>
        <p:nvPr/>
      </p:nvGrpSpPr>
      <p:grpSpPr>
        <a:xfrm>
          <a:off x="0" y="0"/>
          <a:ext cx="0" cy="0"/>
          <a:chOff x="0" y="0"/>
          <a:chExt cx="0" cy="0"/>
        </a:xfrm>
      </p:grpSpPr>
      <p:sp>
        <p:nvSpPr>
          <p:cNvPr id="279" name="Shape 279"/>
          <p:cNvSpPr txBox="1"/>
          <p:nvPr>
            <p:ph type="title"/>
          </p:nvPr>
        </p:nvSpPr>
        <p:spPr>
          <a:xfrm>
            <a:off x="311700" y="322728"/>
            <a:ext cx="8520600" cy="1034100"/>
          </a:xfrm>
          <a:prstGeom prst="rect">
            <a:avLst/>
          </a:prstGeom>
        </p:spPr>
        <p:txBody>
          <a:bodyPr anchorCtr="0" anchor="t" bIns="91425" lIns="91425" spcFirstLastPara="1" rIns="91425" wrap="square" tIns="91425">
            <a:noAutofit/>
          </a:bodyPr>
          <a:lstStyle/>
          <a:p>
            <a:pPr indent="0" lvl="0" marL="0" algn="ctr">
              <a:spcBef>
                <a:spcPts val="0"/>
              </a:spcBef>
              <a:spcAft>
                <a:spcPts val="0"/>
              </a:spcAft>
              <a:buNone/>
            </a:pPr>
            <a:r>
              <a:rPr b="1" lang="en-US" sz="3600">
                <a:solidFill>
                  <a:srgbClr val="FF0000"/>
                </a:solidFill>
                <a:latin typeface="Cambria"/>
                <a:ea typeface="Cambria"/>
                <a:cs typeface="Cambria"/>
                <a:sym typeface="Cambria"/>
              </a:rPr>
              <a:t>Tiering Example</a:t>
            </a:r>
            <a:endParaRPr b="1" sz="3600">
              <a:solidFill>
                <a:srgbClr val="FF0000"/>
              </a:solidFill>
              <a:latin typeface="Cambria"/>
              <a:ea typeface="Cambria"/>
              <a:cs typeface="Cambria"/>
              <a:sym typeface="Cambria"/>
            </a:endParaRPr>
          </a:p>
        </p:txBody>
      </p:sp>
      <p:graphicFrame>
        <p:nvGraphicFramePr>
          <p:cNvPr id="280" name="Shape 280"/>
          <p:cNvGraphicFramePr/>
          <p:nvPr/>
        </p:nvGraphicFramePr>
        <p:xfrm>
          <a:off x="283750" y="1417638"/>
          <a:ext cx="3000000" cy="3000000"/>
        </p:xfrm>
        <a:graphic>
          <a:graphicData uri="http://schemas.openxmlformats.org/drawingml/2006/table">
            <a:tbl>
              <a:tblPr>
                <a:noFill/>
                <a:tableStyleId>{658BBA75-5CB8-4297-9F8C-C727B13D93B0}</a:tableStyleId>
              </a:tblPr>
              <a:tblGrid>
                <a:gridCol w="3613625"/>
                <a:gridCol w="5009100"/>
              </a:tblGrid>
              <a:tr h="975100">
                <a:tc>
                  <a:txBody>
                    <a:bodyPr>
                      <a:noAutofit/>
                    </a:bodyPr>
                    <a:lstStyle/>
                    <a:p>
                      <a:pPr indent="0" lvl="0" marL="0" marR="0" rtl="0" algn="l">
                        <a:lnSpc>
                          <a:spcPct val="100000"/>
                        </a:lnSpc>
                        <a:spcBef>
                          <a:spcPts val="0"/>
                        </a:spcBef>
                        <a:spcAft>
                          <a:spcPts val="0"/>
                        </a:spcAft>
                        <a:buClr>
                          <a:srgbClr val="FFFFFF"/>
                        </a:buClr>
                        <a:buFont typeface="Cambria"/>
                        <a:buNone/>
                      </a:pPr>
                      <a:r>
                        <a:rPr b="1" i="0" lang="en-US" sz="3000" u="none" cap="none" strike="noStrike">
                          <a:solidFill>
                            <a:srgbClr val="FFFFFF"/>
                          </a:solidFill>
                          <a:latin typeface="Cambria"/>
                          <a:ea typeface="Cambria"/>
                          <a:cs typeface="Cambria"/>
                          <a:sym typeface="Cambria"/>
                        </a:rPr>
                        <a:t>Baseline Score Range</a:t>
                      </a:r>
                      <a:endParaRPr sz="3000"/>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38100">
                      <a:solidFill>
                        <a:schemeClr val="lt1"/>
                      </a:solidFill>
                      <a:prstDash val="solid"/>
                      <a:round/>
                      <a:headEnd len="med" w="med" type="none"/>
                      <a:tailEnd len="med" w="med" type="none"/>
                    </a:lnB>
                    <a:solidFill>
                      <a:schemeClr val="accent1"/>
                    </a:solidFill>
                  </a:tcPr>
                </a:tc>
                <a:tc>
                  <a:txBody>
                    <a:bodyPr>
                      <a:noAutofit/>
                    </a:bodyPr>
                    <a:lstStyle/>
                    <a:p>
                      <a:pPr indent="0" lvl="0" marL="0" marR="0" rtl="0" algn="l">
                        <a:lnSpc>
                          <a:spcPct val="100000"/>
                        </a:lnSpc>
                        <a:spcBef>
                          <a:spcPts val="0"/>
                        </a:spcBef>
                        <a:spcAft>
                          <a:spcPts val="0"/>
                        </a:spcAft>
                        <a:buClr>
                          <a:srgbClr val="FFFFFF"/>
                        </a:buClr>
                        <a:buFont typeface="Cambria"/>
                        <a:buNone/>
                      </a:pPr>
                      <a:r>
                        <a:rPr b="1" i="0" lang="en-US" sz="3000" u="none" cap="none" strike="noStrike">
                          <a:solidFill>
                            <a:srgbClr val="FFFFFF"/>
                          </a:solidFill>
                          <a:latin typeface="Cambria"/>
                          <a:ea typeface="Cambria"/>
                          <a:cs typeface="Cambria"/>
                          <a:sym typeface="Cambria"/>
                        </a:rPr>
                        <a:t>Target Score on End-Of –Year Portfolio</a:t>
                      </a:r>
                      <a:endParaRPr sz="3000"/>
                    </a:p>
                    <a:p>
                      <a:pPr indent="0" lvl="0" marL="0" marR="0" rtl="0" algn="l">
                        <a:lnSpc>
                          <a:spcPct val="100000"/>
                        </a:lnSpc>
                        <a:spcBef>
                          <a:spcPts val="0"/>
                        </a:spcBef>
                        <a:spcAft>
                          <a:spcPts val="0"/>
                        </a:spcAft>
                        <a:buClr>
                          <a:schemeClr val="dk1"/>
                        </a:buClr>
                        <a:buFont typeface="Calibri"/>
                        <a:buNone/>
                      </a:pPr>
                      <a:r>
                        <a:t/>
                      </a:r>
                      <a:endParaRPr b="1" i="0" sz="3000" u="none" cap="none" strike="noStrike">
                        <a:solidFill>
                          <a:srgbClr val="FFFFFF"/>
                        </a:solidFill>
                        <a:latin typeface="Cambria"/>
                        <a:ea typeface="Cambria"/>
                        <a:cs typeface="Cambria"/>
                        <a:sym typeface="Cambria"/>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38100">
                      <a:solidFill>
                        <a:schemeClr val="lt1"/>
                      </a:solidFill>
                      <a:prstDash val="solid"/>
                      <a:round/>
                      <a:headEnd len="med" w="med" type="none"/>
                      <a:tailEnd len="med" w="med" type="none"/>
                    </a:lnB>
                    <a:solidFill>
                      <a:schemeClr val="accent1"/>
                    </a:solidFill>
                  </a:tcPr>
                </a:tc>
              </a:tr>
              <a:tr h="544725">
                <a:tc>
                  <a:txBody>
                    <a:bodyPr>
                      <a:noAutofit/>
                    </a:bodyPr>
                    <a:lstStyle/>
                    <a:p>
                      <a:pPr indent="0" lvl="0" marL="0" marR="0" rtl="0" algn="l">
                        <a:lnSpc>
                          <a:spcPct val="100000"/>
                        </a:lnSpc>
                        <a:spcBef>
                          <a:spcPts val="0"/>
                        </a:spcBef>
                        <a:spcAft>
                          <a:spcPts val="0"/>
                        </a:spcAft>
                        <a:buClr>
                          <a:srgbClr val="000000"/>
                        </a:buClr>
                        <a:buFont typeface="Cambria"/>
                        <a:buNone/>
                      </a:pPr>
                      <a:r>
                        <a:rPr b="0" i="0" lang="en-US" sz="3000" u="none" cap="none" strike="noStrike">
                          <a:solidFill>
                            <a:srgbClr val="000000"/>
                          </a:solidFill>
                          <a:latin typeface="Cambria"/>
                          <a:ea typeface="Cambria"/>
                          <a:cs typeface="Cambria"/>
                          <a:sym typeface="Cambria"/>
                        </a:rPr>
                        <a:t>20-30</a:t>
                      </a:r>
                      <a:endParaRPr sz="3000"/>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381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E7F3F4"/>
                    </a:solidFill>
                  </a:tcPr>
                </a:tc>
                <a:tc>
                  <a:txBody>
                    <a:bodyPr>
                      <a:noAutofit/>
                    </a:bodyPr>
                    <a:lstStyle/>
                    <a:p>
                      <a:pPr indent="0" lvl="0" marL="0" marR="0" rtl="0" algn="l">
                        <a:lnSpc>
                          <a:spcPct val="100000"/>
                        </a:lnSpc>
                        <a:spcBef>
                          <a:spcPts val="0"/>
                        </a:spcBef>
                        <a:spcAft>
                          <a:spcPts val="0"/>
                        </a:spcAft>
                        <a:buClr>
                          <a:srgbClr val="000000"/>
                        </a:buClr>
                        <a:buFont typeface="Cambria"/>
                        <a:buNone/>
                      </a:pPr>
                      <a:r>
                        <a:rPr b="0" i="0" lang="en-US" sz="3000" u="none" cap="none" strike="noStrike">
                          <a:solidFill>
                            <a:srgbClr val="000000"/>
                          </a:solidFill>
                          <a:latin typeface="Cambria"/>
                          <a:ea typeface="Cambria"/>
                          <a:cs typeface="Cambria"/>
                          <a:sym typeface="Cambria"/>
                        </a:rPr>
                        <a:t>70</a:t>
                      </a:r>
                      <a:endParaRPr sz="3000"/>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381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E7F3F4"/>
                    </a:solidFill>
                  </a:tcPr>
                </a:tc>
              </a:tr>
              <a:tr h="544725">
                <a:tc>
                  <a:txBody>
                    <a:bodyPr>
                      <a:noAutofit/>
                    </a:bodyPr>
                    <a:lstStyle/>
                    <a:p>
                      <a:pPr indent="0" lvl="0" marL="0" marR="0" rtl="0" algn="l">
                        <a:lnSpc>
                          <a:spcPct val="100000"/>
                        </a:lnSpc>
                        <a:spcBef>
                          <a:spcPts val="0"/>
                        </a:spcBef>
                        <a:spcAft>
                          <a:spcPts val="0"/>
                        </a:spcAft>
                        <a:buClr>
                          <a:srgbClr val="000000"/>
                        </a:buClr>
                        <a:buFont typeface="Cambria"/>
                        <a:buNone/>
                      </a:pPr>
                      <a:r>
                        <a:rPr b="0" i="0" lang="en-US" sz="3000" u="none" cap="none" strike="noStrike">
                          <a:solidFill>
                            <a:srgbClr val="000000"/>
                          </a:solidFill>
                          <a:latin typeface="Cambria"/>
                          <a:ea typeface="Cambria"/>
                          <a:cs typeface="Cambria"/>
                          <a:sym typeface="Cambria"/>
                        </a:rPr>
                        <a:t>31-50</a:t>
                      </a:r>
                      <a:endParaRPr sz="3000"/>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F3F9FA"/>
                    </a:solidFill>
                  </a:tcPr>
                </a:tc>
                <a:tc>
                  <a:txBody>
                    <a:bodyPr>
                      <a:noAutofit/>
                    </a:bodyPr>
                    <a:lstStyle/>
                    <a:p>
                      <a:pPr indent="0" lvl="0" marL="0" marR="0" rtl="0" algn="l">
                        <a:lnSpc>
                          <a:spcPct val="100000"/>
                        </a:lnSpc>
                        <a:spcBef>
                          <a:spcPts val="0"/>
                        </a:spcBef>
                        <a:spcAft>
                          <a:spcPts val="0"/>
                        </a:spcAft>
                        <a:buClr>
                          <a:srgbClr val="000000"/>
                        </a:buClr>
                        <a:buFont typeface="Cambria"/>
                        <a:buNone/>
                      </a:pPr>
                      <a:r>
                        <a:rPr b="0" i="0" lang="en-US" sz="3000" u="none" cap="none" strike="noStrike">
                          <a:solidFill>
                            <a:srgbClr val="000000"/>
                          </a:solidFill>
                          <a:latin typeface="Cambria"/>
                          <a:ea typeface="Cambria"/>
                          <a:cs typeface="Cambria"/>
                          <a:sym typeface="Cambria"/>
                        </a:rPr>
                        <a:t>80</a:t>
                      </a:r>
                      <a:endParaRPr sz="3000"/>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F3F9FA"/>
                    </a:solidFill>
                  </a:tcPr>
                </a:tc>
              </a:tr>
              <a:tr h="544725">
                <a:tc>
                  <a:txBody>
                    <a:bodyPr>
                      <a:noAutofit/>
                    </a:bodyPr>
                    <a:lstStyle/>
                    <a:p>
                      <a:pPr indent="0" lvl="0" marL="0" marR="0" rtl="0" algn="l">
                        <a:lnSpc>
                          <a:spcPct val="100000"/>
                        </a:lnSpc>
                        <a:spcBef>
                          <a:spcPts val="0"/>
                        </a:spcBef>
                        <a:spcAft>
                          <a:spcPts val="0"/>
                        </a:spcAft>
                        <a:buClr>
                          <a:srgbClr val="000000"/>
                        </a:buClr>
                        <a:buFont typeface="Cambria"/>
                        <a:buNone/>
                      </a:pPr>
                      <a:r>
                        <a:rPr b="0" i="0" lang="en-US" sz="3000" u="none" cap="none" strike="noStrike">
                          <a:solidFill>
                            <a:srgbClr val="000000"/>
                          </a:solidFill>
                          <a:latin typeface="Cambria"/>
                          <a:ea typeface="Cambria"/>
                          <a:cs typeface="Cambria"/>
                          <a:sym typeface="Cambria"/>
                        </a:rPr>
                        <a:t>51-70</a:t>
                      </a:r>
                      <a:endParaRPr sz="3000"/>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E7F3F4"/>
                    </a:solidFill>
                  </a:tcPr>
                </a:tc>
                <a:tc>
                  <a:txBody>
                    <a:bodyPr>
                      <a:noAutofit/>
                    </a:bodyPr>
                    <a:lstStyle/>
                    <a:p>
                      <a:pPr indent="0" lvl="0" marL="0" marR="0" rtl="0" algn="l">
                        <a:lnSpc>
                          <a:spcPct val="100000"/>
                        </a:lnSpc>
                        <a:spcBef>
                          <a:spcPts val="0"/>
                        </a:spcBef>
                        <a:spcAft>
                          <a:spcPts val="0"/>
                        </a:spcAft>
                        <a:buClr>
                          <a:srgbClr val="000000"/>
                        </a:buClr>
                        <a:buFont typeface="Cambria"/>
                        <a:buNone/>
                      </a:pPr>
                      <a:r>
                        <a:rPr b="0" i="0" lang="en-US" sz="3000" u="none" cap="none" strike="noStrike">
                          <a:solidFill>
                            <a:srgbClr val="000000"/>
                          </a:solidFill>
                          <a:latin typeface="Cambria"/>
                          <a:ea typeface="Cambria"/>
                          <a:cs typeface="Cambria"/>
                          <a:sym typeface="Cambria"/>
                        </a:rPr>
                        <a:t>90</a:t>
                      </a:r>
                      <a:endParaRPr sz="3000"/>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E7F3F4"/>
                    </a:solidFill>
                  </a:tcPr>
                </a:tc>
              </a:tr>
              <a:tr h="891325">
                <a:tc>
                  <a:txBody>
                    <a:bodyPr>
                      <a:noAutofit/>
                    </a:bodyPr>
                    <a:lstStyle/>
                    <a:p>
                      <a:pPr indent="0" lvl="0" marL="0" marR="0" rtl="0" algn="l">
                        <a:lnSpc>
                          <a:spcPct val="100000"/>
                        </a:lnSpc>
                        <a:spcBef>
                          <a:spcPts val="0"/>
                        </a:spcBef>
                        <a:spcAft>
                          <a:spcPts val="0"/>
                        </a:spcAft>
                        <a:buClr>
                          <a:srgbClr val="000000"/>
                        </a:buClr>
                        <a:buFont typeface="Cambria"/>
                        <a:buNone/>
                      </a:pPr>
                      <a:r>
                        <a:rPr b="0" i="0" lang="en-US" sz="3000" u="none" cap="none" strike="noStrike">
                          <a:solidFill>
                            <a:srgbClr val="000000"/>
                          </a:solidFill>
                          <a:latin typeface="Cambria"/>
                          <a:ea typeface="Cambria"/>
                          <a:cs typeface="Cambria"/>
                          <a:sym typeface="Cambria"/>
                        </a:rPr>
                        <a:t>71-85</a:t>
                      </a:r>
                      <a:endParaRPr sz="3000"/>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F3F9FA"/>
                    </a:solidFill>
                  </a:tcPr>
                </a:tc>
                <a:tc>
                  <a:txBody>
                    <a:bodyPr>
                      <a:noAutofit/>
                    </a:bodyPr>
                    <a:lstStyle/>
                    <a:p>
                      <a:pPr indent="0" lvl="0" marL="0" marR="0" rtl="0" algn="l">
                        <a:lnSpc>
                          <a:spcPct val="100000"/>
                        </a:lnSpc>
                        <a:spcBef>
                          <a:spcPts val="0"/>
                        </a:spcBef>
                        <a:spcAft>
                          <a:spcPts val="0"/>
                        </a:spcAft>
                        <a:buClr>
                          <a:srgbClr val="000000"/>
                        </a:buClr>
                        <a:buFont typeface="Cambria"/>
                        <a:buNone/>
                      </a:pPr>
                      <a:r>
                        <a:rPr b="0" i="0" lang="en-US" sz="3000" u="none" cap="none" strike="noStrike">
                          <a:solidFill>
                            <a:srgbClr val="000000"/>
                          </a:solidFill>
                          <a:latin typeface="Cambria"/>
                          <a:ea typeface="Cambria"/>
                          <a:cs typeface="Cambria"/>
                          <a:sym typeface="Cambria"/>
                        </a:rPr>
                        <a:t>90 &amp; score of 85+ on capstone project</a:t>
                      </a:r>
                      <a:endParaRPr sz="3000"/>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F3F9FA"/>
                    </a:solidFill>
                  </a:tcPr>
                </a:tc>
              </a:tr>
              <a:tr h="891325">
                <a:tc>
                  <a:txBody>
                    <a:bodyPr>
                      <a:noAutofit/>
                    </a:bodyPr>
                    <a:lstStyle/>
                    <a:p>
                      <a:pPr indent="0" lvl="0" marL="0" marR="0" rtl="0" algn="l">
                        <a:lnSpc>
                          <a:spcPct val="100000"/>
                        </a:lnSpc>
                        <a:spcBef>
                          <a:spcPts val="0"/>
                        </a:spcBef>
                        <a:spcAft>
                          <a:spcPts val="0"/>
                        </a:spcAft>
                        <a:buClr>
                          <a:srgbClr val="000000"/>
                        </a:buClr>
                        <a:buFont typeface="Cambria"/>
                        <a:buNone/>
                      </a:pPr>
                      <a:r>
                        <a:rPr b="0" i="0" lang="en-US" sz="3000" u="none" cap="none" strike="noStrike">
                          <a:solidFill>
                            <a:srgbClr val="000000"/>
                          </a:solidFill>
                          <a:latin typeface="Cambria"/>
                          <a:ea typeface="Cambria"/>
                          <a:cs typeface="Cambria"/>
                          <a:sym typeface="Cambria"/>
                        </a:rPr>
                        <a:t>86-95</a:t>
                      </a:r>
                      <a:endParaRPr sz="3000"/>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E7F3F4"/>
                    </a:solidFill>
                  </a:tcPr>
                </a:tc>
                <a:tc>
                  <a:txBody>
                    <a:bodyPr>
                      <a:noAutofit/>
                    </a:bodyPr>
                    <a:lstStyle/>
                    <a:p>
                      <a:pPr indent="0" lvl="0" marL="0" marR="0" rtl="0" algn="l">
                        <a:lnSpc>
                          <a:spcPct val="100000"/>
                        </a:lnSpc>
                        <a:spcBef>
                          <a:spcPts val="0"/>
                        </a:spcBef>
                        <a:spcAft>
                          <a:spcPts val="0"/>
                        </a:spcAft>
                        <a:buClr>
                          <a:srgbClr val="000000"/>
                        </a:buClr>
                        <a:buFont typeface="Cambria"/>
                        <a:buNone/>
                      </a:pPr>
                      <a:r>
                        <a:rPr b="0" i="0" lang="en-US" sz="3000" u="none" cap="none" strike="noStrike">
                          <a:solidFill>
                            <a:srgbClr val="000000"/>
                          </a:solidFill>
                          <a:latin typeface="Cambria"/>
                          <a:ea typeface="Cambria"/>
                          <a:cs typeface="Cambria"/>
                          <a:sym typeface="Cambria"/>
                        </a:rPr>
                        <a:t>95 &amp; score of 85+ on capstone project</a:t>
                      </a:r>
                      <a:endParaRPr sz="3000"/>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E7F3F4"/>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5" name="Shape 285"/>
        <p:cNvGrpSpPr/>
        <p:nvPr/>
      </p:nvGrpSpPr>
      <p:grpSpPr>
        <a:xfrm>
          <a:off x="0" y="0"/>
          <a:ext cx="0" cy="0"/>
          <a:chOff x="0" y="0"/>
          <a:chExt cx="0" cy="0"/>
        </a:xfrm>
      </p:grpSpPr>
      <p:graphicFrame>
        <p:nvGraphicFramePr>
          <p:cNvPr id="286" name="Shape 286"/>
          <p:cNvGraphicFramePr/>
          <p:nvPr/>
        </p:nvGraphicFramePr>
        <p:xfrm>
          <a:off x="0" y="0"/>
          <a:ext cx="3000000" cy="3000000"/>
        </p:xfrm>
        <a:graphic>
          <a:graphicData uri="http://schemas.openxmlformats.org/drawingml/2006/table">
            <a:tbl>
              <a:tblPr>
                <a:noFill/>
                <a:tableStyleId>{658BBA75-5CB8-4297-9F8C-C727B13D93B0}</a:tableStyleId>
              </a:tblPr>
              <a:tblGrid>
                <a:gridCol w="2822025"/>
                <a:gridCol w="3011225"/>
                <a:gridCol w="3310750"/>
              </a:tblGrid>
              <a:tr h="609725">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Possible score 1-6</a:t>
                      </a:r>
                      <a:endParaRPr/>
                    </a:p>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Student</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Audience &amp; Purpose</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Idea Development</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304850">
                <a:tc>
                  <a:txBody>
                    <a:bodyPr>
                      <a:noAutofit/>
                    </a:bodyPr>
                    <a:lstStyle/>
                    <a:p>
                      <a:pPr indent="0" lvl="0" marL="0" marR="0" rtl="0" algn="l">
                        <a:spcBef>
                          <a:spcPts val="0"/>
                        </a:spcBef>
                        <a:spcAft>
                          <a:spcPts val="0"/>
                        </a:spcAft>
                        <a:buNone/>
                      </a:pPr>
                      <a:r>
                        <a:rPr b="1" lang="en-US" sz="1800" u="none" cap="none" strike="noStrike">
                          <a:solidFill>
                            <a:srgbClr val="FF0000"/>
                          </a:solidFill>
                          <a:latin typeface="Cambria"/>
                          <a:ea typeface="Cambria"/>
                          <a:cs typeface="Cambria"/>
                          <a:sym typeface="Cambria"/>
                        </a:rPr>
                        <a:t>Student 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304850">
                <a:tc>
                  <a:txBody>
                    <a:bodyPr>
                      <a:noAutofit/>
                    </a:bodyPr>
                    <a:lstStyle/>
                    <a:p>
                      <a:pPr indent="0" lvl="0" marL="0" marR="0" rtl="0" algn="l">
                        <a:spcBef>
                          <a:spcPts val="0"/>
                        </a:spcBef>
                        <a:spcAft>
                          <a:spcPts val="0"/>
                        </a:spcAft>
                        <a:buNone/>
                      </a:pPr>
                      <a:r>
                        <a:rPr b="1" lang="en-US" sz="1800" u="none" cap="none" strike="noStrike">
                          <a:solidFill>
                            <a:srgbClr val="FF0000"/>
                          </a:solidFill>
                          <a:latin typeface="Cambria"/>
                          <a:ea typeface="Cambria"/>
                          <a:cs typeface="Cambria"/>
                          <a:sym typeface="Cambria"/>
                        </a:rPr>
                        <a:t>Student 8</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304850">
                <a:tc>
                  <a:txBody>
                    <a:bodyPr>
                      <a:noAutofit/>
                    </a:bodyPr>
                    <a:lstStyle/>
                    <a:p>
                      <a:pPr indent="0" lvl="0" marL="0" marR="0" rtl="0" algn="l">
                        <a:spcBef>
                          <a:spcPts val="0"/>
                        </a:spcBef>
                        <a:spcAft>
                          <a:spcPts val="0"/>
                        </a:spcAft>
                        <a:buNone/>
                      </a:pPr>
                      <a:r>
                        <a:rPr b="1" lang="en-US" sz="1800" u="none" cap="none" strike="noStrike">
                          <a:solidFill>
                            <a:srgbClr val="FF0000"/>
                          </a:solidFill>
                          <a:latin typeface="Cambria"/>
                          <a:ea typeface="Cambria"/>
                          <a:cs typeface="Cambria"/>
                          <a:sym typeface="Cambria"/>
                        </a:rPr>
                        <a:t>Student 13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304850">
                <a:tc>
                  <a:txBody>
                    <a:bodyPr>
                      <a:noAutofit/>
                    </a:bodyPr>
                    <a:lstStyle/>
                    <a:p>
                      <a:pPr indent="0" lvl="0" marL="0" marR="0" rtl="0" algn="l">
                        <a:spcBef>
                          <a:spcPts val="0"/>
                        </a:spcBef>
                        <a:spcAft>
                          <a:spcPts val="0"/>
                        </a:spcAft>
                        <a:buNone/>
                      </a:pPr>
                      <a:r>
                        <a:rPr b="1" lang="en-US" sz="1800" u="none" cap="none" strike="noStrike">
                          <a:solidFill>
                            <a:srgbClr val="FF0000"/>
                          </a:solidFill>
                          <a:latin typeface="Cambria"/>
                          <a:ea typeface="Cambria"/>
                          <a:cs typeface="Cambria"/>
                          <a:sym typeface="Cambria"/>
                        </a:rPr>
                        <a:t>Student 17</a:t>
                      </a:r>
                      <a:endParaRPr b="1" sz="1800" u="none" cap="none" strike="noStrike">
                        <a:solidFill>
                          <a:srgbClr val="FF0000"/>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nchor="ctr">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nchor="ctr">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304850">
                <a:tc>
                  <a:txBody>
                    <a:bodyPr>
                      <a:noAutofit/>
                    </a:bodyPr>
                    <a:lstStyle/>
                    <a:p>
                      <a:pPr indent="0" lvl="0" marL="0" marR="0" rtl="0" algn="l">
                        <a:spcBef>
                          <a:spcPts val="0"/>
                        </a:spcBef>
                        <a:spcAft>
                          <a:spcPts val="0"/>
                        </a:spcAft>
                        <a:buNone/>
                      </a:pPr>
                      <a:r>
                        <a:rPr b="1" lang="en-US" sz="1800" u="none" cap="none" strike="noStrike">
                          <a:solidFill>
                            <a:srgbClr val="FFC000"/>
                          </a:solidFill>
                          <a:latin typeface="Cambria"/>
                          <a:ea typeface="Cambria"/>
                          <a:cs typeface="Cambria"/>
                          <a:sym typeface="Cambria"/>
                        </a:rPr>
                        <a:t>Student 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304850">
                <a:tc>
                  <a:txBody>
                    <a:bodyPr>
                      <a:noAutofit/>
                    </a:bodyPr>
                    <a:lstStyle/>
                    <a:p>
                      <a:pPr indent="0" lvl="0" marL="0" marR="0" rtl="0" algn="l">
                        <a:spcBef>
                          <a:spcPts val="0"/>
                        </a:spcBef>
                        <a:spcAft>
                          <a:spcPts val="0"/>
                        </a:spcAft>
                        <a:buNone/>
                      </a:pPr>
                      <a:r>
                        <a:rPr b="1" lang="en-US" sz="1800" u="none" cap="none" strike="noStrike">
                          <a:solidFill>
                            <a:srgbClr val="FFC000"/>
                          </a:solidFill>
                          <a:latin typeface="Cambria"/>
                          <a:ea typeface="Cambria"/>
                          <a:cs typeface="Cambria"/>
                          <a:sym typeface="Cambria"/>
                        </a:rPr>
                        <a:t>Student 4</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304850">
                <a:tc>
                  <a:txBody>
                    <a:bodyPr>
                      <a:noAutofit/>
                    </a:bodyPr>
                    <a:lstStyle/>
                    <a:p>
                      <a:pPr indent="0" lvl="0" marL="0" marR="0" rtl="0" algn="l">
                        <a:spcBef>
                          <a:spcPts val="0"/>
                        </a:spcBef>
                        <a:spcAft>
                          <a:spcPts val="0"/>
                        </a:spcAft>
                        <a:buNone/>
                      </a:pPr>
                      <a:r>
                        <a:rPr b="1" lang="en-US" sz="1800" u="none" cap="none" strike="noStrike">
                          <a:solidFill>
                            <a:srgbClr val="FFC000"/>
                          </a:solidFill>
                          <a:latin typeface="Cambria"/>
                          <a:ea typeface="Cambria"/>
                          <a:cs typeface="Cambria"/>
                          <a:sym typeface="Cambria"/>
                        </a:rPr>
                        <a:t>Student 7</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304850">
                <a:tc>
                  <a:txBody>
                    <a:bodyPr>
                      <a:noAutofit/>
                    </a:bodyPr>
                    <a:lstStyle/>
                    <a:p>
                      <a:pPr indent="0" lvl="0" marL="0" marR="0" rtl="0" algn="l">
                        <a:spcBef>
                          <a:spcPts val="0"/>
                        </a:spcBef>
                        <a:spcAft>
                          <a:spcPts val="0"/>
                        </a:spcAft>
                        <a:buNone/>
                      </a:pPr>
                      <a:r>
                        <a:rPr b="1" lang="en-US" sz="1800" u="none" cap="none" strike="noStrike">
                          <a:solidFill>
                            <a:srgbClr val="FFC000"/>
                          </a:solidFill>
                          <a:latin typeface="Cambria"/>
                          <a:ea typeface="Cambria"/>
                          <a:cs typeface="Cambria"/>
                          <a:sym typeface="Cambria"/>
                        </a:rPr>
                        <a:t>Student 10</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304850">
                <a:tc>
                  <a:txBody>
                    <a:bodyPr>
                      <a:noAutofit/>
                    </a:bodyPr>
                    <a:lstStyle/>
                    <a:p>
                      <a:pPr indent="0" lvl="0" marL="0" marR="0" rtl="0" algn="l">
                        <a:spcBef>
                          <a:spcPts val="0"/>
                        </a:spcBef>
                        <a:spcAft>
                          <a:spcPts val="0"/>
                        </a:spcAft>
                        <a:buNone/>
                      </a:pPr>
                      <a:r>
                        <a:rPr b="1" lang="en-US" sz="1800" u="none" cap="none" strike="noStrike">
                          <a:solidFill>
                            <a:srgbClr val="FFC000"/>
                          </a:solidFill>
                          <a:latin typeface="Cambria"/>
                          <a:ea typeface="Cambria"/>
                          <a:cs typeface="Cambria"/>
                          <a:sym typeface="Cambria"/>
                        </a:rPr>
                        <a:t>Student 16</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304850">
                <a:tc>
                  <a:txBody>
                    <a:bodyPr>
                      <a:noAutofit/>
                    </a:bodyPr>
                    <a:lstStyle/>
                    <a:p>
                      <a:pPr indent="0" lvl="0" marL="0" marR="0" rtl="0" algn="l">
                        <a:spcBef>
                          <a:spcPts val="0"/>
                        </a:spcBef>
                        <a:spcAft>
                          <a:spcPts val="0"/>
                        </a:spcAft>
                        <a:buNone/>
                      </a:pPr>
                      <a:r>
                        <a:rPr b="1" lang="en-US" sz="1800" u="none" cap="none" strike="noStrike">
                          <a:solidFill>
                            <a:srgbClr val="FFC000"/>
                          </a:solidFill>
                          <a:latin typeface="Cambria"/>
                          <a:ea typeface="Cambria"/>
                          <a:cs typeface="Cambria"/>
                          <a:sym typeface="Cambria"/>
                        </a:rPr>
                        <a:t>Student 20</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304850">
                <a:tc>
                  <a:txBody>
                    <a:bodyPr>
                      <a:noAutofit/>
                    </a:bodyPr>
                    <a:lstStyle/>
                    <a:p>
                      <a:pPr indent="0" lvl="0" marL="0" marR="0" rtl="0" algn="l">
                        <a:spcBef>
                          <a:spcPts val="0"/>
                        </a:spcBef>
                        <a:spcAft>
                          <a:spcPts val="0"/>
                        </a:spcAft>
                        <a:buNone/>
                      </a:pPr>
                      <a:r>
                        <a:rPr b="1" lang="en-US" sz="1800" u="none" cap="none" strike="noStrike">
                          <a:solidFill>
                            <a:srgbClr val="00B050"/>
                          </a:solidFill>
                          <a:latin typeface="Cambria"/>
                          <a:ea typeface="Cambria"/>
                          <a:cs typeface="Cambria"/>
                          <a:sym typeface="Cambria"/>
                        </a:rPr>
                        <a:t>Student 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304850">
                <a:tc>
                  <a:txBody>
                    <a:bodyPr>
                      <a:noAutofit/>
                    </a:bodyPr>
                    <a:lstStyle/>
                    <a:p>
                      <a:pPr indent="0" lvl="0" marL="0" marR="0" rtl="0" algn="l">
                        <a:spcBef>
                          <a:spcPts val="0"/>
                        </a:spcBef>
                        <a:spcAft>
                          <a:spcPts val="0"/>
                        </a:spcAft>
                        <a:buNone/>
                      </a:pPr>
                      <a:r>
                        <a:rPr b="1" lang="en-US" sz="1800" u="none" cap="none" strike="noStrike">
                          <a:solidFill>
                            <a:srgbClr val="00B050"/>
                          </a:solidFill>
                          <a:latin typeface="Cambria"/>
                          <a:ea typeface="Cambria"/>
                          <a:cs typeface="Cambria"/>
                          <a:sym typeface="Cambria"/>
                        </a:rPr>
                        <a:t>Student 5</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304850">
                <a:tc>
                  <a:txBody>
                    <a:bodyPr>
                      <a:noAutofit/>
                    </a:bodyPr>
                    <a:lstStyle/>
                    <a:p>
                      <a:pPr indent="0" lvl="0" marL="0" marR="0" rtl="0" algn="l">
                        <a:spcBef>
                          <a:spcPts val="0"/>
                        </a:spcBef>
                        <a:spcAft>
                          <a:spcPts val="0"/>
                        </a:spcAft>
                        <a:buNone/>
                      </a:pPr>
                      <a:r>
                        <a:rPr b="1" lang="en-US" sz="1800" u="none" cap="none" strike="noStrike">
                          <a:solidFill>
                            <a:srgbClr val="00B050"/>
                          </a:solidFill>
                          <a:latin typeface="Cambria"/>
                          <a:ea typeface="Cambria"/>
                          <a:cs typeface="Cambria"/>
                          <a:sym typeface="Cambria"/>
                        </a:rPr>
                        <a:t>Student 6</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304850">
                <a:tc>
                  <a:txBody>
                    <a:bodyPr>
                      <a:noAutofit/>
                    </a:bodyPr>
                    <a:lstStyle/>
                    <a:p>
                      <a:pPr indent="0" lvl="0" marL="0" marR="0" rtl="0" algn="l">
                        <a:spcBef>
                          <a:spcPts val="0"/>
                        </a:spcBef>
                        <a:spcAft>
                          <a:spcPts val="0"/>
                        </a:spcAft>
                        <a:buNone/>
                      </a:pPr>
                      <a:r>
                        <a:rPr b="1" lang="en-US" sz="1800" u="none" cap="none" strike="noStrike">
                          <a:solidFill>
                            <a:srgbClr val="00B050"/>
                          </a:solidFill>
                          <a:latin typeface="Cambria"/>
                          <a:ea typeface="Cambria"/>
                          <a:cs typeface="Cambria"/>
                          <a:sym typeface="Cambria"/>
                        </a:rPr>
                        <a:t>Student 9</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304850">
                <a:tc>
                  <a:txBody>
                    <a:bodyPr>
                      <a:noAutofit/>
                    </a:bodyPr>
                    <a:lstStyle/>
                    <a:p>
                      <a:pPr indent="0" lvl="0" marL="0" marR="0" rtl="0" algn="l">
                        <a:spcBef>
                          <a:spcPts val="0"/>
                        </a:spcBef>
                        <a:spcAft>
                          <a:spcPts val="0"/>
                        </a:spcAft>
                        <a:buNone/>
                      </a:pPr>
                      <a:r>
                        <a:rPr b="1" lang="en-US" sz="1800" u="none" cap="none" strike="noStrike">
                          <a:solidFill>
                            <a:srgbClr val="00B050"/>
                          </a:solidFill>
                          <a:latin typeface="Cambria"/>
                          <a:ea typeface="Cambria"/>
                          <a:cs typeface="Cambria"/>
                          <a:sym typeface="Cambria"/>
                        </a:rPr>
                        <a:t>Student 11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304850">
                <a:tc>
                  <a:txBody>
                    <a:bodyPr>
                      <a:noAutofit/>
                    </a:bodyPr>
                    <a:lstStyle/>
                    <a:p>
                      <a:pPr indent="0" lvl="0" marL="0" marR="0" rtl="0" algn="l">
                        <a:spcBef>
                          <a:spcPts val="0"/>
                        </a:spcBef>
                        <a:spcAft>
                          <a:spcPts val="0"/>
                        </a:spcAft>
                        <a:buNone/>
                      </a:pPr>
                      <a:r>
                        <a:rPr b="1" lang="en-US" sz="1800" u="none" cap="none" strike="noStrike">
                          <a:solidFill>
                            <a:srgbClr val="00B050"/>
                          </a:solidFill>
                          <a:latin typeface="Cambria"/>
                          <a:ea typeface="Cambria"/>
                          <a:cs typeface="Cambria"/>
                          <a:sym typeface="Cambria"/>
                        </a:rPr>
                        <a:t>Student 12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304850">
                <a:tc>
                  <a:txBody>
                    <a:bodyPr>
                      <a:noAutofit/>
                    </a:bodyPr>
                    <a:lstStyle/>
                    <a:p>
                      <a:pPr indent="0" lvl="0" marL="0" marR="0" rtl="0" algn="l">
                        <a:spcBef>
                          <a:spcPts val="0"/>
                        </a:spcBef>
                        <a:spcAft>
                          <a:spcPts val="0"/>
                        </a:spcAft>
                        <a:buNone/>
                      </a:pPr>
                      <a:r>
                        <a:rPr b="1" lang="en-US" sz="1800" u="none" cap="none" strike="noStrike">
                          <a:solidFill>
                            <a:srgbClr val="00B050"/>
                          </a:solidFill>
                          <a:latin typeface="Cambria"/>
                          <a:ea typeface="Cambria"/>
                          <a:cs typeface="Cambria"/>
                          <a:sym typeface="Cambria"/>
                        </a:rPr>
                        <a:t>Student 14</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304850">
                <a:tc>
                  <a:txBody>
                    <a:bodyPr>
                      <a:noAutofit/>
                    </a:bodyPr>
                    <a:lstStyle/>
                    <a:p>
                      <a:pPr indent="0" lvl="0" marL="0" marR="0" rtl="0" algn="l">
                        <a:spcBef>
                          <a:spcPts val="0"/>
                        </a:spcBef>
                        <a:spcAft>
                          <a:spcPts val="0"/>
                        </a:spcAft>
                        <a:buNone/>
                      </a:pPr>
                      <a:r>
                        <a:rPr b="1" lang="en-US" sz="1800" u="none" cap="none" strike="noStrike">
                          <a:solidFill>
                            <a:srgbClr val="00B050"/>
                          </a:solidFill>
                          <a:latin typeface="Cambria"/>
                          <a:ea typeface="Cambria"/>
                          <a:cs typeface="Cambria"/>
                          <a:sym typeface="Cambria"/>
                        </a:rPr>
                        <a:t>Student 15</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304850">
                <a:tc>
                  <a:txBody>
                    <a:bodyPr>
                      <a:noAutofit/>
                    </a:bodyPr>
                    <a:lstStyle/>
                    <a:p>
                      <a:pPr indent="0" lvl="0" marL="0" marR="0" rtl="0" algn="l">
                        <a:spcBef>
                          <a:spcPts val="0"/>
                        </a:spcBef>
                        <a:spcAft>
                          <a:spcPts val="0"/>
                        </a:spcAft>
                        <a:buNone/>
                      </a:pPr>
                      <a:r>
                        <a:rPr b="1" lang="en-US" sz="1800" u="none" cap="none" strike="noStrike">
                          <a:solidFill>
                            <a:srgbClr val="00B050"/>
                          </a:solidFill>
                          <a:latin typeface="Cambria"/>
                          <a:ea typeface="Cambria"/>
                          <a:cs typeface="Cambria"/>
                          <a:sym typeface="Cambria"/>
                        </a:rPr>
                        <a:t>Student 18</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436900">
                <a:tc>
                  <a:txBody>
                    <a:bodyPr>
                      <a:noAutofit/>
                    </a:bodyPr>
                    <a:lstStyle/>
                    <a:p>
                      <a:pPr indent="0" lvl="0" marL="0" marR="0" rtl="0" algn="l">
                        <a:spcBef>
                          <a:spcPts val="0"/>
                        </a:spcBef>
                        <a:spcAft>
                          <a:spcPts val="0"/>
                        </a:spcAft>
                        <a:buNone/>
                      </a:pPr>
                      <a:r>
                        <a:rPr b="1" lang="en-US" sz="1800" u="none" cap="none" strike="noStrike">
                          <a:solidFill>
                            <a:srgbClr val="00B050"/>
                          </a:solidFill>
                          <a:latin typeface="Cambria"/>
                          <a:ea typeface="Cambria"/>
                          <a:cs typeface="Cambria"/>
                          <a:sym typeface="Cambria"/>
                        </a:rPr>
                        <a:t>Student 19</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1" name="Shape 291"/>
        <p:cNvGrpSpPr/>
        <p:nvPr/>
      </p:nvGrpSpPr>
      <p:grpSpPr>
        <a:xfrm>
          <a:off x="0" y="0"/>
          <a:ext cx="0" cy="0"/>
          <a:chOff x="0" y="0"/>
          <a:chExt cx="0" cy="0"/>
        </a:xfrm>
      </p:grpSpPr>
      <p:sp>
        <p:nvSpPr>
          <p:cNvPr id="292" name="Shape 292"/>
          <p:cNvSpPr txBox="1"/>
          <p:nvPr>
            <p:ph type="title"/>
          </p:nvPr>
        </p:nvSpPr>
        <p:spPr>
          <a:xfrm>
            <a:off x="0" y="0"/>
            <a:ext cx="9144000" cy="768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i="0" lang="en-US" sz="3600" u="none" cap="none" strike="noStrike">
                <a:solidFill>
                  <a:srgbClr val="FF0000"/>
                </a:solidFill>
                <a:latin typeface="Cambria"/>
                <a:ea typeface="Cambria"/>
                <a:cs typeface="Cambria"/>
                <a:sym typeface="Cambria"/>
              </a:rPr>
              <a:t>Tier</a:t>
            </a:r>
            <a:r>
              <a:rPr b="1" i="0" lang="en-US" sz="3600" u="none" cap="none" strike="noStrike">
                <a:solidFill>
                  <a:schemeClr val="dk1"/>
                </a:solidFill>
                <a:latin typeface="Cambria"/>
                <a:ea typeface="Cambria"/>
                <a:cs typeface="Cambria"/>
                <a:sym typeface="Cambria"/>
              </a:rPr>
              <a:t>-ing - Scatterplot</a:t>
            </a:r>
            <a:endParaRPr b="0" i="0" sz="3600" u="none" cap="none" strike="noStrike">
              <a:solidFill>
                <a:schemeClr val="dk1"/>
              </a:solidFill>
              <a:latin typeface="Calibri"/>
              <a:ea typeface="Calibri"/>
              <a:cs typeface="Calibri"/>
              <a:sym typeface="Calibri"/>
            </a:endParaRPr>
          </a:p>
        </p:txBody>
      </p:sp>
      <p:cxnSp>
        <p:nvCxnSpPr>
          <p:cNvPr id="293" name="Shape 293"/>
          <p:cNvCxnSpPr/>
          <p:nvPr/>
        </p:nvCxnSpPr>
        <p:spPr>
          <a:xfrm>
            <a:off x="297180" y="3451860"/>
            <a:ext cx="8412600" cy="22800"/>
          </a:xfrm>
          <a:prstGeom prst="straightConnector1">
            <a:avLst/>
          </a:prstGeom>
          <a:noFill/>
          <a:ln cap="flat" cmpd="sng" w="57150">
            <a:solidFill>
              <a:schemeClr val="accent1"/>
            </a:solidFill>
            <a:prstDash val="solid"/>
            <a:round/>
            <a:headEnd len="med" w="med" type="none"/>
            <a:tailEnd len="med" w="med" type="none"/>
          </a:ln>
          <a:effectLst>
            <a:outerShdw blurRad="40000" rotWithShape="0" dir="5400000" dist="20000">
              <a:srgbClr val="000000">
                <a:alpha val="37650"/>
              </a:srgbClr>
            </a:outerShdw>
          </a:effectLst>
        </p:spPr>
      </p:cxnSp>
      <p:cxnSp>
        <p:nvCxnSpPr>
          <p:cNvPr id="294" name="Shape 294"/>
          <p:cNvCxnSpPr/>
          <p:nvPr/>
        </p:nvCxnSpPr>
        <p:spPr>
          <a:xfrm>
            <a:off x="297180" y="3223260"/>
            <a:ext cx="0" cy="502800"/>
          </a:xfrm>
          <a:prstGeom prst="straightConnector1">
            <a:avLst/>
          </a:prstGeom>
          <a:noFill/>
          <a:ln cap="flat" cmpd="sng" w="25400">
            <a:solidFill>
              <a:schemeClr val="accent1"/>
            </a:solidFill>
            <a:prstDash val="solid"/>
            <a:round/>
            <a:headEnd len="med" w="med" type="none"/>
            <a:tailEnd len="med" w="med" type="none"/>
          </a:ln>
          <a:effectLst>
            <a:outerShdw blurRad="40000" rotWithShape="0" dir="5400000" dist="20000">
              <a:srgbClr val="000000">
                <a:alpha val="37650"/>
              </a:srgbClr>
            </a:outerShdw>
          </a:effectLst>
        </p:spPr>
      </p:cxnSp>
      <p:cxnSp>
        <p:nvCxnSpPr>
          <p:cNvPr id="295" name="Shape 295"/>
          <p:cNvCxnSpPr/>
          <p:nvPr/>
        </p:nvCxnSpPr>
        <p:spPr>
          <a:xfrm>
            <a:off x="8679180" y="3200400"/>
            <a:ext cx="0" cy="502800"/>
          </a:xfrm>
          <a:prstGeom prst="straightConnector1">
            <a:avLst/>
          </a:prstGeom>
          <a:noFill/>
          <a:ln cap="flat" cmpd="sng" w="25400">
            <a:solidFill>
              <a:schemeClr val="accent1"/>
            </a:solidFill>
            <a:prstDash val="solid"/>
            <a:round/>
            <a:headEnd len="med" w="med" type="none"/>
            <a:tailEnd len="med" w="med" type="none"/>
          </a:ln>
          <a:effectLst>
            <a:outerShdw blurRad="40000" rotWithShape="0" dir="5400000" dist="20000">
              <a:srgbClr val="000000">
                <a:alpha val="37650"/>
              </a:srgbClr>
            </a:outerShdw>
          </a:effectLst>
        </p:spPr>
      </p:cxnSp>
      <p:sp>
        <p:nvSpPr>
          <p:cNvPr id="296" name="Shape 296"/>
          <p:cNvSpPr txBox="1"/>
          <p:nvPr/>
        </p:nvSpPr>
        <p:spPr>
          <a:xfrm>
            <a:off x="0" y="4005510"/>
            <a:ext cx="2126100" cy="646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Lowest possible score </a:t>
            </a:r>
            <a:endParaRPr sz="1800">
              <a:solidFill>
                <a:schemeClr val="dk1"/>
              </a:solidFill>
              <a:latin typeface="Calibri"/>
              <a:ea typeface="Calibri"/>
              <a:cs typeface="Calibri"/>
              <a:sym typeface="Calibri"/>
            </a:endParaRPr>
          </a:p>
        </p:txBody>
      </p:sp>
      <p:sp>
        <p:nvSpPr>
          <p:cNvPr id="297" name="Shape 297"/>
          <p:cNvSpPr txBox="1"/>
          <p:nvPr/>
        </p:nvSpPr>
        <p:spPr>
          <a:xfrm>
            <a:off x="7433310" y="4005510"/>
            <a:ext cx="2126100" cy="646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Highest possible score</a:t>
            </a:r>
            <a:endParaRPr sz="1800">
              <a:solidFill>
                <a:schemeClr val="dk1"/>
              </a:solidFill>
              <a:latin typeface="Calibri"/>
              <a:ea typeface="Calibri"/>
              <a:cs typeface="Calibri"/>
              <a:sym typeface="Calibri"/>
            </a:endParaRPr>
          </a:p>
        </p:txBody>
      </p:sp>
      <p:sp>
        <p:nvSpPr>
          <p:cNvPr id="298" name="Shape 298"/>
          <p:cNvSpPr/>
          <p:nvPr/>
        </p:nvSpPr>
        <p:spPr>
          <a:xfrm>
            <a:off x="1874520" y="3200400"/>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9" name="Shape 299"/>
          <p:cNvSpPr/>
          <p:nvPr/>
        </p:nvSpPr>
        <p:spPr>
          <a:xfrm>
            <a:off x="1851660" y="3463290"/>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0" name="Shape 300"/>
          <p:cNvSpPr/>
          <p:nvPr/>
        </p:nvSpPr>
        <p:spPr>
          <a:xfrm>
            <a:off x="2072640" y="3235825"/>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1" name="Shape 301"/>
          <p:cNvSpPr/>
          <p:nvPr/>
        </p:nvSpPr>
        <p:spPr>
          <a:xfrm>
            <a:off x="3230881" y="3211830"/>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2" name="Shape 302"/>
          <p:cNvSpPr/>
          <p:nvPr/>
        </p:nvSpPr>
        <p:spPr>
          <a:xfrm>
            <a:off x="2095501" y="3451823"/>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3" name="Shape 303"/>
          <p:cNvSpPr/>
          <p:nvPr/>
        </p:nvSpPr>
        <p:spPr>
          <a:xfrm>
            <a:off x="201932" y="3289115"/>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4" name="Shape 304"/>
          <p:cNvSpPr/>
          <p:nvPr/>
        </p:nvSpPr>
        <p:spPr>
          <a:xfrm>
            <a:off x="186689" y="3160274"/>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5" name="Shape 305"/>
          <p:cNvSpPr/>
          <p:nvPr/>
        </p:nvSpPr>
        <p:spPr>
          <a:xfrm>
            <a:off x="3509011" y="3178675"/>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6" name="Shape 306"/>
          <p:cNvSpPr/>
          <p:nvPr/>
        </p:nvSpPr>
        <p:spPr>
          <a:xfrm>
            <a:off x="3257072" y="3497995"/>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7" name="Shape 307"/>
          <p:cNvSpPr/>
          <p:nvPr/>
        </p:nvSpPr>
        <p:spPr>
          <a:xfrm>
            <a:off x="3547111" y="3419475"/>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8" name="Shape 308"/>
          <p:cNvSpPr/>
          <p:nvPr/>
        </p:nvSpPr>
        <p:spPr>
          <a:xfrm>
            <a:off x="3813811" y="3186295"/>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9" name="Shape 309"/>
          <p:cNvSpPr/>
          <p:nvPr/>
        </p:nvSpPr>
        <p:spPr>
          <a:xfrm>
            <a:off x="3805717" y="3955168"/>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0" name="Shape 310"/>
          <p:cNvSpPr/>
          <p:nvPr/>
        </p:nvSpPr>
        <p:spPr>
          <a:xfrm>
            <a:off x="3840005" y="3440845"/>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1" name="Shape 311"/>
          <p:cNvSpPr/>
          <p:nvPr/>
        </p:nvSpPr>
        <p:spPr>
          <a:xfrm>
            <a:off x="3542824" y="3703336"/>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2" name="Shape 312"/>
          <p:cNvSpPr/>
          <p:nvPr/>
        </p:nvSpPr>
        <p:spPr>
          <a:xfrm>
            <a:off x="3268742" y="3977457"/>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3" name="Shape 313"/>
          <p:cNvSpPr/>
          <p:nvPr/>
        </p:nvSpPr>
        <p:spPr>
          <a:xfrm>
            <a:off x="3504249" y="3970664"/>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4" name="Shape 314"/>
          <p:cNvSpPr/>
          <p:nvPr/>
        </p:nvSpPr>
        <p:spPr>
          <a:xfrm>
            <a:off x="3813814" y="3713988"/>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5" name="Shape 315"/>
          <p:cNvSpPr/>
          <p:nvPr/>
        </p:nvSpPr>
        <p:spPr>
          <a:xfrm>
            <a:off x="4080516" y="3451823"/>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6" name="Shape 316"/>
          <p:cNvSpPr/>
          <p:nvPr/>
        </p:nvSpPr>
        <p:spPr>
          <a:xfrm>
            <a:off x="4050028" y="3193329"/>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7" name="Shape 317"/>
          <p:cNvSpPr/>
          <p:nvPr/>
        </p:nvSpPr>
        <p:spPr>
          <a:xfrm>
            <a:off x="3244216" y="2892510"/>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8" name="Shape 318"/>
          <p:cNvSpPr/>
          <p:nvPr/>
        </p:nvSpPr>
        <p:spPr>
          <a:xfrm>
            <a:off x="3234211" y="3703320"/>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9" name="Shape 319"/>
          <p:cNvSpPr/>
          <p:nvPr/>
        </p:nvSpPr>
        <p:spPr>
          <a:xfrm>
            <a:off x="3522345" y="2918409"/>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0" name="Shape 320"/>
          <p:cNvSpPr/>
          <p:nvPr/>
        </p:nvSpPr>
        <p:spPr>
          <a:xfrm>
            <a:off x="4110995" y="3688195"/>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1" name="Shape 321"/>
          <p:cNvSpPr/>
          <p:nvPr/>
        </p:nvSpPr>
        <p:spPr>
          <a:xfrm>
            <a:off x="3806192" y="2948940"/>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2" name="Shape 322"/>
          <p:cNvSpPr/>
          <p:nvPr/>
        </p:nvSpPr>
        <p:spPr>
          <a:xfrm>
            <a:off x="4065274" y="2918409"/>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3" name="Shape 323"/>
          <p:cNvSpPr/>
          <p:nvPr/>
        </p:nvSpPr>
        <p:spPr>
          <a:xfrm>
            <a:off x="5419727" y="3300412"/>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4" name="Shape 324"/>
          <p:cNvSpPr txBox="1"/>
          <p:nvPr/>
        </p:nvSpPr>
        <p:spPr>
          <a:xfrm>
            <a:off x="107160" y="3563829"/>
            <a:ext cx="2126100" cy="584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3200">
                <a:solidFill>
                  <a:srgbClr val="FF0000"/>
                </a:solidFill>
                <a:latin typeface="Calibri"/>
                <a:ea typeface="Calibri"/>
                <a:cs typeface="Calibri"/>
                <a:sym typeface="Calibri"/>
              </a:rPr>
              <a:t>0</a:t>
            </a:r>
            <a:endParaRPr b="1" sz="3200">
              <a:solidFill>
                <a:srgbClr val="FF0000"/>
              </a:solidFill>
              <a:latin typeface="Calibri"/>
              <a:ea typeface="Calibri"/>
              <a:cs typeface="Calibri"/>
              <a:sym typeface="Calibri"/>
            </a:endParaRPr>
          </a:p>
        </p:txBody>
      </p:sp>
      <p:sp>
        <p:nvSpPr>
          <p:cNvPr id="325" name="Shape 325"/>
          <p:cNvSpPr txBox="1"/>
          <p:nvPr/>
        </p:nvSpPr>
        <p:spPr>
          <a:xfrm>
            <a:off x="8301517" y="3563829"/>
            <a:ext cx="2126100" cy="584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3200">
                <a:solidFill>
                  <a:srgbClr val="FF0000"/>
                </a:solidFill>
                <a:latin typeface="Calibri"/>
                <a:ea typeface="Calibri"/>
                <a:cs typeface="Calibri"/>
                <a:sym typeface="Calibri"/>
              </a:rPr>
              <a:t>100</a:t>
            </a:r>
            <a:endParaRPr b="1" sz="3200">
              <a:solidFill>
                <a:srgbClr val="FF0000"/>
              </a:solidFill>
              <a:latin typeface="Calibri"/>
              <a:ea typeface="Calibri"/>
              <a:cs typeface="Calibri"/>
              <a:sym typeface="Calibri"/>
            </a:endParaRPr>
          </a:p>
        </p:txBody>
      </p:sp>
      <p:sp>
        <p:nvSpPr>
          <p:cNvPr id="326" name="Shape 326"/>
          <p:cNvSpPr/>
          <p:nvPr/>
        </p:nvSpPr>
        <p:spPr>
          <a:xfrm>
            <a:off x="6694165" y="3315115"/>
            <a:ext cx="251400" cy="251400"/>
          </a:xfrm>
          <a:prstGeom prst="star5">
            <a:avLst>
              <a:gd fmla="val 19098" name="adj"/>
              <a:gd fmla="val 105146" name="hf"/>
              <a:gd fmla="val 110557" name="vf"/>
            </a:avLst>
          </a:prstGeom>
          <a:solidFill>
            <a:srgbClr val="953734"/>
          </a:solidFill>
          <a:ln cap="flat" cmpd="sng" w="9525">
            <a:solidFill>
              <a:srgbClr val="953734"/>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7" name="Shape 327"/>
          <p:cNvSpPr txBox="1"/>
          <p:nvPr/>
        </p:nvSpPr>
        <p:spPr>
          <a:xfrm>
            <a:off x="6568441" y="2892510"/>
            <a:ext cx="6267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TAG</a:t>
            </a:r>
            <a:endParaRPr sz="1800">
              <a:solidFill>
                <a:schemeClr val="dk1"/>
              </a:solidFill>
              <a:latin typeface="Calibri"/>
              <a:ea typeface="Calibri"/>
              <a:cs typeface="Calibri"/>
              <a:sym typeface="Calibri"/>
            </a:endParaRPr>
          </a:p>
        </p:txBody>
      </p:sp>
      <p:sp>
        <p:nvSpPr>
          <p:cNvPr id="328" name="Shape 328"/>
          <p:cNvSpPr txBox="1"/>
          <p:nvPr/>
        </p:nvSpPr>
        <p:spPr>
          <a:xfrm>
            <a:off x="4886327" y="2886313"/>
            <a:ext cx="1282200" cy="646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Attendance/ EBD</a:t>
            </a:r>
            <a:endParaRPr sz="1800">
              <a:solidFill>
                <a:schemeClr val="dk1"/>
              </a:solidFill>
              <a:latin typeface="Calibri"/>
              <a:ea typeface="Calibri"/>
              <a:cs typeface="Calibri"/>
              <a:sym typeface="Calibri"/>
            </a:endParaRPr>
          </a:p>
        </p:txBody>
      </p:sp>
      <p:sp>
        <p:nvSpPr>
          <p:cNvPr id="329" name="Shape 329"/>
          <p:cNvSpPr txBox="1"/>
          <p:nvPr/>
        </p:nvSpPr>
        <p:spPr>
          <a:xfrm>
            <a:off x="105254" y="2824935"/>
            <a:ext cx="6267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SLD</a:t>
            </a:r>
            <a:endParaRPr sz="1800">
              <a:solidFill>
                <a:schemeClr val="dk1"/>
              </a:solidFill>
              <a:latin typeface="Calibri"/>
              <a:ea typeface="Calibri"/>
              <a:cs typeface="Calibri"/>
              <a:sym typeface="Calibri"/>
            </a:endParaRPr>
          </a:p>
        </p:txBody>
      </p:sp>
      <p:sp>
        <p:nvSpPr>
          <p:cNvPr id="330" name="Shape 330"/>
          <p:cNvSpPr txBox="1"/>
          <p:nvPr/>
        </p:nvSpPr>
        <p:spPr>
          <a:xfrm>
            <a:off x="3113722" y="2626734"/>
            <a:ext cx="6267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SLD</a:t>
            </a:r>
            <a:endParaRPr sz="1800">
              <a:solidFill>
                <a:schemeClr val="dk1"/>
              </a:solidFill>
              <a:latin typeface="Calibri"/>
              <a:ea typeface="Calibri"/>
              <a:cs typeface="Calibri"/>
              <a:sym typeface="Calibri"/>
            </a:endParaRPr>
          </a:p>
        </p:txBody>
      </p:sp>
      <p:sp>
        <p:nvSpPr>
          <p:cNvPr id="331" name="Shape 331"/>
          <p:cNvSpPr txBox="1"/>
          <p:nvPr/>
        </p:nvSpPr>
        <p:spPr>
          <a:xfrm>
            <a:off x="2808920" y="3692720"/>
            <a:ext cx="6267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SLD</a:t>
            </a:r>
            <a:endParaRPr sz="1800">
              <a:solidFill>
                <a:schemeClr val="dk1"/>
              </a:solidFill>
              <a:latin typeface="Calibri"/>
              <a:ea typeface="Calibri"/>
              <a:cs typeface="Calibri"/>
              <a:sym typeface="Calibri"/>
            </a:endParaRPr>
          </a:p>
        </p:txBody>
      </p:sp>
      <p:sp>
        <p:nvSpPr>
          <p:cNvPr id="332" name="Shape 332"/>
          <p:cNvSpPr txBox="1"/>
          <p:nvPr/>
        </p:nvSpPr>
        <p:spPr>
          <a:xfrm>
            <a:off x="3494242" y="2619388"/>
            <a:ext cx="6267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ELD</a:t>
            </a:r>
            <a:endParaRPr sz="1800">
              <a:solidFill>
                <a:schemeClr val="dk1"/>
              </a:solidFill>
              <a:latin typeface="Calibri"/>
              <a:ea typeface="Calibri"/>
              <a:cs typeface="Calibri"/>
              <a:sym typeface="Calibri"/>
            </a:endParaRPr>
          </a:p>
        </p:txBody>
      </p:sp>
      <p:sp>
        <p:nvSpPr>
          <p:cNvPr id="333" name="Shape 333"/>
          <p:cNvSpPr txBox="1"/>
          <p:nvPr/>
        </p:nvSpPr>
        <p:spPr>
          <a:xfrm>
            <a:off x="3668554" y="4144009"/>
            <a:ext cx="6267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ELD</a:t>
            </a:r>
            <a:endParaRPr sz="1800">
              <a:solidFill>
                <a:schemeClr val="dk1"/>
              </a:solidFill>
              <a:latin typeface="Calibri"/>
              <a:ea typeface="Calibri"/>
              <a:cs typeface="Calibri"/>
              <a:sym typeface="Calibri"/>
            </a:endParaRPr>
          </a:p>
        </p:txBody>
      </p:sp>
      <p:sp>
        <p:nvSpPr>
          <p:cNvPr id="334" name="Shape 334"/>
          <p:cNvSpPr txBox="1"/>
          <p:nvPr/>
        </p:nvSpPr>
        <p:spPr>
          <a:xfrm>
            <a:off x="2015725" y="3655052"/>
            <a:ext cx="6267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ELD</a:t>
            </a:r>
            <a:endParaRPr sz="1800">
              <a:solidFill>
                <a:schemeClr val="dk1"/>
              </a:solidFill>
              <a:latin typeface="Calibri"/>
              <a:ea typeface="Calibri"/>
              <a:cs typeface="Calibri"/>
              <a:sym typeface="Calibri"/>
            </a:endParaRPr>
          </a:p>
        </p:txBody>
      </p:sp>
      <p:cxnSp>
        <p:nvCxnSpPr>
          <p:cNvPr id="335" name="Shape 335"/>
          <p:cNvCxnSpPr/>
          <p:nvPr/>
        </p:nvCxnSpPr>
        <p:spPr>
          <a:xfrm>
            <a:off x="4362455" y="3178675"/>
            <a:ext cx="0" cy="502800"/>
          </a:xfrm>
          <a:prstGeom prst="straightConnector1">
            <a:avLst/>
          </a:prstGeom>
          <a:noFill/>
          <a:ln cap="flat" cmpd="sng" w="25400">
            <a:solidFill>
              <a:schemeClr val="accent1"/>
            </a:solidFill>
            <a:prstDash val="solid"/>
            <a:round/>
            <a:headEnd len="med" w="med" type="none"/>
            <a:tailEnd len="med" w="med" type="none"/>
          </a:ln>
          <a:effectLst>
            <a:outerShdw blurRad="40000" rotWithShape="0" dir="5400000" dist="20000">
              <a:srgbClr val="000000">
                <a:alpha val="37650"/>
              </a:srgbClr>
            </a:outerShdw>
          </a:effectLst>
        </p:spPr>
      </p:cxnSp>
      <p:cxnSp>
        <p:nvCxnSpPr>
          <p:cNvPr id="336" name="Shape 336"/>
          <p:cNvCxnSpPr/>
          <p:nvPr/>
        </p:nvCxnSpPr>
        <p:spPr>
          <a:xfrm>
            <a:off x="6568441" y="3200363"/>
            <a:ext cx="0" cy="481200"/>
          </a:xfrm>
          <a:prstGeom prst="straightConnector1">
            <a:avLst/>
          </a:prstGeom>
          <a:noFill/>
          <a:ln cap="flat" cmpd="sng" w="25400">
            <a:solidFill>
              <a:schemeClr val="accent1"/>
            </a:solidFill>
            <a:prstDash val="solid"/>
            <a:round/>
            <a:headEnd len="med" w="med" type="none"/>
            <a:tailEnd len="med" w="med" type="none"/>
          </a:ln>
          <a:effectLst>
            <a:outerShdw blurRad="40000" rotWithShape="0" dir="5400000" dist="20000">
              <a:srgbClr val="000000">
                <a:alpha val="37650"/>
              </a:srgbClr>
            </a:outerShdw>
          </a:effectLst>
        </p:spPr>
      </p:cxnSp>
      <p:cxnSp>
        <p:nvCxnSpPr>
          <p:cNvPr id="337" name="Shape 337"/>
          <p:cNvCxnSpPr/>
          <p:nvPr/>
        </p:nvCxnSpPr>
        <p:spPr>
          <a:xfrm>
            <a:off x="2233140" y="3178675"/>
            <a:ext cx="0" cy="502800"/>
          </a:xfrm>
          <a:prstGeom prst="straightConnector1">
            <a:avLst/>
          </a:prstGeom>
          <a:noFill/>
          <a:ln cap="flat" cmpd="sng" w="25400">
            <a:solidFill>
              <a:schemeClr val="accent1"/>
            </a:solidFill>
            <a:prstDash val="solid"/>
            <a:round/>
            <a:headEnd len="med" w="med" type="none"/>
            <a:tailEnd len="med" w="med" type="none"/>
          </a:ln>
          <a:effectLst>
            <a:outerShdw blurRad="40000" rotWithShape="0" dir="5400000" dist="20000">
              <a:srgbClr val="000000">
                <a:alpha val="37650"/>
              </a:srgbClr>
            </a:outerShdw>
          </a:effectLst>
        </p:spPr>
      </p:cxnSp>
      <p:sp>
        <p:nvSpPr>
          <p:cNvPr id="338" name="Shape 338"/>
          <p:cNvSpPr txBox="1"/>
          <p:nvPr/>
        </p:nvSpPr>
        <p:spPr>
          <a:xfrm>
            <a:off x="731998" y="1047750"/>
            <a:ext cx="78024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We have a pre-assessment with 20 multiple choice questions, each worth 5 pts. </a:t>
            </a:r>
            <a:endParaRPr sz="18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03"/>
                                        </p:tgtEl>
                                        <p:attrNameLst>
                                          <p:attrName>style.visibility</p:attrName>
                                        </p:attrNameLst>
                                      </p:cBhvr>
                                      <p:to>
                                        <p:strVal val="visible"/>
                                      </p:to>
                                    </p:set>
                                    <p:anim calcmode="lin" valueType="num">
                                      <p:cBhvr additive="base">
                                        <p:cTn dur="500"/>
                                        <p:tgtEl>
                                          <p:spTgt spid="30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4"/>
                                        </p:tgtEl>
                                        <p:attrNameLst>
                                          <p:attrName>style.visibility</p:attrName>
                                        </p:attrNameLst>
                                      </p:cBhvr>
                                      <p:to>
                                        <p:strVal val="visible"/>
                                      </p:to>
                                    </p:set>
                                    <p:anim calcmode="lin" valueType="num">
                                      <p:cBhvr additive="base">
                                        <p:cTn dur="500"/>
                                        <p:tgtEl>
                                          <p:spTgt spid="30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98"/>
                                        </p:tgtEl>
                                        <p:attrNameLst>
                                          <p:attrName>style.visibility</p:attrName>
                                        </p:attrNameLst>
                                      </p:cBhvr>
                                      <p:to>
                                        <p:strVal val="visible"/>
                                      </p:to>
                                    </p:set>
                                    <p:anim calcmode="lin" valueType="num">
                                      <p:cBhvr additive="base">
                                        <p:cTn dur="500"/>
                                        <p:tgtEl>
                                          <p:spTgt spid="29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0"/>
                                        </p:tgtEl>
                                        <p:attrNameLst>
                                          <p:attrName>style.visibility</p:attrName>
                                        </p:attrNameLst>
                                      </p:cBhvr>
                                      <p:to>
                                        <p:strVal val="visible"/>
                                      </p:to>
                                    </p:set>
                                    <p:anim calcmode="lin" valueType="num">
                                      <p:cBhvr additive="base">
                                        <p:cTn dur="500"/>
                                        <p:tgtEl>
                                          <p:spTgt spid="30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2"/>
                                        </p:tgtEl>
                                        <p:attrNameLst>
                                          <p:attrName>style.visibility</p:attrName>
                                        </p:attrNameLst>
                                      </p:cBhvr>
                                      <p:to>
                                        <p:strVal val="visible"/>
                                      </p:to>
                                    </p:set>
                                    <p:anim calcmode="lin" valueType="num">
                                      <p:cBhvr additive="base">
                                        <p:cTn dur="500"/>
                                        <p:tgtEl>
                                          <p:spTgt spid="30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99"/>
                                        </p:tgtEl>
                                        <p:attrNameLst>
                                          <p:attrName>style.visibility</p:attrName>
                                        </p:attrNameLst>
                                      </p:cBhvr>
                                      <p:to>
                                        <p:strVal val="visible"/>
                                      </p:to>
                                    </p:set>
                                    <p:anim calcmode="lin" valueType="num">
                                      <p:cBhvr additive="base">
                                        <p:cTn dur="500"/>
                                        <p:tgtEl>
                                          <p:spTgt spid="29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17"/>
                                        </p:tgtEl>
                                        <p:attrNameLst>
                                          <p:attrName>style.visibility</p:attrName>
                                        </p:attrNameLst>
                                      </p:cBhvr>
                                      <p:to>
                                        <p:strVal val="visible"/>
                                      </p:to>
                                    </p:set>
                                    <p:anim calcmode="lin" valueType="num">
                                      <p:cBhvr additive="base">
                                        <p:cTn dur="500"/>
                                        <p:tgtEl>
                                          <p:spTgt spid="31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9"/>
                                        </p:tgtEl>
                                        <p:attrNameLst>
                                          <p:attrName>style.visibility</p:attrName>
                                        </p:attrNameLst>
                                      </p:cBhvr>
                                      <p:to>
                                        <p:strVal val="visible"/>
                                      </p:to>
                                    </p:set>
                                    <p:anim calcmode="lin" valueType="num">
                                      <p:cBhvr additive="base">
                                        <p:cTn dur="500"/>
                                        <p:tgtEl>
                                          <p:spTgt spid="31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1"/>
                                        </p:tgtEl>
                                        <p:attrNameLst>
                                          <p:attrName>style.visibility</p:attrName>
                                        </p:attrNameLst>
                                      </p:cBhvr>
                                      <p:to>
                                        <p:strVal val="visible"/>
                                      </p:to>
                                    </p:set>
                                    <p:anim calcmode="lin" valueType="num">
                                      <p:cBhvr additive="base">
                                        <p:cTn dur="500"/>
                                        <p:tgtEl>
                                          <p:spTgt spid="32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2"/>
                                        </p:tgtEl>
                                        <p:attrNameLst>
                                          <p:attrName>style.visibility</p:attrName>
                                        </p:attrNameLst>
                                      </p:cBhvr>
                                      <p:to>
                                        <p:strVal val="visible"/>
                                      </p:to>
                                    </p:set>
                                    <p:anim calcmode="lin" valueType="num">
                                      <p:cBhvr additive="base">
                                        <p:cTn dur="500"/>
                                        <p:tgtEl>
                                          <p:spTgt spid="32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1"/>
                                        </p:tgtEl>
                                        <p:attrNameLst>
                                          <p:attrName>style.visibility</p:attrName>
                                        </p:attrNameLst>
                                      </p:cBhvr>
                                      <p:to>
                                        <p:strVal val="visible"/>
                                      </p:to>
                                    </p:set>
                                    <p:anim calcmode="lin" valueType="num">
                                      <p:cBhvr additive="base">
                                        <p:cTn dur="500"/>
                                        <p:tgtEl>
                                          <p:spTgt spid="30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5"/>
                                        </p:tgtEl>
                                        <p:attrNameLst>
                                          <p:attrName>style.visibility</p:attrName>
                                        </p:attrNameLst>
                                      </p:cBhvr>
                                      <p:to>
                                        <p:strVal val="visible"/>
                                      </p:to>
                                    </p:set>
                                    <p:anim calcmode="lin" valueType="num">
                                      <p:cBhvr additive="base">
                                        <p:cTn dur="500"/>
                                        <p:tgtEl>
                                          <p:spTgt spid="30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8"/>
                                        </p:tgtEl>
                                        <p:attrNameLst>
                                          <p:attrName>style.visibility</p:attrName>
                                        </p:attrNameLst>
                                      </p:cBhvr>
                                      <p:to>
                                        <p:strVal val="visible"/>
                                      </p:to>
                                    </p:set>
                                    <p:anim calcmode="lin" valueType="num">
                                      <p:cBhvr additive="base">
                                        <p:cTn dur="500"/>
                                        <p:tgtEl>
                                          <p:spTgt spid="30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6"/>
                                        </p:tgtEl>
                                        <p:attrNameLst>
                                          <p:attrName>style.visibility</p:attrName>
                                        </p:attrNameLst>
                                      </p:cBhvr>
                                      <p:to>
                                        <p:strVal val="visible"/>
                                      </p:to>
                                    </p:set>
                                    <p:anim calcmode="lin" valueType="num">
                                      <p:cBhvr additive="base">
                                        <p:cTn dur="500"/>
                                        <p:tgtEl>
                                          <p:spTgt spid="31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6"/>
                                        </p:tgtEl>
                                        <p:attrNameLst>
                                          <p:attrName>style.visibility</p:attrName>
                                        </p:attrNameLst>
                                      </p:cBhvr>
                                      <p:to>
                                        <p:strVal val="visible"/>
                                      </p:to>
                                    </p:set>
                                    <p:anim calcmode="lin" valueType="num">
                                      <p:cBhvr additive="base">
                                        <p:cTn dur="500"/>
                                        <p:tgtEl>
                                          <p:spTgt spid="30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7"/>
                                        </p:tgtEl>
                                        <p:attrNameLst>
                                          <p:attrName>style.visibility</p:attrName>
                                        </p:attrNameLst>
                                      </p:cBhvr>
                                      <p:to>
                                        <p:strVal val="visible"/>
                                      </p:to>
                                    </p:set>
                                    <p:anim calcmode="lin" valueType="num">
                                      <p:cBhvr additive="base">
                                        <p:cTn dur="500"/>
                                        <p:tgtEl>
                                          <p:spTgt spid="30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0"/>
                                        </p:tgtEl>
                                        <p:attrNameLst>
                                          <p:attrName>style.visibility</p:attrName>
                                        </p:attrNameLst>
                                      </p:cBhvr>
                                      <p:to>
                                        <p:strVal val="visible"/>
                                      </p:to>
                                    </p:set>
                                    <p:anim calcmode="lin" valueType="num">
                                      <p:cBhvr additive="base">
                                        <p:cTn dur="500"/>
                                        <p:tgtEl>
                                          <p:spTgt spid="31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5"/>
                                        </p:tgtEl>
                                        <p:attrNameLst>
                                          <p:attrName>style.visibility</p:attrName>
                                        </p:attrNameLst>
                                      </p:cBhvr>
                                      <p:to>
                                        <p:strVal val="visible"/>
                                      </p:to>
                                    </p:set>
                                    <p:anim calcmode="lin" valueType="num">
                                      <p:cBhvr additive="base">
                                        <p:cTn dur="500"/>
                                        <p:tgtEl>
                                          <p:spTgt spid="3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8"/>
                                        </p:tgtEl>
                                        <p:attrNameLst>
                                          <p:attrName>style.visibility</p:attrName>
                                        </p:attrNameLst>
                                      </p:cBhvr>
                                      <p:to>
                                        <p:strVal val="visible"/>
                                      </p:to>
                                    </p:set>
                                    <p:anim calcmode="lin" valueType="num">
                                      <p:cBhvr additive="base">
                                        <p:cTn dur="500"/>
                                        <p:tgtEl>
                                          <p:spTgt spid="31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1"/>
                                        </p:tgtEl>
                                        <p:attrNameLst>
                                          <p:attrName>style.visibility</p:attrName>
                                        </p:attrNameLst>
                                      </p:cBhvr>
                                      <p:to>
                                        <p:strVal val="visible"/>
                                      </p:to>
                                    </p:set>
                                    <p:anim calcmode="lin" valueType="num">
                                      <p:cBhvr additive="base">
                                        <p:cTn dur="500"/>
                                        <p:tgtEl>
                                          <p:spTgt spid="31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4"/>
                                        </p:tgtEl>
                                        <p:attrNameLst>
                                          <p:attrName>style.visibility</p:attrName>
                                        </p:attrNameLst>
                                      </p:cBhvr>
                                      <p:to>
                                        <p:strVal val="visible"/>
                                      </p:to>
                                    </p:set>
                                    <p:anim calcmode="lin" valueType="num">
                                      <p:cBhvr additive="base">
                                        <p:cTn dur="500"/>
                                        <p:tgtEl>
                                          <p:spTgt spid="31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0"/>
                                        </p:tgtEl>
                                        <p:attrNameLst>
                                          <p:attrName>style.visibility</p:attrName>
                                        </p:attrNameLst>
                                      </p:cBhvr>
                                      <p:to>
                                        <p:strVal val="visible"/>
                                      </p:to>
                                    </p:set>
                                    <p:anim calcmode="lin" valueType="num">
                                      <p:cBhvr additive="base">
                                        <p:cTn dur="500"/>
                                        <p:tgtEl>
                                          <p:spTgt spid="3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2"/>
                                        </p:tgtEl>
                                        <p:attrNameLst>
                                          <p:attrName>style.visibility</p:attrName>
                                        </p:attrNameLst>
                                      </p:cBhvr>
                                      <p:to>
                                        <p:strVal val="visible"/>
                                      </p:to>
                                    </p:set>
                                    <p:anim calcmode="lin" valueType="num">
                                      <p:cBhvr additive="base">
                                        <p:cTn dur="500"/>
                                        <p:tgtEl>
                                          <p:spTgt spid="31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3"/>
                                        </p:tgtEl>
                                        <p:attrNameLst>
                                          <p:attrName>style.visibility</p:attrName>
                                        </p:attrNameLst>
                                      </p:cBhvr>
                                      <p:to>
                                        <p:strVal val="visible"/>
                                      </p:to>
                                    </p:set>
                                    <p:anim calcmode="lin" valueType="num">
                                      <p:cBhvr additive="base">
                                        <p:cTn dur="500"/>
                                        <p:tgtEl>
                                          <p:spTgt spid="31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9"/>
                                        </p:tgtEl>
                                        <p:attrNameLst>
                                          <p:attrName>style.visibility</p:attrName>
                                        </p:attrNameLst>
                                      </p:cBhvr>
                                      <p:to>
                                        <p:strVal val="visible"/>
                                      </p:to>
                                    </p:set>
                                    <p:anim calcmode="lin" valueType="num">
                                      <p:cBhvr additive="base">
                                        <p:cTn dur="500"/>
                                        <p:tgtEl>
                                          <p:spTgt spid="30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23"/>
                                        </p:tgtEl>
                                        <p:attrNameLst>
                                          <p:attrName>style.visibility</p:attrName>
                                        </p:attrNameLst>
                                      </p:cBhvr>
                                      <p:to>
                                        <p:strVal val="visible"/>
                                      </p:to>
                                    </p:set>
                                    <p:anim calcmode="lin" valueType="num">
                                      <p:cBhvr additive="base">
                                        <p:cTn dur="500"/>
                                        <p:tgtEl>
                                          <p:spTgt spid="32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26"/>
                                        </p:tgtEl>
                                        <p:attrNameLst>
                                          <p:attrName>style.visibility</p:attrName>
                                        </p:attrNameLst>
                                      </p:cBhvr>
                                      <p:to>
                                        <p:strVal val="visible"/>
                                      </p:to>
                                    </p:set>
                                    <p:anim calcmode="lin" valueType="num">
                                      <p:cBhvr additive="base">
                                        <p:cTn dur="500"/>
                                        <p:tgtEl>
                                          <p:spTgt spid="32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9"/>
                                        </p:tgtEl>
                                        <p:attrNameLst>
                                          <p:attrName>style.visibility</p:attrName>
                                        </p:attrNameLst>
                                      </p:cBhvr>
                                      <p:to>
                                        <p:strVal val="visible"/>
                                      </p:to>
                                    </p:set>
                                    <p:animEffect filter="fade" transition="in">
                                      <p:cBhvr>
                                        <p:cTn dur="500"/>
                                        <p:tgtEl>
                                          <p:spTgt spid="329"/>
                                        </p:tgtEl>
                                      </p:cBhvr>
                                    </p:animEffect>
                                  </p:childTnLst>
                                </p:cTn>
                              </p:par>
                              <p:par>
                                <p:cTn fill="hold" nodeType="withEffect" presetClass="entr" presetID="10" presetSubtype="0">
                                  <p:stCondLst>
                                    <p:cond delay="0"/>
                                  </p:stCondLst>
                                  <p:childTnLst>
                                    <p:set>
                                      <p:cBhvr>
                                        <p:cTn dur="1" fill="hold">
                                          <p:stCondLst>
                                            <p:cond delay="0"/>
                                          </p:stCondLst>
                                        </p:cTn>
                                        <p:tgtEl>
                                          <p:spTgt spid="330"/>
                                        </p:tgtEl>
                                        <p:attrNameLst>
                                          <p:attrName>style.visibility</p:attrName>
                                        </p:attrNameLst>
                                      </p:cBhvr>
                                      <p:to>
                                        <p:strVal val="visible"/>
                                      </p:to>
                                    </p:set>
                                    <p:animEffect filter="fade" transition="in">
                                      <p:cBhvr>
                                        <p:cTn dur="500"/>
                                        <p:tgtEl>
                                          <p:spTgt spid="330"/>
                                        </p:tgtEl>
                                      </p:cBhvr>
                                    </p:animEffect>
                                  </p:childTnLst>
                                </p:cTn>
                              </p:par>
                              <p:par>
                                <p:cTn fill="hold" nodeType="withEffect" presetClass="entr" presetID="10" presetSubtype="0">
                                  <p:stCondLst>
                                    <p:cond delay="0"/>
                                  </p:stCondLst>
                                  <p:childTnLst>
                                    <p:set>
                                      <p:cBhvr>
                                        <p:cTn dur="1" fill="hold">
                                          <p:stCondLst>
                                            <p:cond delay="0"/>
                                          </p:stCondLst>
                                        </p:cTn>
                                        <p:tgtEl>
                                          <p:spTgt spid="332"/>
                                        </p:tgtEl>
                                        <p:attrNameLst>
                                          <p:attrName>style.visibility</p:attrName>
                                        </p:attrNameLst>
                                      </p:cBhvr>
                                      <p:to>
                                        <p:strVal val="visible"/>
                                      </p:to>
                                    </p:set>
                                    <p:animEffect filter="fade" transition="in">
                                      <p:cBhvr>
                                        <p:cTn dur="500"/>
                                        <p:tgtEl>
                                          <p:spTgt spid="332"/>
                                        </p:tgtEl>
                                      </p:cBhvr>
                                    </p:animEffect>
                                  </p:childTnLst>
                                </p:cTn>
                              </p:par>
                              <p:par>
                                <p:cTn fill="hold" nodeType="withEffect" presetClass="entr" presetID="10" presetSubtype="0">
                                  <p:stCondLst>
                                    <p:cond delay="0"/>
                                  </p:stCondLst>
                                  <p:childTnLst>
                                    <p:set>
                                      <p:cBhvr>
                                        <p:cTn dur="1" fill="hold">
                                          <p:stCondLst>
                                            <p:cond delay="0"/>
                                          </p:stCondLst>
                                        </p:cTn>
                                        <p:tgtEl>
                                          <p:spTgt spid="328"/>
                                        </p:tgtEl>
                                        <p:attrNameLst>
                                          <p:attrName>style.visibility</p:attrName>
                                        </p:attrNameLst>
                                      </p:cBhvr>
                                      <p:to>
                                        <p:strVal val="visible"/>
                                      </p:to>
                                    </p:set>
                                    <p:animEffect filter="fade" transition="in">
                                      <p:cBhvr>
                                        <p:cTn dur="500"/>
                                        <p:tgtEl>
                                          <p:spTgt spid="328"/>
                                        </p:tgtEl>
                                      </p:cBhvr>
                                    </p:animEffect>
                                  </p:childTnLst>
                                </p:cTn>
                              </p:par>
                              <p:par>
                                <p:cTn fill="hold" nodeType="withEffect" presetClass="entr" presetID="10" presetSubtype="0">
                                  <p:stCondLst>
                                    <p:cond delay="0"/>
                                  </p:stCondLst>
                                  <p:childTnLst>
                                    <p:set>
                                      <p:cBhvr>
                                        <p:cTn dur="1" fill="hold">
                                          <p:stCondLst>
                                            <p:cond delay="0"/>
                                          </p:stCondLst>
                                        </p:cTn>
                                        <p:tgtEl>
                                          <p:spTgt spid="331"/>
                                        </p:tgtEl>
                                        <p:attrNameLst>
                                          <p:attrName>style.visibility</p:attrName>
                                        </p:attrNameLst>
                                      </p:cBhvr>
                                      <p:to>
                                        <p:strVal val="visible"/>
                                      </p:to>
                                    </p:set>
                                    <p:animEffect filter="fade" transition="in">
                                      <p:cBhvr>
                                        <p:cTn dur="500"/>
                                        <p:tgtEl>
                                          <p:spTgt spid="331"/>
                                        </p:tgtEl>
                                      </p:cBhvr>
                                    </p:animEffect>
                                  </p:childTnLst>
                                </p:cTn>
                              </p:par>
                              <p:par>
                                <p:cTn fill="hold" nodeType="withEffect" presetClass="entr" presetID="10" presetSubtype="0">
                                  <p:stCondLst>
                                    <p:cond delay="0"/>
                                  </p:stCondLst>
                                  <p:childTnLst>
                                    <p:set>
                                      <p:cBhvr>
                                        <p:cTn dur="1" fill="hold">
                                          <p:stCondLst>
                                            <p:cond delay="0"/>
                                          </p:stCondLst>
                                        </p:cTn>
                                        <p:tgtEl>
                                          <p:spTgt spid="327"/>
                                        </p:tgtEl>
                                        <p:attrNameLst>
                                          <p:attrName>style.visibility</p:attrName>
                                        </p:attrNameLst>
                                      </p:cBhvr>
                                      <p:to>
                                        <p:strVal val="visible"/>
                                      </p:to>
                                    </p:set>
                                    <p:animEffect filter="fade" transition="in">
                                      <p:cBhvr>
                                        <p:cTn dur="500"/>
                                        <p:tgtEl>
                                          <p:spTgt spid="327"/>
                                        </p:tgtEl>
                                      </p:cBhvr>
                                    </p:animEffect>
                                  </p:childTnLst>
                                </p:cTn>
                              </p:par>
                              <p:par>
                                <p:cTn fill="hold" nodeType="withEffect" presetClass="entr" presetID="10" presetSubtype="0">
                                  <p:stCondLst>
                                    <p:cond delay="0"/>
                                  </p:stCondLst>
                                  <p:childTnLst>
                                    <p:set>
                                      <p:cBhvr>
                                        <p:cTn dur="1" fill="hold">
                                          <p:stCondLst>
                                            <p:cond delay="0"/>
                                          </p:stCondLst>
                                        </p:cTn>
                                        <p:tgtEl>
                                          <p:spTgt spid="333"/>
                                        </p:tgtEl>
                                        <p:attrNameLst>
                                          <p:attrName>style.visibility</p:attrName>
                                        </p:attrNameLst>
                                      </p:cBhvr>
                                      <p:to>
                                        <p:strVal val="visible"/>
                                      </p:to>
                                    </p:set>
                                    <p:animEffect filter="fade" transition="in">
                                      <p:cBhvr>
                                        <p:cTn dur="500"/>
                                        <p:tgtEl>
                                          <p:spTgt spid="333"/>
                                        </p:tgtEl>
                                      </p:cBhvr>
                                    </p:animEffect>
                                  </p:childTnLst>
                                </p:cTn>
                              </p:par>
                              <p:par>
                                <p:cTn fill="hold" nodeType="withEffect" presetClass="entr" presetID="10" presetSubtype="0">
                                  <p:stCondLst>
                                    <p:cond delay="0"/>
                                  </p:stCondLst>
                                  <p:childTnLst>
                                    <p:set>
                                      <p:cBhvr>
                                        <p:cTn dur="1" fill="hold">
                                          <p:stCondLst>
                                            <p:cond delay="0"/>
                                          </p:stCondLst>
                                        </p:cTn>
                                        <p:tgtEl>
                                          <p:spTgt spid="334"/>
                                        </p:tgtEl>
                                        <p:attrNameLst>
                                          <p:attrName>style.visibility</p:attrName>
                                        </p:attrNameLst>
                                      </p:cBhvr>
                                      <p:to>
                                        <p:strVal val="visible"/>
                                      </p:to>
                                    </p:set>
                                    <p:animEffect filter="fade" transition="in">
                                      <p:cBhvr>
                                        <p:cTn dur="500"/>
                                        <p:tgtEl>
                                          <p:spTgt spid="3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3" name="Shape 343"/>
        <p:cNvGrpSpPr/>
        <p:nvPr/>
      </p:nvGrpSpPr>
      <p:grpSpPr>
        <a:xfrm>
          <a:off x="0" y="0"/>
          <a:ext cx="0" cy="0"/>
          <a:chOff x="0" y="0"/>
          <a:chExt cx="0" cy="0"/>
        </a:xfrm>
      </p:grpSpPr>
      <p:sp>
        <p:nvSpPr>
          <p:cNvPr id="344" name="Shape 344"/>
          <p:cNvSpPr txBox="1"/>
          <p:nvPr/>
        </p:nvSpPr>
        <p:spPr>
          <a:xfrm>
            <a:off x="383000" y="1125050"/>
            <a:ext cx="8485800" cy="5088600"/>
          </a:xfrm>
          <a:prstGeom prst="rect">
            <a:avLst/>
          </a:prstGeom>
          <a:noFill/>
          <a:ln>
            <a:noFill/>
          </a:ln>
        </p:spPr>
        <p:txBody>
          <a:bodyPr anchorCtr="0" anchor="t" bIns="45700" lIns="91425" spcFirstLastPara="1" rIns="91425" wrap="square" tIns="45700">
            <a:noAutofit/>
          </a:bodyPr>
          <a:lstStyle/>
          <a:p>
            <a:pPr indent="-514350" lvl="0" marL="514350" marR="0" rtl="0">
              <a:spcBef>
                <a:spcPts val="0"/>
              </a:spcBef>
              <a:spcAft>
                <a:spcPts val="0"/>
              </a:spcAft>
              <a:buNone/>
            </a:pPr>
            <a:r>
              <a:rPr b="1" lang="en-US" sz="3200">
                <a:solidFill>
                  <a:schemeClr val="dk1"/>
                </a:solidFill>
                <a:latin typeface="Cambria"/>
                <a:ea typeface="Cambria"/>
                <a:cs typeface="Cambria"/>
                <a:sym typeface="Cambria"/>
              </a:rPr>
              <a:t>Additional info could make baseline even more useful:</a:t>
            </a:r>
            <a:endParaRPr b="1" sz="3200">
              <a:solidFill>
                <a:schemeClr val="dk1"/>
              </a:solidFill>
              <a:latin typeface="Cambria"/>
              <a:ea typeface="Cambria"/>
              <a:cs typeface="Cambria"/>
              <a:sym typeface="Cambria"/>
            </a:endParaRPr>
          </a:p>
          <a:p>
            <a:pPr indent="-342900" lvl="1" marL="8001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Other relevant baseline data</a:t>
            </a:r>
            <a:endParaRPr/>
          </a:p>
          <a:p>
            <a:pPr indent="-342900" lvl="2" marL="12573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Same/similar subject</a:t>
            </a:r>
            <a:endParaRPr/>
          </a:p>
          <a:p>
            <a:pPr indent="-342900" lvl="3" marL="17145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Other baseline assessments you’ve done</a:t>
            </a:r>
            <a:endParaRPr/>
          </a:p>
          <a:p>
            <a:pPr indent="-342900" lvl="3" marL="17145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Teacher reports</a:t>
            </a:r>
            <a:endParaRPr/>
          </a:p>
          <a:p>
            <a:pPr indent="-342900" lvl="3" marL="17145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IEP’s PLAAFPs</a:t>
            </a:r>
            <a:endParaRPr/>
          </a:p>
          <a:p>
            <a:pPr indent="-342900" lvl="2" marL="12573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Other content areas</a:t>
            </a:r>
            <a:endParaRPr/>
          </a:p>
          <a:p>
            <a:pPr indent="-342900" lvl="3" marL="17145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Reading/writing</a:t>
            </a:r>
            <a:endParaRPr/>
          </a:p>
          <a:p>
            <a:pPr indent="-342900" lvl="3" marL="17145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Math</a:t>
            </a:r>
            <a:endParaRPr b="0" i="0" sz="2400" u="none" cap="none" strike="noStrike">
              <a:solidFill>
                <a:schemeClr val="dk1"/>
              </a:solidFill>
              <a:latin typeface="Cambria"/>
              <a:ea typeface="Cambria"/>
              <a:cs typeface="Cambria"/>
              <a:sym typeface="Cambria"/>
            </a:endParaRPr>
          </a:p>
        </p:txBody>
      </p:sp>
      <p:sp>
        <p:nvSpPr>
          <p:cNvPr id="345" name="Shape 345"/>
          <p:cNvSpPr txBox="1"/>
          <p:nvPr>
            <p:ph type="title"/>
          </p:nvPr>
        </p:nvSpPr>
        <p:spPr>
          <a:xfrm>
            <a:off x="0" y="0"/>
            <a:ext cx="9144000" cy="768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lang="en-US" sz="3600">
                <a:latin typeface="Cambria"/>
                <a:ea typeface="Cambria"/>
                <a:cs typeface="Cambria"/>
                <a:sym typeface="Cambria"/>
              </a:rPr>
              <a:t>More Considerations With</a:t>
            </a:r>
            <a:r>
              <a:rPr b="1" i="0" lang="en-US" sz="3600" u="none" cap="none" strike="noStrike">
                <a:solidFill>
                  <a:schemeClr val="dk1"/>
                </a:solidFill>
                <a:latin typeface="Cambria"/>
                <a:ea typeface="Cambria"/>
                <a:cs typeface="Cambria"/>
                <a:sym typeface="Cambria"/>
              </a:rPr>
              <a:t> </a:t>
            </a:r>
            <a:r>
              <a:rPr b="1" lang="en-US" sz="3600">
                <a:solidFill>
                  <a:srgbClr val="FF0000"/>
                </a:solidFill>
                <a:latin typeface="Cambria"/>
                <a:ea typeface="Cambria"/>
                <a:cs typeface="Cambria"/>
                <a:sym typeface="Cambria"/>
              </a:rPr>
              <a:t>T</a:t>
            </a:r>
            <a:r>
              <a:rPr b="1" i="0" lang="en-US" sz="3600" u="none" cap="none" strike="noStrike">
                <a:solidFill>
                  <a:srgbClr val="FF0000"/>
                </a:solidFill>
                <a:latin typeface="Cambria"/>
                <a:ea typeface="Cambria"/>
                <a:cs typeface="Cambria"/>
                <a:sym typeface="Cambria"/>
              </a:rPr>
              <a:t>ier</a:t>
            </a:r>
            <a:r>
              <a:rPr b="1" lang="en-US" sz="3600">
                <a:solidFill>
                  <a:srgbClr val="FF0000"/>
                </a:solidFill>
                <a:latin typeface="Cambria"/>
                <a:ea typeface="Cambria"/>
                <a:cs typeface="Cambria"/>
                <a:sym typeface="Cambria"/>
              </a:rPr>
              <a:t>s</a:t>
            </a:r>
            <a:endParaRPr b="0" i="0" sz="3600" u="none" cap="none" strike="noStrike">
              <a:solidFill>
                <a:srgbClr val="FF0000"/>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0" name="Shape 350"/>
        <p:cNvGrpSpPr/>
        <p:nvPr/>
      </p:nvGrpSpPr>
      <p:grpSpPr>
        <a:xfrm>
          <a:off x="0" y="0"/>
          <a:ext cx="0" cy="0"/>
          <a:chOff x="0" y="0"/>
          <a:chExt cx="0" cy="0"/>
        </a:xfrm>
      </p:grpSpPr>
      <p:sp>
        <p:nvSpPr>
          <p:cNvPr id="351" name="Shape 351"/>
          <p:cNvSpPr txBox="1"/>
          <p:nvPr/>
        </p:nvSpPr>
        <p:spPr>
          <a:xfrm>
            <a:off x="0" y="768352"/>
            <a:ext cx="9144000" cy="5421300"/>
          </a:xfrm>
          <a:prstGeom prst="rect">
            <a:avLst/>
          </a:prstGeom>
          <a:noFill/>
          <a:ln>
            <a:noFill/>
          </a:ln>
        </p:spPr>
        <p:txBody>
          <a:bodyPr anchorCtr="0" anchor="t" bIns="45700" lIns="91425" spcFirstLastPara="1" rIns="91425" wrap="square" tIns="45700">
            <a:noAutofit/>
          </a:bodyPr>
          <a:lstStyle/>
          <a:p>
            <a:pPr indent="-514350" lvl="0" marL="514350" rtl="0">
              <a:spcBef>
                <a:spcPts val="0"/>
              </a:spcBef>
              <a:spcAft>
                <a:spcPts val="0"/>
              </a:spcAft>
              <a:buClr>
                <a:schemeClr val="dk1"/>
              </a:buClr>
              <a:buFont typeface="Arial"/>
              <a:buNone/>
            </a:pPr>
            <a:r>
              <a:rPr b="1" lang="en-US" sz="3200">
                <a:solidFill>
                  <a:schemeClr val="dk1"/>
                </a:solidFill>
                <a:latin typeface="Cambria"/>
                <a:ea typeface="Cambria"/>
                <a:cs typeface="Cambria"/>
                <a:sym typeface="Cambria"/>
              </a:rPr>
              <a:t>Additional info could make baseline even more useful:</a:t>
            </a:r>
            <a:endParaRPr b="1" sz="3200">
              <a:solidFill>
                <a:schemeClr val="dk1"/>
              </a:solidFill>
              <a:latin typeface="Cambria"/>
              <a:ea typeface="Cambria"/>
              <a:cs typeface="Cambria"/>
              <a:sym typeface="Cambria"/>
            </a:endParaRPr>
          </a:p>
          <a:p>
            <a:pPr indent="-342900" lvl="1" marL="8001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Individual historic data</a:t>
            </a:r>
            <a:endParaRPr/>
          </a:p>
          <a:p>
            <a:pPr indent="-342900" lvl="2" marL="12573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How have they done from year to                                                     year in…</a:t>
            </a:r>
            <a:endParaRPr/>
          </a:p>
          <a:p>
            <a:pPr indent="-342900" lvl="2" marL="12573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Same/similar subjects?</a:t>
            </a:r>
            <a:endParaRPr/>
          </a:p>
          <a:p>
            <a:pPr indent="-342900" lvl="2" marL="12573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Other content areas?</a:t>
            </a:r>
            <a:endParaRPr/>
          </a:p>
          <a:p>
            <a:pPr indent="-342900" lvl="3" marL="17145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Reading/writing</a:t>
            </a:r>
            <a:endParaRPr/>
          </a:p>
          <a:p>
            <a:pPr indent="-342900" lvl="3" marL="17145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Math</a:t>
            </a:r>
            <a:endParaRPr/>
          </a:p>
          <a:p>
            <a:pPr indent="-342900" lvl="2" marL="12573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Did they meet typical growth? </a:t>
            </a:r>
            <a:endParaRPr/>
          </a:p>
          <a:p>
            <a:pPr indent="-342900" lvl="3" marL="17145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If not, how much did they grow?</a:t>
            </a:r>
            <a:endParaRPr/>
          </a:p>
          <a:p>
            <a:pPr indent="-342900" lvl="2" marL="12573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Did they meet grade level proficiencies (what was their grade in same/similar subject)?</a:t>
            </a:r>
            <a:endParaRPr/>
          </a:p>
        </p:txBody>
      </p:sp>
      <p:sp>
        <p:nvSpPr>
          <p:cNvPr id="352" name="Shape 352"/>
          <p:cNvSpPr txBox="1"/>
          <p:nvPr>
            <p:ph type="title"/>
          </p:nvPr>
        </p:nvSpPr>
        <p:spPr>
          <a:xfrm>
            <a:off x="0" y="0"/>
            <a:ext cx="9144000" cy="768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lang="en-US" sz="3600">
                <a:latin typeface="Cambria"/>
                <a:ea typeface="Cambria"/>
                <a:cs typeface="Cambria"/>
                <a:sym typeface="Cambria"/>
              </a:rPr>
              <a:t>More Considerations With </a:t>
            </a:r>
            <a:r>
              <a:rPr b="1" lang="en-US" sz="3600">
                <a:solidFill>
                  <a:srgbClr val="FF0000"/>
                </a:solidFill>
                <a:latin typeface="Cambria"/>
                <a:ea typeface="Cambria"/>
                <a:cs typeface="Cambria"/>
                <a:sym typeface="Cambria"/>
              </a:rPr>
              <a:t>Tiers</a:t>
            </a:r>
            <a:endParaRPr b="0" i="0" sz="3600" u="none" cap="none" strike="noStrike">
              <a:solidFill>
                <a:srgbClr val="FF0000"/>
              </a:solidFill>
              <a:latin typeface="Calibri"/>
              <a:ea typeface="Calibri"/>
              <a:cs typeface="Calibri"/>
              <a:sym typeface="Calibri"/>
            </a:endParaRPr>
          </a:p>
        </p:txBody>
      </p:sp>
      <p:pic>
        <p:nvPicPr>
          <p:cNvPr id="353" name="Shape 353"/>
          <p:cNvPicPr preferRelativeResize="0"/>
          <p:nvPr/>
        </p:nvPicPr>
        <p:blipFill rotWithShape="1">
          <a:blip r:embed="rId3">
            <a:alphaModFix/>
          </a:blip>
          <a:srcRect b="0" l="0" r="0" t="0"/>
          <a:stretch/>
        </p:blipFill>
        <p:spPr>
          <a:xfrm>
            <a:off x="6299325" y="1722187"/>
            <a:ext cx="2415000" cy="3199500"/>
          </a:xfrm>
          <a:prstGeom prst="rect">
            <a:avLst/>
          </a:prstGeom>
          <a:noFill/>
          <a:ln>
            <a:noFill/>
          </a:ln>
        </p:spPr>
      </p:pic>
      <p:sp>
        <p:nvSpPr>
          <p:cNvPr id="354" name="Shape 354"/>
          <p:cNvSpPr txBox="1"/>
          <p:nvPr/>
        </p:nvSpPr>
        <p:spPr>
          <a:xfrm>
            <a:off x="6906682" y="3198158"/>
            <a:ext cx="1200300" cy="4617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400">
                <a:solidFill>
                  <a:srgbClr val="FD0F48"/>
                </a:solidFill>
                <a:latin typeface="Jacques Francois Shadow"/>
                <a:ea typeface="Jacques Francois Shadow"/>
                <a:cs typeface="Jacques Francois Shadow"/>
                <a:sym typeface="Jacques Francois Shadow"/>
              </a:rPr>
              <a:t>SLG</a:t>
            </a:r>
            <a:endParaRPr b="1" sz="2400">
              <a:solidFill>
                <a:srgbClr val="FD0F48"/>
              </a:solidFill>
              <a:latin typeface="Jacques Francois Shadow"/>
              <a:ea typeface="Jacques Francois Shadow"/>
              <a:cs typeface="Jacques Francois Shadow"/>
              <a:sym typeface="Jacques Francois Shadow"/>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9" name="Shape 359"/>
        <p:cNvGrpSpPr/>
        <p:nvPr/>
      </p:nvGrpSpPr>
      <p:grpSpPr>
        <a:xfrm>
          <a:off x="0" y="0"/>
          <a:ext cx="0" cy="0"/>
          <a:chOff x="0" y="0"/>
          <a:chExt cx="0" cy="0"/>
        </a:xfrm>
      </p:grpSpPr>
      <p:sp>
        <p:nvSpPr>
          <p:cNvPr id="360" name="Shape 360"/>
          <p:cNvSpPr txBox="1"/>
          <p:nvPr/>
        </p:nvSpPr>
        <p:spPr>
          <a:xfrm>
            <a:off x="0" y="768352"/>
            <a:ext cx="9144000" cy="5421300"/>
          </a:xfrm>
          <a:prstGeom prst="rect">
            <a:avLst/>
          </a:prstGeom>
          <a:noFill/>
          <a:ln>
            <a:noFill/>
          </a:ln>
        </p:spPr>
        <p:txBody>
          <a:bodyPr anchorCtr="0" anchor="t" bIns="45700" lIns="91425" spcFirstLastPara="1" rIns="91425" wrap="square" tIns="45700">
            <a:noAutofit/>
          </a:bodyPr>
          <a:lstStyle/>
          <a:p>
            <a:pPr indent="-514350" lvl="0" marL="514350" rtl="0">
              <a:spcBef>
                <a:spcPts val="0"/>
              </a:spcBef>
              <a:spcAft>
                <a:spcPts val="0"/>
              </a:spcAft>
              <a:buNone/>
            </a:pPr>
            <a:r>
              <a:rPr b="1" lang="en-US" sz="3200">
                <a:solidFill>
                  <a:schemeClr val="dk1"/>
                </a:solidFill>
                <a:latin typeface="Cambria"/>
                <a:ea typeface="Cambria"/>
                <a:cs typeface="Cambria"/>
                <a:sym typeface="Cambria"/>
              </a:rPr>
              <a:t>Additional info could make baseline even more useful:</a:t>
            </a:r>
            <a:endParaRPr b="1" sz="3200">
              <a:solidFill>
                <a:schemeClr val="dk1"/>
              </a:solidFill>
              <a:latin typeface="Cambria"/>
              <a:ea typeface="Cambria"/>
              <a:cs typeface="Cambria"/>
              <a:sym typeface="Cambria"/>
            </a:endParaRPr>
          </a:p>
          <a:p>
            <a:pPr indent="-514350" lvl="0" marL="514350" rtl="0">
              <a:spcBef>
                <a:spcPts val="0"/>
              </a:spcBef>
              <a:spcAft>
                <a:spcPts val="0"/>
              </a:spcAft>
              <a:buClr>
                <a:schemeClr val="dk1"/>
              </a:buClr>
              <a:buFont typeface="Arial"/>
              <a:buNone/>
            </a:pPr>
            <a:r>
              <a:t/>
            </a:r>
            <a:endParaRPr b="1" sz="3200">
              <a:solidFill>
                <a:schemeClr val="dk1"/>
              </a:solidFill>
              <a:latin typeface="Cambria"/>
              <a:ea typeface="Cambria"/>
              <a:cs typeface="Cambria"/>
              <a:sym typeface="Cambria"/>
            </a:endParaRPr>
          </a:p>
          <a:p>
            <a:pPr indent="-342900" lvl="1" marL="8001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Class historic data</a:t>
            </a:r>
            <a:endParaRPr/>
          </a:p>
          <a:p>
            <a:pPr indent="-342900" lvl="2" marL="12573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How far did students go in years past?</a:t>
            </a:r>
            <a:endParaRPr/>
          </a:p>
          <a:p>
            <a:pPr indent="-342900" lvl="3" marL="17145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Similarities (to this year)?</a:t>
            </a:r>
            <a:endParaRPr/>
          </a:p>
          <a:p>
            <a:pPr indent="-342900" lvl="3" marL="17145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Differences?</a:t>
            </a:r>
            <a:endParaRPr/>
          </a:p>
          <a:p>
            <a:pPr indent="-342900" lvl="1" marL="8001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Establish trend data</a:t>
            </a:r>
            <a:endParaRPr/>
          </a:p>
          <a:p>
            <a:pPr indent="-342900" lvl="2" marL="12573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When are goals due?</a:t>
            </a:r>
            <a:endParaRPr/>
          </a:p>
          <a:p>
            <a:pPr indent="-342900" lvl="2" marL="125730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How many times could you progress monitor prior to that to establish growth trend?</a:t>
            </a:r>
            <a:endParaRPr/>
          </a:p>
        </p:txBody>
      </p:sp>
      <p:sp>
        <p:nvSpPr>
          <p:cNvPr id="361" name="Shape 361"/>
          <p:cNvSpPr txBox="1"/>
          <p:nvPr>
            <p:ph type="title"/>
          </p:nvPr>
        </p:nvSpPr>
        <p:spPr>
          <a:xfrm>
            <a:off x="0" y="0"/>
            <a:ext cx="9144000" cy="768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lang="en-US" sz="3600">
                <a:latin typeface="Cambria"/>
                <a:ea typeface="Cambria"/>
                <a:cs typeface="Cambria"/>
                <a:sym typeface="Cambria"/>
              </a:rPr>
              <a:t>More Considerations With </a:t>
            </a:r>
            <a:r>
              <a:rPr b="1" lang="en-US" sz="3600">
                <a:solidFill>
                  <a:srgbClr val="FF0000"/>
                </a:solidFill>
                <a:latin typeface="Cambria"/>
                <a:ea typeface="Cambria"/>
                <a:cs typeface="Cambria"/>
                <a:sym typeface="Cambria"/>
              </a:rPr>
              <a:t>Tiers</a:t>
            </a:r>
            <a:endParaRPr b="0" i="0" sz="3600" u="none" cap="none" strike="noStrike">
              <a:solidFill>
                <a:srgbClr val="FF0000"/>
              </a:solidFill>
              <a:latin typeface="Calibri"/>
              <a:ea typeface="Calibri"/>
              <a:cs typeface="Calibri"/>
              <a:sym typeface="Calibri"/>
            </a:endParaRPr>
          </a:p>
        </p:txBody>
      </p:sp>
      <p:pic>
        <p:nvPicPr>
          <p:cNvPr id="362" name="Shape 362"/>
          <p:cNvPicPr preferRelativeResize="0"/>
          <p:nvPr/>
        </p:nvPicPr>
        <p:blipFill rotWithShape="1">
          <a:blip r:embed="rId3">
            <a:alphaModFix/>
          </a:blip>
          <a:srcRect b="0" l="0" r="0" t="0"/>
          <a:stretch/>
        </p:blipFill>
        <p:spPr>
          <a:xfrm>
            <a:off x="5938837" y="2286000"/>
            <a:ext cx="2733600" cy="16764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7" name="Shape 367"/>
        <p:cNvGrpSpPr/>
        <p:nvPr/>
      </p:nvGrpSpPr>
      <p:grpSpPr>
        <a:xfrm>
          <a:off x="0" y="0"/>
          <a:ext cx="0" cy="0"/>
          <a:chOff x="0" y="0"/>
          <a:chExt cx="0" cy="0"/>
        </a:xfrm>
      </p:grpSpPr>
      <p:sp>
        <p:nvSpPr>
          <p:cNvPr id="368" name="Shape 368"/>
          <p:cNvSpPr txBox="1"/>
          <p:nvPr>
            <p:ph type="title"/>
          </p:nvPr>
        </p:nvSpPr>
        <p:spPr>
          <a:xfrm>
            <a:off x="457200" y="274638"/>
            <a:ext cx="8229600" cy="11430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b="1" lang="en-US"/>
              <a:t>Tip: Progress Monitor</a:t>
            </a:r>
            <a:endParaRPr b="1"/>
          </a:p>
        </p:txBody>
      </p:sp>
      <p:sp>
        <p:nvSpPr>
          <p:cNvPr id="369" name="Shape 369"/>
          <p:cNvSpPr txBox="1"/>
          <p:nvPr>
            <p:ph idx="1" type="body"/>
          </p:nvPr>
        </p:nvSpPr>
        <p:spPr>
          <a:xfrm>
            <a:off x="457200" y="1600200"/>
            <a:ext cx="8526900" cy="4983600"/>
          </a:xfrm>
          <a:prstGeom prst="rect">
            <a:avLst/>
          </a:prstGeom>
        </p:spPr>
        <p:txBody>
          <a:bodyPr anchorCtr="0" anchor="t" bIns="91425" lIns="91425" spcFirstLastPara="1" rIns="91425" wrap="square" tIns="91425">
            <a:noAutofit/>
          </a:bodyPr>
          <a:lstStyle/>
          <a:p>
            <a:pPr indent="-431800" lvl="0" marL="457200" rtl="0">
              <a:spcBef>
                <a:spcPts val="640"/>
              </a:spcBef>
              <a:spcAft>
                <a:spcPts val="0"/>
              </a:spcAft>
              <a:buSzPts val="3200"/>
              <a:buChar char="•"/>
            </a:pPr>
            <a:r>
              <a:rPr lang="en-US"/>
              <a:t>You are more likely to hit your goals if you progress monitor (e.g. monthly data check ins)</a:t>
            </a:r>
            <a:endParaRPr/>
          </a:p>
          <a:p>
            <a:pPr indent="-431800" lvl="0" marL="457200" rtl="0">
              <a:spcBef>
                <a:spcPts val="0"/>
              </a:spcBef>
              <a:spcAft>
                <a:spcPts val="0"/>
              </a:spcAft>
              <a:buSzPts val="3200"/>
              <a:buChar char="•"/>
            </a:pPr>
            <a:r>
              <a:rPr lang="en-US"/>
              <a:t>Could be quick formatives</a:t>
            </a:r>
            <a:endParaRPr/>
          </a:p>
          <a:p>
            <a:pPr indent="-431800" lvl="0" marL="457200" rtl="0">
              <a:spcBef>
                <a:spcPts val="0"/>
              </a:spcBef>
              <a:spcAft>
                <a:spcPts val="0"/>
              </a:spcAft>
              <a:buSzPts val="3200"/>
              <a:buChar char="•"/>
            </a:pPr>
            <a:r>
              <a:rPr lang="en-US"/>
              <a:t>This info could also be used at Mid Year conference with your supervisor as evidence of progress toward goals</a:t>
            </a:r>
            <a:endParaRPr/>
          </a:p>
          <a:p>
            <a:pPr indent="-431800" lvl="0" marL="457200">
              <a:spcBef>
                <a:spcPts val="0"/>
              </a:spcBef>
              <a:spcAft>
                <a:spcPts val="0"/>
              </a:spcAft>
              <a:buSzPts val="3200"/>
              <a:buChar char="•"/>
            </a:pPr>
            <a:r>
              <a:rPr lang="en-US"/>
              <a:t>Pick tools to progress monitor and calendarize -- then it’s more likely to happen</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4" name="Shape 374"/>
        <p:cNvGrpSpPr/>
        <p:nvPr/>
      </p:nvGrpSpPr>
      <p:grpSpPr>
        <a:xfrm>
          <a:off x="0" y="0"/>
          <a:ext cx="0" cy="0"/>
          <a:chOff x="0" y="0"/>
          <a:chExt cx="0" cy="0"/>
        </a:xfrm>
      </p:grpSpPr>
      <p:sp>
        <p:nvSpPr>
          <p:cNvPr id="375" name="Shape 375"/>
          <p:cNvSpPr txBox="1"/>
          <p:nvPr/>
        </p:nvSpPr>
        <p:spPr>
          <a:xfrm>
            <a:off x="0" y="768352"/>
            <a:ext cx="9144000" cy="5421300"/>
          </a:xfrm>
          <a:prstGeom prst="rect">
            <a:avLst/>
          </a:prstGeom>
          <a:noFill/>
          <a:ln>
            <a:noFill/>
          </a:ln>
        </p:spPr>
        <p:txBody>
          <a:bodyPr anchorCtr="0" anchor="t" bIns="45700" lIns="91425" spcFirstLastPara="1" rIns="91425" wrap="square" tIns="45700">
            <a:noAutofit/>
          </a:bodyPr>
          <a:lstStyle/>
          <a:p>
            <a:pPr indent="-514350" lvl="0" marL="514350" marR="0" rtl="0" algn="l">
              <a:spcBef>
                <a:spcPts val="0"/>
              </a:spcBef>
              <a:spcAft>
                <a:spcPts val="0"/>
              </a:spcAft>
              <a:buNone/>
            </a:pPr>
            <a:r>
              <a:t/>
            </a:r>
            <a:endParaRPr b="1" sz="3200">
              <a:solidFill>
                <a:schemeClr val="dk1"/>
              </a:solidFill>
              <a:latin typeface="Cambria"/>
              <a:ea typeface="Cambria"/>
              <a:cs typeface="Cambria"/>
              <a:sym typeface="Cambria"/>
            </a:endParaRPr>
          </a:p>
        </p:txBody>
      </p:sp>
      <p:sp>
        <p:nvSpPr>
          <p:cNvPr id="376" name="Shape 376"/>
          <p:cNvSpPr txBox="1"/>
          <p:nvPr>
            <p:ph type="title"/>
          </p:nvPr>
        </p:nvSpPr>
        <p:spPr>
          <a:xfrm>
            <a:off x="0" y="0"/>
            <a:ext cx="9144000" cy="768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lang="en-US" sz="3600">
                <a:latin typeface="Cambria"/>
                <a:ea typeface="Cambria"/>
                <a:cs typeface="Cambria"/>
                <a:sym typeface="Cambria"/>
              </a:rPr>
              <a:t>Tip: Progress Monitor</a:t>
            </a:r>
            <a:endParaRPr b="0" i="0" sz="3600" u="none" cap="none" strike="noStrike">
              <a:solidFill>
                <a:schemeClr val="dk1"/>
              </a:solidFill>
              <a:latin typeface="Calibri"/>
              <a:ea typeface="Calibri"/>
              <a:cs typeface="Calibri"/>
              <a:sym typeface="Calibri"/>
            </a:endParaRPr>
          </a:p>
        </p:txBody>
      </p:sp>
      <p:sp>
        <p:nvSpPr>
          <p:cNvPr id="377" name="Shape 377"/>
          <p:cNvSpPr txBox="1"/>
          <p:nvPr/>
        </p:nvSpPr>
        <p:spPr>
          <a:xfrm>
            <a:off x="0" y="6147933"/>
            <a:ext cx="9144000" cy="710100"/>
          </a:xfrm>
          <a:prstGeom prst="rect">
            <a:avLst/>
          </a:prstGeom>
          <a:solidFill>
            <a:srgbClr val="FFC000"/>
          </a:solidFill>
          <a:ln cap="flat" cmpd="sng" w="25550">
            <a:solidFill>
              <a:srgbClr val="FFC000"/>
            </a:solidFill>
            <a:prstDash val="solid"/>
            <a:miter lim="8000"/>
            <a:headEnd len="med" w="med" type="none"/>
            <a:tailEnd len="med" w="med" type="none"/>
          </a:ln>
        </p:spPr>
        <p:txBody>
          <a:bodyPr anchorCtr="0" anchor="t" bIns="46800" lIns="90000" spcFirstLastPara="1" rIns="90000" wrap="square" tIns="46800">
            <a:noAutofit/>
          </a:bodyPr>
          <a:lstStyle/>
          <a:p>
            <a:pPr indent="0" lvl="0" marL="0" marR="0" rtl="0" algn="l">
              <a:spcBef>
                <a:spcPts val="0"/>
              </a:spcBef>
              <a:spcAft>
                <a:spcPts val="0"/>
              </a:spcAft>
              <a:buNone/>
            </a:pPr>
            <a:r>
              <a:rPr b="1" lang="en-US" sz="4000">
                <a:solidFill>
                  <a:srgbClr val="000000"/>
                </a:solidFill>
                <a:latin typeface="Cambria"/>
                <a:ea typeface="Cambria"/>
                <a:cs typeface="Cambria"/>
                <a:sym typeface="Cambria"/>
              </a:rPr>
              <a:t>Student Learning and Growth Goals</a:t>
            </a:r>
            <a:endParaRPr b="1" sz="4000">
              <a:solidFill>
                <a:srgbClr val="000000"/>
              </a:solidFill>
              <a:latin typeface="Cambria"/>
              <a:ea typeface="Cambria"/>
              <a:cs typeface="Cambria"/>
              <a:sym typeface="Cambria"/>
            </a:endParaRPr>
          </a:p>
        </p:txBody>
      </p:sp>
      <p:graphicFrame>
        <p:nvGraphicFramePr>
          <p:cNvPr id="378" name="Shape 378"/>
          <p:cNvGraphicFramePr/>
          <p:nvPr/>
        </p:nvGraphicFramePr>
        <p:xfrm>
          <a:off x="0" y="763334"/>
          <a:ext cx="3000000" cy="3000000"/>
        </p:xfrm>
        <a:graphic>
          <a:graphicData uri="http://schemas.openxmlformats.org/drawingml/2006/table">
            <a:tbl>
              <a:tblPr>
                <a:noFill/>
                <a:tableStyleId>{658BBA75-5CB8-4297-9F8C-C727B13D93B0}</a:tableStyleId>
              </a:tblPr>
              <a:tblGrid>
                <a:gridCol w="1715250"/>
                <a:gridCol w="1599450"/>
                <a:gridCol w="1828800"/>
                <a:gridCol w="2000250"/>
                <a:gridCol w="2000250"/>
              </a:tblGrid>
              <a:tr h="492050">
                <a:tc>
                  <a:txBody>
                    <a:bodyPr>
                      <a:noAutofit/>
                    </a:bodyPr>
                    <a:lstStyle/>
                    <a:p>
                      <a:pPr indent="0" lvl="0" marL="0" marR="0" rtl="0" algn="ctr">
                        <a:spcBef>
                          <a:spcPts val="0"/>
                        </a:spcBef>
                        <a:spcAft>
                          <a:spcPts val="0"/>
                        </a:spcAft>
                        <a:buNone/>
                      </a:pPr>
                      <a:r>
                        <a:rPr b="1" lang="en-US" sz="1200" u="none" cap="none" strike="noStrike">
                          <a:solidFill>
                            <a:schemeClr val="dk1"/>
                          </a:solidFill>
                          <a:latin typeface="Cambria"/>
                          <a:ea typeface="Cambria"/>
                          <a:cs typeface="Cambria"/>
                          <a:sym typeface="Cambria"/>
                        </a:rPr>
                        <a:t>Possible score 1-6</a:t>
                      </a:r>
                      <a:endParaRPr/>
                    </a:p>
                    <a:p>
                      <a:pPr indent="0" lvl="0" marL="0" marR="0" rtl="0" algn="ctr">
                        <a:spcBef>
                          <a:spcPts val="0"/>
                        </a:spcBef>
                        <a:spcAft>
                          <a:spcPts val="0"/>
                        </a:spcAft>
                        <a:buNone/>
                      </a:pPr>
                      <a:r>
                        <a:rPr b="1" lang="en-US" sz="1200" u="none" cap="none" strike="noStrike">
                          <a:solidFill>
                            <a:schemeClr val="dk1"/>
                          </a:solidFill>
                          <a:latin typeface="Cambria"/>
                          <a:ea typeface="Cambria"/>
                          <a:cs typeface="Cambria"/>
                          <a:sym typeface="Cambria"/>
                        </a:rPr>
                        <a:t>Student</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200" u="none" cap="none" strike="noStrike">
                          <a:solidFill>
                            <a:schemeClr val="dk1"/>
                          </a:solidFill>
                          <a:latin typeface="Cambria"/>
                          <a:ea typeface="Cambria"/>
                          <a:cs typeface="Cambria"/>
                          <a:sym typeface="Cambria"/>
                        </a:rPr>
                        <a:t>Idea Development</a:t>
                      </a:r>
                      <a:endParaRPr/>
                    </a:p>
                    <a:p>
                      <a:pPr indent="0" lvl="0" marL="0" marR="0" rtl="0" algn="ctr">
                        <a:spcBef>
                          <a:spcPts val="0"/>
                        </a:spcBef>
                        <a:spcAft>
                          <a:spcPts val="0"/>
                        </a:spcAft>
                        <a:buNone/>
                      </a:pPr>
                      <a:r>
                        <a:rPr b="1" lang="en-US" sz="1200" u="none" cap="none" strike="noStrike">
                          <a:solidFill>
                            <a:schemeClr val="dk1"/>
                          </a:solidFill>
                          <a:latin typeface="Cambria"/>
                          <a:ea typeface="Cambria"/>
                          <a:cs typeface="Cambria"/>
                          <a:sym typeface="Cambria"/>
                        </a:rPr>
                        <a:t>Pre 9/11/15</a:t>
                      </a:r>
                      <a:endParaRPr b="1" sz="12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9/25/15</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10/9/15</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10/23/15</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277125">
                <a:tc>
                  <a:txBody>
                    <a:bodyPr>
                      <a:noAutofit/>
                    </a:bodyPr>
                    <a:lstStyle/>
                    <a:p>
                      <a:pPr indent="0" lvl="0" marL="0" marR="0" rtl="0" algn="l">
                        <a:spcBef>
                          <a:spcPts val="0"/>
                        </a:spcBef>
                        <a:spcAft>
                          <a:spcPts val="0"/>
                        </a:spcAft>
                        <a:buNone/>
                      </a:pPr>
                      <a:r>
                        <a:rPr b="1" lang="en-US" sz="1800" u="none" cap="none" strike="noStrike">
                          <a:solidFill>
                            <a:srgbClr val="FF0000"/>
                          </a:solidFill>
                          <a:latin typeface="Cambria"/>
                          <a:ea typeface="Cambria"/>
                          <a:cs typeface="Cambria"/>
                          <a:sym typeface="Cambria"/>
                        </a:rPr>
                        <a:t>Student 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1.5</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00FF00"/>
                    </a:solidFill>
                  </a:tcPr>
                </a:tc>
              </a:tr>
              <a:tr h="277125">
                <a:tc>
                  <a:txBody>
                    <a:bodyPr>
                      <a:noAutofit/>
                    </a:bodyPr>
                    <a:lstStyle/>
                    <a:p>
                      <a:pPr indent="0" lvl="0" marL="0" marR="0" rtl="0" algn="l">
                        <a:spcBef>
                          <a:spcPts val="0"/>
                        </a:spcBef>
                        <a:spcAft>
                          <a:spcPts val="0"/>
                        </a:spcAft>
                        <a:buNone/>
                      </a:pPr>
                      <a:r>
                        <a:rPr b="1" lang="en-US" sz="1800" u="none" cap="none" strike="noStrike">
                          <a:solidFill>
                            <a:srgbClr val="FFC000"/>
                          </a:solidFill>
                          <a:latin typeface="Cambria"/>
                          <a:ea typeface="Cambria"/>
                          <a:cs typeface="Cambria"/>
                          <a:sym typeface="Cambria"/>
                        </a:rPr>
                        <a:t>Student 7</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1.5</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00FF00"/>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1.5</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277125">
                <a:tc>
                  <a:txBody>
                    <a:bodyPr>
                      <a:noAutofit/>
                    </a:bodyPr>
                    <a:lstStyle/>
                    <a:p>
                      <a:pPr indent="0" lvl="0" marL="0" marR="0" rtl="0" algn="l">
                        <a:spcBef>
                          <a:spcPts val="0"/>
                        </a:spcBef>
                        <a:spcAft>
                          <a:spcPts val="0"/>
                        </a:spcAft>
                        <a:buNone/>
                      </a:pPr>
                      <a:r>
                        <a:rPr b="1" lang="en-US" sz="1800" u="none" cap="none" strike="noStrike">
                          <a:solidFill>
                            <a:srgbClr val="FF0000"/>
                          </a:solidFill>
                          <a:latin typeface="Cambria"/>
                          <a:ea typeface="Cambria"/>
                          <a:cs typeface="Cambria"/>
                          <a:sym typeface="Cambria"/>
                        </a:rPr>
                        <a:t>Student 8</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1.5</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00FF00"/>
                    </a:solidFill>
                  </a:tcPr>
                </a:tc>
              </a:tr>
              <a:tr h="277125">
                <a:tc>
                  <a:txBody>
                    <a:bodyPr>
                      <a:noAutofit/>
                    </a:bodyPr>
                    <a:lstStyle/>
                    <a:p>
                      <a:pPr indent="0" lvl="0" marL="0" marR="0" rtl="0" algn="l">
                        <a:spcBef>
                          <a:spcPts val="0"/>
                        </a:spcBef>
                        <a:spcAft>
                          <a:spcPts val="0"/>
                        </a:spcAft>
                        <a:buNone/>
                      </a:pPr>
                      <a:r>
                        <a:rPr b="1" lang="en-US" sz="1800" u="none" cap="none" strike="noStrike">
                          <a:solidFill>
                            <a:srgbClr val="FF0000"/>
                          </a:solidFill>
                          <a:latin typeface="Cambria"/>
                          <a:ea typeface="Cambria"/>
                          <a:cs typeface="Cambria"/>
                          <a:sym typeface="Cambria"/>
                        </a:rPr>
                        <a:t>Student 13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1.5</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00FF00"/>
                    </a:solidFill>
                  </a:tcPr>
                </a:tc>
              </a:tr>
              <a:tr h="277125">
                <a:tc>
                  <a:txBody>
                    <a:bodyPr>
                      <a:noAutofit/>
                    </a:bodyPr>
                    <a:lstStyle/>
                    <a:p>
                      <a:pPr indent="0" lvl="0" marL="0" marR="0" rtl="0" algn="l">
                        <a:spcBef>
                          <a:spcPts val="0"/>
                        </a:spcBef>
                        <a:spcAft>
                          <a:spcPts val="0"/>
                        </a:spcAft>
                        <a:buNone/>
                      </a:pPr>
                      <a:r>
                        <a:rPr b="1" lang="en-US" sz="1800" u="none" cap="none" strike="noStrike">
                          <a:solidFill>
                            <a:srgbClr val="FF0000"/>
                          </a:solidFill>
                          <a:latin typeface="Cambria"/>
                          <a:ea typeface="Cambria"/>
                          <a:cs typeface="Cambria"/>
                          <a:sym typeface="Cambria"/>
                        </a:rPr>
                        <a:t>Student 17</a:t>
                      </a:r>
                      <a:endParaRPr b="1" sz="1800" u="none" cap="none" strike="noStrike">
                        <a:solidFill>
                          <a:srgbClr val="FF0000"/>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nchor="ctr">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nchor="ctr">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nchor="ctr">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1.5</a:t>
                      </a:r>
                      <a:endParaRPr b="1" sz="1800" u="none" cap="none" strike="noStrike">
                        <a:solidFill>
                          <a:schemeClr val="dk1"/>
                        </a:solidFill>
                        <a:latin typeface="Cambria"/>
                        <a:ea typeface="Cambria"/>
                        <a:cs typeface="Cambria"/>
                        <a:sym typeface="Cambria"/>
                      </a:endParaRPr>
                    </a:p>
                  </a:txBody>
                  <a:tcPr marT="0" marB="0" marR="68575" marL="68575" anchor="ctr">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00FF00"/>
                    </a:solidFill>
                  </a:tcPr>
                </a:tc>
              </a:tr>
              <a:tr h="277125">
                <a:tc>
                  <a:txBody>
                    <a:bodyPr>
                      <a:noAutofit/>
                    </a:bodyPr>
                    <a:lstStyle/>
                    <a:p>
                      <a:pPr indent="0" lvl="0" marL="0" marR="0" rtl="0" algn="l">
                        <a:spcBef>
                          <a:spcPts val="0"/>
                        </a:spcBef>
                        <a:spcAft>
                          <a:spcPts val="0"/>
                        </a:spcAft>
                        <a:buNone/>
                      </a:pPr>
                      <a:r>
                        <a:rPr b="1" lang="en-US" sz="1800" u="none" cap="none" strike="noStrike">
                          <a:solidFill>
                            <a:srgbClr val="FFC000"/>
                          </a:solidFill>
                          <a:latin typeface="Cambria"/>
                          <a:ea typeface="Cambria"/>
                          <a:cs typeface="Cambria"/>
                          <a:sym typeface="Cambria"/>
                        </a:rPr>
                        <a:t>Student 20</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00FF00"/>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2.5</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00FF00"/>
                    </a:solidFill>
                  </a:tcPr>
                </a:tc>
              </a:tr>
              <a:tr h="277125">
                <a:tc>
                  <a:txBody>
                    <a:bodyPr>
                      <a:noAutofit/>
                    </a:bodyPr>
                    <a:lstStyle/>
                    <a:p>
                      <a:pPr indent="0" lvl="0" marL="0" marR="0" rtl="0" algn="l">
                        <a:spcBef>
                          <a:spcPts val="0"/>
                        </a:spcBef>
                        <a:spcAft>
                          <a:spcPts val="0"/>
                        </a:spcAft>
                        <a:buNone/>
                      </a:pPr>
                      <a:r>
                        <a:rPr b="1" lang="en-US" sz="1800" u="none" cap="none" strike="noStrike">
                          <a:solidFill>
                            <a:srgbClr val="FFC000"/>
                          </a:solidFill>
                          <a:latin typeface="Cambria"/>
                          <a:ea typeface="Cambria"/>
                          <a:cs typeface="Cambria"/>
                          <a:sym typeface="Cambria"/>
                        </a:rPr>
                        <a:t>Student 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FFFF00"/>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00FF00"/>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277125">
                <a:tc>
                  <a:txBody>
                    <a:bodyPr>
                      <a:noAutofit/>
                    </a:bodyPr>
                    <a:lstStyle/>
                    <a:p>
                      <a:pPr indent="0" lvl="0" marL="0" marR="0" rtl="0" algn="l">
                        <a:spcBef>
                          <a:spcPts val="0"/>
                        </a:spcBef>
                        <a:spcAft>
                          <a:spcPts val="0"/>
                        </a:spcAft>
                        <a:buNone/>
                      </a:pPr>
                      <a:r>
                        <a:rPr b="1" lang="en-US" sz="1800" u="none" cap="none" strike="noStrike">
                          <a:solidFill>
                            <a:srgbClr val="FFC000"/>
                          </a:solidFill>
                          <a:latin typeface="Cambria"/>
                          <a:ea typeface="Cambria"/>
                          <a:cs typeface="Cambria"/>
                          <a:sym typeface="Cambria"/>
                        </a:rPr>
                        <a:t>Student 4</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2.5</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00FF00"/>
                    </a:solidFill>
                  </a:tcPr>
                </a:tc>
              </a:tr>
              <a:tr h="277125">
                <a:tc>
                  <a:txBody>
                    <a:bodyPr>
                      <a:noAutofit/>
                    </a:bodyPr>
                    <a:lstStyle/>
                    <a:p>
                      <a:pPr indent="0" lvl="0" marL="0" marR="0" rtl="0" algn="l">
                        <a:spcBef>
                          <a:spcPts val="0"/>
                        </a:spcBef>
                        <a:spcAft>
                          <a:spcPts val="0"/>
                        </a:spcAft>
                        <a:buNone/>
                      </a:pPr>
                      <a:r>
                        <a:rPr b="1" lang="en-US" sz="1800" u="none" cap="none" strike="noStrike">
                          <a:solidFill>
                            <a:srgbClr val="00B050"/>
                          </a:solidFill>
                          <a:latin typeface="Cambria"/>
                          <a:ea typeface="Cambria"/>
                          <a:cs typeface="Cambria"/>
                          <a:sym typeface="Cambria"/>
                        </a:rPr>
                        <a:t>Student 5</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2.5</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00FF00"/>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2.5</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277125">
                <a:tc>
                  <a:txBody>
                    <a:bodyPr>
                      <a:noAutofit/>
                    </a:bodyPr>
                    <a:lstStyle/>
                    <a:p>
                      <a:pPr indent="0" lvl="0" marL="0" marR="0" rtl="0" algn="l">
                        <a:spcBef>
                          <a:spcPts val="0"/>
                        </a:spcBef>
                        <a:spcAft>
                          <a:spcPts val="0"/>
                        </a:spcAft>
                        <a:buNone/>
                      </a:pPr>
                      <a:r>
                        <a:rPr b="1" lang="en-US" sz="1800" u="none" cap="none" strike="noStrike">
                          <a:solidFill>
                            <a:srgbClr val="00B050"/>
                          </a:solidFill>
                          <a:latin typeface="Cambria"/>
                          <a:ea typeface="Cambria"/>
                          <a:cs typeface="Cambria"/>
                          <a:sym typeface="Cambria"/>
                        </a:rPr>
                        <a:t>Student 6</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2.5</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00FF00"/>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2.5</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277125">
                <a:tc>
                  <a:txBody>
                    <a:bodyPr>
                      <a:noAutofit/>
                    </a:bodyPr>
                    <a:lstStyle/>
                    <a:p>
                      <a:pPr indent="0" lvl="0" marL="0" marR="0" rtl="0" algn="l">
                        <a:spcBef>
                          <a:spcPts val="0"/>
                        </a:spcBef>
                        <a:spcAft>
                          <a:spcPts val="0"/>
                        </a:spcAft>
                        <a:buNone/>
                      </a:pPr>
                      <a:r>
                        <a:rPr b="1" lang="en-US" sz="1800" u="none" cap="none" strike="noStrike">
                          <a:solidFill>
                            <a:srgbClr val="FFC000"/>
                          </a:solidFill>
                          <a:latin typeface="Cambria"/>
                          <a:ea typeface="Cambria"/>
                          <a:cs typeface="Cambria"/>
                          <a:sym typeface="Cambria"/>
                        </a:rPr>
                        <a:t>Student 10</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2.5</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00FF00"/>
                    </a:solidFill>
                  </a:tcPr>
                </a:tc>
              </a:tr>
              <a:tr h="277125">
                <a:tc>
                  <a:txBody>
                    <a:bodyPr>
                      <a:noAutofit/>
                    </a:bodyPr>
                    <a:lstStyle/>
                    <a:p>
                      <a:pPr indent="0" lvl="0" marL="0" marR="0" rtl="0" algn="l">
                        <a:spcBef>
                          <a:spcPts val="0"/>
                        </a:spcBef>
                        <a:spcAft>
                          <a:spcPts val="0"/>
                        </a:spcAft>
                        <a:buNone/>
                      </a:pPr>
                      <a:r>
                        <a:rPr b="1" lang="en-US" sz="1800" u="none" cap="none" strike="noStrike">
                          <a:solidFill>
                            <a:srgbClr val="00B050"/>
                          </a:solidFill>
                          <a:latin typeface="Cambria"/>
                          <a:ea typeface="Cambria"/>
                          <a:cs typeface="Cambria"/>
                          <a:sym typeface="Cambria"/>
                        </a:rPr>
                        <a:t>Student 11</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00FF00"/>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2.5</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FFFF00"/>
                    </a:solidFill>
                  </a:tcPr>
                </a:tc>
              </a:tr>
              <a:tr h="277125">
                <a:tc>
                  <a:txBody>
                    <a:bodyPr>
                      <a:noAutofit/>
                    </a:bodyPr>
                    <a:lstStyle/>
                    <a:p>
                      <a:pPr indent="0" lvl="0" marL="0" marR="0" rtl="0" algn="l">
                        <a:spcBef>
                          <a:spcPts val="0"/>
                        </a:spcBef>
                        <a:spcAft>
                          <a:spcPts val="0"/>
                        </a:spcAft>
                        <a:buNone/>
                      </a:pPr>
                      <a:r>
                        <a:rPr b="1" lang="en-US" sz="1800" u="none" cap="none" strike="noStrike">
                          <a:solidFill>
                            <a:srgbClr val="00B050"/>
                          </a:solidFill>
                          <a:latin typeface="Cambria"/>
                          <a:ea typeface="Cambria"/>
                          <a:cs typeface="Cambria"/>
                          <a:sym typeface="Cambria"/>
                        </a:rPr>
                        <a:t>Student 15</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FF0000"/>
                    </a:solidFill>
                  </a:tcPr>
                </a:tc>
              </a:tr>
              <a:tr h="277125">
                <a:tc>
                  <a:txBody>
                    <a:bodyPr>
                      <a:noAutofit/>
                    </a:bodyPr>
                    <a:lstStyle/>
                    <a:p>
                      <a:pPr indent="0" lvl="0" marL="0" marR="0" rtl="0" algn="l">
                        <a:spcBef>
                          <a:spcPts val="0"/>
                        </a:spcBef>
                        <a:spcAft>
                          <a:spcPts val="0"/>
                        </a:spcAft>
                        <a:buNone/>
                      </a:pPr>
                      <a:r>
                        <a:rPr b="1" lang="en-US" sz="1800" u="none" cap="none" strike="noStrike">
                          <a:solidFill>
                            <a:srgbClr val="FFC000"/>
                          </a:solidFill>
                          <a:latin typeface="Cambria"/>
                          <a:ea typeface="Cambria"/>
                          <a:cs typeface="Cambria"/>
                          <a:sym typeface="Cambria"/>
                        </a:rPr>
                        <a:t>Student 16</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FF0000"/>
                    </a:solidFill>
                  </a:tcPr>
                </a:tc>
              </a:tr>
              <a:tr h="277125">
                <a:tc>
                  <a:txBody>
                    <a:bodyPr>
                      <a:noAutofit/>
                    </a:bodyPr>
                    <a:lstStyle/>
                    <a:p>
                      <a:pPr indent="0" lvl="0" marL="0" marR="0" rtl="0" algn="l">
                        <a:spcBef>
                          <a:spcPts val="0"/>
                        </a:spcBef>
                        <a:spcAft>
                          <a:spcPts val="0"/>
                        </a:spcAft>
                        <a:buNone/>
                      </a:pPr>
                      <a:r>
                        <a:rPr b="1" lang="en-US" sz="1800" u="none" cap="none" strike="noStrike">
                          <a:solidFill>
                            <a:srgbClr val="00B050"/>
                          </a:solidFill>
                          <a:latin typeface="Cambria"/>
                          <a:ea typeface="Cambria"/>
                          <a:cs typeface="Cambria"/>
                          <a:sym typeface="Cambria"/>
                        </a:rPr>
                        <a:t>Student 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277125">
                <a:tc>
                  <a:txBody>
                    <a:bodyPr>
                      <a:noAutofit/>
                    </a:bodyPr>
                    <a:lstStyle/>
                    <a:p>
                      <a:pPr indent="0" lvl="0" marL="0" marR="0" rtl="0" algn="l">
                        <a:spcBef>
                          <a:spcPts val="0"/>
                        </a:spcBef>
                        <a:spcAft>
                          <a:spcPts val="0"/>
                        </a:spcAft>
                        <a:buNone/>
                      </a:pPr>
                      <a:r>
                        <a:rPr b="1" lang="en-US" sz="1800" u="none" cap="none" strike="noStrike">
                          <a:solidFill>
                            <a:srgbClr val="00B050"/>
                          </a:solidFill>
                          <a:latin typeface="Cambria"/>
                          <a:ea typeface="Cambria"/>
                          <a:cs typeface="Cambria"/>
                          <a:sym typeface="Cambria"/>
                        </a:rPr>
                        <a:t>Student 9</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FFFF00"/>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00FF00"/>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FF0000"/>
                    </a:solidFill>
                  </a:tcPr>
                </a:tc>
              </a:tr>
              <a:tr h="277125">
                <a:tc>
                  <a:txBody>
                    <a:bodyPr>
                      <a:noAutofit/>
                    </a:bodyPr>
                    <a:lstStyle/>
                    <a:p>
                      <a:pPr indent="0" lvl="0" marL="0" marR="0" rtl="0" algn="l">
                        <a:spcBef>
                          <a:spcPts val="0"/>
                        </a:spcBef>
                        <a:spcAft>
                          <a:spcPts val="0"/>
                        </a:spcAft>
                        <a:buNone/>
                      </a:pPr>
                      <a:r>
                        <a:rPr b="1" lang="en-US" sz="1800" u="none" cap="none" strike="noStrike">
                          <a:solidFill>
                            <a:srgbClr val="00B050"/>
                          </a:solidFill>
                          <a:latin typeface="Cambria"/>
                          <a:ea typeface="Cambria"/>
                          <a:cs typeface="Cambria"/>
                          <a:sym typeface="Cambria"/>
                        </a:rPr>
                        <a:t>Student 12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3.5</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00FF00"/>
                    </a:solidFill>
                  </a:tcPr>
                </a:tc>
              </a:tr>
              <a:tr h="277125">
                <a:tc>
                  <a:txBody>
                    <a:bodyPr>
                      <a:noAutofit/>
                    </a:bodyPr>
                    <a:lstStyle/>
                    <a:p>
                      <a:pPr indent="0" lvl="0" marL="0" marR="0" rtl="0" algn="l">
                        <a:spcBef>
                          <a:spcPts val="0"/>
                        </a:spcBef>
                        <a:spcAft>
                          <a:spcPts val="0"/>
                        </a:spcAft>
                        <a:buNone/>
                      </a:pPr>
                      <a:r>
                        <a:rPr b="1" lang="en-US" sz="1800" u="none" cap="none" strike="noStrike">
                          <a:solidFill>
                            <a:srgbClr val="00B050"/>
                          </a:solidFill>
                          <a:latin typeface="Cambria"/>
                          <a:ea typeface="Cambria"/>
                          <a:cs typeface="Cambria"/>
                          <a:sym typeface="Cambria"/>
                        </a:rPr>
                        <a:t>Student 14</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3.5</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00FF00"/>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3.5</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277125">
                <a:tc>
                  <a:txBody>
                    <a:bodyPr>
                      <a:noAutofit/>
                    </a:bodyPr>
                    <a:lstStyle/>
                    <a:p>
                      <a:pPr indent="0" lvl="0" marL="0" marR="0" rtl="0" algn="l">
                        <a:spcBef>
                          <a:spcPts val="0"/>
                        </a:spcBef>
                        <a:spcAft>
                          <a:spcPts val="0"/>
                        </a:spcAft>
                        <a:buNone/>
                      </a:pPr>
                      <a:r>
                        <a:rPr b="1" lang="en-US" sz="1800" u="none" cap="none" strike="noStrike">
                          <a:solidFill>
                            <a:srgbClr val="00B050"/>
                          </a:solidFill>
                          <a:latin typeface="Cambria"/>
                          <a:ea typeface="Cambria"/>
                          <a:cs typeface="Cambria"/>
                          <a:sym typeface="Cambria"/>
                        </a:rPr>
                        <a:t>Student 18</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2</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FFFF00"/>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00FF00"/>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r>
              <a:tr h="337350">
                <a:tc>
                  <a:txBody>
                    <a:bodyPr>
                      <a:noAutofit/>
                    </a:bodyPr>
                    <a:lstStyle/>
                    <a:p>
                      <a:pPr indent="0" lvl="0" marL="0" marR="0" rtl="0" algn="l">
                        <a:spcBef>
                          <a:spcPts val="0"/>
                        </a:spcBef>
                        <a:spcAft>
                          <a:spcPts val="0"/>
                        </a:spcAft>
                        <a:buNone/>
                      </a:pPr>
                      <a:r>
                        <a:rPr b="1" lang="en-US" sz="1800" u="none" cap="none" strike="noStrike">
                          <a:solidFill>
                            <a:srgbClr val="00B050"/>
                          </a:solidFill>
                          <a:latin typeface="Cambria"/>
                          <a:ea typeface="Cambria"/>
                          <a:cs typeface="Cambria"/>
                          <a:sym typeface="Cambria"/>
                        </a:rPr>
                        <a:t>Student 19</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chemeClr val="lt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DAE5F1"/>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4</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00FF00"/>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a:t>
                      </a:r>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FFFF00"/>
                    </a:solidFill>
                  </a:tcPr>
                </a:tc>
                <a:tc>
                  <a:txBody>
                    <a:bodyPr>
                      <a:noAutofit/>
                    </a:bodyPr>
                    <a:lstStyle/>
                    <a:p>
                      <a:pPr indent="0" lvl="0" marL="0" marR="0" rtl="0" algn="ctr">
                        <a:spcBef>
                          <a:spcPts val="0"/>
                        </a:spcBef>
                        <a:spcAft>
                          <a:spcPts val="0"/>
                        </a:spcAft>
                        <a:buNone/>
                      </a:pPr>
                      <a:r>
                        <a:rPr b="1" lang="en-US" sz="1800" u="none" cap="none" strike="noStrike">
                          <a:solidFill>
                            <a:schemeClr val="dk1"/>
                          </a:solidFill>
                          <a:latin typeface="Cambria"/>
                          <a:ea typeface="Cambria"/>
                          <a:cs typeface="Cambria"/>
                          <a:sym typeface="Cambria"/>
                        </a:rPr>
                        <a:t>3.5</a:t>
                      </a:r>
                      <a:endParaRPr b="1" sz="1800" u="none" cap="none" strike="noStrike">
                        <a:solidFill>
                          <a:schemeClr val="dk1"/>
                        </a:solidFill>
                        <a:latin typeface="Cambria"/>
                        <a:ea typeface="Cambria"/>
                        <a:cs typeface="Cambria"/>
                        <a:sym typeface="Cambria"/>
                      </a:endParaRPr>
                    </a:p>
                  </a:txBody>
                  <a:tcPr marT="0" marB="0" marR="68575" marL="6857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solidFill>
                      <a:srgbClr val="00FF00"/>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3" name="Shape 383"/>
        <p:cNvGrpSpPr/>
        <p:nvPr/>
      </p:nvGrpSpPr>
      <p:grpSpPr>
        <a:xfrm>
          <a:off x="0" y="0"/>
          <a:ext cx="0" cy="0"/>
          <a:chOff x="0" y="0"/>
          <a:chExt cx="0" cy="0"/>
        </a:xfrm>
      </p:grpSpPr>
      <p:sp>
        <p:nvSpPr>
          <p:cNvPr id="384" name="Shape 384"/>
          <p:cNvSpPr txBox="1"/>
          <p:nvPr/>
        </p:nvSpPr>
        <p:spPr>
          <a:xfrm>
            <a:off x="0" y="768352"/>
            <a:ext cx="9144000" cy="5421300"/>
          </a:xfrm>
          <a:prstGeom prst="rect">
            <a:avLst/>
          </a:prstGeom>
          <a:noFill/>
          <a:ln>
            <a:noFill/>
          </a:ln>
        </p:spPr>
        <p:txBody>
          <a:bodyPr anchorCtr="0" anchor="t" bIns="45700" lIns="91425" spcFirstLastPara="1" rIns="91425" wrap="square" tIns="45700">
            <a:noAutofit/>
          </a:bodyPr>
          <a:lstStyle/>
          <a:p>
            <a:pPr indent="-514350" lvl="0" marL="514350" marR="0" rtl="0" algn="l">
              <a:spcBef>
                <a:spcPts val="0"/>
              </a:spcBef>
              <a:spcAft>
                <a:spcPts val="0"/>
              </a:spcAft>
              <a:buNone/>
            </a:pPr>
            <a:r>
              <a:t/>
            </a:r>
            <a:endParaRPr b="1" sz="3200">
              <a:solidFill>
                <a:schemeClr val="dk1"/>
              </a:solidFill>
              <a:latin typeface="Cambria"/>
              <a:ea typeface="Cambria"/>
              <a:cs typeface="Cambria"/>
              <a:sym typeface="Cambria"/>
            </a:endParaRPr>
          </a:p>
        </p:txBody>
      </p:sp>
      <p:sp>
        <p:nvSpPr>
          <p:cNvPr id="385" name="Shape 385"/>
          <p:cNvSpPr txBox="1"/>
          <p:nvPr>
            <p:ph type="title"/>
          </p:nvPr>
        </p:nvSpPr>
        <p:spPr>
          <a:xfrm>
            <a:off x="0" y="0"/>
            <a:ext cx="9144000" cy="768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lang="en-US" sz="4000">
                <a:latin typeface="Cambria"/>
                <a:ea typeface="Cambria"/>
                <a:cs typeface="Cambria"/>
                <a:sym typeface="Cambria"/>
              </a:rPr>
              <a:t>Tip: Progress Monitor</a:t>
            </a:r>
            <a:endParaRPr b="0" i="0" sz="4000" u="none" cap="none" strike="noStrike">
              <a:solidFill>
                <a:schemeClr val="dk1"/>
              </a:solidFill>
              <a:latin typeface="Calibri"/>
              <a:ea typeface="Calibri"/>
              <a:cs typeface="Calibri"/>
              <a:sym typeface="Calibri"/>
            </a:endParaRPr>
          </a:p>
        </p:txBody>
      </p:sp>
      <p:pic>
        <p:nvPicPr>
          <p:cNvPr id="386" name="Shape 386"/>
          <p:cNvPicPr preferRelativeResize="0"/>
          <p:nvPr/>
        </p:nvPicPr>
        <p:blipFill rotWithShape="1">
          <a:blip r:embed="rId3">
            <a:alphaModFix/>
          </a:blip>
          <a:srcRect b="0" l="0" r="0" t="0"/>
          <a:stretch/>
        </p:blipFill>
        <p:spPr>
          <a:xfrm>
            <a:off x="1524000" y="1108100"/>
            <a:ext cx="6096000" cy="4064100"/>
          </a:xfrm>
          <a:prstGeom prst="rect">
            <a:avLst/>
          </a:prstGeom>
          <a:noFill/>
          <a:ln>
            <a:noFill/>
          </a:ln>
        </p:spPr>
      </p:pic>
      <p:sp>
        <p:nvSpPr>
          <p:cNvPr id="387" name="Shape 387"/>
          <p:cNvSpPr txBox="1"/>
          <p:nvPr/>
        </p:nvSpPr>
        <p:spPr>
          <a:xfrm>
            <a:off x="0" y="5172200"/>
            <a:ext cx="9144000" cy="748500"/>
          </a:xfrm>
          <a:prstGeom prst="rect">
            <a:avLst/>
          </a:prstGeom>
          <a:noFill/>
          <a:ln>
            <a:noFill/>
          </a:ln>
        </p:spPr>
        <p:txBody>
          <a:bodyPr anchorCtr="0" anchor="t" bIns="91425" lIns="91425" spcFirstLastPara="1" rIns="91425" wrap="square" tIns="91425">
            <a:noAutofit/>
          </a:bodyPr>
          <a:lstStyle/>
          <a:p>
            <a:pPr indent="0" lvl="0" marL="0" algn="ctr">
              <a:spcBef>
                <a:spcPts val="0"/>
              </a:spcBef>
              <a:spcAft>
                <a:spcPts val="0"/>
              </a:spcAft>
              <a:buNone/>
            </a:pPr>
            <a:r>
              <a:rPr b="1" lang="en-US" sz="3600">
                <a:latin typeface="Cambria"/>
                <a:ea typeface="Cambria"/>
                <a:cs typeface="Cambria"/>
                <a:sym typeface="Cambria"/>
              </a:rPr>
              <a:t>When are the approximate times where it would make sense to progress monitor? </a:t>
            </a:r>
            <a:r>
              <a:rPr b="1" lang="en-US" sz="3600">
                <a:solidFill>
                  <a:srgbClr val="0000FF"/>
                </a:solidFill>
                <a:latin typeface="Cambria"/>
                <a:ea typeface="Cambria"/>
                <a:cs typeface="Cambria"/>
                <a:sym typeface="Cambria"/>
              </a:rPr>
              <a:t>Calendarize it.</a:t>
            </a:r>
            <a:endParaRPr b="1" sz="3600">
              <a:solidFill>
                <a:srgbClr val="0000FF"/>
              </a:solidFill>
              <a:latin typeface="Cambria"/>
              <a:ea typeface="Cambria"/>
              <a:cs typeface="Cambria"/>
              <a:sym typeface="Cambria"/>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4" name="Shape 394"/>
        <p:cNvGrpSpPr/>
        <p:nvPr/>
      </p:nvGrpSpPr>
      <p:grpSpPr>
        <a:xfrm>
          <a:off x="0" y="0"/>
          <a:ext cx="0" cy="0"/>
          <a:chOff x="0" y="0"/>
          <a:chExt cx="0" cy="0"/>
        </a:xfrm>
      </p:grpSpPr>
      <p:sp>
        <p:nvSpPr>
          <p:cNvPr id="395" name="Shape 395"/>
          <p:cNvSpPr txBox="1"/>
          <p:nvPr>
            <p:ph type="title"/>
          </p:nvPr>
        </p:nvSpPr>
        <p:spPr>
          <a:xfrm>
            <a:off x="266700" y="1109100"/>
            <a:ext cx="8610600" cy="773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i="0" lang="en-US" sz="3600" u="none" cap="none" strike="noStrike">
                <a:solidFill>
                  <a:schemeClr val="dk1"/>
                </a:solidFill>
                <a:latin typeface="Cambria"/>
                <a:ea typeface="Cambria"/>
                <a:cs typeface="Cambria"/>
                <a:sym typeface="Cambria"/>
              </a:rPr>
              <a:t>Growth Goals  vs.  Achievement Goals</a:t>
            </a:r>
            <a:endParaRPr/>
          </a:p>
        </p:txBody>
      </p:sp>
      <p:sp>
        <p:nvSpPr>
          <p:cNvPr id="396" name="Shape 396"/>
          <p:cNvSpPr txBox="1"/>
          <p:nvPr>
            <p:ph idx="1" type="body"/>
          </p:nvPr>
        </p:nvSpPr>
        <p:spPr>
          <a:xfrm>
            <a:off x="415725" y="2122725"/>
            <a:ext cx="3810000" cy="50292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dk1"/>
              </a:buClr>
              <a:buSzPts val="2600"/>
              <a:buFont typeface="Arial"/>
              <a:buChar char="•"/>
            </a:pPr>
            <a:r>
              <a:rPr b="0" i="0" lang="en-US" sz="2600" u="none" cap="none" strike="noStrike">
                <a:solidFill>
                  <a:schemeClr val="dk1"/>
                </a:solidFill>
                <a:latin typeface="Cambria"/>
                <a:ea typeface="Cambria"/>
                <a:cs typeface="Cambria"/>
                <a:sym typeface="Cambria"/>
              </a:rPr>
              <a:t>Starts with baseline data</a:t>
            </a:r>
            <a:endParaRPr/>
          </a:p>
          <a:p>
            <a:pPr indent="-342900" lvl="0" marL="342900" marR="0" rtl="0" algn="l">
              <a:lnSpc>
                <a:spcPct val="90000"/>
              </a:lnSpc>
              <a:spcBef>
                <a:spcPts val="520"/>
              </a:spcBef>
              <a:spcAft>
                <a:spcPts val="0"/>
              </a:spcAft>
              <a:buClr>
                <a:schemeClr val="dk1"/>
              </a:buClr>
              <a:buSzPts val="2600"/>
              <a:buFont typeface="Arial"/>
              <a:buChar char="•"/>
            </a:pPr>
            <a:r>
              <a:rPr b="0" i="0" lang="en-US" sz="2600" u="none" cap="none" strike="noStrike">
                <a:solidFill>
                  <a:schemeClr val="dk1"/>
                </a:solidFill>
                <a:latin typeface="Cambria"/>
                <a:ea typeface="Cambria"/>
                <a:cs typeface="Cambria"/>
                <a:sym typeface="Cambria"/>
              </a:rPr>
              <a:t>Includes all students regardless of ability level</a:t>
            </a:r>
            <a:endParaRPr/>
          </a:p>
          <a:p>
            <a:pPr indent="-342900" lvl="0" marL="342900" marR="0" rtl="0" algn="l">
              <a:lnSpc>
                <a:spcPct val="90000"/>
              </a:lnSpc>
              <a:spcBef>
                <a:spcPts val="520"/>
              </a:spcBef>
              <a:spcAft>
                <a:spcPts val="0"/>
              </a:spcAft>
              <a:buClr>
                <a:schemeClr val="dk1"/>
              </a:buClr>
              <a:buSzPts val="2600"/>
              <a:buFont typeface="Arial"/>
              <a:buChar char="•"/>
            </a:pPr>
            <a:r>
              <a:rPr b="0" i="0" lang="en-US" sz="2600" u="none" cap="none" strike="noStrike">
                <a:solidFill>
                  <a:schemeClr val="dk1"/>
                </a:solidFill>
                <a:latin typeface="Cambria"/>
                <a:ea typeface="Cambria"/>
                <a:cs typeface="Cambria"/>
                <a:sym typeface="Cambria"/>
              </a:rPr>
              <a:t>Students can show various levels of growth- students may have individualized finish lines</a:t>
            </a:r>
            <a:endParaRPr/>
          </a:p>
          <a:p>
            <a:pPr indent="-165100" lvl="0" marL="342900" marR="0" rtl="0" algn="l">
              <a:lnSpc>
                <a:spcPct val="90000"/>
              </a:lnSpc>
              <a:spcBef>
                <a:spcPts val="560"/>
              </a:spcBef>
              <a:spcAft>
                <a:spcPts val="1600"/>
              </a:spcAft>
              <a:buClr>
                <a:schemeClr val="dk1"/>
              </a:buClr>
              <a:buSzPts val="2800"/>
              <a:buFont typeface="Arial"/>
              <a:buNone/>
            </a:pPr>
            <a:r>
              <a:t/>
            </a:r>
            <a:endParaRPr b="0" i="0" sz="2800" u="none" cap="none" strike="noStrike">
              <a:solidFill>
                <a:schemeClr val="dk1"/>
              </a:solidFill>
              <a:latin typeface="Cambria"/>
              <a:ea typeface="Cambria"/>
              <a:cs typeface="Cambria"/>
              <a:sym typeface="Cambria"/>
            </a:endParaRPr>
          </a:p>
        </p:txBody>
      </p:sp>
      <p:sp>
        <p:nvSpPr>
          <p:cNvPr id="397" name="Shape 397"/>
          <p:cNvSpPr txBox="1"/>
          <p:nvPr>
            <p:ph idx="2" type="body"/>
          </p:nvPr>
        </p:nvSpPr>
        <p:spPr>
          <a:xfrm>
            <a:off x="4750075" y="2122725"/>
            <a:ext cx="3848100" cy="45261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dk1"/>
              </a:buClr>
              <a:buSzPts val="2600"/>
              <a:buFont typeface="Arial"/>
              <a:buChar char="•"/>
            </a:pPr>
            <a:r>
              <a:rPr b="0" i="0" lang="en-US" sz="2600" u="none" cap="none" strike="noStrike">
                <a:solidFill>
                  <a:schemeClr val="dk1"/>
                </a:solidFill>
                <a:latin typeface="Cambria"/>
                <a:ea typeface="Cambria"/>
                <a:cs typeface="Cambria"/>
                <a:sym typeface="Cambria"/>
              </a:rPr>
              <a:t>Does not have to consider baseline data</a:t>
            </a:r>
            <a:endParaRPr/>
          </a:p>
          <a:p>
            <a:pPr indent="-342900" lvl="0" marL="342900" marR="0" rtl="0" algn="l">
              <a:lnSpc>
                <a:spcPct val="90000"/>
              </a:lnSpc>
              <a:spcBef>
                <a:spcPts val="520"/>
              </a:spcBef>
              <a:spcAft>
                <a:spcPts val="0"/>
              </a:spcAft>
              <a:buClr>
                <a:schemeClr val="dk1"/>
              </a:buClr>
              <a:buSzPts val="2600"/>
              <a:buFont typeface="Arial"/>
              <a:buChar char="•"/>
            </a:pPr>
            <a:r>
              <a:rPr b="0" i="0" lang="en-US" sz="2600" u="none" cap="none" strike="noStrike">
                <a:solidFill>
                  <a:schemeClr val="dk1"/>
                </a:solidFill>
                <a:latin typeface="Cambria"/>
                <a:ea typeface="Cambria"/>
                <a:cs typeface="Cambria"/>
                <a:sym typeface="Cambria"/>
              </a:rPr>
              <a:t>Does not have to include all students</a:t>
            </a:r>
            <a:endParaRPr/>
          </a:p>
          <a:p>
            <a:pPr indent="-342900" lvl="0" marL="342900" marR="0" rtl="0" algn="l">
              <a:lnSpc>
                <a:spcPct val="90000"/>
              </a:lnSpc>
              <a:spcBef>
                <a:spcPts val="520"/>
              </a:spcBef>
              <a:spcAft>
                <a:spcPts val="0"/>
              </a:spcAft>
              <a:buClr>
                <a:schemeClr val="dk1"/>
              </a:buClr>
              <a:buSzPts val="2600"/>
              <a:buFont typeface="Arial"/>
              <a:buChar char="•"/>
            </a:pPr>
            <a:r>
              <a:rPr b="0" i="0" lang="en-US" sz="2600" u="none" cap="none" strike="noStrike">
                <a:solidFill>
                  <a:schemeClr val="dk1"/>
                </a:solidFill>
                <a:latin typeface="Cambria"/>
                <a:ea typeface="Cambria"/>
                <a:cs typeface="Cambria"/>
                <a:sym typeface="Cambria"/>
              </a:rPr>
              <a:t>Student goals are a “one-size-fit-all”</a:t>
            </a:r>
            <a:endParaRPr/>
          </a:p>
          <a:p>
            <a:pPr indent="-342900" lvl="0" marL="342900" marR="0" rtl="0" algn="l">
              <a:lnSpc>
                <a:spcPct val="90000"/>
              </a:lnSpc>
              <a:spcBef>
                <a:spcPts val="520"/>
              </a:spcBef>
              <a:spcAft>
                <a:spcPts val="1600"/>
              </a:spcAft>
              <a:buClr>
                <a:schemeClr val="dk1"/>
              </a:buClr>
              <a:buSzPts val="2600"/>
              <a:buFont typeface="Arial"/>
              <a:buChar char="•"/>
            </a:pPr>
            <a:r>
              <a:rPr b="0" i="0" lang="en-US" sz="2600" u="none" cap="none" strike="noStrike">
                <a:solidFill>
                  <a:schemeClr val="dk1"/>
                </a:solidFill>
                <a:latin typeface="Cambria"/>
                <a:ea typeface="Cambria"/>
                <a:cs typeface="Cambria"/>
                <a:sym typeface="Cambria"/>
              </a:rPr>
              <a:t>All students are expected to cross the same finish line regardless of where they start</a:t>
            </a:r>
            <a:endParaRPr/>
          </a:p>
        </p:txBody>
      </p:sp>
      <p:sp>
        <p:nvSpPr>
          <p:cNvPr id="398" name="Shape 398"/>
          <p:cNvSpPr txBox="1"/>
          <p:nvPr/>
        </p:nvSpPr>
        <p:spPr>
          <a:xfrm>
            <a:off x="683950" y="351225"/>
            <a:ext cx="7800600" cy="773400"/>
          </a:xfrm>
          <a:prstGeom prst="rect">
            <a:avLst/>
          </a:prstGeom>
          <a:noFill/>
          <a:ln>
            <a:noFill/>
          </a:ln>
        </p:spPr>
        <p:txBody>
          <a:bodyPr anchorCtr="0" anchor="t" bIns="91425" lIns="91425" spcFirstLastPara="1" rIns="91425" wrap="square" tIns="91425">
            <a:noAutofit/>
          </a:bodyPr>
          <a:lstStyle/>
          <a:p>
            <a:pPr indent="0" lvl="0" marL="0" algn="ctr">
              <a:spcBef>
                <a:spcPts val="0"/>
              </a:spcBef>
              <a:spcAft>
                <a:spcPts val="0"/>
              </a:spcAft>
              <a:buNone/>
            </a:pPr>
            <a:r>
              <a:rPr b="1" lang="en-US" sz="4800">
                <a:highlight>
                  <a:srgbClr val="FFFF00"/>
                </a:highlight>
                <a:latin typeface="Cambria"/>
                <a:ea typeface="Cambria"/>
                <a:cs typeface="Cambria"/>
                <a:sym typeface="Cambria"/>
              </a:rPr>
              <a:t>Growth for All Students</a:t>
            </a:r>
            <a:endParaRPr b="1" sz="4800">
              <a:highlight>
                <a:srgbClr val="FFFF00"/>
              </a:highlight>
              <a:latin typeface="Cambria"/>
              <a:ea typeface="Cambria"/>
              <a:cs typeface="Cambria"/>
              <a:sym typeface="Cambria"/>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3" name="Shape 403"/>
        <p:cNvGrpSpPr/>
        <p:nvPr/>
      </p:nvGrpSpPr>
      <p:grpSpPr>
        <a:xfrm>
          <a:off x="0" y="0"/>
          <a:ext cx="0" cy="0"/>
          <a:chOff x="0" y="0"/>
          <a:chExt cx="0" cy="0"/>
        </a:xfrm>
      </p:grpSpPr>
      <p:sp>
        <p:nvSpPr>
          <p:cNvPr id="404" name="Shape 404"/>
          <p:cNvSpPr txBox="1"/>
          <p:nvPr>
            <p:ph type="title"/>
          </p:nvPr>
        </p:nvSpPr>
        <p:spPr>
          <a:xfrm>
            <a:off x="0" y="0"/>
            <a:ext cx="9144000" cy="1143000"/>
          </a:xfrm>
          <a:prstGeom prst="rect">
            <a:avLst/>
          </a:prstGeom>
          <a:noFill/>
          <a:ln>
            <a:noFill/>
          </a:ln>
        </p:spPr>
        <p:txBody>
          <a:bodyPr anchorCtr="0" anchor="ctr" bIns="45700" lIns="91425" spcFirstLastPara="1" rIns="91425" wrap="square" tIns="45700">
            <a:noAutofit/>
          </a:bodyPr>
          <a:lstStyle/>
          <a:p>
            <a:pPr indent="0" lvl="0" marL="0" marR="0" rtl="0">
              <a:spcBef>
                <a:spcPts val="0"/>
              </a:spcBef>
              <a:spcAft>
                <a:spcPts val="0"/>
              </a:spcAft>
              <a:buClr>
                <a:schemeClr val="dk1"/>
              </a:buClr>
              <a:buFont typeface="Cambria"/>
              <a:buNone/>
            </a:pPr>
            <a:r>
              <a:rPr b="1" i="0" lang="en-US" sz="4400" u="none" cap="none" strike="noStrike">
                <a:solidFill>
                  <a:schemeClr val="dk1"/>
                </a:solidFill>
                <a:latin typeface="Cambria"/>
                <a:ea typeface="Cambria"/>
                <a:cs typeface="Cambria"/>
                <a:sym typeface="Cambria"/>
              </a:rPr>
              <a:t>Achievement vs. Growth</a:t>
            </a:r>
            <a:endParaRPr/>
          </a:p>
        </p:txBody>
      </p:sp>
      <p:sp>
        <p:nvSpPr>
          <p:cNvPr id="405" name="Shape 405"/>
          <p:cNvSpPr txBox="1"/>
          <p:nvPr>
            <p:ph idx="1" type="body"/>
          </p:nvPr>
        </p:nvSpPr>
        <p:spPr>
          <a:xfrm>
            <a:off x="457200" y="1191986"/>
            <a:ext cx="8229600" cy="45261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3200"/>
              <a:buFont typeface="Noto Sans Symbols"/>
              <a:buChar char="➢"/>
            </a:pPr>
            <a:r>
              <a:rPr b="0" i="0" lang="en-US" sz="3200" u="none" cap="none" strike="noStrike">
                <a:solidFill>
                  <a:schemeClr val="dk1"/>
                </a:solidFill>
                <a:latin typeface="Cambria"/>
                <a:ea typeface="Cambria"/>
                <a:cs typeface="Cambria"/>
                <a:sym typeface="Cambria"/>
              </a:rPr>
              <a:t>Scores will improve from 65% of students meeting benchmark to 80%</a:t>
            </a:r>
            <a:endParaRPr/>
          </a:p>
          <a:p>
            <a:pPr indent="0" lvl="4" marL="1828800" marR="0" rtl="0" algn="l">
              <a:spcBef>
                <a:spcPts val="400"/>
              </a:spcBef>
              <a:spcAft>
                <a:spcPts val="0"/>
              </a:spcAft>
              <a:buClr>
                <a:schemeClr val="dk1"/>
              </a:buClr>
              <a:buFont typeface="Arial"/>
              <a:buNone/>
            </a:pPr>
            <a:r>
              <a:rPr b="0" i="0" lang="en-US" sz="2000" u="none" cap="none" strike="noStrike">
                <a:solidFill>
                  <a:schemeClr val="dk1"/>
                </a:solidFill>
                <a:latin typeface="Cambria"/>
                <a:ea typeface="Cambria"/>
                <a:cs typeface="Cambria"/>
                <a:sym typeface="Cambria"/>
              </a:rPr>
              <a:t>			</a:t>
            </a:r>
            <a:endParaRPr/>
          </a:p>
          <a:p>
            <a:pPr indent="-342900" lvl="0" marL="342900" marR="0" rtl="0" algn="l">
              <a:spcBef>
                <a:spcPts val="640"/>
              </a:spcBef>
              <a:spcAft>
                <a:spcPts val="0"/>
              </a:spcAft>
              <a:buClr>
                <a:schemeClr val="dk1"/>
              </a:buClr>
              <a:buSzPts val="3200"/>
              <a:buFont typeface="Noto Sans Symbols"/>
              <a:buChar char="➢"/>
            </a:pPr>
            <a:r>
              <a:rPr b="0" i="0" lang="en-US" sz="3200" u="none" cap="none" strike="noStrike">
                <a:solidFill>
                  <a:schemeClr val="dk1"/>
                </a:solidFill>
                <a:latin typeface="Cambria"/>
                <a:ea typeface="Cambria"/>
                <a:cs typeface="Cambria"/>
                <a:sym typeface="Cambria"/>
              </a:rPr>
              <a:t>Students in Group A will improve 15 points; Students in Group B will improve 12 points &amp; Students in Group C will improve 8 points </a:t>
            </a:r>
            <a:endParaRPr/>
          </a:p>
          <a:p>
            <a:pPr indent="0" lvl="4" marL="1828800" marR="0" rtl="0" algn="l">
              <a:spcBef>
                <a:spcPts val="400"/>
              </a:spcBef>
              <a:spcAft>
                <a:spcPts val="0"/>
              </a:spcAft>
              <a:buClr>
                <a:schemeClr val="dk1"/>
              </a:buClr>
              <a:buFont typeface="Arial"/>
              <a:buNone/>
            </a:pPr>
            <a:r>
              <a:rPr b="0" i="0" lang="en-US" sz="2000" u="none" cap="none" strike="noStrike">
                <a:solidFill>
                  <a:schemeClr val="dk1"/>
                </a:solidFill>
                <a:latin typeface="Cambria"/>
                <a:ea typeface="Cambria"/>
                <a:cs typeface="Cambria"/>
                <a:sym typeface="Cambria"/>
              </a:rPr>
              <a:t>				</a:t>
            </a:r>
            <a:endParaRPr/>
          </a:p>
          <a:p>
            <a:pPr indent="-342900" lvl="0" marL="342900" marR="0" rtl="0" algn="l">
              <a:spcBef>
                <a:spcPts val="640"/>
              </a:spcBef>
              <a:spcAft>
                <a:spcPts val="1600"/>
              </a:spcAft>
              <a:buClr>
                <a:schemeClr val="dk1"/>
              </a:buClr>
              <a:buSzPts val="3200"/>
              <a:buFont typeface="Noto Sans Symbols"/>
              <a:buChar char="➢"/>
            </a:pPr>
            <a:r>
              <a:rPr b="0" i="0" lang="en-US" sz="3200" u="none" cap="none" strike="noStrike">
                <a:solidFill>
                  <a:schemeClr val="dk1"/>
                </a:solidFill>
                <a:latin typeface="Cambria"/>
                <a:ea typeface="Cambria"/>
                <a:cs typeface="Cambria"/>
                <a:sym typeface="Cambria"/>
              </a:rPr>
              <a:t>All students will improve 2 levels                   on the rubric </a:t>
            </a:r>
            <a:endParaRPr/>
          </a:p>
        </p:txBody>
      </p:sp>
      <p:sp>
        <p:nvSpPr>
          <p:cNvPr id="406" name="Shape 406"/>
          <p:cNvSpPr/>
          <p:nvPr/>
        </p:nvSpPr>
        <p:spPr>
          <a:xfrm>
            <a:off x="457200" y="1143000"/>
            <a:ext cx="8229600" cy="1143000"/>
          </a:xfrm>
          <a:prstGeom prst="roundRect">
            <a:avLst>
              <a:gd fmla="val 16667" name="adj"/>
            </a:avLst>
          </a:prstGeom>
          <a:noFill/>
          <a:ln cap="flat" cmpd="sng" w="28575">
            <a:solidFill>
              <a:srgbClr val="FD0F48"/>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7" name="Shape 407"/>
          <p:cNvSpPr txBox="1"/>
          <p:nvPr/>
        </p:nvSpPr>
        <p:spPr>
          <a:xfrm rot="-1148648">
            <a:off x="6564231" y="1545546"/>
            <a:ext cx="2590673" cy="831014"/>
          </a:xfrm>
          <a:prstGeom prst="rect">
            <a:avLst/>
          </a:prstGeom>
          <a:solidFill>
            <a:srgbClr val="FD0F48"/>
          </a:solidFill>
          <a:ln cap="flat" cmpd="sng" w="19050">
            <a:solidFill>
              <a:srgbClr val="0070C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Calibri"/>
                <a:ea typeface="Calibri"/>
                <a:cs typeface="Calibri"/>
                <a:sym typeface="Calibri"/>
              </a:rPr>
              <a:t>ACHIEVEMENT…</a:t>
            </a:r>
            <a:endParaRPr/>
          </a:p>
          <a:p>
            <a:pPr indent="0" lvl="0" marL="0" marR="0" rtl="0" algn="ctr">
              <a:spcBef>
                <a:spcPts val="0"/>
              </a:spcBef>
              <a:spcAft>
                <a:spcPts val="0"/>
              </a:spcAft>
              <a:buNone/>
            </a:pPr>
            <a:r>
              <a:rPr b="1" lang="en-US" sz="2400">
                <a:solidFill>
                  <a:schemeClr val="dk1"/>
                </a:solidFill>
                <a:latin typeface="Calibri"/>
                <a:ea typeface="Calibri"/>
                <a:cs typeface="Calibri"/>
                <a:sym typeface="Calibri"/>
              </a:rPr>
              <a:t>Why?</a:t>
            </a:r>
            <a:endParaRPr b="1" sz="2400">
              <a:solidFill>
                <a:schemeClr val="dk1"/>
              </a:solidFill>
              <a:latin typeface="Calibri"/>
              <a:ea typeface="Calibri"/>
              <a:cs typeface="Calibri"/>
              <a:sym typeface="Calibri"/>
            </a:endParaRPr>
          </a:p>
        </p:txBody>
      </p:sp>
      <p:sp>
        <p:nvSpPr>
          <p:cNvPr id="408" name="Shape 408"/>
          <p:cNvSpPr/>
          <p:nvPr/>
        </p:nvSpPr>
        <p:spPr>
          <a:xfrm>
            <a:off x="457200" y="2636819"/>
            <a:ext cx="8229600" cy="1396200"/>
          </a:xfrm>
          <a:prstGeom prst="roundRect">
            <a:avLst>
              <a:gd fmla="val 16667" name="adj"/>
            </a:avLst>
          </a:prstGeom>
          <a:noFill/>
          <a:ln cap="flat" cmpd="sng" w="28575">
            <a:solidFill>
              <a:srgbClr val="FD0F48"/>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9" name="Shape 409"/>
          <p:cNvSpPr txBox="1"/>
          <p:nvPr/>
        </p:nvSpPr>
        <p:spPr>
          <a:xfrm rot="-1148648">
            <a:off x="6564231" y="3230355"/>
            <a:ext cx="2590673" cy="831014"/>
          </a:xfrm>
          <a:prstGeom prst="rect">
            <a:avLst/>
          </a:prstGeom>
          <a:solidFill>
            <a:srgbClr val="FD0F48"/>
          </a:solidFill>
          <a:ln cap="flat" cmpd="sng" w="19050">
            <a:solidFill>
              <a:srgbClr val="0070C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Calibri"/>
                <a:ea typeface="Calibri"/>
                <a:cs typeface="Calibri"/>
                <a:sym typeface="Calibri"/>
              </a:rPr>
              <a:t>GROWTH…</a:t>
            </a:r>
            <a:endParaRPr/>
          </a:p>
          <a:p>
            <a:pPr indent="0" lvl="0" marL="0" marR="0" rtl="0" algn="ctr">
              <a:spcBef>
                <a:spcPts val="0"/>
              </a:spcBef>
              <a:spcAft>
                <a:spcPts val="0"/>
              </a:spcAft>
              <a:buNone/>
            </a:pPr>
            <a:r>
              <a:rPr b="1" lang="en-US" sz="2400">
                <a:solidFill>
                  <a:schemeClr val="dk1"/>
                </a:solidFill>
                <a:latin typeface="Calibri"/>
                <a:ea typeface="Calibri"/>
                <a:cs typeface="Calibri"/>
                <a:sym typeface="Calibri"/>
              </a:rPr>
              <a:t>Why?</a:t>
            </a:r>
            <a:endParaRPr b="1" sz="2400">
              <a:solidFill>
                <a:schemeClr val="dk1"/>
              </a:solidFill>
              <a:latin typeface="Calibri"/>
              <a:ea typeface="Calibri"/>
              <a:cs typeface="Calibri"/>
              <a:sym typeface="Calibri"/>
            </a:endParaRPr>
          </a:p>
        </p:txBody>
      </p:sp>
      <p:sp>
        <p:nvSpPr>
          <p:cNvPr id="410" name="Shape 410"/>
          <p:cNvSpPr/>
          <p:nvPr/>
        </p:nvSpPr>
        <p:spPr>
          <a:xfrm>
            <a:off x="457200" y="4464136"/>
            <a:ext cx="8229600" cy="1095900"/>
          </a:xfrm>
          <a:prstGeom prst="roundRect">
            <a:avLst>
              <a:gd fmla="val 16667" name="adj"/>
            </a:avLst>
          </a:prstGeom>
          <a:noFill/>
          <a:ln cap="flat" cmpd="sng" w="28575">
            <a:solidFill>
              <a:srgbClr val="FD0F48"/>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1" name="Shape 411"/>
          <p:cNvSpPr txBox="1"/>
          <p:nvPr/>
        </p:nvSpPr>
        <p:spPr>
          <a:xfrm rot="-1148648">
            <a:off x="6488524" y="4917933"/>
            <a:ext cx="2590673" cy="831014"/>
          </a:xfrm>
          <a:prstGeom prst="rect">
            <a:avLst/>
          </a:prstGeom>
          <a:solidFill>
            <a:srgbClr val="FD0F48"/>
          </a:solidFill>
          <a:ln cap="flat" cmpd="sng" w="19050">
            <a:solidFill>
              <a:srgbClr val="0070C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Calibri"/>
                <a:ea typeface="Calibri"/>
                <a:cs typeface="Calibri"/>
                <a:sym typeface="Calibri"/>
              </a:rPr>
              <a:t>GROWTH…</a:t>
            </a:r>
            <a:endParaRPr/>
          </a:p>
          <a:p>
            <a:pPr indent="0" lvl="0" marL="0" marR="0" rtl="0" algn="ctr">
              <a:spcBef>
                <a:spcPts val="0"/>
              </a:spcBef>
              <a:spcAft>
                <a:spcPts val="0"/>
              </a:spcAft>
              <a:buNone/>
            </a:pPr>
            <a:r>
              <a:rPr b="1" lang="en-US" sz="2400">
                <a:solidFill>
                  <a:schemeClr val="dk1"/>
                </a:solidFill>
                <a:latin typeface="Calibri"/>
                <a:ea typeface="Calibri"/>
                <a:cs typeface="Calibri"/>
                <a:sym typeface="Calibri"/>
              </a:rPr>
              <a:t>Why?</a:t>
            </a:r>
            <a:endParaRPr b="1" sz="2400">
              <a:solidFill>
                <a:schemeClr val="dk1"/>
              </a:solidFill>
              <a:latin typeface="Calibri"/>
              <a:ea typeface="Calibri"/>
              <a:cs typeface="Calibri"/>
              <a:sym typeface="Calibri"/>
            </a:endParaRPr>
          </a:p>
        </p:txBody>
      </p:sp>
      <p:sp>
        <p:nvSpPr>
          <p:cNvPr id="412" name="Shape 412"/>
          <p:cNvSpPr txBox="1"/>
          <p:nvPr/>
        </p:nvSpPr>
        <p:spPr>
          <a:xfrm>
            <a:off x="671700" y="5991125"/>
            <a:ext cx="7800600" cy="77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4800">
                <a:highlight>
                  <a:srgbClr val="FFFF00"/>
                </a:highlight>
              </a:rPr>
              <a:t>Growth for All Students</a:t>
            </a:r>
            <a:endParaRPr b="1" sz="4800">
              <a:highlight>
                <a:srgbClr val="FFFF00"/>
              </a:high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05">
                                            <p:txEl>
                                              <p:pRg end="0" st="0"/>
                                            </p:txEl>
                                          </p:spTgt>
                                        </p:tgtEl>
                                        <p:attrNameLst>
                                          <p:attrName>style.visibility</p:attrName>
                                        </p:attrNameLst>
                                      </p:cBhvr>
                                      <p:to>
                                        <p:strVal val="visible"/>
                                      </p:to>
                                    </p:set>
                                    <p:anim calcmode="lin" valueType="num">
                                      <p:cBhvr additive="base">
                                        <p:cTn dur="500"/>
                                        <p:tgtEl>
                                          <p:spTgt spid="405">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05">
                                            <p:txEl>
                                              <p:pRg end="1" st="1"/>
                                            </p:txEl>
                                          </p:spTgt>
                                        </p:tgtEl>
                                        <p:attrNameLst>
                                          <p:attrName>style.visibility</p:attrName>
                                        </p:attrNameLst>
                                      </p:cBhvr>
                                      <p:to>
                                        <p:strVal val="visible"/>
                                      </p:to>
                                    </p:set>
                                    <p:anim calcmode="lin" valueType="num">
                                      <p:cBhvr additive="base">
                                        <p:cTn dur="500"/>
                                        <p:tgtEl>
                                          <p:spTgt spid="405">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05">
                                            <p:txEl>
                                              <p:pRg end="2" st="2"/>
                                            </p:txEl>
                                          </p:spTgt>
                                        </p:tgtEl>
                                        <p:attrNameLst>
                                          <p:attrName>style.visibility</p:attrName>
                                        </p:attrNameLst>
                                      </p:cBhvr>
                                      <p:to>
                                        <p:strVal val="visible"/>
                                      </p:to>
                                    </p:set>
                                    <p:anim calcmode="lin" valueType="num">
                                      <p:cBhvr additive="base">
                                        <p:cTn dur="500"/>
                                        <p:tgtEl>
                                          <p:spTgt spid="405">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05">
                                            <p:txEl>
                                              <p:pRg end="3" st="3"/>
                                            </p:txEl>
                                          </p:spTgt>
                                        </p:tgtEl>
                                        <p:attrNameLst>
                                          <p:attrName>style.visibility</p:attrName>
                                        </p:attrNameLst>
                                      </p:cBhvr>
                                      <p:to>
                                        <p:strVal val="visible"/>
                                      </p:to>
                                    </p:set>
                                    <p:anim calcmode="lin" valueType="num">
                                      <p:cBhvr additive="base">
                                        <p:cTn dur="500"/>
                                        <p:tgtEl>
                                          <p:spTgt spid="405">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05">
                                            <p:txEl>
                                              <p:pRg end="4" st="4"/>
                                            </p:txEl>
                                          </p:spTgt>
                                        </p:tgtEl>
                                        <p:attrNameLst>
                                          <p:attrName>style.visibility</p:attrName>
                                        </p:attrNameLst>
                                      </p:cBhvr>
                                      <p:to>
                                        <p:strVal val="visible"/>
                                      </p:to>
                                    </p:set>
                                    <p:anim calcmode="lin" valueType="num">
                                      <p:cBhvr additive="base">
                                        <p:cTn dur="500"/>
                                        <p:tgtEl>
                                          <p:spTgt spid="405">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06"/>
                                        </p:tgtEl>
                                        <p:attrNameLst>
                                          <p:attrName>style.visibility</p:attrName>
                                        </p:attrNameLst>
                                      </p:cBhvr>
                                      <p:to>
                                        <p:strVal val="visible"/>
                                      </p:to>
                                    </p:set>
                                    <p:anim calcmode="lin" valueType="num">
                                      <p:cBhvr additive="base">
                                        <p:cTn dur="500"/>
                                        <p:tgtEl>
                                          <p:spTgt spid="40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7"/>
                                        </p:tgtEl>
                                        <p:attrNameLst>
                                          <p:attrName>style.visibility</p:attrName>
                                        </p:attrNameLst>
                                      </p:cBhvr>
                                      <p:to>
                                        <p:strVal val="visible"/>
                                      </p:to>
                                    </p:set>
                                    <p:animEffect filter="fade" transition="in">
                                      <p:cBhvr>
                                        <p:cTn dur="1000"/>
                                        <p:tgtEl>
                                          <p:spTgt spid="4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08"/>
                                        </p:tgtEl>
                                        <p:attrNameLst>
                                          <p:attrName>style.visibility</p:attrName>
                                        </p:attrNameLst>
                                      </p:cBhvr>
                                      <p:to>
                                        <p:strVal val="visible"/>
                                      </p:to>
                                    </p:set>
                                    <p:anim calcmode="lin" valueType="num">
                                      <p:cBhvr additive="base">
                                        <p:cTn dur="500"/>
                                        <p:tgtEl>
                                          <p:spTgt spid="408"/>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
                                        </p:tgtEl>
                                        <p:attrNameLst>
                                          <p:attrName>style.visibility</p:attrName>
                                        </p:attrNameLst>
                                      </p:cBhvr>
                                      <p:to>
                                        <p:strVal val="visible"/>
                                      </p:to>
                                    </p:set>
                                    <p:animEffect filter="fade" transition="in">
                                      <p:cBhvr>
                                        <p:cTn dur="1000"/>
                                        <p:tgtEl>
                                          <p:spTgt spid="40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10"/>
                                        </p:tgtEl>
                                        <p:attrNameLst>
                                          <p:attrName>style.visibility</p:attrName>
                                        </p:attrNameLst>
                                      </p:cBhvr>
                                      <p:to>
                                        <p:strVal val="visible"/>
                                      </p:to>
                                    </p:set>
                                    <p:anim calcmode="lin" valueType="num">
                                      <p:cBhvr additive="base">
                                        <p:cTn dur="500"/>
                                        <p:tgtEl>
                                          <p:spTgt spid="41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1"/>
                                        </p:tgtEl>
                                        <p:attrNameLst>
                                          <p:attrName>style.visibility</p:attrName>
                                        </p:attrNameLst>
                                      </p:cBhvr>
                                      <p:to>
                                        <p:strVal val="visible"/>
                                      </p:to>
                                    </p:set>
                                    <p:animEffect filter="fade" transition="in">
                                      <p:cBhvr>
                                        <p:cTn dur="1000"/>
                                        <p:tgtEl>
                                          <p:spTgt spid="4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7" name="Shape 417"/>
        <p:cNvGrpSpPr/>
        <p:nvPr/>
      </p:nvGrpSpPr>
      <p:grpSpPr>
        <a:xfrm>
          <a:off x="0" y="0"/>
          <a:ext cx="0" cy="0"/>
          <a:chOff x="0" y="0"/>
          <a:chExt cx="0" cy="0"/>
        </a:xfrm>
      </p:grpSpPr>
      <p:sp>
        <p:nvSpPr>
          <p:cNvPr id="418" name="Shape 418"/>
          <p:cNvSpPr txBox="1"/>
          <p:nvPr/>
        </p:nvSpPr>
        <p:spPr>
          <a:xfrm>
            <a:off x="301625" y="1143000"/>
            <a:ext cx="8613900" cy="4956300"/>
          </a:xfrm>
          <a:prstGeom prst="rect">
            <a:avLst/>
          </a:prstGeom>
          <a:noFill/>
          <a:ln>
            <a:noFill/>
          </a:ln>
        </p:spPr>
        <p:txBody>
          <a:bodyPr anchorCtr="0" anchor="t" bIns="45700" lIns="91425" spcFirstLastPara="1" rIns="91425" wrap="square" tIns="45700">
            <a:noAutofit/>
          </a:bodyPr>
          <a:lstStyle/>
          <a:p>
            <a:pPr indent="-342900" lvl="2" marL="1257300" marR="0" rtl="0" algn="l">
              <a:spcBef>
                <a:spcPts val="0"/>
              </a:spcBef>
              <a:spcAft>
                <a:spcPts val="0"/>
              </a:spcAft>
              <a:buClr>
                <a:schemeClr val="dk1"/>
              </a:buClr>
              <a:buFont typeface="Arial"/>
              <a:buNone/>
            </a:pPr>
            <a:r>
              <a:t/>
            </a:r>
            <a:endParaRPr b="0" i="0" sz="1600" u="none" cap="none" strike="noStrike">
              <a:solidFill>
                <a:schemeClr val="dk1"/>
              </a:solidFill>
              <a:latin typeface="Cambria"/>
              <a:ea typeface="Cambria"/>
              <a:cs typeface="Cambria"/>
              <a:sym typeface="Cambria"/>
            </a:endParaRPr>
          </a:p>
        </p:txBody>
      </p:sp>
      <p:graphicFrame>
        <p:nvGraphicFramePr>
          <p:cNvPr id="419" name="Shape 419"/>
          <p:cNvGraphicFramePr/>
          <p:nvPr/>
        </p:nvGraphicFramePr>
        <p:xfrm>
          <a:off x="0" y="1143000"/>
          <a:ext cx="3000000" cy="3000000"/>
        </p:xfrm>
        <a:graphic>
          <a:graphicData uri="http://schemas.openxmlformats.org/drawingml/2006/table">
            <a:tbl>
              <a:tblPr bandRow="1" firstRow="1">
                <a:noFill/>
                <a:tableStyleId>{29225021-6AEF-4B35-8521-EA9149D3F5DE}</a:tableStyleId>
              </a:tblPr>
              <a:tblGrid>
                <a:gridCol w="4689225"/>
                <a:gridCol w="4454775"/>
              </a:tblGrid>
              <a:tr h="673725">
                <a:tc>
                  <a:txBody>
                    <a:bodyPr>
                      <a:noAutofit/>
                    </a:bodyPr>
                    <a:lstStyle/>
                    <a:p>
                      <a:pPr indent="0" lvl="0" marL="0" marR="0" rtl="0" algn="ctr">
                        <a:spcBef>
                          <a:spcPts val="0"/>
                        </a:spcBef>
                        <a:spcAft>
                          <a:spcPts val="0"/>
                        </a:spcAft>
                        <a:buNone/>
                      </a:pPr>
                      <a:r>
                        <a:rPr lang="en-US" sz="2400" u="none" cap="none" strike="noStrike">
                          <a:solidFill>
                            <a:schemeClr val="lt1"/>
                          </a:solidFill>
                          <a:latin typeface="Cambria"/>
                          <a:ea typeface="Cambria"/>
                          <a:cs typeface="Cambria"/>
                          <a:sym typeface="Cambria"/>
                        </a:rPr>
                        <a:t>Acceptable SLGs</a:t>
                      </a:r>
                      <a:endParaRPr sz="2400" u="none" cap="none" strike="noStrike">
                        <a:solidFill>
                          <a:schemeClr val="lt1"/>
                        </a:solidFill>
                        <a:latin typeface="Cambria"/>
                        <a:ea typeface="Cambria"/>
                        <a:cs typeface="Cambria"/>
                        <a:sym typeface="Cambria"/>
                      </a:endParaRPr>
                    </a:p>
                  </a:txBody>
                  <a:tcPr marT="45725" marB="45725" marR="91450" marL="91450"/>
                </a:tc>
                <a:tc>
                  <a:txBody>
                    <a:bodyPr>
                      <a:noAutofit/>
                    </a:bodyPr>
                    <a:lstStyle/>
                    <a:p>
                      <a:pPr indent="0" lvl="0" marL="0" marR="0" rtl="0" algn="ctr">
                        <a:spcBef>
                          <a:spcPts val="0"/>
                        </a:spcBef>
                        <a:spcAft>
                          <a:spcPts val="0"/>
                        </a:spcAft>
                        <a:buNone/>
                      </a:pPr>
                      <a:r>
                        <a:rPr lang="en-US" sz="2400" u="none" cap="none" strike="noStrike">
                          <a:solidFill>
                            <a:schemeClr val="lt1"/>
                          </a:solidFill>
                          <a:latin typeface="Cambria"/>
                          <a:ea typeface="Cambria"/>
                          <a:cs typeface="Cambria"/>
                          <a:sym typeface="Cambria"/>
                        </a:rPr>
                        <a:t>Unacceptable SLGs</a:t>
                      </a:r>
                      <a:endParaRPr sz="2400" u="none" cap="none" strike="noStrike">
                        <a:solidFill>
                          <a:schemeClr val="lt1"/>
                        </a:solidFill>
                        <a:latin typeface="Cambria"/>
                        <a:ea typeface="Cambria"/>
                        <a:cs typeface="Cambria"/>
                        <a:sym typeface="Cambria"/>
                      </a:endParaRPr>
                    </a:p>
                  </a:txBody>
                  <a:tcPr marT="45725" marB="45725" marR="91450" marL="91450"/>
                </a:tc>
              </a:tr>
              <a:tr h="1188775">
                <a:tc>
                  <a:txBody>
                    <a:bodyPr>
                      <a:noAutofit/>
                    </a:bodyPr>
                    <a:lstStyle/>
                    <a:p>
                      <a:pPr indent="0" lvl="0" marL="0" marR="0" rtl="0" algn="l">
                        <a:spcBef>
                          <a:spcPts val="0"/>
                        </a:spcBef>
                        <a:spcAft>
                          <a:spcPts val="0"/>
                        </a:spcAft>
                        <a:buNone/>
                      </a:pPr>
                      <a:r>
                        <a:rPr lang="en-US" sz="1800" u="none" cap="none" strike="noStrike">
                          <a:latin typeface="Cambria"/>
                          <a:ea typeface="Cambria"/>
                          <a:cs typeface="Cambria"/>
                          <a:sym typeface="Cambria"/>
                        </a:rPr>
                        <a:t>From Sept to January, all of my students will progress at least one fitness level as measured by the FitnessGram during the fall semester.</a:t>
                      </a:r>
                      <a:endParaRPr sz="1800">
                        <a:latin typeface="Cambria"/>
                        <a:ea typeface="Cambria"/>
                        <a:cs typeface="Cambria"/>
                        <a:sym typeface="Cambria"/>
                      </a:endParaRPr>
                    </a:p>
                  </a:txBody>
                  <a:tcPr marT="45725" marB="45725" marR="91450" marL="91450"/>
                </a:tc>
                <a:tc>
                  <a:txBody>
                    <a:bodyPr>
                      <a:noAutofit/>
                    </a:bodyPr>
                    <a:lstStyle/>
                    <a:p>
                      <a:pPr indent="0" lvl="0" marL="0" marR="0" rtl="0" algn="l">
                        <a:spcBef>
                          <a:spcPts val="0"/>
                        </a:spcBef>
                        <a:spcAft>
                          <a:spcPts val="0"/>
                        </a:spcAft>
                        <a:buNone/>
                      </a:pPr>
                      <a:r>
                        <a:rPr lang="en-US" sz="1800">
                          <a:latin typeface="Cambria"/>
                          <a:ea typeface="Cambria"/>
                          <a:cs typeface="Cambria"/>
                          <a:sym typeface="Cambria"/>
                        </a:rPr>
                        <a:t>80% of students will pass the end-of-course</a:t>
                      </a:r>
                      <a:r>
                        <a:rPr lang="en-US" sz="1800">
                          <a:latin typeface="Cambria"/>
                          <a:ea typeface="Cambria"/>
                          <a:cs typeface="Cambria"/>
                          <a:sym typeface="Cambria"/>
                        </a:rPr>
                        <a:t> exam.</a:t>
                      </a:r>
                      <a:endParaRPr/>
                    </a:p>
                  </a:txBody>
                  <a:tcPr marT="45725" marB="45725" marR="91450" marL="91450"/>
                </a:tc>
              </a:tr>
              <a:tr h="4000150">
                <a:tc>
                  <a:txBody>
                    <a:bodyPr>
                      <a:noAutofit/>
                    </a:bodyPr>
                    <a:lstStyle/>
                    <a:p>
                      <a:pPr indent="0" lvl="0" marL="0" marR="0" rtl="0" algn="l">
                        <a:spcBef>
                          <a:spcPts val="0"/>
                        </a:spcBef>
                        <a:spcAft>
                          <a:spcPts val="0"/>
                        </a:spcAft>
                        <a:buNone/>
                      </a:pPr>
                      <a:r>
                        <a:rPr lang="en-US" sz="1800">
                          <a:latin typeface="Cambria"/>
                          <a:ea typeface="Cambria"/>
                          <a:cs typeface="Cambria"/>
                          <a:sym typeface="Cambria"/>
                        </a:rPr>
                        <a:t>From Oct to January, all students will meet their target</a:t>
                      </a:r>
                      <a:r>
                        <a:rPr lang="en-US" sz="1800">
                          <a:latin typeface="Cambria"/>
                          <a:ea typeface="Cambria"/>
                          <a:cs typeface="Cambria"/>
                          <a:sym typeface="Cambria"/>
                        </a:rPr>
                        <a:t> score as measured by </a:t>
                      </a:r>
                      <a:r>
                        <a:rPr lang="en-US" sz="1800">
                          <a:latin typeface="Cambria"/>
                          <a:ea typeface="Cambria"/>
                          <a:cs typeface="Cambria"/>
                          <a:sym typeface="Cambria"/>
                        </a:rPr>
                        <a:t>the American Government pre-/post-assessment</a:t>
                      </a:r>
                      <a:r>
                        <a:rPr lang="en-US" sz="1800">
                          <a:latin typeface="Cambria"/>
                          <a:ea typeface="Cambria"/>
                          <a:cs typeface="Cambria"/>
                          <a:sym typeface="Cambria"/>
                        </a:rPr>
                        <a:t>:</a:t>
                      </a:r>
                      <a:endParaRPr/>
                    </a:p>
                    <a:p>
                      <a:pPr indent="0" lvl="0" marL="0" marR="0" rtl="0" algn="l">
                        <a:spcBef>
                          <a:spcPts val="0"/>
                        </a:spcBef>
                        <a:spcAft>
                          <a:spcPts val="0"/>
                        </a:spcAft>
                        <a:buNone/>
                      </a:pPr>
                      <a:r>
                        <a:t/>
                      </a:r>
                      <a:endParaRPr sz="1800">
                        <a:latin typeface="Cambria"/>
                        <a:ea typeface="Cambria"/>
                        <a:cs typeface="Cambria"/>
                        <a:sym typeface="Cambria"/>
                      </a:endParaRPr>
                    </a:p>
                  </a:txBody>
                  <a:tcPr marT="45725" marB="45725" marR="91450" marL="91450"/>
                </a:tc>
                <a:tc>
                  <a:txBody>
                    <a:bodyPr>
                      <a:noAutofit/>
                    </a:bodyPr>
                    <a:lstStyle/>
                    <a:p>
                      <a:pPr indent="0" lvl="0" marL="0" marR="0" rtl="0" algn="l">
                        <a:spcBef>
                          <a:spcPts val="0"/>
                        </a:spcBef>
                        <a:spcAft>
                          <a:spcPts val="0"/>
                        </a:spcAft>
                        <a:buNone/>
                      </a:pPr>
                      <a:r>
                        <a:rPr lang="en-US" sz="1800">
                          <a:latin typeface="Cambria"/>
                          <a:ea typeface="Cambria"/>
                          <a:cs typeface="Cambria"/>
                          <a:sym typeface="Cambria"/>
                        </a:rPr>
                        <a:t>Students</a:t>
                      </a:r>
                      <a:r>
                        <a:rPr lang="en-US" sz="1800">
                          <a:latin typeface="Cambria"/>
                          <a:ea typeface="Cambria"/>
                          <a:cs typeface="Cambria"/>
                          <a:sym typeface="Cambria"/>
                        </a:rPr>
                        <a:t> scoring 80 or lower on the pre-assessment will increase their scores by at least 10 points. Any students scoring 81 or higher on the pre-assessment will maintain their scores.</a:t>
                      </a:r>
                      <a:endParaRPr sz="1800">
                        <a:latin typeface="Cambria"/>
                        <a:ea typeface="Cambria"/>
                        <a:cs typeface="Cambria"/>
                        <a:sym typeface="Cambria"/>
                      </a:endParaRPr>
                    </a:p>
                  </a:txBody>
                  <a:tcPr marT="45725" marB="45725" marR="91450" marL="91450"/>
                </a:tc>
              </a:tr>
            </a:tbl>
          </a:graphicData>
        </a:graphic>
      </p:graphicFrame>
      <p:graphicFrame>
        <p:nvGraphicFramePr>
          <p:cNvPr id="420" name="Shape 420"/>
          <p:cNvGraphicFramePr/>
          <p:nvPr/>
        </p:nvGraphicFramePr>
        <p:xfrm>
          <a:off x="228600" y="4113213"/>
          <a:ext cx="3000000" cy="3000000"/>
        </p:xfrm>
        <a:graphic>
          <a:graphicData uri="http://schemas.openxmlformats.org/drawingml/2006/table">
            <a:tbl>
              <a:tblPr>
                <a:noFill/>
                <a:tableStyleId>{658BBA75-5CB8-4297-9F8C-C727B13D93B0}</a:tableStyleId>
              </a:tblPr>
              <a:tblGrid>
                <a:gridCol w="2171700"/>
                <a:gridCol w="2171700"/>
              </a:tblGrid>
              <a:tr h="701200">
                <a:tc>
                  <a:txBody>
                    <a:bodyPr>
                      <a:noAutofit/>
                    </a:bodyPr>
                    <a:lstStyle/>
                    <a:p>
                      <a:pPr indent="0" lvl="0" marL="0" marR="0" rtl="0" algn="l">
                        <a:lnSpc>
                          <a:spcPct val="100000"/>
                        </a:lnSpc>
                        <a:spcBef>
                          <a:spcPts val="0"/>
                        </a:spcBef>
                        <a:spcAft>
                          <a:spcPts val="0"/>
                        </a:spcAft>
                        <a:buClr>
                          <a:srgbClr val="FFFFFF"/>
                        </a:buClr>
                        <a:buFont typeface="Cambria"/>
                        <a:buNone/>
                      </a:pPr>
                      <a:r>
                        <a:rPr b="1" i="0" lang="en-US" sz="1200" u="none" cap="none" strike="noStrike">
                          <a:solidFill>
                            <a:srgbClr val="FFFFFF"/>
                          </a:solidFill>
                          <a:latin typeface="Cambria"/>
                          <a:ea typeface="Cambria"/>
                          <a:cs typeface="Cambria"/>
                          <a:sym typeface="Cambria"/>
                        </a:rPr>
                        <a:t>Baseline Score Range</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38100">
                      <a:solidFill>
                        <a:schemeClr val="lt1"/>
                      </a:solidFill>
                      <a:prstDash val="solid"/>
                      <a:round/>
                      <a:headEnd len="med" w="med" type="none"/>
                      <a:tailEnd len="med" w="med" type="none"/>
                    </a:lnB>
                    <a:solidFill>
                      <a:schemeClr val="accent1"/>
                    </a:solidFill>
                  </a:tcPr>
                </a:tc>
                <a:tc>
                  <a:txBody>
                    <a:bodyPr>
                      <a:noAutofit/>
                    </a:bodyPr>
                    <a:lstStyle/>
                    <a:p>
                      <a:pPr indent="0" lvl="0" marL="0" marR="0" rtl="0" algn="l">
                        <a:lnSpc>
                          <a:spcPct val="100000"/>
                        </a:lnSpc>
                        <a:spcBef>
                          <a:spcPts val="0"/>
                        </a:spcBef>
                        <a:spcAft>
                          <a:spcPts val="0"/>
                        </a:spcAft>
                        <a:buClr>
                          <a:srgbClr val="FFFFFF"/>
                        </a:buClr>
                        <a:buFont typeface="Cambria"/>
                        <a:buNone/>
                      </a:pPr>
                      <a:r>
                        <a:rPr b="1" i="0" lang="en-US" sz="1200" u="none" cap="none" strike="noStrike">
                          <a:solidFill>
                            <a:srgbClr val="FFFFFF"/>
                          </a:solidFill>
                          <a:latin typeface="Cambria"/>
                          <a:ea typeface="Cambria"/>
                          <a:cs typeface="Cambria"/>
                          <a:sym typeface="Cambria"/>
                        </a:rPr>
                        <a:t>Target Score on End-Of –Year Portfolio</a:t>
                      </a:r>
                      <a:endParaRPr/>
                    </a:p>
                    <a:p>
                      <a:pPr indent="0" lvl="0" marL="0" marR="0" rtl="0" algn="l">
                        <a:lnSpc>
                          <a:spcPct val="100000"/>
                        </a:lnSpc>
                        <a:spcBef>
                          <a:spcPts val="0"/>
                        </a:spcBef>
                        <a:spcAft>
                          <a:spcPts val="0"/>
                        </a:spcAft>
                        <a:buClr>
                          <a:schemeClr val="dk1"/>
                        </a:buClr>
                        <a:buFont typeface="Calibri"/>
                        <a:buNone/>
                      </a:pPr>
                      <a:r>
                        <a:t/>
                      </a:r>
                      <a:endParaRPr b="1" i="0" sz="1600" u="none" cap="none" strike="noStrike">
                        <a:solidFill>
                          <a:srgbClr val="FFFFFF"/>
                        </a:solidFill>
                        <a:latin typeface="Cambria"/>
                        <a:ea typeface="Cambria"/>
                        <a:cs typeface="Cambria"/>
                        <a:sym typeface="Cambria"/>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38100">
                      <a:solidFill>
                        <a:schemeClr val="lt1"/>
                      </a:solidFill>
                      <a:prstDash val="solid"/>
                      <a:round/>
                      <a:headEnd len="med" w="med" type="none"/>
                      <a:tailEnd len="med" w="med" type="none"/>
                    </a:lnB>
                    <a:solidFill>
                      <a:schemeClr val="accent1"/>
                    </a:solidFill>
                  </a:tcPr>
                </a:tc>
              </a:tr>
              <a:tr h="376325">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200" u="none" cap="none" strike="noStrike">
                          <a:solidFill>
                            <a:srgbClr val="000000"/>
                          </a:solidFill>
                          <a:latin typeface="Cambria"/>
                          <a:ea typeface="Cambria"/>
                          <a:cs typeface="Cambria"/>
                          <a:sym typeface="Cambria"/>
                        </a:rPr>
                        <a:t>20-30</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381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E7F3F4"/>
                    </a:solidFill>
                  </a:tcPr>
                </a:tc>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200" u="none" cap="none" strike="noStrike">
                          <a:solidFill>
                            <a:srgbClr val="000000"/>
                          </a:solidFill>
                          <a:latin typeface="Cambria"/>
                          <a:ea typeface="Cambria"/>
                          <a:cs typeface="Cambria"/>
                          <a:sym typeface="Cambria"/>
                        </a:rPr>
                        <a:t>70</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381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E7F3F4"/>
                    </a:solidFill>
                  </a:tcPr>
                </a:tc>
              </a:tr>
              <a:tr h="376325">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200" u="none" cap="none" strike="noStrike">
                          <a:solidFill>
                            <a:srgbClr val="000000"/>
                          </a:solidFill>
                          <a:latin typeface="Cambria"/>
                          <a:ea typeface="Cambria"/>
                          <a:cs typeface="Cambria"/>
                          <a:sym typeface="Cambria"/>
                        </a:rPr>
                        <a:t>31-50</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F3F9FA"/>
                    </a:solidFill>
                  </a:tcPr>
                </a:tc>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200" u="none" cap="none" strike="noStrike">
                          <a:solidFill>
                            <a:srgbClr val="000000"/>
                          </a:solidFill>
                          <a:latin typeface="Cambria"/>
                          <a:ea typeface="Cambria"/>
                          <a:cs typeface="Cambria"/>
                          <a:sym typeface="Cambria"/>
                        </a:rPr>
                        <a:t>80</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F3F9FA"/>
                    </a:solidFill>
                  </a:tcPr>
                </a:tc>
              </a:tr>
              <a:tr h="376325">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200" u="none" cap="none" strike="noStrike">
                          <a:solidFill>
                            <a:srgbClr val="000000"/>
                          </a:solidFill>
                          <a:latin typeface="Cambria"/>
                          <a:ea typeface="Cambria"/>
                          <a:cs typeface="Cambria"/>
                          <a:sym typeface="Cambria"/>
                        </a:rPr>
                        <a:t>51-70</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E7F3F4"/>
                    </a:solidFill>
                  </a:tcPr>
                </a:tc>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200" u="none" cap="none" strike="noStrike">
                          <a:solidFill>
                            <a:srgbClr val="000000"/>
                          </a:solidFill>
                          <a:latin typeface="Cambria"/>
                          <a:ea typeface="Cambria"/>
                          <a:cs typeface="Cambria"/>
                          <a:sym typeface="Cambria"/>
                        </a:rPr>
                        <a:t>90</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E7F3F4"/>
                    </a:solidFill>
                  </a:tcPr>
                </a:tc>
              </a:tr>
              <a:tr h="457300">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200" u="none" cap="none" strike="noStrike">
                          <a:solidFill>
                            <a:srgbClr val="000000"/>
                          </a:solidFill>
                          <a:latin typeface="Cambria"/>
                          <a:ea typeface="Cambria"/>
                          <a:cs typeface="Cambria"/>
                          <a:sym typeface="Cambria"/>
                        </a:rPr>
                        <a:t>71-85</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F3F9FA"/>
                    </a:solidFill>
                  </a:tcPr>
                </a:tc>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200" u="none" cap="none" strike="noStrike">
                          <a:solidFill>
                            <a:srgbClr val="000000"/>
                          </a:solidFill>
                          <a:latin typeface="Cambria"/>
                          <a:ea typeface="Cambria"/>
                          <a:cs typeface="Cambria"/>
                          <a:sym typeface="Cambria"/>
                        </a:rPr>
                        <a:t>90 &amp; score of 85+ on capstone project</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F3F9FA"/>
                    </a:solidFill>
                  </a:tcPr>
                </a:tc>
              </a:tr>
              <a:tr h="457300">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200" u="none" cap="none" strike="noStrike">
                          <a:solidFill>
                            <a:srgbClr val="000000"/>
                          </a:solidFill>
                          <a:latin typeface="Cambria"/>
                          <a:ea typeface="Cambria"/>
                          <a:cs typeface="Cambria"/>
                          <a:sym typeface="Cambria"/>
                        </a:rPr>
                        <a:t>86-95</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E7F3F4"/>
                    </a:solidFill>
                  </a:tcPr>
                </a:tc>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200" u="none" cap="none" strike="noStrike">
                          <a:solidFill>
                            <a:srgbClr val="000000"/>
                          </a:solidFill>
                          <a:latin typeface="Cambria"/>
                          <a:ea typeface="Cambria"/>
                          <a:cs typeface="Cambria"/>
                          <a:sym typeface="Cambria"/>
                        </a:rPr>
                        <a:t>95 &amp; score of 85+ on capstone project</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E7F3F4"/>
                    </a:solidFill>
                  </a:tcPr>
                </a:tc>
              </a:tr>
            </a:tbl>
          </a:graphicData>
        </a:graphic>
      </p:graphicFrame>
      <p:sp>
        <p:nvSpPr>
          <p:cNvPr id="421" name="Shape 421"/>
          <p:cNvSpPr txBox="1"/>
          <p:nvPr/>
        </p:nvSpPr>
        <p:spPr>
          <a:xfrm>
            <a:off x="671700" y="0"/>
            <a:ext cx="7800600" cy="77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4800">
                <a:highlight>
                  <a:srgbClr val="FFFF00"/>
                </a:highlight>
                <a:latin typeface="Cambria"/>
                <a:ea typeface="Cambria"/>
                <a:cs typeface="Cambria"/>
                <a:sym typeface="Cambria"/>
              </a:rPr>
              <a:t>Growth for All Students</a:t>
            </a:r>
            <a:endParaRPr b="1" sz="4800">
              <a:highlight>
                <a:srgbClr val="FFFF00"/>
              </a:highlight>
              <a:latin typeface="Cambria"/>
              <a:ea typeface="Cambria"/>
              <a:cs typeface="Cambria"/>
              <a:sym typeface="Cambria"/>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6" name="Shape 426"/>
        <p:cNvGrpSpPr/>
        <p:nvPr/>
      </p:nvGrpSpPr>
      <p:grpSpPr>
        <a:xfrm>
          <a:off x="0" y="0"/>
          <a:ext cx="0" cy="0"/>
          <a:chOff x="0" y="0"/>
          <a:chExt cx="0" cy="0"/>
        </a:xfrm>
      </p:grpSpPr>
      <p:sp>
        <p:nvSpPr>
          <p:cNvPr id="427" name="Shape 427"/>
          <p:cNvSpPr txBox="1"/>
          <p:nvPr/>
        </p:nvSpPr>
        <p:spPr>
          <a:xfrm>
            <a:off x="301625" y="1143000"/>
            <a:ext cx="8613900" cy="4956300"/>
          </a:xfrm>
          <a:prstGeom prst="rect">
            <a:avLst/>
          </a:prstGeom>
          <a:noFill/>
          <a:ln>
            <a:noFill/>
          </a:ln>
        </p:spPr>
        <p:txBody>
          <a:bodyPr anchorCtr="0" anchor="t" bIns="45700" lIns="91425" spcFirstLastPara="1" rIns="91425" wrap="square" tIns="45700">
            <a:noAutofit/>
          </a:bodyPr>
          <a:lstStyle/>
          <a:p>
            <a:pPr indent="-342900" lvl="2" marL="1257300" marR="0" rtl="0" algn="l">
              <a:spcBef>
                <a:spcPts val="0"/>
              </a:spcBef>
              <a:spcAft>
                <a:spcPts val="0"/>
              </a:spcAft>
              <a:buClr>
                <a:schemeClr val="dk1"/>
              </a:buClr>
              <a:buFont typeface="Arial"/>
              <a:buNone/>
            </a:pPr>
            <a:r>
              <a:t/>
            </a:r>
            <a:endParaRPr b="0" i="0" sz="1600" u="none" cap="none" strike="noStrike">
              <a:solidFill>
                <a:schemeClr val="dk1"/>
              </a:solidFill>
              <a:latin typeface="Cambria"/>
              <a:ea typeface="Cambria"/>
              <a:cs typeface="Cambria"/>
              <a:sym typeface="Cambria"/>
            </a:endParaRPr>
          </a:p>
        </p:txBody>
      </p:sp>
      <p:graphicFrame>
        <p:nvGraphicFramePr>
          <p:cNvPr id="428" name="Shape 428"/>
          <p:cNvGraphicFramePr/>
          <p:nvPr/>
        </p:nvGraphicFramePr>
        <p:xfrm>
          <a:off x="0" y="1143000"/>
          <a:ext cx="3000000" cy="3000000"/>
        </p:xfrm>
        <a:graphic>
          <a:graphicData uri="http://schemas.openxmlformats.org/drawingml/2006/table">
            <a:tbl>
              <a:tblPr bandRow="1" firstRow="1">
                <a:noFill/>
                <a:tableStyleId>{29225021-6AEF-4B35-8521-EA9149D3F5DE}</a:tableStyleId>
              </a:tblPr>
              <a:tblGrid>
                <a:gridCol w="4689225"/>
                <a:gridCol w="4454775"/>
              </a:tblGrid>
              <a:tr h="673725">
                <a:tc>
                  <a:txBody>
                    <a:bodyPr>
                      <a:noAutofit/>
                    </a:bodyPr>
                    <a:lstStyle/>
                    <a:p>
                      <a:pPr indent="0" lvl="0" marL="0" marR="0" rtl="0" algn="ctr">
                        <a:spcBef>
                          <a:spcPts val="0"/>
                        </a:spcBef>
                        <a:spcAft>
                          <a:spcPts val="0"/>
                        </a:spcAft>
                        <a:buNone/>
                      </a:pPr>
                      <a:r>
                        <a:rPr lang="en-US" sz="2400">
                          <a:solidFill>
                            <a:schemeClr val="lt1"/>
                          </a:solidFill>
                          <a:latin typeface="Cambria"/>
                          <a:ea typeface="Cambria"/>
                          <a:cs typeface="Cambria"/>
                          <a:sym typeface="Cambria"/>
                        </a:rPr>
                        <a:t>Acceptable SLGs</a:t>
                      </a:r>
                      <a:endParaRPr sz="2400">
                        <a:solidFill>
                          <a:schemeClr val="lt1"/>
                        </a:solidFill>
                        <a:latin typeface="Cambria"/>
                        <a:ea typeface="Cambria"/>
                        <a:cs typeface="Cambria"/>
                        <a:sym typeface="Cambria"/>
                      </a:endParaRPr>
                    </a:p>
                  </a:txBody>
                  <a:tcPr marT="45725" marB="45725" marR="91450" marL="91450"/>
                </a:tc>
                <a:tc>
                  <a:txBody>
                    <a:bodyPr>
                      <a:noAutofit/>
                    </a:bodyPr>
                    <a:lstStyle/>
                    <a:p>
                      <a:pPr indent="0" lvl="0" marL="0" marR="0" rtl="0" algn="ctr">
                        <a:spcBef>
                          <a:spcPts val="0"/>
                        </a:spcBef>
                        <a:spcAft>
                          <a:spcPts val="0"/>
                        </a:spcAft>
                        <a:buNone/>
                      </a:pPr>
                      <a:r>
                        <a:rPr lang="en-US" sz="2400">
                          <a:solidFill>
                            <a:schemeClr val="lt1"/>
                          </a:solidFill>
                          <a:latin typeface="Cambria"/>
                          <a:ea typeface="Cambria"/>
                          <a:cs typeface="Cambria"/>
                          <a:sym typeface="Cambria"/>
                        </a:rPr>
                        <a:t>Unacceptable SLGs</a:t>
                      </a:r>
                      <a:endParaRPr sz="2400">
                        <a:solidFill>
                          <a:schemeClr val="lt1"/>
                        </a:solidFill>
                        <a:latin typeface="Cambria"/>
                        <a:ea typeface="Cambria"/>
                        <a:cs typeface="Cambria"/>
                        <a:sym typeface="Cambria"/>
                      </a:endParaRPr>
                    </a:p>
                  </a:txBody>
                  <a:tcPr marT="45725" marB="45725" marR="91450" marL="91450"/>
                </a:tc>
              </a:tr>
              <a:tr h="1188775">
                <a:tc>
                  <a:txBody>
                    <a:bodyPr>
                      <a:noAutofit/>
                    </a:bodyPr>
                    <a:lstStyle/>
                    <a:p>
                      <a:pPr indent="0" lvl="0" marL="0" marR="0" rtl="0" algn="l">
                        <a:spcBef>
                          <a:spcPts val="0"/>
                        </a:spcBef>
                        <a:spcAft>
                          <a:spcPts val="0"/>
                        </a:spcAft>
                        <a:buNone/>
                      </a:pPr>
                      <a:r>
                        <a:rPr lang="en-US" sz="1800">
                          <a:latin typeface="Cambria"/>
                          <a:ea typeface="Cambria"/>
                          <a:cs typeface="Cambria"/>
                          <a:sym typeface="Cambria"/>
                        </a:rPr>
                        <a:t>From Sept</a:t>
                      </a:r>
                      <a:r>
                        <a:rPr lang="en-US" sz="1800">
                          <a:latin typeface="Cambria"/>
                          <a:ea typeface="Cambria"/>
                          <a:cs typeface="Cambria"/>
                          <a:sym typeface="Cambria"/>
                        </a:rPr>
                        <a:t> </a:t>
                      </a:r>
                      <a:r>
                        <a:rPr lang="en-US" sz="1800">
                          <a:latin typeface="Cambria"/>
                          <a:ea typeface="Cambria"/>
                          <a:cs typeface="Cambria"/>
                          <a:sym typeface="Cambria"/>
                        </a:rPr>
                        <a:t>to</a:t>
                      </a:r>
                      <a:r>
                        <a:rPr lang="en-US" sz="1800">
                          <a:latin typeface="Cambria"/>
                          <a:ea typeface="Cambria"/>
                          <a:cs typeface="Cambria"/>
                          <a:sym typeface="Cambria"/>
                        </a:rPr>
                        <a:t> January</a:t>
                      </a:r>
                      <a:r>
                        <a:rPr lang="en-US" sz="1800">
                          <a:latin typeface="Cambria"/>
                          <a:ea typeface="Cambria"/>
                          <a:cs typeface="Cambria"/>
                          <a:sym typeface="Cambria"/>
                        </a:rPr>
                        <a:t>, all of my students will progress at least one fitness level as measured by the FitnessGram</a:t>
                      </a:r>
                      <a:r>
                        <a:rPr lang="en-US" sz="1800">
                          <a:latin typeface="Cambria"/>
                          <a:ea typeface="Cambria"/>
                          <a:cs typeface="Cambria"/>
                          <a:sym typeface="Cambria"/>
                        </a:rPr>
                        <a:t> during the fall semester.</a:t>
                      </a:r>
                      <a:endParaRPr sz="1800">
                        <a:latin typeface="Cambria"/>
                        <a:ea typeface="Cambria"/>
                        <a:cs typeface="Cambria"/>
                        <a:sym typeface="Cambria"/>
                      </a:endParaRPr>
                    </a:p>
                  </a:txBody>
                  <a:tcPr marT="45725" marB="45725" marR="91450" marL="91450"/>
                </a:tc>
                <a:tc>
                  <a:txBody>
                    <a:bodyPr>
                      <a:noAutofit/>
                    </a:bodyPr>
                    <a:lstStyle/>
                    <a:p>
                      <a:pPr indent="0" lvl="0" marL="0" marR="0" rtl="0" algn="l">
                        <a:spcBef>
                          <a:spcPts val="0"/>
                        </a:spcBef>
                        <a:spcAft>
                          <a:spcPts val="0"/>
                        </a:spcAft>
                        <a:buNone/>
                      </a:pPr>
                      <a:r>
                        <a:rPr lang="en-US" sz="1800">
                          <a:latin typeface="Cambria"/>
                          <a:ea typeface="Cambria"/>
                          <a:cs typeface="Cambria"/>
                          <a:sym typeface="Cambria"/>
                        </a:rPr>
                        <a:t>80% of students will pass the end-of-course</a:t>
                      </a:r>
                      <a:r>
                        <a:rPr lang="en-US" sz="1800">
                          <a:latin typeface="Cambria"/>
                          <a:ea typeface="Cambria"/>
                          <a:cs typeface="Cambria"/>
                          <a:sym typeface="Cambria"/>
                        </a:rPr>
                        <a:t> exam.</a:t>
                      </a:r>
                      <a:endParaRPr/>
                    </a:p>
                    <a:p>
                      <a:pPr indent="0" lvl="0" marL="0" marR="0" rtl="0" algn="l">
                        <a:spcBef>
                          <a:spcPts val="0"/>
                        </a:spcBef>
                        <a:spcAft>
                          <a:spcPts val="0"/>
                        </a:spcAft>
                        <a:buClr>
                          <a:srgbClr val="FF0000"/>
                        </a:buClr>
                        <a:buSzPts val="1800"/>
                        <a:buFont typeface="Arial"/>
                        <a:buChar char="•"/>
                      </a:pPr>
                      <a:r>
                        <a:rPr lang="en-US" sz="1800">
                          <a:solidFill>
                            <a:srgbClr val="FF0000"/>
                          </a:solidFill>
                          <a:latin typeface="Cambria"/>
                          <a:ea typeface="Cambria"/>
                          <a:cs typeface="Cambria"/>
                          <a:sym typeface="Cambria"/>
                        </a:rPr>
                        <a:t>Does not show growth</a:t>
                      </a:r>
                      <a:endParaRPr/>
                    </a:p>
                    <a:p>
                      <a:pPr indent="0" lvl="0" marL="0" marR="0" rtl="0" algn="l">
                        <a:spcBef>
                          <a:spcPts val="0"/>
                        </a:spcBef>
                        <a:spcAft>
                          <a:spcPts val="0"/>
                        </a:spcAft>
                        <a:buClr>
                          <a:srgbClr val="FF0000"/>
                        </a:buClr>
                        <a:buSzPts val="1800"/>
                        <a:buFont typeface="Arial"/>
                        <a:buChar char="•"/>
                      </a:pPr>
                      <a:r>
                        <a:rPr lang="en-US" sz="1800">
                          <a:solidFill>
                            <a:srgbClr val="FF0000"/>
                          </a:solidFill>
                          <a:latin typeface="Cambria"/>
                          <a:ea typeface="Cambria"/>
                          <a:cs typeface="Cambria"/>
                          <a:sym typeface="Cambria"/>
                        </a:rPr>
                        <a:t>Timeframe is partially unclear</a:t>
                      </a:r>
                      <a:endParaRPr/>
                    </a:p>
                  </a:txBody>
                  <a:tcPr marT="45725" marB="45725" marR="91450" marL="91450"/>
                </a:tc>
              </a:tr>
              <a:tr h="4000150">
                <a:tc>
                  <a:txBody>
                    <a:bodyPr>
                      <a:noAutofit/>
                    </a:bodyPr>
                    <a:lstStyle/>
                    <a:p>
                      <a:pPr indent="0" lvl="0" marL="0" marR="0" rtl="0" algn="l">
                        <a:spcBef>
                          <a:spcPts val="0"/>
                        </a:spcBef>
                        <a:spcAft>
                          <a:spcPts val="0"/>
                        </a:spcAft>
                        <a:buNone/>
                      </a:pPr>
                      <a:r>
                        <a:rPr lang="en-US" sz="1800">
                          <a:latin typeface="Cambria"/>
                          <a:ea typeface="Cambria"/>
                          <a:cs typeface="Cambria"/>
                          <a:sym typeface="Cambria"/>
                        </a:rPr>
                        <a:t>From Oct to January, all students will meet their target</a:t>
                      </a:r>
                      <a:r>
                        <a:rPr lang="en-US" sz="1800">
                          <a:latin typeface="Cambria"/>
                          <a:ea typeface="Cambria"/>
                          <a:cs typeface="Cambria"/>
                          <a:sym typeface="Cambria"/>
                        </a:rPr>
                        <a:t> score as measured by </a:t>
                      </a:r>
                      <a:r>
                        <a:rPr lang="en-US" sz="1800">
                          <a:latin typeface="Cambria"/>
                          <a:ea typeface="Cambria"/>
                          <a:cs typeface="Cambria"/>
                          <a:sym typeface="Cambria"/>
                        </a:rPr>
                        <a:t>the American Government pre-/post-assessment</a:t>
                      </a:r>
                      <a:r>
                        <a:rPr lang="en-US" sz="1800">
                          <a:latin typeface="Cambria"/>
                          <a:ea typeface="Cambria"/>
                          <a:cs typeface="Cambria"/>
                          <a:sym typeface="Cambria"/>
                        </a:rPr>
                        <a:t>:</a:t>
                      </a:r>
                      <a:endParaRPr/>
                    </a:p>
                    <a:p>
                      <a:pPr indent="0" lvl="0" marL="0" marR="0" rtl="0" algn="l">
                        <a:spcBef>
                          <a:spcPts val="0"/>
                        </a:spcBef>
                        <a:spcAft>
                          <a:spcPts val="0"/>
                        </a:spcAft>
                        <a:buNone/>
                      </a:pPr>
                      <a:r>
                        <a:t/>
                      </a:r>
                      <a:endParaRPr sz="1800">
                        <a:latin typeface="Cambria"/>
                        <a:ea typeface="Cambria"/>
                        <a:cs typeface="Cambria"/>
                        <a:sym typeface="Cambria"/>
                      </a:endParaRPr>
                    </a:p>
                  </a:txBody>
                  <a:tcPr marT="45725" marB="45725" marR="91450" marL="91450"/>
                </a:tc>
                <a:tc>
                  <a:txBody>
                    <a:bodyPr>
                      <a:noAutofit/>
                    </a:bodyPr>
                    <a:lstStyle/>
                    <a:p>
                      <a:pPr indent="0" lvl="0" marL="0" marR="0" rtl="0" algn="l">
                        <a:spcBef>
                          <a:spcPts val="0"/>
                        </a:spcBef>
                        <a:spcAft>
                          <a:spcPts val="0"/>
                        </a:spcAft>
                        <a:buNone/>
                      </a:pPr>
                      <a:r>
                        <a:rPr lang="en-US" sz="1800">
                          <a:latin typeface="Cambria"/>
                          <a:ea typeface="Cambria"/>
                          <a:cs typeface="Cambria"/>
                          <a:sym typeface="Cambria"/>
                        </a:rPr>
                        <a:t>Students</a:t>
                      </a:r>
                      <a:r>
                        <a:rPr lang="en-US" sz="1800">
                          <a:latin typeface="Cambria"/>
                          <a:ea typeface="Cambria"/>
                          <a:cs typeface="Cambria"/>
                          <a:sym typeface="Cambria"/>
                        </a:rPr>
                        <a:t> scoring 80 or lower on the pre-assessment will increase their scores by at least 10 points. Any students scoring 81 or higher on the pre-assessment will maintain their scores.</a:t>
                      </a:r>
                      <a:endParaRPr/>
                    </a:p>
                    <a:p>
                      <a:pPr indent="0" lvl="0" marL="0" marR="0" rtl="0" algn="l">
                        <a:spcBef>
                          <a:spcPts val="0"/>
                        </a:spcBef>
                        <a:spcAft>
                          <a:spcPts val="0"/>
                        </a:spcAft>
                        <a:buClr>
                          <a:srgbClr val="FF0000"/>
                        </a:buClr>
                        <a:buSzPts val="1800"/>
                        <a:buFont typeface="Arial"/>
                        <a:buChar char="•"/>
                      </a:pPr>
                      <a:r>
                        <a:rPr lang="en-US" sz="1800">
                          <a:solidFill>
                            <a:srgbClr val="FF0000"/>
                          </a:solidFill>
                          <a:latin typeface="Cambria"/>
                          <a:ea typeface="Cambria"/>
                          <a:cs typeface="Cambria"/>
                          <a:sym typeface="Cambria"/>
                        </a:rPr>
                        <a:t>Students scoring at 50 need to make greater gains</a:t>
                      </a:r>
                      <a:endParaRPr/>
                    </a:p>
                    <a:p>
                      <a:pPr indent="0" lvl="0" marL="0" marR="0" rtl="0" algn="l">
                        <a:spcBef>
                          <a:spcPts val="0"/>
                        </a:spcBef>
                        <a:spcAft>
                          <a:spcPts val="0"/>
                        </a:spcAft>
                        <a:buClr>
                          <a:srgbClr val="FF0000"/>
                        </a:buClr>
                        <a:buSzPts val="1800"/>
                        <a:buFont typeface="Arial"/>
                        <a:buChar char="•"/>
                      </a:pPr>
                      <a:r>
                        <a:rPr lang="en-US" sz="1800">
                          <a:solidFill>
                            <a:srgbClr val="FF0000"/>
                          </a:solidFill>
                          <a:latin typeface="Cambria"/>
                          <a:ea typeface="Cambria"/>
                          <a:cs typeface="Cambria"/>
                          <a:sym typeface="Cambria"/>
                        </a:rPr>
                        <a:t>Growth is non-existent for students at 81+, who may also need to be challenged with higher goal and/or additional assessment to illustrate growth</a:t>
                      </a:r>
                      <a:endParaRPr/>
                    </a:p>
                    <a:p>
                      <a:pPr indent="0" lvl="0" marL="0" marR="0" rtl="0" algn="l">
                        <a:spcBef>
                          <a:spcPts val="0"/>
                        </a:spcBef>
                        <a:spcAft>
                          <a:spcPts val="0"/>
                        </a:spcAft>
                        <a:buClr>
                          <a:srgbClr val="FF0000"/>
                        </a:buClr>
                        <a:buSzPts val="1800"/>
                        <a:buFont typeface="Arial"/>
                        <a:buChar char="•"/>
                      </a:pPr>
                      <a:r>
                        <a:rPr lang="en-US" sz="1800">
                          <a:solidFill>
                            <a:srgbClr val="FF0000"/>
                          </a:solidFill>
                          <a:latin typeface="Cambria"/>
                          <a:ea typeface="Cambria"/>
                          <a:cs typeface="Cambria"/>
                          <a:sym typeface="Cambria"/>
                        </a:rPr>
                        <a:t>No mention of post-assessment</a:t>
                      </a:r>
                      <a:endParaRPr/>
                    </a:p>
                    <a:p>
                      <a:pPr indent="0" lvl="0" marL="0" marR="0" rtl="0" algn="l">
                        <a:spcBef>
                          <a:spcPts val="0"/>
                        </a:spcBef>
                        <a:spcAft>
                          <a:spcPts val="0"/>
                        </a:spcAft>
                        <a:buClr>
                          <a:srgbClr val="FF0000"/>
                        </a:buClr>
                        <a:buSzPts val="1800"/>
                        <a:buFont typeface="Arial"/>
                        <a:buChar char="•"/>
                      </a:pPr>
                      <a:r>
                        <a:rPr lang="en-US" sz="1800">
                          <a:solidFill>
                            <a:srgbClr val="FF0000"/>
                          </a:solidFill>
                          <a:latin typeface="Cambria"/>
                          <a:ea typeface="Cambria"/>
                          <a:cs typeface="Cambria"/>
                          <a:sym typeface="Cambria"/>
                        </a:rPr>
                        <a:t>No specific time frame</a:t>
                      </a:r>
                      <a:endParaRPr sz="1800">
                        <a:solidFill>
                          <a:srgbClr val="FF0000"/>
                        </a:solidFill>
                        <a:latin typeface="Cambria"/>
                        <a:ea typeface="Cambria"/>
                        <a:cs typeface="Cambria"/>
                        <a:sym typeface="Cambria"/>
                      </a:endParaRPr>
                    </a:p>
                  </a:txBody>
                  <a:tcPr marT="45725" marB="45725" marR="91450" marL="91450"/>
                </a:tc>
              </a:tr>
            </a:tbl>
          </a:graphicData>
        </a:graphic>
      </p:graphicFrame>
      <p:graphicFrame>
        <p:nvGraphicFramePr>
          <p:cNvPr id="429" name="Shape 429"/>
          <p:cNvGraphicFramePr/>
          <p:nvPr/>
        </p:nvGraphicFramePr>
        <p:xfrm>
          <a:off x="228600" y="4113213"/>
          <a:ext cx="3000000" cy="3000000"/>
        </p:xfrm>
        <a:graphic>
          <a:graphicData uri="http://schemas.openxmlformats.org/drawingml/2006/table">
            <a:tbl>
              <a:tblPr>
                <a:noFill/>
                <a:tableStyleId>{658BBA75-5CB8-4297-9F8C-C727B13D93B0}</a:tableStyleId>
              </a:tblPr>
              <a:tblGrid>
                <a:gridCol w="2171700"/>
                <a:gridCol w="2171700"/>
              </a:tblGrid>
              <a:tr h="701200">
                <a:tc>
                  <a:txBody>
                    <a:bodyPr>
                      <a:noAutofit/>
                    </a:bodyPr>
                    <a:lstStyle/>
                    <a:p>
                      <a:pPr indent="0" lvl="0" marL="0" marR="0" rtl="0" algn="l">
                        <a:lnSpc>
                          <a:spcPct val="100000"/>
                        </a:lnSpc>
                        <a:spcBef>
                          <a:spcPts val="0"/>
                        </a:spcBef>
                        <a:spcAft>
                          <a:spcPts val="0"/>
                        </a:spcAft>
                        <a:buClr>
                          <a:srgbClr val="FFFFFF"/>
                        </a:buClr>
                        <a:buFont typeface="Cambria"/>
                        <a:buNone/>
                      </a:pPr>
                      <a:r>
                        <a:rPr b="1" i="0" lang="en-US" sz="1200" u="none" cap="none" strike="noStrike">
                          <a:solidFill>
                            <a:srgbClr val="FFFFFF"/>
                          </a:solidFill>
                          <a:latin typeface="Cambria"/>
                          <a:ea typeface="Cambria"/>
                          <a:cs typeface="Cambria"/>
                          <a:sym typeface="Cambria"/>
                        </a:rPr>
                        <a:t>Baseline Score Range</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38100">
                      <a:solidFill>
                        <a:schemeClr val="lt1"/>
                      </a:solidFill>
                      <a:prstDash val="solid"/>
                      <a:round/>
                      <a:headEnd len="med" w="med" type="none"/>
                      <a:tailEnd len="med" w="med" type="none"/>
                    </a:lnB>
                    <a:solidFill>
                      <a:schemeClr val="accent1"/>
                    </a:solidFill>
                  </a:tcPr>
                </a:tc>
                <a:tc>
                  <a:txBody>
                    <a:bodyPr>
                      <a:noAutofit/>
                    </a:bodyPr>
                    <a:lstStyle/>
                    <a:p>
                      <a:pPr indent="0" lvl="0" marL="0" marR="0" rtl="0" algn="l">
                        <a:lnSpc>
                          <a:spcPct val="100000"/>
                        </a:lnSpc>
                        <a:spcBef>
                          <a:spcPts val="0"/>
                        </a:spcBef>
                        <a:spcAft>
                          <a:spcPts val="0"/>
                        </a:spcAft>
                        <a:buClr>
                          <a:srgbClr val="FFFFFF"/>
                        </a:buClr>
                        <a:buFont typeface="Cambria"/>
                        <a:buNone/>
                      </a:pPr>
                      <a:r>
                        <a:rPr b="1" i="0" lang="en-US" sz="1200" u="none" cap="none" strike="noStrike">
                          <a:solidFill>
                            <a:srgbClr val="FFFFFF"/>
                          </a:solidFill>
                          <a:latin typeface="Cambria"/>
                          <a:ea typeface="Cambria"/>
                          <a:cs typeface="Cambria"/>
                          <a:sym typeface="Cambria"/>
                        </a:rPr>
                        <a:t>Target Score on End-Of –Year Portfolio</a:t>
                      </a:r>
                      <a:endParaRPr/>
                    </a:p>
                    <a:p>
                      <a:pPr indent="0" lvl="0" marL="0" marR="0" rtl="0" algn="l">
                        <a:lnSpc>
                          <a:spcPct val="100000"/>
                        </a:lnSpc>
                        <a:spcBef>
                          <a:spcPts val="0"/>
                        </a:spcBef>
                        <a:spcAft>
                          <a:spcPts val="0"/>
                        </a:spcAft>
                        <a:buClr>
                          <a:schemeClr val="dk1"/>
                        </a:buClr>
                        <a:buFont typeface="Calibri"/>
                        <a:buNone/>
                      </a:pPr>
                      <a:r>
                        <a:t/>
                      </a:r>
                      <a:endParaRPr b="1" i="0" sz="1600" u="none" cap="none" strike="noStrike">
                        <a:solidFill>
                          <a:srgbClr val="FFFFFF"/>
                        </a:solidFill>
                        <a:latin typeface="Cambria"/>
                        <a:ea typeface="Cambria"/>
                        <a:cs typeface="Cambria"/>
                        <a:sym typeface="Cambria"/>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38100">
                      <a:solidFill>
                        <a:schemeClr val="lt1"/>
                      </a:solidFill>
                      <a:prstDash val="solid"/>
                      <a:round/>
                      <a:headEnd len="med" w="med" type="none"/>
                      <a:tailEnd len="med" w="med" type="none"/>
                    </a:lnB>
                    <a:solidFill>
                      <a:schemeClr val="accent1"/>
                    </a:solidFill>
                  </a:tcPr>
                </a:tc>
              </a:tr>
              <a:tr h="376325">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200" u="none" cap="none" strike="noStrike">
                          <a:solidFill>
                            <a:srgbClr val="000000"/>
                          </a:solidFill>
                          <a:latin typeface="Cambria"/>
                          <a:ea typeface="Cambria"/>
                          <a:cs typeface="Cambria"/>
                          <a:sym typeface="Cambria"/>
                        </a:rPr>
                        <a:t>20-30</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381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E7F3F4"/>
                    </a:solidFill>
                  </a:tcPr>
                </a:tc>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200" u="none" cap="none" strike="noStrike">
                          <a:solidFill>
                            <a:srgbClr val="000000"/>
                          </a:solidFill>
                          <a:latin typeface="Cambria"/>
                          <a:ea typeface="Cambria"/>
                          <a:cs typeface="Cambria"/>
                          <a:sym typeface="Cambria"/>
                        </a:rPr>
                        <a:t>70</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381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E7F3F4"/>
                    </a:solidFill>
                  </a:tcPr>
                </a:tc>
              </a:tr>
              <a:tr h="376325">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200" u="none" cap="none" strike="noStrike">
                          <a:solidFill>
                            <a:srgbClr val="000000"/>
                          </a:solidFill>
                          <a:latin typeface="Cambria"/>
                          <a:ea typeface="Cambria"/>
                          <a:cs typeface="Cambria"/>
                          <a:sym typeface="Cambria"/>
                        </a:rPr>
                        <a:t>31-50</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F3F9FA"/>
                    </a:solidFill>
                  </a:tcPr>
                </a:tc>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200" u="none" cap="none" strike="noStrike">
                          <a:solidFill>
                            <a:srgbClr val="000000"/>
                          </a:solidFill>
                          <a:latin typeface="Cambria"/>
                          <a:ea typeface="Cambria"/>
                          <a:cs typeface="Cambria"/>
                          <a:sym typeface="Cambria"/>
                        </a:rPr>
                        <a:t>80</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F3F9FA"/>
                    </a:solidFill>
                  </a:tcPr>
                </a:tc>
              </a:tr>
              <a:tr h="376325">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200" u="none" cap="none" strike="noStrike">
                          <a:solidFill>
                            <a:srgbClr val="000000"/>
                          </a:solidFill>
                          <a:latin typeface="Cambria"/>
                          <a:ea typeface="Cambria"/>
                          <a:cs typeface="Cambria"/>
                          <a:sym typeface="Cambria"/>
                        </a:rPr>
                        <a:t>51-70</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E7F3F4"/>
                    </a:solidFill>
                  </a:tcPr>
                </a:tc>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200" u="none" cap="none" strike="noStrike">
                          <a:solidFill>
                            <a:srgbClr val="000000"/>
                          </a:solidFill>
                          <a:latin typeface="Cambria"/>
                          <a:ea typeface="Cambria"/>
                          <a:cs typeface="Cambria"/>
                          <a:sym typeface="Cambria"/>
                        </a:rPr>
                        <a:t>90</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E7F3F4"/>
                    </a:solidFill>
                  </a:tcPr>
                </a:tc>
              </a:tr>
              <a:tr h="457300">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200" u="none" cap="none" strike="noStrike">
                          <a:solidFill>
                            <a:srgbClr val="000000"/>
                          </a:solidFill>
                          <a:latin typeface="Cambria"/>
                          <a:ea typeface="Cambria"/>
                          <a:cs typeface="Cambria"/>
                          <a:sym typeface="Cambria"/>
                        </a:rPr>
                        <a:t>71-85</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F3F9FA"/>
                    </a:solidFill>
                  </a:tcPr>
                </a:tc>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200" u="none" cap="none" strike="noStrike">
                          <a:solidFill>
                            <a:srgbClr val="000000"/>
                          </a:solidFill>
                          <a:latin typeface="Cambria"/>
                          <a:ea typeface="Cambria"/>
                          <a:cs typeface="Cambria"/>
                          <a:sym typeface="Cambria"/>
                        </a:rPr>
                        <a:t>90 &amp; score of 85+ on capstone project</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F3F9FA"/>
                    </a:solidFill>
                  </a:tcPr>
                </a:tc>
              </a:tr>
              <a:tr h="457300">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200" u="none" cap="none" strike="noStrike">
                          <a:solidFill>
                            <a:srgbClr val="000000"/>
                          </a:solidFill>
                          <a:latin typeface="Cambria"/>
                          <a:ea typeface="Cambria"/>
                          <a:cs typeface="Cambria"/>
                          <a:sym typeface="Cambria"/>
                        </a:rPr>
                        <a:t>86-95</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E7F3F4"/>
                    </a:solidFill>
                  </a:tcPr>
                </a:tc>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200" u="none" cap="none" strike="noStrike">
                          <a:solidFill>
                            <a:srgbClr val="000000"/>
                          </a:solidFill>
                          <a:latin typeface="Cambria"/>
                          <a:ea typeface="Cambria"/>
                          <a:cs typeface="Cambria"/>
                          <a:sym typeface="Cambria"/>
                        </a:rPr>
                        <a:t>95 &amp; score of 85+ on capstone project</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E7F3F4"/>
                    </a:solidFill>
                  </a:tcPr>
                </a:tc>
              </a:tr>
            </a:tbl>
          </a:graphicData>
        </a:graphic>
      </p:graphicFrame>
      <p:sp>
        <p:nvSpPr>
          <p:cNvPr id="430" name="Shape 430"/>
          <p:cNvSpPr txBox="1"/>
          <p:nvPr/>
        </p:nvSpPr>
        <p:spPr>
          <a:xfrm>
            <a:off x="671700" y="166350"/>
            <a:ext cx="7800600" cy="77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4800">
                <a:highlight>
                  <a:srgbClr val="FFFF00"/>
                </a:highlight>
                <a:latin typeface="Cambria"/>
                <a:ea typeface="Cambria"/>
                <a:cs typeface="Cambria"/>
                <a:sym typeface="Cambria"/>
              </a:rPr>
              <a:t>Growth for All Students</a:t>
            </a:r>
            <a:endParaRPr b="1" sz="4800">
              <a:highlight>
                <a:srgbClr val="FFFF00"/>
              </a:highlight>
              <a:latin typeface="Cambria"/>
              <a:ea typeface="Cambria"/>
              <a:cs typeface="Cambria"/>
              <a:sym typeface="Cambria"/>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5" name="Shape 435"/>
        <p:cNvGrpSpPr/>
        <p:nvPr/>
      </p:nvGrpSpPr>
      <p:grpSpPr>
        <a:xfrm>
          <a:off x="0" y="0"/>
          <a:ext cx="0" cy="0"/>
          <a:chOff x="0" y="0"/>
          <a:chExt cx="0" cy="0"/>
        </a:xfrm>
      </p:grpSpPr>
      <p:sp>
        <p:nvSpPr>
          <p:cNvPr id="436" name="Shape 436"/>
          <p:cNvSpPr txBox="1"/>
          <p:nvPr/>
        </p:nvSpPr>
        <p:spPr>
          <a:xfrm>
            <a:off x="0" y="6088063"/>
            <a:ext cx="7010400" cy="1446600"/>
          </a:xfrm>
          <a:prstGeom prst="rect">
            <a:avLst/>
          </a:prstGeom>
          <a:solidFill>
            <a:srgbClr val="FFC000"/>
          </a:solidFill>
          <a:ln cap="flat" cmpd="sng" w="25400">
            <a:solidFill>
              <a:srgbClr val="FFC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400">
                <a:solidFill>
                  <a:schemeClr val="dk1"/>
                </a:solidFill>
                <a:latin typeface="Open Sans"/>
                <a:ea typeface="Open Sans"/>
                <a:cs typeface="Open Sans"/>
                <a:sym typeface="Open Sans"/>
              </a:rPr>
              <a:t>Student Learning and Growth Goals</a:t>
            </a:r>
            <a:endParaRPr sz="4400">
              <a:solidFill>
                <a:schemeClr val="dk1"/>
              </a:solidFill>
              <a:latin typeface="Open Sans"/>
              <a:ea typeface="Open Sans"/>
              <a:cs typeface="Open Sans"/>
              <a:sym typeface="Open Sans"/>
            </a:endParaRPr>
          </a:p>
        </p:txBody>
      </p:sp>
      <p:sp>
        <p:nvSpPr>
          <p:cNvPr id="437" name="Shape 437"/>
          <p:cNvSpPr txBox="1"/>
          <p:nvPr/>
        </p:nvSpPr>
        <p:spPr>
          <a:xfrm>
            <a:off x="301625" y="1143000"/>
            <a:ext cx="8613900" cy="4956300"/>
          </a:xfrm>
          <a:prstGeom prst="rect">
            <a:avLst/>
          </a:prstGeom>
          <a:noFill/>
          <a:ln>
            <a:noFill/>
          </a:ln>
        </p:spPr>
        <p:txBody>
          <a:bodyPr anchorCtr="0" anchor="t" bIns="45700" lIns="91425" spcFirstLastPara="1" rIns="91425" wrap="square" tIns="45700">
            <a:noAutofit/>
          </a:bodyPr>
          <a:lstStyle/>
          <a:p>
            <a:pPr indent="-342900" lvl="2" marL="1257300" marR="0" rtl="0" algn="l">
              <a:spcBef>
                <a:spcPts val="0"/>
              </a:spcBef>
              <a:spcAft>
                <a:spcPts val="0"/>
              </a:spcAft>
              <a:buClr>
                <a:schemeClr val="dk1"/>
              </a:buClr>
              <a:buFont typeface="Arial"/>
              <a:buNone/>
            </a:pPr>
            <a:r>
              <a:t/>
            </a:r>
            <a:endParaRPr b="0" i="0" sz="1600" u="none" cap="none" strike="noStrike">
              <a:solidFill>
                <a:schemeClr val="dk1"/>
              </a:solidFill>
              <a:latin typeface="Cambria"/>
              <a:ea typeface="Cambria"/>
              <a:cs typeface="Cambria"/>
              <a:sym typeface="Cambria"/>
            </a:endParaRPr>
          </a:p>
        </p:txBody>
      </p:sp>
      <p:graphicFrame>
        <p:nvGraphicFramePr>
          <p:cNvPr id="438" name="Shape 438"/>
          <p:cNvGraphicFramePr/>
          <p:nvPr/>
        </p:nvGraphicFramePr>
        <p:xfrm>
          <a:off x="0" y="761998"/>
          <a:ext cx="3000000" cy="3000000"/>
        </p:xfrm>
        <a:graphic>
          <a:graphicData uri="http://schemas.openxmlformats.org/drawingml/2006/table">
            <a:tbl>
              <a:tblPr>
                <a:noFill/>
                <a:tableStyleId>{658BBA75-5CB8-4297-9F8C-C727B13D93B0}</a:tableStyleId>
              </a:tblPr>
              <a:tblGrid>
                <a:gridCol w="4689475"/>
                <a:gridCol w="4454525"/>
              </a:tblGrid>
              <a:tr h="648000">
                <a:tc>
                  <a:txBody>
                    <a:bodyPr>
                      <a:noAutofit/>
                    </a:bodyPr>
                    <a:lstStyle/>
                    <a:p>
                      <a:pPr indent="0" lvl="0" marL="0" marR="0" rtl="0" algn="ctr">
                        <a:spcBef>
                          <a:spcPts val="0"/>
                        </a:spcBef>
                        <a:spcAft>
                          <a:spcPts val="0"/>
                        </a:spcAft>
                        <a:buNone/>
                      </a:pPr>
                      <a:r>
                        <a:rPr b="1" lang="en-US" sz="2400">
                          <a:solidFill>
                            <a:schemeClr val="lt1"/>
                          </a:solidFill>
                          <a:latin typeface="Cambria"/>
                          <a:ea typeface="Cambria"/>
                          <a:cs typeface="Cambria"/>
                          <a:sym typeface="Cambria"/>
                        </a:rPr>
                        <a:t>Acceptable SLGs</a:t>
                      </a:r>
                      <a:endParaRPr b="1" sz="2400">
                        <a:solidFill>
                          <a:schemeClr val="lt1"/>
                        </a:solidFill>
                        <a:latin typeface="Cambria"/>
                        <a:ea typeface="Cambria"/>
                        <a:cs typeface="Cambria"/>
                        <a:sym typeface="Cambria"/>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38100">
                      <a:solidFill>
                        <a:schemeClr val="lt1"/>
                      </a:solidFill>
                      <a:prstDash val="solid"/>
                      <a:round/>
                      <a:headEnd len="med" w="med" type="none"/>
                      <a:tailEnd len="med" w="med" type="none"/>
                    </a:lnB>
                    <a:solidFill>
                      <a:schemeClr val="accent1"/>
                    </a:solidFill>
                  </a:tcPr>
                </a:tc>
                <a:tc>
                  <a:txBody>
                    <a:bodyPr>
                      <a:noAutofit/>
                    </a:bodyPr>
                    <a:lstStyle/>
                    <a:p>
                      <a:pPr indent="0" lvl="0" marL="0" marR="0" rtl="0" algn="ctr">
                        <a:spcBef>
                          <a:spcPts val="0"/>
                        </a:spcBef>
                        <a:spcAft>
                          <a:spcPts val="0"/>
                        </a:spcAft>
                        <a:buNone/>
                      </a:pPr>
                      <a:r>
                        <a:rPr b="1" lang="en-US" sz="2400">
                          <a:solidFill>
                            <a:schemeClr val="lt1"/>
                          </a:solidFill>
                          <a:latin typeface="Cambria"/>
                          <a:ea typeface="Cambria"/>
                          <a:cs typeface="Cambria"/>
                          <a:sym typeface="Cambria"/>
                        </a:rPr>
                        <a:t>Unacceptable SLGs</a:t>
                      </a:r>
                      <a:endParaRPr b="1" sz="2400">
                        <a:solidFill>
                          <a:schemeClr val="lt1"/>
                        </a:solidFill>
                        <a:latin typeface="Cambria"/>
                        <a:ea typeface="Cambria"/>
                        <a:cs typeface="Cambria"/>
                        <a:sym typeface="Cambria"/>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38100">
                      <a:solidFill>
                        <a:schemeClr val="lt1"/>
                      </a:solidFill>
                      <a:prstDash val="solid"/>
                      <a:round/>
                      <a:headEnd len="med" w="med" type="none"/>
                      <a:tailEnd len="med" w="med" type="none"/>
                    </a:lnB>
                    <a:solidFill>
                      <a:schemeClr val="accent1"/>
                    </a:solidFill>
                  </a:tcPr>
                </a:tc>
              </a:tr>
              <a:tr h="1758875">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800" u="none" cap="none" strike="noStrike">
                          <a:solidFill>
                            <a:srgbClr val="000000"/>
                          </a:solidFill>
                          <a:latin typeface="Cambria"/>
                          <a:ea typeface="Cambria"/>
                          <a:cs typeface="Cambria"/>
                          <a:sym typeface="Cambria"/>
                        </a:rPr>
                        <a:t>By June ‘15, 15 of 25 students will meet their growth target and the remaining 10 will show growth within -5 scale score of their target as measured by the STAR Reading Assessment.</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381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E7F3F4"/>
                    </a:solidFill>
                  </a:tcPr>
                </a:tc>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800" u="none" cap="none" strike="noStrike">
                          <a:solidFill>
                            <a:srgbClr val="000000"/>
                          </a:solidFill>
                          <a:latin typeface="Cambria"/>
                          <a:ea typeface="Cambria"/>
                          <a:cs typeface="Cambria"/>
                          <a:sym typeface="Cambria"/>
                        </a:rPr>
                        <a:t>Given the STAR Reading Assessment at __ grade, 85% of students will achieve a score of ___ or above. </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381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E7F3F4"/>
                    </a:solidFill>
                  </a:tcPr>
                </a:tc>
              </a:tr>
              <a:tr h="2036575">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800" u="none" cap="none" strike="noStrike">
                          <a:solidFill>
                            <a:srgbClr val="000000"/>
                          </a:solidFill>
                          <a:latin typeface="Cambria"/>
                          <a:ea typeface="Cambria"/>
                          <a:cs typeface="Cambria"/>
                          <a:sym typeface="Cambria"/>
                        </a:rPr>
                        <a:t>By Spring ’15, all English Language Learners scoring a 1-2 on the ELPA will increase one level or more as measured by the ELPA assessment (other students are in my second goal). </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F3F9FA"/>
                    </a:solidFill>
                  </a:tcPr>
                </a:tc>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800" u="none" cap="none" strike="noStrike">
                          <a:solidFill>
                            <a:srgbClr val="000000"/>
                          </a:solidFill>
                          <a:latin typeface="Cambria"/>
                          <a:ea typeface="Cambria"/>
                          <a:cs typeface="Cambria"/>
                          <a:sym typeface="Cambria"/>
                        </a:rPr>
                        <a:t>At least 18 of 21 students achieve a score of 6 or higher on the Music Mastery Rubric</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F3F9FA"/>
                    </a:solidFill>
                  </a:tcPr>
                </a:tc>
              </a:tr>
              <a:tr h="2329150">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800" u="none" cap="none" strike="noStrike">
                          <a:solidFill>
                            <a:srgbClr val="000000"/>
                          </a:solidFill>
                          <a:latin typeface="Cambria"/>
                          <a:ea typeface="Cambria"/>
                          <a:cs typeface="Cambria"/>
                          <a:sym typeface="Cambria"/>
                        </a:rPr>
                        <a:t>From Fall ‘15 to Spring ’16, all students at __ level will improve their reading fluency by 30 wpm, students at __ level improve by 35 wpm, and Sts at __ will improve by 40wpm, as measured by an ORF assessment. </a:t>
                      </a:r>
                      <a:endParaRPr b="0" i="0" sz="1800" u="none" cap="none" strike="noStrike">
                        <a:solidFill>
                          <a:srgbClr val="000000"/>
                        </a:solidFill>
                        <a:latin typeface="Cambria"/>
                        <a:ea typeface="Cambria"/>
                        <a:cs typeface="Cambria"/>
                        <a:sym typeface="Cambria"/>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E7F3F4"/>
                    </a:solidFill>
                  </a:tcPr>
                </a:tc>
                <a:tc>
                  <a:txBody>
                    <a:bodyPr>
                      <a:noAutofit/>
                    </a:bodyPr>
                    <a:lstStyle/>
                    <a:p>
                      <a:pPr indent="0" lvl="0" marL="0" marR="0" rtl="0" algn="l">
                        <a:lnSpc>
                          <a:spcPct val="100000"/>
                        </a:lnSpc>
                        <a:spcBef>
                          <a:spcPts val="0"/>
                        </a:spcBef>
                        <a:spcAft>
                          <a:spcPts val="0"/>
                        </a:spcAft>
                        <a:buClr>
                          <a:srgbClr val="000000"/>
                        </a:buClr>
                        <a:buFont typeface="Cambria"/>
                        <a:buNone/>
                      </a:pPr>
                      <a:r>
                        <a:rPr b="0" i="0" lang="en-US" sz="1800" u="none" cap="none" strike="noStrike">
                          <a:solidFill>
                            <a:srgbClr val="000000"/>
                          </a:solidFill>
                          <a:latin typeface="Cambria"/>
                          <a:ea typeface="Cambria"/>
                          <a:cs typeface="Cambria"/>
                          <a:sym typeface="Cambria"/>
                        </a:rPr>
                        <a:t>At least 17 of 20 students achieve a score of 3 or higher on the AP Chemistry exam.</a:t>
                      </a:r>
                      <a:endParaRPr/>
                    </a:p>
                  </a:txBody>
                  <a:tcPr marT="45725" marB="45725" marR="91450" marL="91450">
                    <a:lnL cap="flat" cmpd="sng" w="12700">
                      <a:solidFill>
                        <a:schemeClr val="lt1"/>
                      </a:solidFill>
                      <a:prstDash val="solid"/>
                      <a:round/>
                      <a:headEnd len="med" w="med" type="none"/>
                      <a:tailEnd len="med" w="med" type="none"/>
                    </a:lnL>
                    <a:lnR cap="flat" cmpd="sng" w="12700">
                      <a:solidFill>
                        <a:schemeClr val="lt1"/>
                      </a:solidFill>
                      <a:prstDash val="solid"/>
                      <a:round/>
                      <a:headEnd len="med" w="med" type="none"/>
                      <a:tailEnd len="med" w="med" type="none"/>
                    </a:lnR>
                    <a:lnT cap="flat" cmpd="sng" w="12700">
                      <a:solidFill>
                        <a:schemeClr val="lt1"/>
                      </a:solidFill>
                      <a:prstDash val="solid"/>
                      <a:round/>
                      <a:headEnd len="med" w="med" type="none"/>
                      <a:tailEnd len="med" w="med" type="none"/>
                    </a:lnT>
                    <a:lnB cap="flat" cmpd="sng" w="12700">
                      <a:solidFill>
                        <a:schemeClr val="lt1"/>
                      </a:solidFill>
                      <a:prstDash val="solid"/>
                      <a:round/>
                      <a:headEnd len="med" w="med" type="none"/>
                      <a:tailEnd len="med" w="med" type="none"/>
                    </a:lnB>
                    <a:solidFill>
                      <a:srgbClr val="E7F3F4"/>
                    </a:solidFill>
                  </a:tcPr>
                </a:tc>
              </a:tr>
            </a:tbl>
          </a:graphicData>
        </a:graphic>
      </p:graphicFrame>
      <p:sp>
        <p:nvSpPr>
          <p:cNvPr id="439" name="Shape 439"/>
          <p:cNvSpPr txBox="1"/>
          <p:nvPr/>
        </p:nvSpPr>
        <p:spPr>
          <a:xfrm>
            <a:off x="671700" y="0"/>
            <a:ext cx="7800600" cy="77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4800">
                <a:highlight>
                  <a:srgbClr val="FFFF00"/>
                </a:highlight>
                <a:latin typeface="Cambria"/>
                <a:ea typeface="Cambria"/>
                <a:cs typeface="Cambria"/>
                <a:sym typeface="Cambria"/>
              </a:rPr>
              <a:t>Growth for All Students</a:t>
            </a:r>
            <a:endParaRPr b="1" sz="4800">
              <a:highlight>
                <a:srgbClr val="FFFF00"/>
              </a:highlight>
              <a:latin typeface="Cambria"/>
              <a:ea typeface="Cambria"/>
              <a:cs typeface="Cambria"/>
              <a:sym typeface="Cambria"/>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4" name="Shape 444"/>
        <p:cNvGrpSpPr/>
        <p:nvPr/>
      </p:nvGrpSpPr>
      <p:grpSpPr>
        <a:xfrm>
          <a:off x="0" y="0"/>
          <a:ext cx="0" cy="0"/>
          <a:chOff x="0" y="0"/>
          <a:chExt cx="0" cy="0"/>
        </a:xfrm>
      </p:grpSpPr>
      <p:sp>
        <p:nvSpPr>
          <p:cNvPr id="445" name="Shape 445"/>
          <p:cNvSpPr txBox="1"/>
          <p:nvPr>
            <p:ph type="title"/>
          </p:nvPr>
        </p:nvSpPr>
        <p:spPr>
          <a:xfrm>
            <a:off x="457200" y="274638"/>
            <a:ext cx="8229600" cy="11430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b="1" lang="en-US">
                <a:latin typeface="Cambria"/>
                <a:ea typeface="Cambria"/>
                <a:cs typeface="Cambria"/>
                <a:sym typeface="Cambria"/>
              </a:rPr>
              <a:t>BOY Form: Write Your SLG</a:t>
            </a:r>
            <a:endParaRPr b="1">
              <a:latin typeface="Cambria"/>
              <a:ea typeface="Cambria"/>
              <a:cs typeface="Cambria"/>
              <a:sym typeface="Cambria"/>
            </a:endParaRPr>
          </a:p>
        </p:txBody>
      </p:sp>
      <p:sp>
        <p:nvSpPr>
          <p:cNvPr id="446" name="Shape 446"/>
          <p:cNvSpPr txBox="1"/>
          <p:nvPr>
            <p:ph idx="1" type="body"/>
          </p:nvPr>
        </p:nvSpPr>
        <p:spPr>
          <a:xfrm>
            <a:off x="457200" y="1600200"/>
            <a:ext cx="8229600" cy="4526100"/>
          </a:xfrm>
          <a:prstGeom prst="rect">
            <a:avLst/>
          </a:prstGeom>
        </p:spPr>
        <p:txBody>
          <a:bodyPr anchorCtr="0" anchor="t" bIns="91425" lIns="91425" spcFirstLastPara="1" rIns="91425" wrap="square" tIns="91425">
            <a:noAutofit/>
          </a:bodyPr>
          <a:lstStyle/>
          <a:p>
            <a:pPr indent="-139700" lvl="0" marL="342900" rtl="0">
              <a:spcBef>
                <a:spcPts val="640"/>
              </a:spcBef>
              <a:spcAft>
                <a:spcPts val="1600"/>
              </a:spcAft>
              <a:buNone/>
            </a:pPr>
            <a:r>
              <a:rPr lang="en-US">
                <a:latin typeface="Cambria"/>
                <a:ea typeface="Cambria"/>
                <a:cs typeface="Cambria"/>
                <a:sym typeface="Cambria"/>
              </a:rPr>
              <a:t>A </a:t>
            </a:r>
            <a:r>
              <a:rPr b="1" lang="en-US">
                <a:solidFill>
                  <a:srgbClr val="0000FF"/>
                </a:solidFill>
                <a:latin typeface="Cambria"/>
                <a:ea typeface="Cambria"/>
                <a:cs typeface="Cambria"/>
                <a:sym typeface="Cambria"/>
              </a:rPr>
              <a:t>rigorous</a:t>
            </a:r>
            <a:r>
              <a:rPr lang="en-US">
                <a:latin typeface="Cambria"/>
                <a:ea typeface="Cambria"/>
                <a:cs typeface="Cambria"/>
                <a:sym typeface="Cambria"/>
              </a:rPr>
              <a:t> yet realistic goal for student growth that is developmentally appropriate. The goal should be </a:t>
            </a:r>
            <a:r>
              <a:rPr b="1" lang="en-US">
                <a:solidFill>
                  <a:srgbClr val="0000FF"/>
                </a:solidFill>
                <a:latin typeface="Cambria"/>
                <a:ea typeface="Cambria"/>
                <a:cs typeface="Cambria"/>
                <a:sym typeface="Cambria"/>
              </a:rPr>
              <a:t>rigorous </a:t>
            </a:r>
            <a:r>
              <a:rPr lang="en-US">
                <a:latin typeface="Cambria"/>
                <a:ea typeface="Cambria"/>
                <a:cs typeface="Cambria"/>
                <a:sym typeface="Cambria"/>
              </a:rPr>
              <a:t>yet attainable. The goal can be </a:t>
            </a:r>
            <a:r>
              <a:rPr b="1" lang="en-US">
                <a:solidFill>
                  <a:srgbClr val="FF0000"/>
                </a:solidFill>
                <a:latin typeface="Cambria"/>
                <a:ea typeface="Cambria"/>
                <a:cs typeface="Cambria"/>
                <a:sym typeface="Cambria"/>
              </a:rPr>
              <a:t>tiered</a:t>
            </a:r>
            <a:r>
              <a:rPr lang="en-US">
                <a:latin typeface="Cambria"/>
                <a:ea typeface="Cambria"/>
                <a:cs typeface="Cambria"/>
                <a:sym typeface="Cambria"/>
              </a:rPr>
              <a:t> for specific students in the class/course to allow </a:t>
            </a:r>
            <a:r>
              <a:rPr b="1" lang="en-US">
                <a:solidFill>
                  <a:srgbClr val="000000"/>
                </a:solidFill>
                <a:highlight>
                  <a:srgbClr val="FFFF00"/>
                </a:highlight>
                <a:latin typeface="Cambria"/>
                <a:ea typeface="Cambria"/>
                <a:cs typeface="Cambria"/>
                <a:sym typeface="Cambria"/>
              </a:rPr>
              <a:t>all students</a:t>
            </a:r>
            <a:r>
              <a:rPr b="1" lang="en-US">
                <a:highlight>
                  <a:srgbClr val="FFFF00"/>
                </a:highlight>
                <a:latin typeface="Cambria"/>
                <a:ea typeface="Cambria"/>
                <a:cs typeface="Cambria"/>
                <a:sym typeface="Cambria"/>
              </a:rPr>
              <a:t> to demonstrate growth.</a:t>
            </a:r>
            <a:br>
              <a:rPr lang="en-US">
                <a:latin typeface="Cambria"/>
                <a:ea typeface="Cambria"/>
                <a:cs typeface="Cambria"/>
                <a:sym typeface="Cambria"/>
              </a:rPr>
            </a:br>
            <a:endParaRPr>
              <a:latin typeface="Cambria"/>
              <a:ea typeface="Cambria"/>
              <a:cs typeface="Cambria"/>
              <a:sym typeface="Cambria"/>
            </a:endParaRPr>
          </a:p>
        </p:txBody>
      </p:sp>
      <p:sp>
        <p:nvSpPr>
          <p:cNvPr id="447" name="Shape 447"/>
          <p:cNvSpPr txBox="1"/>
          <p:nvPr/>
        </p:nvSpPr>
        <p:spPr>
          <a:xfrm>
            <a:off x="536075" y="5138875"/>
            <a:ext cx="7930200" cy="1386300"/>
          </a:xfrm>
          <a:prstGeom prst="rect">
            <a:avLst/>
          </a:prstGeom>
          <a:noFill/>
          <a:ln>
            <a:noFill/>
          </a:ln>
        </p:spPr>
        <p:txBody>
          <a:bodyPr anchorCtr="0" anchor="t" bIns="91425" lIns="91425" spcFirstLastPara="1" rIns="91425" wrap="square" tIns="91425">
            <a:noAutofit/>
          </a:bodyPr>
          <a:lstStyle/>
          <a:p>
            <a:pPr indent="0" lvl="0" marL="0" rtl="0" algn="ctr">
              <a:spcBef>
                <a:spcPts val="560"/>
              </a:spcBef>
              <a:spcAft>
                <a:spcPts val="0"/>
              </a:spcAft>
              <a:buNone/>
            </a:pPr>
            <a:r>
              <a:rPr b="1" lang="en-US" sz="2800">
                <a:solidFill>
                  <a:schemeClr val="dk1"/>
                </a:solidFill>
                <a:latin typeface="Cambria"/>
                <a:ea typeface="Cambria"/>
                <a:cs typeface="Cambria"/>
                <a:sym typeface="Cambria"/>
              </a:rPr>
              <a:t>FYI:</a:t>
            </a:r>
            <a:r>
              <a:rPr lang="en-US" sz="2800">
                <a:solidFill>
                  <a:schemeClr val="dk1"/>
                </a:solidFill>
                <a:latin typeface="Cambria"/>
                <a:ea typeface="Cambria"/>
                <a:cs typeface="Cambria"/>
                <a:sym typeface="Cambria"/>
              </a:rPr>
              <a:t> You </a:t>
            </a:r>
            <a:r>
              <a:rPr lang="en-US" sz="2800" u="sng">
                <a:solidFill>
                  <a:schemeClr val="dk1"/>
                </a:solidFill>
                <a:latin typeface="Cambria"/>
                <a:ea typeface="Cambria"/>
                <a:cs typeface="Cambria"/>
                <a:sym typeface="Cambria"/>
              </a:rPr>
              <a:t>can</a:t>
            </a:r>
            <a:r>
              <a:rPr lang="en-US" sz="2800">
                <a:solidFill>
                  <a:schemeClr val="dk1"/>
                </a:solidFill>
                <a:latin typeface="Cambria"/>
                <a:ea typeface="Cambria"/>
                <a:cs typeface="Cambria"/>
                <a:sym typeface="Cambria"/>
              </a:rPr>
              <a:t> include a definition of minimum instruction (attendance) requirement</a:t>
            </a:r>
            <a:r>
              <a:rPr lang="en-US" sz="2400">
                <a:solidFill>
                  <a:schemeClr val="dk1"/>
                </a:solidFill>
                <a:latin typeface="Cambria"/>
                <a:ea typeface="Cambria"/>
                <a:cs typeface="Cambria"/>
                <a:sym typeface="Cambria"/>
              </a:rPr>
              <a:t>:  </a:t>
            </a:r>
            <a:r>
              <a:rPr lang="en-US" sz="2400">
                <a:solidFill>
                  <a:schemeClr val="dk1"/>
                </a:solidFill>
                <a:highlight>
                  <a:srgbClr val="00FF00"/>
                </a:highlight>
                <a:latin typeface="Cambria"/>
                <a:ea typeface="Cambria"/>
                <a:cs typeface="Cambria"/>
                <a:sym typeface="Cambria"/>
              </a:rPr>
              <a:t>Student must attend at least 80% of the time</a:t>
            </a:r>
            <a:endParaRPr sz="2400">
              <a:solidFill>
                <a:schemeClr val="dk1"/>
              </a:solidFill>
              <a:highlight>
                <a:srgbClr val="00FF00"/>
              </a:highlight>
              <a:latin typeface="Cambria"/>
              <a:ea typeface="Cambria"/>
              <a:cs typeface="Cambria"/>
              <a:sym typeface="Cambria"/>
            </a:endParaRPr>
          </a:p>
          <a:p>
            <a:pPr indent="0" lvl="0" marL="0" rtl="0">
              <a:spcBef>
                <a:spcPts val="0"/>
              </a:spcBef>
              <a:spcAft>
                <a:spcPts val="0"/>
              </a:spcAft>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4" name="Shape 454"/>
        <p:cNvGrpSpPr/>
        <p:nvPr/>
      </p:nvGrpSpPr>
      <p:grpSpPr>
        <a:xfrm>
          <a:off x="0" y="0"/>
          <a:ext cx="0" cy="0"/>
          <a:chOff x="0" y="0"/>
          <a:chExt cx="0" cy="0"/>
        </a:xfrm>
      </p:grpSpPr>
      <p:sp>
        <p:nvSpPr>
          <p:cNvPr id="455" name="Shape 455"/>
          <p:cNvSpPr txBox="1"/>
          <p:nvPr>
            <p:ph type="title"/>
          </p:nvPr>
        </p:nvSpPr>
        <p:spPr>
          <a:xfrm>
            <a:off x="304800" y="0"/>
            <a:ext cx="8610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lang="en-US" sz="3600">
                <a:latin typeface="Cambria"/>
                <a:ea typeface="Cambria"/>
                <a:cs typeface="Cambria"/>
                <a:sym typeface="Cambria"/>
              </a:rPr>
              <a:t>BOY Form: Types of Measures</a:t>
            </a:r>
            <a:endParaRPr sz="3600"/>
          </a:p>
        </p:txBody>
      </p:sp>
      <p:sp>
        <p:nvSpPr>
          <p:cNvPr id="456" name="Shape 456"/>
          <p:cNvSpPr txBox="1"/>
          <p:nvPr/>
        </p:nvSpPr>
        <p:spPr>
          <a:xfrm>
            <a:off x="304800" y="1143000"/>
            <a:ext cx="8458200" cy="6926400"/>
          </a:xfrm>
          <a:prstGeom prst="rect">
            <a:avLst/>
          </a:prstGeom>
          <a:noFill/>
          <a:ln>
            <a:noFill/>
          </a:ln>
        </p:spPr>
        <p:txBody>
          <a:bodyPr anchorCtr="0" anchor="t" bIns="45700" lIns="91425" spcFirstLastPara="1" rIns="91425" wrap="square" tIns="45700">
            <a:noAutofit/>
          </a:bodyPr>
          <a:lstStyle/>
          <a:p>
            <a:pPr indent="-514350" lvl="0" marL="514350" marR="0" rtl="0" algn="l">
              <a:spcBef>
                <a:spcPts val="0"/>
              </a:spcBef>
              <a:spcAft>
                <a:spcPts val="0"/>
              </a:spcAft>
              <a:buClr>
                <a:schemeClr val="dk1"/>
              </a:buClr>
              <a:buSzPts val="2800"/>
              <a:buFont typeface="Noto Sans Symbols"/>
              <a:buChar char="➢"/>
            </a:pPr>
            <a:r>
              <a:rPr lang="en-US" sz="2800">
                <a:solidFill>
                  <a:schemeClr val="dk1"/>
                </a:solidFill>
                <a:latin typeface="Cambria"/>
                <a:ea typeface="Cambria"/>
                <a:cs typeface="Cambria"/>
                <a:sym typeface="Cambria"/>
              </a:rPr>
              <a:t>Assessments are measures of student learning aligned to state or national standards</a:t>
            </a:r>
            <a:endParaRPr sz="2800">
              <a:solidFill>
                <a:schemeClr val="dk1"/>
              </a:solidFill>
              <a:latin typeface="Cambria"/>
              <a:ea typeface="Cambria"/>
              <a:cs typeface="Cambria"/>
              <a:sym typeface="Cambria"/>
            </a:endParaRPr>
          </a:p>
          <a:p>
            <a:pPr indent="0" lvl="0" marL="0" marR="0" rtl="0" algn="l">
              <a:spcBef>
                <a:spcPts val="0"/>
              </a:spcBef>
              <a:spcAft>
                <a:spcPts val="0"/>
              </a:spcAft>
              <a:buNone/>
            </a:pPr>
            <a:r>
              <a:t/>
            </a:r>
            <a:endParaRPr sz="2800">
              <a:solidFill>
                <a:schemeClr val="dk1"/>
              </a:solidFill>
              <a:latin typeface="Cambria"/>
              <a:ea typeface="Cambria"/>
              <a:cs typeface="Cambria"/>
              <a:sym typeface="Cambria"/>
            </a:endParaRPr>
          </a:p>
          <a:p>
            <a:pPr indent="-514350" lvl="0" marL="514350" marR="0" rtl="0" algn="l">
              <a:spcBef>
                <a:spcPts val="0"/>
              </a:spcBef>
              <a:spcAft>
                <a:spcPts val="0"/>
              </a:spcAft>
              <a:buClr>
                <a:schemeClr val="dk1"/>
              </a:buClr>
              <a:buSzPts val="2800"/>
              <a:buFont typeface="Noto Sans Symbols"/>
              <a:buChar char="➢"/>
            </a:pPr>
            <a:r>
              <a:rPr lang="en-US" sz="2800">
                <a:solidFill>
                  <a:schemeClr val="dk1"/>
                </a:solidFill>
                <a:latin typeface="Cambria"/>
                <a:ea typeface="Cambria"/>
                <a:cs typeface="Cambria"/>
                <a:sym typeface="Cambria"/>
              </a:rPr>
              <a:t>What are the categories?</a:t>
            </a:r>
            <a:endParaRPr/>
          </a:p>
          <a:p>
            <a:pPr indent="-514350" lvl="1" marL="97155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Category 1 – Smarter Balanced, Extended</a:t>
            </a:r>
            <a:endParaRPr b="0" i="0" sz="2400" u="none" cap="none" strike="noStrike">
              <a:solidFill>
                <a:schemeClr val="dk1"/>
              </a:solidFill>
              <a:latin typeface="Cambria"/>
              <a:ea typeface="Cambria"/>
              <a:cs typeface="Cambria"/>
              <a:sym typeface="Cambria"/>
            </a:endParaRPr>
          </a:p>
          <a:p>
            <a:pPr indent="-514350" lvl="1" marL="97155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Category 2 – Meet state criteria &amp; at least school-wide at grade/content-level</a:t>
            </a:r>
            <a:endParaRPr/>
          </a:p>
          <a:p>
            <a:pPr indent="0" lvl="1" marL="457200" marR="0" rtl="0" algn="l">
              <a:spcBef>
                <a:spcPts val="0"/>
              </a:spcBef>
              <a:spcAft>
                <a:spcPts val="0"/>
              </a:spcAft>
              <a:buNone/>
            </a:pPr>
            <a:r>
              <a:t/>
            </a:r>
            <a:endParaRPr b="0" i="0" sz="2400" u="none" cap="none" strike="noStrike">
              <a:solidFill>
                <a:schemeClr val="dk1"/>
              </a:solidFill>
              <a:latin typeface="Cambria"/>
              <a:ea typeface="Cambria"/>
              <a:cs typeface="Cambria"/>
              <a:sym typeface="Cambria"/>
            </a:endParaRPr>
          </a:p>
          <a:p>
            <a:pPr indent="0" lvl="0" marL="0" marR="0" rtl="0" algn="l">
              <a:spcBef>
                <a:spcPts val="0"/>
              </a:spcBef>
              <a:spcAft>
                <a:spcPts val="0"/>
              </a:spcAft>
              <a:buClr>
                <a:schemeClr val="dk1"/>
              </a:buClr>
              <a:buSzPts val="2800"/>
              <a:buFont typeface="Noto Sans Symbols"/>
              <a:buChar char="➢"/>
            </a:pPr>
            <a:r>
              <a:rPr lang="en-US" sz="2800">
                <a:solidFill>
                  <a:schemeClr val="dk1"/>
                </a:solidFill>
                <a:latin typeface="Cambria"/>
                <a:ea typeface="Cambria"/>
                <a:cs typeface="Cambria"/>
                <a:sym typeface="Cambria"/>
              </a:rPr>
              <a:t>Common </a:t>
            </a:r>
            <a:r>
              <a:rPr lang="en-US" sz="2800">
                <a:solidFill>
                  <a:schemeClr val="dk1"/>
                </a:solidFill>
                <a:latin typeface="Cambria"/>
                <a:ea typeface="Cambria"/>
                <a:cs typeface="Cambria"/>
                <a:sym typeface="Cambria"/>
              </a:rPr>
              <a:t>Questions/Conversations:</a:t>
            </a:r>
            <a:endParaRPr/>
          </a:p>
          <a:p>
            <a:pPr indent="-514350" lvl="1" marL="97155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Mandatory </a:t>
            </a:r>
            <a:r>
              <a:rPr lang="en-US" sz="2400">
                <a:solidFill>
                  <a:schemeClr val="dk1"/>
                </a:solidFill>
                <a:latin typeface="Cambria"/>
                <a:ea typeface="Cambria"/>
                <a:cs typeface="Cambria"/>
                <a:sym typeface="Cambria"/>
              </a:rPr>
              <a:t>category</a:t>
            </a:r>
            <a:r>
              <a:rPr b="0" i="0" lang="en-US" sz="2400" u="none" cap="none" strike="noStrike">
                <a:solidFill>
                  <a:schemeClr val="dk1"/>
                </a:solidFill>
                <a:latin typeface="Cambria"/>
                <a:ea typeface="Cambria"/>
                <a:cs typeface="Cambria"/>
                <a:sym typeface="Cambria"/>
              </a:rPr>
              <a:t> – NONE!</a:t>
            </a:r>
            <a:endParaRPr b="0" i="0" sz="2400" u="none" cap="none" strike="noStrike">
              <a:solidFill>
                <a:schemeClr val="dk1"/>
              </a:solidFill>
              <a:latin typeface="Cambria"/>
              <a:ea typeface="Cambria"/>
              <a:cs typeface="Cambria"/>
              <a:sym typeface="Cambria"/>
            </a:endParaRPr>
          </a:p>
          <a:p>
            <a:pPr indent="-514350" lvl="1" marL="97155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District/school assessments in small districts/small departments</a:t>
            </a:r>
            <a:endParaRPr/>
          </a:p>
          <a:p>
            <a:pPr indent="-514350" lvl="2" marL="142875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Singletons/ only person = “school-wide”</a:t>
            </a:r>
            <a:endParaRPr b="0" i="0" sz="2400" u="none" cap="none" strike="noStrike">
              <a:solidFill>
                <a:schemeClr val="dk1"/>
              </a:solidFill>
              <a:latin typeface="Cambria"/>
              <a:ea typeface="Cambria"/>
              <a:cs typeface="Cambria"/>
              <a:sym typeface="Cambria"/>
            </a:endParaRPr>
          </a:p>
          <a:p>
            <a:pPr indent="-323850" lvl="1" marL="971550" marR="0" rtl="0" algn="l">
              <a:spcBef>
                <a:spcPts val="0"/>
              </a:spcBef>
              <a:spcAft>
                <a:spcPts val="0"/>
              </a:spcAft>
              <a:buClr>
                <a:schemeClr val="dk1"/>
              </a:buClr>
              <a:buSzPts val="3000"/>
              <a:buFont typeface="Noto Sans Symbols"/>
              <a:buNone/>
            </a:pPr>
            <a:r>
              <a:t/>
            </a:r>
            <a:endParaRPr b="0" i="0" sz="3000" u="none" cap="none" strike="noStrike">
              <a:solidFill>
                <a:schemeClr val="dk1"/>
              </a:solidFill>
              <a:latin typeface="Cambria"/>
              <a:ea typeface="Cambria"/>
              <a:cs typeface="Cambria"/>
              <a:sym typeface="Cambria"/>
            </a:endParaRPr>
          </a:p>
          <a:p>
            <a:pPr indent="-323850" lvl="1" marL="971550" marR="0" rtl="0" algn="l">
              <a:spcBef>
                <a:spcPts val="0"/>
              </a:spcBef>
              <a:spcAft>
                <a:spcPts val="0"/>
              </a:spcAft>
              <a:buClr>
                <a:schemeClr val="dk1"/>
              </a:buClr>
              <a:buSzPts val="3000"/>
              <a:buFont typeface="Noto Sans Symbols"/>
              <a:buNone/>
            </a:pPr>
            <a:r>
              <a:t/>
            </a:r>
            <a:endParaRPr b="0" i="0" sz="3000" u="none" cap="none" strike="noStrike">
              <a:solidFill>
                <a:schemeClr val="dk1"/>
              </a:solidFill>
              <a:latin typeface="Cambria"/>
              <a:ea typeface="Cambria"/>
              <a:cs typeface="Cambria"/>
              <a:sym typeface="Cambria"/>
            </a:endParaRPr>
          </a:p>
          <a:p>
            <a:pPr indent="-323850" lvl="0" marL="514350" marR="0" rtl="0" algn="l">
              <a:spcBef>
                <a:spcPts val="0"/>
              </a:spcBef>
              <a:spcAft>
                <a:spcPts val="0"/>
              </a:spcAft>
              <a:buClr>
                <a:schemeClr val="dk1"/>
              </a:buClr>
              <a:buSzPts val="3000"/>
              <a:buFont typeface="Noto Sans Symbols"/>
              <a:buNone/>
            </a:pPr>
            <a:r>
              <a:t/>
            </a:r>
            <a:endParaRPr sz="3000">
              <a:solidFill>
                <a:schemeClr val="dk1"/>
              </a:solidFill>
              <a:latin typeface="Cambria"/>
              <a:ea typeface="Cambria"/>
              <a:cs typeface="Cambria"/>
              <a:sym typeface="Cambria"/>
            </a:endParaRPr>
          </a:p>
          <a:p>
            <a:pPr indent="-323850" lvl="0" marL="514350" marR="0" rtl="0" algn="l">
              <a:spcBef>
                <a:spcPts val="0"/>
              </a:spcBef>
              <a:spcAft>
                <a:spcPts val="0"/>
              </a:spcAft>
              <a:buClr>
                <a:schemeClr val="dk1"/>
              </a:buClr>
              <a:buSzPts val="3000"/>
              <a:buFont typeface="Noto Sans Symbols"/>
              <a:buNone/>
            </a:pPr>
            <a:r>
              <a:t/>
            </a:r>
            <a:endParaRPr sz="3000">
              <a:solidFill>
                <a:schemeClr val="dk1"/>
              </a:solidFill>
              <a:latin typeface="Cambria"/>
              <a:ea typeface="Cambria"/>
              <a:cs typeface="Cambria"/>
              <a:sym typeface="Cambria"/>
            </a:endParaRPr>
          </a:p>
          <a:p>
            <a:pPr indent="-323850" lvl="0" marL="514350" marR="0" rtl="0" algn="l">
              <a:spcBef>
                <a:spcPts val="0"/>
              </a:spcBef>
              <a:spcAft>
                <a:spcPts val="0"/>
              </a:spcAft>
              <a:buClr>
                <a:schemeClr val="dk1"/>
              </a:buClr>
              <a:buSzPts val="3000"/>
              <a:buFont typeface="Noto Sans Symbols"/>
              <a:buNone/>
            </a:pPr>
            <a:r>
              <a:t/>
            </a:r>
            <a:endParaRPr sz="3000">
              <a:solidFill>
                <a:schemeClr val="dk1"/>
              </a:solidFill>
              <a:latin typeface="Cambria"/>
              <a:ea typeface="Cambria"/>
              <a:cs typeface="Cambria"/>
              <a:sym typeface="Cambr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13" st="1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xEl>
                                              <p:pRg end="14" st="1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1" name="Shape 461"/>
        <p:cNvGrpSpPr/>
        <p:nvPr/>
      </p:nvGrpSpPr>
      <p:grpSpPr>
        <a:xfrm>
          <a:off x="0" y="0"/>
          <a:ext cx="0" cy="0"/>
          <a:chOff x="0" y="0"/>
          <a:chExt cx="0" cy="0"/>
        </a:xfrm>
      </p:grpSpPr>
      <p:sp>
        <p:nvSpPr>
          <p:cNvPr id="462" name="Shape 462"/>
          <p:cNvSpPr txBox="1"/>
          <p:nvPr/>
        </p:nvSpPr>
        <p:spPr>
          <a:xfrm>
            <a:off x="0" y="1143000"/>
            <a:ext cx="9144000" cy="4000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lang="en-US" sz="2000">
                <a:solidFill>
                  <a:schemeClr val="dk1"/>
                </a:solidFill>
                <a:latin typeface="Cambria"/>
                <a:ea typeface="Cambria"/>
                <a:cs typeface="Cambria"/>
                <a:sym typeface="Cambria"/>
              </a:rPr>
              <a:t>Measures of student learning and growth include two categories of measures:</a:t>
            </a:r>
            <a:endParaRPr/>
          </a:p>
        </p:txBody>
      </p:sp>
      <p:sp>
        <p:nvSpPr>
          <p:cNvPr id="463" name="Shape 463"/>
          <p:cNvSpPr txBox="1"/>
          <p:nvPr>
            <p:ph type="title"/>
          </p:nvPr>
        </p:nvSpPr>
        <p:spPr>
          <a:xfrm>
            <a:off x="0" y="0"/>
            <a:ext cx="91440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lang="en-US" sz="3600">
                <a:latin typeface="Cambria"/>
                <a:ea typeface="Cambria"/>
                <a:cs typeface="Cambria"/>
                <a:sym typeface="Cambria"/>
              </a:rPr>
              <a:t>Types of Measures</a:t>
            </a:r>
            <a:endParaRPr b="0" i="0" sz="3600" u="none" cap="none" strike="noStrike">
              <a:solidFill>
                <a:schemeClr val="dk1"/>
              </a:solidFill>
              <a:latin typeface="Calibri"/>
              <a:ea typeface="Calibri"/>
              <a:cs typeface="Calibri"/>
              <a:sym typeface="Calibri"/>
            </a:endParaRPr>
          </a:p>
        </p:txBody>
      </p:sp>
      <p:graphicFrame>
        <p:nvGraphicFramePr>
          <p:cNvPr id="464" name="Shape 464"/>
          <p:cNvGraphicFramePr/>
          <p:nvPr/>
        </p:nvGraphicFramePr>
        <p:xfrm>
          <a:off x="0" y="1763485"/>
          <a:ext cx="3000000" cy="3000000"/>
        </p:xfrm>
        <a:graphic>
          <a:graphicData uri="http://schemas.openxmlformats.org/drawingml/2006/table">
            <a:tbl>
              <a:tblPr bandRow="1" firstCol="1" firstRow="1">
                <a:noFill/>
                <a:tableStyleId>{29225021-6AEF-4B35-8521-EA9149D3F5DE}</a:tableStyleId>
              </a:tblPr>
              <a:tblGrid>
                <a:gridCol w="979725"/>
                <a:gridCol w="4429575"/>
                <a:gridCol w="3734700"/>
              </a:tblGrid>
              <a:tr h="431075">
                <a:tc>
                  <a:txBody>
                    <a:bodyPr>
                      <a:noAutofit/>
                    </a:bodyPr>
                    <a:lstStyle/>
                    <a:p>
                      <a:pPr indent="0" lvl="0" marL="0" marR="0" rtl="0" algn="ctr">
                        <a:spcBef>
                          <a:spcPts val="0"/>
                        </a:spcBef>
                        <a:spcAft>
                          <a:spcPts val="0"/>
                        </a:spcAft>
                        <a:buNone/>
                      </a:pPr>
                      <a:r>
                        <a:rPr lang="en-US" sz="1600" u="none" cap="none" strike="noStrike">
                          <a:latin typeface="Cambria"/>
                          <a:ea typeface="Cambria"/>
                          <a:cs typeface="Cambria"/>
                          <a:sym typeface="Cambria"/>
                        </a:rPr>
                        <a:t>Category</a:t>
                      </a:r>
                      <a:endParaRPr sz="1600" u="none" cap="none" strike="noStrike">
                        <a:latin typeface="Cambria"/>
                        <a:ea typeface="Cambria"/>
                        <a:cs typeface="Cambria"/>
                        <a:sym typeface="Cambria"/>
                      </a:endParaRPr>
                    </a:p>
                  </a:txBody>
                  <a:tcPr marT="0" marB="0" marR="68575" marL="68575"/>
                </a:tc>
                <a:tc>
                  <a:txBody>
                    <a:bodyPr>
                      <a:noAutofit/>
                    </a:bodyPr>
                    <a:lstStyle/>
                    <a:p>
                      <a:pPr indent="0" lvl="0" marL="0" marR="0" rtl="0" algn="ctr">
                        <a:spcBef>
                          <a:spcPts val="0"/>
                        </a:spcBef>
                        <a:spcAft>
                          <a:spcPts val="0"/>
                        </a:spcAft>
                        <a:buNone/>
                      </a:pPr>
                      <a:r>
                        <a:rPr lang="en-US" sz="2000" u="none" cap="none" strike="noStrike">
                          <a:latin typeface="Cambria"/>
                          <a:ea typeface="Cambria"/>
                          <a:cs typeface="Cambria"/>
                          <a:sym typeface="Cambria"/>
                        </a:rPr>
                        <a:t>Types of Measures</a:t>
                      </a:r>
                      <a:endParaRPr sz="2400" u="none" cap="none" strike="noStrike">
                        <a:latin typeface="Cambria"/>
                        <a:ea typeface="Cambria"/>
                        <a:cs typeface="Cambria"/>
                        <a:sym typeface="Cambria"/>
                      </a:endParaRPr>
                    </a:p>
                  </a:txBody>
                  <a:tcPr marT="0" marB="0" marR="68575" marL="68575"/>
                </a:tc>
                <a:tc>
                  <a:txBody>
                    <a:bodyPr>
                      <a:noAutofit/>
                    </a:bodyPr>
                    <a:lstStyle/>
                    <a:p>
                      <a:pPr indent="0" lvl="0" marL="0" marR="0" rtl="0" algn="ctr">
                        <a:spcBef>
                          <a:spcPts val="0"/>
                        </a:spcBef>
                        <a:spcAft>
                          <a:spcPts val="0"/>
                        </a:spcAft>
                        <a:buNone/>
                      </a:pPr>
                      <a:r>
                        <a:rPr lang="en-US" sz="2000" u="none" cap="none" strike="noStrike">
                          <a:latin typeface="Cambria"/>
                          <a:ea typeface="Cambria"/>
                          <a:cs typeface="Cambria"/>
                          <a:sym typeface="Cambria"/>
                        </a:rPr>
                        <a:t>Guidance</a:t>
                      </a:r>
                      <a:endParaRPr sz="2400" u="none" cap="none" strike="noStrike">
                        <a:latin typeface="Cambria"/>
                        <a:ea typeface="Cambria"/>
                        <a:cs typeface="Cambria"/>
                        <a:sym typeface="Cambria"/>
                      </a:endParaRPr>
                    </a:p>
                  </a:txBody>
                  <a:tcPr marT="0" marB="0" marR="68575" marL="68575"/>
                </a:tc>
              </a:tr>
              <a:tr h="1293225">
                <a:tc>
                  <a:txBody>
                    <a:bodyPr>
                      <a:noAutofit/>
                    </a:bodyPr>
                    <a:lstStyle/>
                    <a:p>
                      <a:pPr indent="0" lvl="0" marL="0" marR="0" rtl="0" algn="ctr">
                        <a:spcBef>
                          <a:spcPts val="0"/>
                        </a:spcBef>
                        <a:spcAft>
                          <a:spcPts val="0"/>
                        </a:spcAft>
                        <a:buNone/>
                      </a:pPr>
                      <a:r>
                        <a:rPr lang="en-US" sz="2000" u="none" cap="none" strike="noStrike">
                          <a:latin typeface="Cambria"/>
                          <a:ea typeface="Cambria"/>
                          <a:cs typeface="Cambria"/>
                          <a:sym typeface="Cambria"/>
                        </a:rPr>
                        <a:t>1</a:t>
                      </a:r>
                      <a:endParaRPr sz="2400" u="none" cap="none" strike="noStrike">
                        <a:latin typeface="Cambria"/>
                        <a:ea typeface="Cambria"/>
                        <a:cs typeface="Cambria"/>
                        <a:sym typeface="Cambria"/>
                      </a:endParaRPr>
                    </a:p>
                  </a:txBody>
                  <a:tcPr marT="0" marB="0" marR="68575" marL="68575" anchor="ctr"/>
                </a:tc>
                <a:tc>
                  <a:txBody>
                    <a:bodyPr>
                      <a:noAutofit/>
                    </a:bodyPr>
                    <a:lstStyle/>
                    <a:p>
                      <a:pPr indent="-342900" lvl="0" marL="342900" marR="0" rtl="0" algn="l">
                        <a:spcBef>
                          <a:spcPts val="0"/>
                        </a:spcBef>
                        <a:spcAft>
                          <a:spcPts val="0"/>
                        </a:spcAft>
                        <a:buClr>
                          <a:schemeClr val="dk1"/>
                        </a:buClr>
                        <a:buSzPts val="2000"/>
                        <a:buFont typeface="Noto Sans Symbols"/>
                        <a:buChar char="∙"/>
                      </a:pPr>
                      <a:r>
                        <a:rPr lang="en-US" sz="2000" u="none" cap="none" strike="noStrike">
                          <a:latin typeface="Cambria"/>
                          <a:ea typeface="Cambria"/>
                          <a:cs typeface="Cambria"/>
                          <a:sym typeface="Cambria"/>
                        </a:rPr>
                        <a:t>Oregon’s state assessments </a:t>
                      </a:r>
                      <a:endParaRPr sz="2400" u="none" cap="none" strike="noStrike">
                        <a:latin typeface="Cambria"/>
                        <a:ea typeface="Cambria"/>
                        <a:cs typeface="Cambria"/>
                        <a:sym typeface="Cambria"/>
                      </a:endParaRPr>
                    </a:p>
                    <a:p>
                      <a:pPr indent="-285750" lvl="1" marL="742950" marR="0" rtl="0" algn="l">
                        <a:spcBef>
                          <a:spcPts val="0"/>
                        </a:spcBef>
                        <a:spcAft>
                          <a:spcPts val="0"/>
                        </a:spcAft>
                        <a:buClr>
                          <a:schemeClr val="dk1"/>
                        </a:buClr>
                        <a:buSzPts val="2000"/>
                        <a:buFont typeface="Courier New"/>
                        <a:buChar char="o"/>
                      </a:pPr>
                      <a:r>
                        <a:rPr lang="en-US" sz="2000" u="none" cap="none" strike="noStrike">
                          <a:latin typeface="Cambria"/>
                          <a:ea typeface="Cambria"/>
                          <a:cs typeface="Cambria"/>
                          <a:sym typeface="Cambria"/>
                        </a:rPr>
                        <a:t>SMARTER Balanced (formerly OAKS)</a:t>
                      </a:r>
                      <a:endParaRPr sz="2400" u="none" cap="none" strike="noStrike">
                        <a:latin typeface="Cambria"/>
                        <a:ea typeface="Cambria"/>
                        <a:cs typeface="Cambria"/>
                        <a:sym typeface="Cambria"/>
                      </a:endParaRPr>
                    </a:p>
                    <a:p>
                      <a:pPr indent="-285750" lvl="1" marL="742950" marR="0" rtl="0" algn="l">
                        <a:spcBef>
                          <a:spcPts val="0"/>
                        </a:spcBef>
                        <a:spcAft>
                          <a:spcPts val="0"/>
                        </a:spcAft>
                        <a:buClr>
                          <a:schemeClr val="dk1"/>
                        </a:buClr>
                        <a:buSzPts val="2000"/>
                        <a:buFont typeface="Courier New"/>
                        <a:buChar char="o"/>
                      </a:pPr>
                      <a:r>
                        <a:rPr lang="en-US" sz="2000" u="none" cap="none" strike="noStrike">
                          <a:latin typeface="Cambria"/>
                          <a:ea typeface="Cambria"/>
                          <a:cs typeface="Cambria"/>
                          <a:sym typeface="Cambria"/>
                        </a:rPr>
                        <a:t>Extended Assessments</a:t>
                      </a:r>
                      <a:endParaRPr sz="2400" u="none" cap="none" strike="noStrike">
                        <a:latin typeface="Cambria"/>
                        <a:ea typeface="Cambria"/>
                        <a:cs typeface="Cambria"/>
                        <a:sym typeface="Cambria"/>
                      </a:endParaRPr>
                    </a:p>
                  </a:txBody>
                  <a:tcPr marT="0" marB="0" marR="68575" marL="68575"/>
                </a:tc>
                <a:tc>
                  <a:txBody>
                    <a:bodyPr>
                      <a:noAutofit/>
                    </a:bodyPr>
                    <a:lstStyle/>
                    <a:p>
                      <a:pPr indent="-342900" lvl="0" marL="342900" marR="0" rtl="0" algn="l">
                        <a:spcBef>
                          <a:spcPts val="0"/>
                        </a:spcBef>
                        <a:spcAft>
                          <a:spcPts val="0"/>
                        </a:spcAft>
                        <a:buClr>
                          <a:schemeClr val="dk1"/>
                        </a:buClr>
                        <a:buSzPts val="2000"/>
                        <a:buFont typeface="Noto Sans Symbols"/>
                        <a:buChar char="∙"/>
                      </a:pPr>
                      <a:r>
                        <a:rPr lang="en-US" sz="2000" u="none" cap="none" strike="noStrike">
                          <a:latin typeface="Cambria"/>
                          <a:ea typeface="Cambria"/>
                          <a:cs typeface="Cambria"/>
                          <a:sym typeface="Cambria"/>
                        </a:rPr>
                        <a:t>Same assessment and administration guidelines are used statewide</a:t>
                      </a:r>
                      <a:endParaRPr sz="2400" u="none" cap="none" strike="noStrike">
                        <a:latin typeface="Cambria"/>
                        <a:ea typeface="Cambria"/>
                        <a:cs typeface="Cambria"/>
                        <a:sym typeface="Cambria"/>
                      </a:endParaRPr>
                    </a:p>
                    <a:p>
                      <a:pPr indent="0" lvl="0" marL="685800" marR="0" rtl="0" algn="l">
                        <a:spcBef>
                          <a:spcPts val="0"/>
                        </a:spcBef>
                        <a:spcAft>
                          <a:spcPts val="0"/>
                        </a:spcAft>
                        <a:buNone/>
                      </a:pPr>
                      <a:r>
                        <a:rPr lang="en-US" sz="2000" u="none" cap="none" strike="noStrike">
                          <a:latin typeface="Cambria"/>
                          <a:ea typeface="Cambria"/>
                          <a:cs typeface="Cambria"/>
                          <a:sym typeface="Cambria"/>
                        </a:rPr>
                        <a:t> </a:t>
                      </a:r>
                      <a:endParaRPr sz="2400" u="none" cap="none" strike="noStrike">
                        <a:latin typeface="Cambria"/>
                        <a:ea typeface="Cambria"/>
                        <a:cs typeface="Cambria"/>
                        <a:sym typeface="Cambria"/>
                      </a:endParaRPr>
                    </a:p>
                  </a:txBody>
                  <a:tcPr marT="0" marB="0" marR="68575" marL="68575"/>
                </a:tc>
              </a:tr>
              <a:tr h="3370225">
                <a:tc>
                  <a:txBody>
                    <a:bodyPr>
                      <a:noAutofit/>
                    </a:bodyPr>
                    <a:lstStyle/>
                    <a:p>
                      <a:pPr indent="0" lvl="0" marL="0" marR="0" rtl="0" algn="ctr">
                        <a:spcBef>
                          <a:spcPts val="0"/>
                        </a:spcBef>
                        <a:spcAft>
                          <a:spcPts val="0"/>
                        </a:spcAft>
                        <a:buNone/>
                      </a:pPr>
                      <a:r>
                        <a:rPr lang="en-US" sz="2000" u="none" cap="none" strike="noStrike">
                          <a:latin typeface="Cambria"/>
                          <a:ea typeface="Cambria"/>
                          <a:cs typeface="Cambria"/>
                          <a:sym typeface="Cambria"/>
                        </a:rPr>
                        <a:t>2</a:t>
                      </a:r>
                      <a:endParaRPr sz="2400" u="none" cap="none" strike="noStrike">
                        <a:latin typeface="Cambria"/>
                        <a:ea typeface="Cambria"/>
                        <a:cs typeface="Cambria"/>
                        <a:sym typeface="Cambria"/>
                      </a:endParaRPr>
                    </a:p>
                  </a:txBody>
                  <a:tcPr marT="0" marB="0" marR="68575" marL="68575" anchor="ctr"/>
                </a:tc>
                <a:tc>
                  <a:txBody>
                    <a:bodyPr>
                      <a:noAutofit/>
                    </a:bodyPr>
                    <a:lstStyle/>
                    <a:p>
                      <a:pPr indent="-342900" lvl="0" marL="342900" marR="0" rtl="0" algn="l">
                        <a:spcBef>
                          <a:spcPts val="0"/>
                        </a:spcBef>
                        <a:spcAft>
                          <a:spcPts val="0"/>
                        </a:spcAft>
                        <a:buClr>
                          <a:schemeClr val="dk1"/>
                        </a:buClr>
                        <a:buSzPts val="2000"/>
                        <a:buFont typeface="Noto Sans Symbols"/>
                        <a:buChar char="∙"/>
                      </a:pPr>
                      <a:r>
                        <a:rPr lang="en-US" sz="2000" u="none" cap="none" strike="noStrike">
                          <a:latin typeface="Cambria"/>
                          <a:ea typeface="Cambria"/>
                          <a:cs typeface="Cambria"/>
                          <a:sym typeface="Cambria"/>
                        </a:rPr>
                        <a:t>Commercially developed assessments  that include pre- and post-measures</a:t>
                      </a:r>
                      <a:endParaRPr sz="2400" u="none" cap="none" strike="noStrike">
                        <a:latin typeface="Cambria"/>
                        <a:ea typeface="Cambria"/>
                        <a:cs typeface="Cambria"/>
                        <a:sym typeface="Cambria"/>
                      </a:endParaRPr>
                    </a:p>
                    <a:p>
                      <a:pPr indent="-342900" lvl="0" marL="342900" marR="0" rtl="0" algn="l">
                        <a:spcBef>
                          <a:spcPts val="0"/>
                        </a:spcBef>
                        <a:spcAft>
                          <a:spcPts val="0"/>
                        </a:spcAft>
                        <a:buClr>
                          <a:schemeClr val="dk1"/>
                        </a:buClr>
                        <a:buSzPts val="2000"/>
                        <a:buFont typeface="Noto Sans Symbols"/>
                        <a:buChar char="∙"/>
                      </a:pPr>
                      <a:r>
                        <a:rPr lang="en-US" sz="2000" u="none" cap="none" strike="noStrike">
                          <a:latin typeface="Cambria"/>
                          <a:ea typeface="Cambria"/>
                          <a:cs typeface="Cambria"/>
                          <a:sym typeface="Cambria"/>
                        </a:rPr>
                        <a:t>Locally developed assessments that include pre- and post-measures</a:t>
                      </a:r>
                      <a:endParaRPr sz="2400" u="none" cap="none" strike="noStrike">
                        <a:latin typeface="Cambria"/>
                        <a:ea typeface="Cambria"/>
                        <a:cs typeface="Cambria"/>
                        <a:sym typeface="Cambria"/>
                      </a:endParaRPr>
                    </a:p>
                    <a:p>
                      <a:pPr indent="-342900" lvl="0" marL="342900" marR="0" rtl="0" algn="l">
                        <a:spcBef>
                          <a:spcPts val="0"/>
                        </a:spcBef>
                        <a:spcAft>
                          <a:spcPts val="0"/>
                        </a:spcAft>
                        <a:buClr>
                          <a:schemeClr val="dk1"/>
                        </a:buClr>
                        <a:buSzPts val="2000"/>
                        <a:buFont typeface="Noto Sans Symbols"/>
                        <a:buChar char="∙"/>
                      </a:pPr>
                      <a:r>
                        <a:rPr lang="en-US" sz="2000" u="none" cap="none" strike="noStrike">
                          <a:latin typeface="Cambria"/>
                          <a:ea typeface="Cambria"/>
                          <a:cs typeface="Cambria"/>
                          <a:sym typeface="Cambria"/>
                        </a:rPr>
                        <a:t>Results from proficiency-based assessment systems</a:t>
                      </a:r>
                      <a:endParaRPr sz="2400" u="none" cap="none" strike="noStrike">
                        <a:latin typeface="Cambria"/>
                        <a:ea typeface="Cambria"/>
                        <a:cs typeface="Cambria"/>
                        <a:sym typeface="Cambria"/>
                      </a:endParaRPr>
                    </a:p>
                    <a:p>
                      <a:pPr indent="-342900" lvl="0" marL="342900" marR="0" rtl="0" algn="l">
                        <a:spcBef>
                          <a:spcPts val="0"/>
                        </a:spcBef>
                        <a:spcAft>
                          <a:spcPts val="0"/>
                        </a:spcAft>
                        <a:buClr>
                          <a:schemeClr val="dk1"/>
                        </a:buClr>
                        <a:buSzPts val="2000"/>
                        <a:buFont typeface="Noto Sans Symbols"/>
                        <a:buChar char="∙"/>
                      </a:pPr>
                      <a:r>
                        <a:rPr lang="en-US" sz="2000" u="none" cap="none" strike="noStrike">
                          <a:latin typeface="Cambria"/>
                          <a:ea typeface="Cambria"/>
                          <a:cs typeface="Cambria"/>
                          <a:sym typeface="Cambria"/>
                        </a:rPr>
                        <a:t>Locally-developed collections of evidence, i.e. portfolios of student work that include multiple types of performance</a:t>
                      </a:r>
                      <a:endParaRPr sz="2400" u="none" cap="none" strike="noStrike">
                        <a:latin typeface="Cambria"/>
                        <a:ea typeface="Cambria"/>
                        <a:cs typeface="Cambria"/>
                        <a:sym typeface="Cambria"/>
                      </a:endParaRPr>
                    </a:p>
                  </a:txBody>
                  <a:tcPr marT="0" marB="0" marR="68575" marL="68575"/>
                </a:tc>
                <a:tc>
                  <a:txBody>
                    <a:bodyPr>
                      <a:noAutofit/>
                    </a:bodyPr>
                    <a:lstStyle/>
                    <a:p>
                      <a:pPr indent="-342900" lvl="0" marL="342900" marR="0" rtl="0" algn="l">
                        <a:spcBef>
                          <a:spcPts val="0"/>
                        </a:spcBef>
                        <a:spcAft>
                          <a:spcPts val="0"/>
                        </a:spcAft>
                        <a:buClr>
                          <a:schemeClr val="dk1"/>
                        </a:buClr>
                        <a:buSzPts val="2000"/>
                        <a:buFont typeface="Noto Sans Symbols"/>
                        <a:buChar char="∙"/>
                      </a:pPr>
                      <a:r>
                        <a:rPr lang="en-US" sz="2000" u="none" cap="none" strike="noStrike">
                          <a:latin typeface="Cambria"/>
                          <a:ea typeface="Cambria"/>
                          <a:cs typeface="Cambria"/>
                          <a:sym typeface="Cambria"/>
                        </a:rPr>
                        <a:t>Same assessment and administration guidelines are used district-wide or school-wide </a:t>
                      </a:r>
                      <a:endParaRPr sz="2400" u="none" cap="none" strike="noStrike">
                        <a:latin typeface="Cambria"/>
                        <a:ea typeface="Cambria"/>
                        <a:cs typeface="Cambria"/>
                        <a:sym typeface="Cambria"/>
                      </a:endParaRPr>
                    </a:p>
                    <a:p>
                      <a:pPr indent="-342900" lvl="0" marL="342900" marR="0" rtl="0" algn="l">
                        <a:spcBef>
                          <a:spcPts val="0"/>
                        </a:spcBef>
                        <a:spcAft>
                          <a:spcPts val="0"/>
                        </a:spcAft>
                        <a:buClr>
                          <a:schemeClr val="dk1"/>
                        </a:buClr>
                        <a:buSzPts val="2000"/>
                        <a:buFont typeface="Noto Sans Symbols"/>
                        <a:buChar char="∙"/>
                      </a:pPr>
                      <a:r>
                        <a:rPr lang="en-US" sz="2000" u="none" cap="none" strike="noStrike">
                          <a:latin typeface="Cambria"/>
                          <a:ea typeface="Cambria"/>
                          <a:cs typeface="Cambria"/>
                          <a:sym typeface="Cambria"/>
                        </a:rPr>
                        <a:t>Assessments meet state criteria</a:t>
                      </a:r>
                      <a:endParaRPr sz="2400" u="none" cap="none" strike="noStrike">
                        <a:latin typeface="Cambria"/>
                        <a:ea typeface="Cambria"/>
                        <a:cs typeface="Cambria"/>
                        <a:sym typeface="Cambria"/>
                      </a:endParaRPr>
                    </a:p>
                    <a:p>
                      <a:pPr indent="0" lvl="0" marL="0" marR="0" rtl="0" algn="l">
                        <a:spcBef>
                          <a:spcPts val="0"/>
                        </a:spcBef>
                        <a:spcAft>
                          <a:spcPts val="0"/>
                        </a:spcAft>
                        <a:buNone/>
                      </a:pPr>
                      <a:r>
                        <a:rPr baseline="30000" lang="en-US" sz="2000" u="none" cap="none" strike="noStrike">
                          <a:latin typeface="Cambria"/>
                          <a:ea typeface="Cambria"/>
                          <a:cs typeface="Cambria"/>
                          <a:sym typeface="Cambria"/>
                        </a:rPr>
                        <a:t> </a:t>
                      </a:r>
                      <a:endParaRPr sz="2400" u="none" cap="none" strike="noStrike">
                        <a:latin typeface="Cambria"/>
                        <a:ea typeface="Cambria"/>
                        <a:cs typeface="Cambria"/>
                        <a:sym typeface="Cambria"/>
                      </a:endParaRPr>
                    </a:p>
                    <a:p>
                      <a:pPr indent="0" lvl="0" marL="0" marR="0" rtl="0" algn="l">
                        <a:spcBef>
                          <a:spcPts val="1200"/>
                        </a:spcBef>
                        <a:spcAft>
                          <a:spcPts val="0"/>
                        </a:spcAft>
                        <a:buNone/>
                      </a:pPr>
                      <a:r>
                        <a:rPr lang="en-US" sz="2000" u="none" cap="none" strike="noStrike">
                          <a:latin typeface="Cambria"/>
                          <a:ea typeface="Cambria"/>
                          <a:cs typeface="Cambria"/>
                          <a:sym typeface="Cambria"/>
                        </a:rPr>
                        <a:t> </a:t>
                      </a:r>
                      <a:endParaRPr sz="2400" u="none" cap="none" strike="noStrike">
                        <a:latin typeface="Cambria"/>
                        <a:ea typeface="Cambria"/>
                        <a:cs typeface="Cambria"/>
                        <a:sym typeface="Cambria"/>
                      </a:endParaRPr>
                    </a:p>
                    <a:p>
                      <a:pPr indent="0" lvl="0" marL="685800" marR="0" rtl="0" algn="l">
                        <a:spcBef>
                          <a:spcPts val="1200"/>
                        </a:spcBef>
                        <a:spcAft>
                          <a:spcPts val="0"/>
                        </a:spcAft>
                        <a:buNone/>
                      </a:pPr>
                      <a:r>
                        <a:rPr lang="en-US" sz="2000" u="none" cap="none" strike="noStrike">
                          <a:latin typeface="Cambria"/>
                          <a:ea typeface="Cambria"/>
                          <a:cs typeface="Cambria"/>
                          <a:sym typeface="Cambria"/>
                        </a:rPr>
                        <a:t> </a:t>
                      </a:r>
                      <a:endParaRPr sz="2400" u="none" cap="none" strike="noStrike">
                        <a:latin typeface="Cambria"/>
                        <a:ea typeface="Cambria"/>
                        <a:cs typeface="Cambria"/>
                        <a:sym typeface="Cambria"/>
                      </a:endParaRPr>
                    </a:p>
                  </a:txBody>
                  <a:tcPr marT="0" marB="0" marR="68575" marL="68575"/>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9" name="Shape 469"/>
        <p:cNvGrpSpPr/>
        <p:nvPr/>
      </p:nvGrpSpPr>
      <p:grpSpPr>
        <a:xfrm>
          <a:off x="0" y="0"/>
          <a:ext cx="0" cy="0"/>
          <a:chOff x="0" y="0"/>
          <a:chExt cx="0" cy="0"/>
        </a:xfrm>
      </p:grpSpPr>
      <p:sp>
        <p:nvSpPr>
          <p:cNvPr id="470" name="Shape 470"/>
          <p:cNvSpPr txBox="1"/>
          <p:nvPr/>
        </p:nvSpPr>
        <p:spPr>
          <a:xfrm>
            <a:off x="301625" y="1143000"/>
            <a:ext cx="8504100" cy="49563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Font typeface="Noto Sans Symbols"/>
              <a:buNone/>
            </a:pPr>
            <a:r>
              <a:t/>
            </a:r>
            <a:endParaRPr sz="1000">
              <a:solidFill>
                <a:schemeClr val="dk1"/>
              </a:solidFill>
              <a:latin typeface="Cambria"/>
              <a:ea typeface="Cambria"/>
              <a:cs typeface="Cambria"/>
              <a:sym typeface="Cambria"/>
            </a:endParaRPr>
          </a:p>
          <a:p>
            <a:pPr indent="0" lvl="1" marL="457200" marR="0" rtl="0" algn="l">
              <a:spcBef>
                <a:spcPts val="480"/>
              </a:spcBef>
              <a:spcAft>
                <a:spcPts val="0"/>
              </a:spcAft>
              <a:buClr>
                <a:schemeClr val="dk1"/>
              </a:buClr>
              <a:buFont typeface="Cambria"/>
              <a:buNone/>
            </a:pPr>
            <a:r>
              <a:rPr b="1" i="0" lang="en-US" sz="2400" u="none" cap="none" strike="noStrike">
                <a:solidFill>
                  <a:srgbClr val="0000FF"/>
                </a:solidFill>
                <a:latin typeface="Cambria"/>
                <a:ea typeface="Cambria"/>
                <a:cs typeface="Cambria"/>
                <a:sym typeface="Cambria"/>
              </a:rPr>
              <a:t>2016-17:</a:t>
            </a:r>
            <a:endParaRPr b="1">
              <a:solidFill>
                <a:srgbClr val="0000FF"/>
              </a:solidFill>
            </a:endParaRPr>
          </a:p>
          <a:p>
            <a:pPr indent="-285750" lvl="1" marL="74295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All Teachers: Your two goals can both be based on measures from Category 2</a:t>
            </a:r>
            <a:endParaRPr/>
          </a:p>
          <a:p>
            <a:pPr indent="-285750" lvl="1" marL="742950" marR="0" rtl="0" algn="l">
              <a:spcBef>
                <a:spcPts val="48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The statewide summative assessment does NOT have to be used (optional)</a:t>
            </a:r>
            <a:endParaRPr b="0" i="0" sz="2400" u="none" cap="none" strike="noStrike">
              <a:solidFill>
                <a:schemeClr val="dk1"/>
              </a:solidFill>
              <a:latin typeface="Cambria"/>
              <a:ea typeface="Cambria"/>
              <a:cs typeface="Cambria"/>
              <a:sym typeface="Cambria"/>
            </a:endParaRPr>
          </a:p>
          <a:p>
            <a:pPr indent="-285750" lvl="1" marL="742950" marR="0" rtl="0" algn="l">
              <a:spcBef>
                <a:spcPts val="480"/>
              </a:spcBef>
              <a:spcAft>
                <a:spcPts val="0"/>
              </a:spcAft>
              <a:buClr>
                <a:schemeClr val="dk1"/>
              </a:buClr>
              <a:buSzPts val="2400"/>
              <a:buFont typeface="Cambria"/>
              <a:buChar char="➢"/>
            </a:pPr>
            <a:r>
              <a:rPr lang="en-US" sz="2400">
                <a:solidFill>
                  <a:schemeClr val="dk1"/>
                </a:solidFill>
                <a:latin typeface="Cambria"/>
                <a:ea typeface="Cambria"/>
                <a:cs typeface="Cambria"/>
                <a:sym typeface="Cambria"/>
              </a:rPr>
              <a:t>Whatever assessment you use, assessments need to be standards-based (meet state criteria)</a:t>
            </a:r>
            <a:endParaRPr sz="2400">
              <a:solidFill>
                <a:schemeClr val="dk1"/>
              </a:solidFill>
              <a:latin typeface="Cambria"/>
              <a:ea typeface="Cambria"/>
              <a:cs typeface="Cambria"/>
              <a:sym typeface="Cambria"/>
            </a:endParaRPr>
          </a:p>
          <a:p>
            <a:pPr indent="-285750" lvl="1" marL="742950" marR="0" rtl="0" algn="l">
              <a:spcBef>
                <a:spcPts val="480"/>
              </a:spcBef>
              <a:spcAft>
                <a:spcPts val="0"/>
              </a:spcAft>
              <a:buClr>
                <a:schemeClr val="dk1"/>
              </a:buClr>
              <a:buSzPts val="2400"/>
              <a:buFont typeface="Cambria"/>
              <a:buChar char="➢"/>
            </a:pPr>
            <a:r>
              <a:rPr lang="en-US" sz="2400">
                <a:solidFill>
                  <a:schemeClr val="dk1"/>
                </a:solidFill>
                <a:latin typeface="Cambria"/>
                <a:ea typeface="Cambria"/>
                <a:cs typeface="Cambria"/>
                <a:sym typeface="Cambria"/>
              </a:rPr>
              <a:t>Descriptive rubrics would need to accompany assessment data and also need to be aligned with standards</a:t>
            </a:r>
            <a:endParaRPr sz="2400">
              <a:solidFill>
                <a:schemeClr val="dk1"/>
              </a:solidFill>
              <a:latin typeface="Cambria"/>
              <a:ea typeface="Cambria"/>
              <a:cs typeface="Cambria"/>
              <a:sym typeface="Cambria"/>
            </a:endParaRPr>
          </a:p>
          <a:p>
            <a:pPr indent="-285750" lvl="1" marL="742950" marR="0" rtl="0" algn="l">
              <a:spcBef>
                <a:spcPts val="480"/>
              </a:spcBef>
              <a:spcAft>
                <a:spcPts val="0"/>
              </a:spcAft>
              <a:buClr>
                <a:schemeClr val="dk1"/>
              </a:buClr>
              <a:buSzPts val="2400"/>
              <a:buFont typeface="Cambria"/>
              <a:buChar char="➢"/>
            </a:pPr>
            <a:r>
              <a:rPr lang="en-US" sz="2400">
                <a:solidFill>
                  <a:schemeClr val="dk1"/>
                </a:solidFill>
                <a:latin typeface="Cambria"/>
                <a:ea typeface="Cambria"/>
                <a:cs typeface="Cambria"/>
                <a:sym typeface="Cambria"/>
              </a:rPr>
              <a:t>Assessments should also be comparable across classrooms as this supports validity -- at least school wide at grade/content</a:t>
            </a:r>
            <a:endParaRPr sz="2400">
              <a:solidFill>
                <a:schemeClr val="dk1"/>
              </a:solidFill>
              <a:latin typeface="Cambria"/>
              <a:ea typeface="Cambria"/>
              <a:cs typeface="Cambria"/>
              <a:sym typeface="Cambria"/>
            </a:endParaRPr>
          </a:p>
        </p:txBody>
      </p:sp>
      <p:sp>
        <p:nvSpPr>
          <p:cNvPr id="471" name="Shape 471"/>
          <p:cNvSpPr txBox="1"/>
          <p:nvPr/>
        </p:nvSpPr>
        <p:spPr>
          <a:xfrm>
            <a:off x="0" y="156001"/>
            <a:ext cx="9144000" cy="830997"/>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lang="en-US" sz="4800">
                <a:solidFill>
                  <a:schemeClr val="dk1"/>
                </a:solidFill>
                <a:latin typeface="Cambria"/>
                <a:ea typeface="Cambria"/>
                <a:cs typeface="Cambria"/>
                <a:sym typeface="Cambria"/>
              </a:rPr>
              <a:t>Types of Measures </a:t>
            </a:r>
            <a:r>
              <a:rPr b="1" lang="en-US" sz="4800">
                <a:solidFill>
                  <a:schemeClr val="dk1"/>
                </a:solidFill>
                <a:latin typeface="Cambria"/>
                <a:ea typeface="Cambria"/>
                <a:cs typeface="Cambria"/>
                <a:sym typeface="Cambria"/>
              </a:rPr>
              <a:t>cont.</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8" name="Shape 478"/>
        <p:cNvGrpSpPr/>
        <p:nvPr/>
      </p:nvGrpSpPr>
      <p:grpSpPr>
        <a:xfrm>
          <a:off x="0" y="0"/>
          <a:ext cx="0" cy="0"/>
          <a:chOff x="0" y="0"/>
          <a:chExt cx="0" cy="0"/>
        </a:xfrm>
      </p:grpSpPr>
      <p:sp>
        <p:nvSpPr>
          <p:cNvPr id="479" name="Shape 479"/>
          <p:cNvSpPr txBox="1"/>
          <p:nvPr>
            <p:ph type="title"/>
          </p:nvPr>
        </p:nvSpPr>
        <p:spPr>
          <a:xfrm>
            <a:off x="304800" y="193650"/>
            <a:ext cx="8610600" cy="13071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lang="en-US" sz="4800">
                <a:latin typeface="Cambria"/>
                <a:ea typeface="Cambria"/>
                <a:cs typeface="Cambria"/>
                <a:sym typeface="Cambria"/>
              </a:rPr>
              <a:t>BOY Form: Reasons </a:t>
            </a:r>
            <a:endParaRPr b="1" sz="4800">
              <a:latin typeface="Cambria"/>
              <a:ea typeface="Cambria"/>
              <a:cs typeface="Cambria"/>
              <a:sym typeface="Cambria"/>
            </a:endParaRPr>
          </a:p>
          <a:p>
            <a:pPr indent="0" lvl="0" marL="0" marR="0" rtl="0" algn="ctr">
              <a:spcBef>
                <a:spcPts val="0"/>
              </a:spcBef>
              <a:spcAft>
                <a:spcPts val="0"/>
              </a:spcAft>
              <a:buClr>
                <a:schemeClr val="dk1"/>
              </a:buClr>
              <a:buFont typeface="Cambria"/>
              <a:buNone/>
            </a:pPr>
            <a:r>
              <a:rPr b="1" lang="en-US" sz="4800">
                <a:latin typeface="Cambria"/>
                <a:ea typeface="Cambria"/>
                <a:cs typeface="Cambria"/>
                <a:sym typeface="Cambria"/>
              </a:rPr>
              <a:t>(Rationale)</a:t>
            </a:r>
            <a:endParaRPr sz="4800"/>
          </a:p>
        </p:txBody>
      </p:sp>
      <p:sp>
        <p:nvSpPr>
          <p:cNvPr id="480" name="Shape 480"/>
          <p:cNvSpPr txBox="1"/>
          <p:nvPr/>
        </p:nvSpPr>
        <p:spPr>
          <a:xfrm>
            <a:off x="381000" y="1871825"/>
            <a:ext cx="8458200" cy="4948200"/>
          </a:xfrm>
          <a:prstGeom prst="rect">
            <a:avLst/>
          </a:prstGeom>
          <a:noFill/>
          <a:ln>
            <a:noFill/>
          </a:ln>
        </p:spPr>
        <p:txBody>
          <a:bodyPr anchorCtr="0" anchor="t" bIns="45700" lIns="91425" spcFirstLastPara="1" rIns="91425" wrap="square" tIns="45700">
            <a:noAutofit/>
          </a:bodyPr>
          <a:lstStyle/>
          <a:p>
            <a:pPr indent="-514350" lvl="0" marL="514350" marR="0" rtl="0" algn="l">
              <a:spcBef>
                <a:spcPts val="0"/>
              </a:spcBef>
              <a:spcAft>
                <a:spcPts val="0"/>
              </a:spcAft>
              <a:buClr>
                <a:schemeClr val="dk1"/>
              </a:buClr>
              <a:buSzPts val="2800"/>
              <a:buFont typeface="Noto Sans Symbols"/>
              <a:buChar char="➢"/>
            </a:pPr>
            <a:r>
              <a:rPr lang="en-US" sz="2800">
                <a:solidFill>
                  <a:schemeClr val="dk1"/>
                </a:solidFill>
                <a:latin typeface="Cambria"/>
                <a:ea typeface="Cambria"/>
                <a:cs typeface="Cambria"/>
                <a:sym typeface="Cambria"/>
              </a:rPr>
              <a:t>Detailed description of the reasons for selecting this specific area </a:t>
            </a:r>
            <a:endParaRPr/>
          </a:p>
          <a:p>
            <a:pPr indent="-514350" lvl="0" marL="514350" marR="0" rtl="0" algn="l">
              <a:spcBef>
                <a:spcPts val="0"/>
              </a:spcBef>
              <a:spcAft>
                <a:spcPts val="0"/>
              </a:spcAft>
              <a:buClr>
                <a:schemeClr val="dk1"/>
              </a:buClr>
              <a:buSzPts val="2800"/>
              <a:buFont typeface="Noto Sans Symbols"/>
              <a:buChar char="➢"/>
            </a:pPr>
            <a:r>
              <a:rPr lang="en-US" sz="2800">
                <a:solidFill>
                  <a:schemeClr val="dk1"/>
                </a:solidFill>
                <a:latin typeface="Cambria"/>
                <a:ea typeface="Cambria"/>
                <a:cs typeface="Cambria"/>
                <a:sym typeface="Cambria"/>
              </a:rPr>
              <a:t>Discussion of baseline data</a:t>
            </a:r>
            <a:endParaRPr/>
          </a:p>
          <a:p>
            <a:pPr indent="-514350" lvl="0" marL="514350" marR="0" rtl="0" algn="l">
              <a:spcBef>
                <a:spcPts val="0"/>
              </a:spcBef>
              <a:spcAft>
                <a:spcPts val="0"/>
              </a:spcAft>
              <a:buClr>
                <a:schemeClr val="dk1"/>
              </a:buClr>
              <a:buSzPts val="2800"/>
              <a:buFont typeface="Noto Sans Symbols"/>
              <a:buChar char="➢"/>
            </a:pPr>
            <a:r>
              <a:rPr lang="en-US" sz="2800">
                <a:solidFill>
                  <a:schemeClr val="dk1"/>
                </a:solidFill>
                <a:latin typeface="Cambria"/>
                <a:ea typeface="Cambria"/>
                <a:cs typeface="Cambria"/>
                <a:sym typeface="Cambria"/>
              </a:rPr>
              <a:t>Discussion of current practice within school and/or classroom</a:t>
            </a:r>
            <a:endParaRPr sz="2400">
              <a:solidFill>
                <a:schemeClr val="dk1"/>
              </a:solidFill>
              <a:latin typeface="Cambria"/>
              <a:ea typeface="Cambria"/>
              <a:cs typeface="Cambria"/>
              <a:sym typeface="Cambria"/>
            </a:endParaRPr>
          </a:p>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a:p>
            <a:pPr indent="-514350" lvl="0" marL="514350" marR="0" rtl="0" algn="l">
              <a:spcBef>
                <a:spcPts val="0"/>
              </a:spcBef>
              <a:spcAft>
                <a:spcPts val="0"/>
              </a:spcAft>
              <a:buClr>
                <a:schemeClr val="dk1"/>
              </a:buClr>
              <a:buSzPts val="2800"/>
              <a:buFont typeface="Noto Sans Symbols"/>
              <a:buChar char="➢"/>
            </a:pPr>
            <a:r>
              <a:rPr lang="en-US" sz="2800">
                <a:solidFill>
                  <a:schemeClr val="dk1"/>
                </a:solidFill>
                <a:latin typeface="Cambria"/>
                <a:ea typeface="Cambria"/>
                <a:cs typeface="Cambria"/>
                <a:sym typeface="Cambria"/>
              </a:rPr>
              <a:t>Common </a:t>
            </a:r>
            <a:r>
              <a:rPr lang="en-US" sz="2800">
                <a:solidFill>
                  <a:schemeClr val="dk1"/>
                </a:solidFill>
                <a:latin typeface="Cambria"/>
                <a:ea typeface="Cambria"/>
                <a:cs typeface="Cambria"/>
                <a:sym typeface="Cambria"/>
              </a:rPr>
              <a:t>Questions/Conversations:</a:t>
            </a:r>
            <a:endParaRPr/>
          </a:p>
          <a:p>
            <a:pPr indent="-514350" lvl="1" marL="97155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Connected to collaborative finalization conversation</a:t>
            </a:r>
            <a:endParaRPr/>
          </a:p>
          <a:p>
            <a:pPr indent="-514350" lvl="1" marL="97155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Connected to checklist</a:t>
            </a:r>
            <a:endParaRPr/>
          </a:p>
          <a:p>
            <a:pPr indent="-514350" lvl="1" marL="971550" marR="0" rtl="0" algn="l">
              <a:spcBef>
                <a:spcPts val="0"/>
              </a:spcBef>
              <a:spcAft>
                <a:spcPts val="0"/>
              </a:spcAft>
              <a:buClr>
                <a:schemeClr val="dk1"/>
              </a:buClr>
              <a:buSzPts val="2400"/>
              <a:buFont typeface="Noto Sans Symbols"/>
              <a:buChar char="▪"/>
            </a:pPr>
            <a:r>
              <a:rPr b="0" i="0" lang="en-US" sz="2400" u="none" cap="none" strike="noStrike">
                <a:solidFill>
                  <a:schemeClr val="dk1"/>
                </a:solidFill>
                <a:latin typeface="Cambria"/>
                <a:ea typeface="Cambria"/>
                <a:cs typeface="Cambria"/>
                <a:sym typeface="Cambria"/>
              </a:rPr>
              <a:t>Connected to scoring rubric</a:t>
            </a:r>
            <a:endParaRPr b="0" i="0" sz="2400" u="none" cap="none" strike="noStrike">
              <a:solidFill>
                <a:schemeClr val="dk1"/>
              </a:solidFill>
              <a:latin typeface="Cambria"/>
              <a:ea typeface="Cambria"/>
              <a:cs typeface="Cambria"/>
              <a:sym typeface="Cambria"/>
            </a:endParaRPr>
          </a:p>
          <a:p>
            <a:pPr indent="-323850" lvl="1" marL="971550" marR="0" rtl="0" algn="l">
              <a:spcBef>
                <a:spcPts val="0"/>
              </a:spcBef>
              <a:spcAft>
                <a:spcPts val="0"/>
              </a:spcAft>
              <a:buClr>
                <a:schemeClr val="dk1"/>
              </a:buClr>
              <a:buSzPts val="3000"/>
              <a:buFont typeface="Noto Sans Symbols"/>
              <a:buNone/>
            </a:pPr>
            <a:r>
              <a:t/>
            </a:r>
            <a:endParaRPr b="0" i="0" sz="3000" u="none" cap="none" strike="noStrike">
              <a:solidFill>
                <a:schemeClr val="dk1"/>
              </a:solidFill>
              <a:latin typeface="Cambria"/>
              <a:ea typeface="Cambria"/>
              <a:cs typeface="Cambria"/>
              <a:sym typeface="Cambria"/>
            </a:endParaRPr>
          </a:p>
          <a:p>
            <a:pPr indent="-323850" lvl="1" marL="971550" marR="0" rtl="0" algn="l">
              <a:spcBef>
                <a:spcPts val="0"/>
              </a:spcBef>
              <a:spcAft>
                <a:spcPts val="0"/>
              </a:spcAft>
              <a:buClr>
                <a:schemeClr val="dk1"/>
              </a:buClr>
              <a:buSzPts val="3000"/>
              <a:buFont typeface="Noto Sans Symbols"/>
              <a:buNone/>
            </a:pPr>
            <a:r>
              <a:t/>
            </a:r>
            <a:endParaRPr b="0" i="0" sz="3000" u="none" cap="none" strike="noStrike">
              <a:solidFill>
                <a:schemeClr val="dk1"/>
              </a:solidFill>
              <a:latin typeface="Cambria"/>
              <a:ea typeface="Cambria"/>
              <a:cs typeface="Cambria"/>
              <a:sym typeface="Cambr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0">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0">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7" name="Shape 487"/>
        <p:cNvGrpSpPr/>
        <p:nvPr/>
      </p:nvGrpSpPr>
      <p:grpSpPr>
        <a:xfrm>
          <a:off x="0" y="0"/>
          <a:ext cx="0" cy="0"/>
          <a:chOff x="0" y="0"/>
          <a:chExt cx="0" cy="0"/>
        </a:xfrm>
      </p:grpSpPr>
      <p:sp>
        <p:nvSpPr>
          <p:cNvPr id="488" name="Shape 488"/>
          <p:cNvSpPr txBox="1"/>
          <p:nvPr>
            <p:ph type="title"/>
          </p:nvPr>
        </p:nvSpPr>
        <p:spPr>
          <a:xfrm>
            <a:off x="304800" y="0"/>
            <a:ext cx="8610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lang="en-US" sz="4800">
                <a:latin typeface="Cambria"/>
                <a:ea typeface="Cambria"/>
                <a:cs typeface="Cambria"/>
                <a:sym typeface="Cambria"/>
              </a:rPr>
              <a:t>Reasons</a:t>
            </a:r>
            <a:r>
              <a:rPr b="1" i="0" lang="en-US" sz="4800" u="none" cap="none" strike="noStrike">
                <a:solidFill>
                  <a:schemeClr val="dk1"/>
                </a:solidFill>
                <a:latin typeface="Cambria"/>
                <a:ea typeface="Cambria"/>
                <a:cs typeface="Cambria"/>
                <a:sym typeface="Cambria"/>
              </a:rPr>
              <a:t> Example</a:t>
            </a:r>
            <a:endParaRPr sz="4800"/>
          </a:p>
        </p:txBody>
      </p:sp>
      <p:sp>
        <p:nvSpPr>
          <p:cNvPr id="489" name="Shape 489"/>
          <p:cNvSpPr txBox="1"/>
          <p:nvPr/>
        </p:nvSpPr>
        <p:spPr>
          <a:xfrm>
            <a:off x="304800" y="1143000"/>
            <a:ext cx="8458200" cy="42465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3000">
                <a:solidFill>
                  <a:schemeClr val="dk1"/>
                </a:solidFill>
                <a:latin typeface="Cambria"/>
                <a:ea typeface="Cambria"/>
                <a:cs typeface="Cambria"/>
                <a:sym typeface="Cambria"/>
              </a:rPr>
              <a:t>I chose this goal because our school improvement goal is around reading and my PLC is focused on reading this year.  The DRA2 was administered during the first two weeks of school. 32 out of the 58 students are currently reading below grade level. Of those students not yet reading on grade level, many of them are close and this data makes me confident that with strategic interventions this gap can close dramatically by the end of the year.</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6" name="Shape 496"/>
        <p:cNvGrpSpPr/>
        <p:nvPr/>
      </p:nvGrpSpPr>
      <p:grpSpPr>
        <a:xfrm>
          <a:off x="0" y="0"/>
          <a:ext cx="0" cy="0"/>
          <a:chOff x="0" y="0"/>
          <a:chExt cx="0" cy="0"/>
        </a:xfrm>
      </p:grpSpPr>
      <p:sp>
        <p:nvSpPr>
          <p:cNvPr id="497" name="Shape 497"/>
          <p:cNvSpPr txBox="1"/>
          <p:nvPr>
            <p:ph type="title"/>
          </p:nvPr>
        </p:nvSpPr>
        <p:spPr>
          <a:xfrm>
            <a:off x="304800" y="0"/>
            <a:ext cx="8610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lang="en-US">
                <a:latin typeface="Cambria"/>
                <a:ea typeface="Cambria"/>
                <a:cs typeface="Cambria"/>
                <a:sym typeface="Cambria"/>
              </a:rPr>
              <a:t>BOY Form: </a:t>
            </a:r>
            <a:r>
              <a:rPr b="1" i="0" lang="en-US" sz="4400" u="none" cap="none" strike="noStrike">
                <a:solidFill>
                  <a:schemeClr val="dk1"/>
                </a:solidFill>
                <a:latin typeface="Cambria"/>
                <a:ea typeface="Cambria"/>
                <a:cs typeface="Cambria"/>
                <a:sym typeface="Cambria"/>
              </a:rPr>
              <a:t>Strategies</a:t>
            </a:r>
            <a:r>
              <a:rPr b="1" lang="en-US">
                <a:latin typeface="Cambria"/>
                <a:ea typeface="Cambria"/>
                <a:cs typeface="Cambria"/>
                <a:sym typeface="Cambria"/>
              </a:rPr>
              <a:t> for Goal Attainment</a:t>
            </a:r>
            <a:endParaRPr/>
          </a:p>
        </p:txBody>
      </p:sp>
      <p:sp>
        <p:nvSpPr>
          <p:cNvPr id="498" name="Shape 498"/>
          <p:cNvSpPr txBox="1"/>
          <p:nvPr/>
        </p:nvSpPr>
        <p:spPr>
          <a:xfrm>
            <a:off x="304800" y="1447800"/>
            <a:ext cx="8458200" cy="4739759"/>
          </a:xfrm>
          <a:prstGeom prst="rect">
            <a:avLst/>
          </a:prstGeom>
          <a:noFill/>
          <a:ln>
            <a:noFill/>
          </a:ln>
        </p:spPr>
        <p:txBody>
          <a:bodyPr anchorCtr="0" anchor="t" bIns="45700" lIns="91425" spcFirstLastPara="1" rIns="91425" wrap="square" tIns="45700">
            <a:noAutofit/>
          </a:bodyPr>
          <a:lstStyle/>
          <a:p>
            <a:pPr indent="-514350" lvl="0" marL="514350" marR="0" rtl="0" algn="l">
              <a:spcBef>
                <a:spcPts val="0"/>
              </a:spcBef>
              <a:spcAft>
                <a:spcPts val="0"/>
              </a:spcAft>
              <a:buClr>
                <a:schemeClr val="dk1"/>
              </a:buClr>
              <a:buSzPts val="3000"/>
              <a:buFont typeface="Noto Sans Symbols"/>
              <a:buChar char="➢"/>
            </a:pPr>
            <a:r>
              <a:rPr lang="en-US" sz="3000">
                <a:solidFill>
                  <a:schemeClr val="dk1"/>
                </a:solidFill>
                <a:latin typeface="Cambria"/>
                <a:ea typeface="Cambria"/>
                <a:cs typeface="Cambria"/>
                <a:sym typeface="Cambria"/>
              </a:rPr>
              <a:t>Relevant instructional strategies used to help accomplish goal</a:t>
            </a:r>
            <a:endParaRPr sz="3000">
              <a:solidFill>
                <a:schemeClr val="dk1"/>
              </a:solidFill>
              <a:latin typeface="Cambria"/>
              <a:ea typeface="Cambria"/>
              <a:cs typeface="Cambria"/>
              <a:sym typeface="Cambria"/>
            </a:endParaRPr>
          </a:p>
          <a:p>
            <a:pPr indent="0" lvl="0" marL="0" marR="0" rtl="0" algn="l">
              <a:spcBef>
                <a:spcPts val="0"/>
              </a:spcBef>
              <a:spcAft>
                <a:spcPts val="0"/>
              </a:spcAft>
              <a:buNone/>
            </a:pPr>
            <a:r>
              <a:t/>
            </a:r>
            <a:endParaRPr sz="3000">
              <a:solidFill>
                <a:schemeClr val="dk1"/>
              </a:solidFill>
              <a:latin typeface="Cambria"/>
              <a:ea typeface="Cambria"/>
              <a:cs typeface="Cambria"/>
              <a:sym typeface="Cambria"/>
            </a:endParaRPr>
          </a:p>
          <a:p>
            <a:pPr indent="-514350" lvl="0" marL="514350" marR="0" rtl="0" algn="l">
              <a:spcBef>
                <a:spcPts val="0"/>
              </a:spcBef>
              <a:spcAft>
                <a:spcPts val="0"/>
              </a:spcAft>
              <a:buClr>
                <a:schemeClr val="dk1"/>
              </a:buClr>
              <a:buSzPts val="3000"/>
              <a:buFont typeface="Noto Sans Symbols"/>
              <a:buChar char="➢"/>
            </a:pPr>
            <a:r>
              <a:rPr b="1" lang="en-US" sz="3200">
                <a:solidFill>
                  <a:schemeClr val="dk1"/>
                </a:solidFill>
                <a:latin typeface="Cambria"/>
                <a:ea typeface="Cambria"/>
                <a:cs typeface="Cambria"/>
                <a:sym typeface="Cambria"/>
              </a:rPr>
              <a:t>Heads-up: </a:t>
            </a:r>
            <a:r>
              <a:rPr lang="en-US" sz="3200">
                <a:solidFill>
                  <a:schemeClr val="dk1"/>
                </a:solidFill>
                <a:latin typeface="Cambria"/>
                <a:ea typeface="Cambria"/>
                <a:cs typeface="Cambria"/>
                <a:sym typeface="Cambria"/>
              </a:rPr>
              <a:t>Once goals are submitted, you can’t change the goals, but you can adjust the strategies as needed.</a:t>
            </a:r>
            <a:endParaRPr sz="3200">
              <a:solidFill>
                <a:schemeClr val="dk1"/>
              </a:solidFill>
              <a:latin typeface="Cambria"/>
              <a:ea typeface="Cambria"/>
              <a:cs typeface="Cambria"/>
              <a:sym typeface="Cambria"/>
            </a:endParaRPr>
          </a:p>
          <a:p>
            <a:pPr indent="0" lvl="0" marL="0" marR="0" rtl="0" algn="l">
              <a:spcBef>
                <a:spcPts val="0"/>
              </a:spcBef>
              <a:spcAft>
                <a:spcPts val="0"/>
              </a:spcAft>
              <a:buNone/>
            </a:pPr>
            <a:r>
              <a:t/>
            </a:r>
            <a:endParaRPr sz="3200">
              <a:solidFill>
                <a:schemeClr val="dk1"/>
              </a:solidFill>
              <a:latin typeface="Cambria"/>
              <a:ea typeface="Cambria"/>
              <a:cs typeface="Cambria"/>
              <a:sym typeface="Cambria"/>
            </a:endParaRPr>
          </a:p>
          <a:p>
            <a:pPr indent="-514350" lvl="0" marL="514350" marR="0" rtl="0" algn="l">
              <a:spcBef>
                <a:spcPts val="0"/>
              </a:spcBef>
              <a:spcAft>
                <a:spcPts val="0"/>
              </a:spcAft>
              <a:buClr>
                <a:schemeClr val="dk1"/>
              </a:buClr>
              <a:buSzPts val="3000"/>
              <a:buFont typeface="Cambria"/>
              <a:buChar char="➢"/>
            </a:pPr>
            <a:r>
              <a:rPr lang="en-US" sz="3000">
                <a:solidFill>
                  <a:schemeClr val="dk1"/>
                </a:solidFill>
                <a:latin typeface="Cambria"/>
                <a:ea typeface="Cambria"/>
                <a:cs typeface="Cambria"/>
                <a:sym typeface="Cambria"/>
              </a:rPr>
              <a:t>See next slide for strategy considerations</a:t>
            </a:r>
            <a:endParaRPr sz="3000">
              <a:solidFill>
                <a:schemeClr val="dk1"/>
              </a:solidFill>
              <a:latin typeface="Cambria"/>
              <a:ea typeface="Cambria"/>
              <a:cs typeface="Cambria"/>
              <a:sym typeface="Cambria"/>
            </a:endParaRPr>
          </a:p>
          <a:p>
            <a:pPr indent="0" lvl="0" marL="0" marR="0" rtl="0" algn="l">
              <a:lnSpc>
                <a:spcPct val="100000"/>
              </a:lnSpc>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8">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5" name="Shape 505"/>
        <p:cNvGrpSpPr/>
        <p:nvPr/>
      </p:nvGrpSpPr>
      <p:grpSpPr>
        <a:xfrm>
          <a:off x="0" y="0"/>
          <a:ext cx="0" cy="0"/>
          <a:chOff x="0" y="0"/>
          <a:chExt cx="0" cy="0"/>
        </a:xfrm>
      </p:grpSpPr>
      <p:sp>
        <p:nvSpPr>
          <p:cNvPr id="506" name="Shape 506"/>
          <p:cNvSpPr txBox="1"/>
          <p:nvPr>
            <p:ph type="title"/>
          </p:nvPr>
        </p:nvSpPr>
        <p:spPr>
          <a:xfrm>
            <a:off x="304800" y="0"/>
            <a:ext cx="8610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i="0" lang="en-US" sz="4400" u="none" cap="none" strike="noStrike">
                <a:solidFill>
                  <a:schemeClr val="dk1"/>
                </a:solidFill>
                <a:latin typeface="Cambria"/>
                <a:ea typeface="Cambria"/>
                <a:cs typeface="Cambria"/>
                <a:sym typeface="Cambria"/>
              </a:rPr>
              <a:t>Strategies</a:t>
            </a:r>
            <a:r>
              <a:rPr b="1" lang="en-US">
                <a:latin typeface="Cambria"/>
                <a:ea typeface="Cambria"/>
                <a:cs typeface="Cambria"/>
                <a:sym typeface="Cambria"/>
              </a:rPr>
              <a:t> for Goal Attainment</a:t>
            </a:r>
            <a:endParaRPr/>
          </a:p>
        </p:txBody>
      </p:sp>
      <p:sp>
        <p:nvSpPr>
          <p:cNvPr id="507" name="Shape 507"/>
          <p:cNvSpPr txBox="1"/>
          <p:nvPr/>
        </p:nvSpPr>
        <p:spPr>
          <a:xfrm>
            <a:off x="304800" y="1143000"/>
            <a:ext cx="8458200" cy="5044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3200">
                <a:solidFill>
                  <a:schemeClr val="dk1"/>
                </a:solidFill>
                <a:latin typeface="Cambria"/>
                <a:ea typeface="Cambria"/>
                <a:cs typeface="Cambria"/>
                <a:sym typeface="Cambria"/>
              </a:rPr>
              <a:t>Consider</a:t>
            </a:r>
            <a:r>
              <a:rPr lang="en-US" sz="3200">
                <a:solidFill>
                  <a:schemeClr val="dk1"/>
                </a:solidFill>
                <a:latin typeface="Cambria"/>
                <a:ea typeface="Cambria"/>
                <a:cs typeface="Cambria"/>
                <a:sym typeface="Cambria"/>
              </a:rPr>
              <a:t>:</a:t>
            </a:r>
            <a:endParaRPr/>
          </a:p>
          <a:p>
            <a:pPr indent="-476250" lvl="0" marL="514350" rtl="0">
              <a:spcBef>
                <a:spcPts val="360"/>
              </a:spcBef>
              <a:spcAft>
                <a:spcPts val="0"/>
              </a:spcAft>
              <a:buClr>
                <a:schemeClr val="dk1"/>
              </a:buClr>
              <a:buSzPts val="2400"/>
              <a:buFont typeface="Noto Sans Symbols"/>
              <a:buChar char="➢"/>
            </a:pPr>
            <a:r>
              <a:rPr lang="en-US" sz="2400">
                <a:solidFill>
                  <a:schemeClr val="dk1"/>
                </a:solidFill>
                <a:latin typeface="Cambria"/>
                <a:ea typeface="Cambria"/>
                <a:cs typeface="Cambria"/>
                <a:sym typeface="Cambria"/>
              </a:rPr>
              <a:t>What strategies will release learning to the student?</a:t>
            </a:r>
            <a:endParaRPr sz="2400">
              <a:solidFill>
                <a:schemeClr val="dk1"/>
              </a:solidFill>
              <a:latin typeface="Calibri"/>
              <a:ea typeface="Calibri"/>
              <a:cs typeface="Calibri"/>
              <a:sym typeface="Calibri"/>
            </a:endParaRPr>
          </a:p>
          <a:p>
            <a:pPr indent="-476250" lvl="0" marL="514350" rtl="0">
              <a:spcBef>
                <a:spcPts val="360"/>
              </a:spcBef>
              <a:spcAft>
                <a:spcPts val="0"/>
              </a:spcAft>
              <a:buClr>
                <a:schemeClr val="dk1"/>
              </a:buClr>
              <a:buSzPts val="2400"/>
              <a:buFont typeface="Noto Sans Symbols"/>
              <a:buChar char="➢"/>
            </a:pPr>
            <a:r>
              <a:rPr lang="en-US" sz="2400">
                <a:solidFill>
                  <a:schemeClr val="dk1"/>
                </a:solidFill>
                <a:latin typeface="Cambria"/>
                <a:ea typeface="Cambria"/>
                <a:cs typeface="Cambria"/>
                <a:sym typeface="Cambria"/>
              </a:rPr>
              <a:t>What strategies will help students get to higher levels of cognition?</a:t>
            </a:r>
            <a:endParaRPr sz="2400">
              <a:solidFill>
                <a:schemeClr val="dk1"/>
              </a:solidFill>
              <a:latin typeface="Calibri"/>
              <a:ea typeface="Calibri"/>
              <a:cs typeface="Calibri"/>
              <a:sym typeface="Calibri"/>
            </a:endParaRPr>
          </a:p>
          <a:p>
            <a:pPr indent="-476250" lvl="0" marL="514350" rtl="0">
              <a:spcBef>
                <a:spcPts val="360"/>
              </a:spcBef>
              <a:spcAft>
                <a:spcPts val="0"/>
              </a:spcAft>
              <a:buClr>
                <a:schemeClr val="dk1"/>
              </a:buClr>
              <a:buSzPts val="2400"/>
              <a:buFont typeface="Noto Sans Symbols"/>
              <a:buChar char="➢"/>
            </a:pPr>
            <a:r>
              <a:rPr lang="en-US" sz="2400">
                <a:solidFill>
                  <a:schemeClr val="dk1"/>
                </a:solidFill>
                <a:latin typeface="Cambria"/>
                <a:ea typeface="Cambria"/>
                <a:cs typeface="Cambria"/>
                <a:sym typeface="Cambria"/>
              </a:rPr>
              <a:t>What strategies have the biggest impact?</a:t>
            </a:r>
            <a:endParaRPr sz="2400">
              <a:solidFill>
                <a:schemeClr val="dk1"/>
              </a:solidFill>
              <a:latin typeface="Calibri"/>
              <a:ea typeface="Calibri"/>
              <a:cs typeface="Calibri"/>
              <a:sym typeface="Calibri"/>
            </a:endParaRPr>
          </a:p>
          <a:p>
            <a:pPr indent="-476250" lvl="0" marL="514350" rtl="0">
              <a:spcBef>
                <a:spcPts val="360"/>
              </a:spcBef>
              <a:spcAft>
                <a:spcPts val="0"/>
              </a:spcAft>
              <a:buClr>
                <a:schemeClr val="dk1"/>
              </a:buClr>
              <a:buSzPts val="2400"/>
              <a:buFont typeface="Noto Sans Symbols"/>
              <a:buChar char="➢"/>
            </a:pPr>
            <a:r>
              <a:rPr lang="en-US" sz="2400">
                <a:solidFill>
                  <a:schemeClr val="dk1"/>
                </a:solidFill>
                <a:latin typeface="Cambria"/>
                <a:ea typeface="Cambria"/>
                <a:cs typeface="Cambria"/>
                <a:sym typeface="Cambria"/>
              </a:rPr>
              <a:t>What strategies are my colleagues trying?</a:t>
            </a:r>
            <a:endParaRPr sz="2400">
              <a:solidFill>
                <a:schemeClr val="dk1"/>
              </a:solidFill>
              <a:latin typeface="Calibri"/>
              <a:ea typeface="Calibri"/>
              <a:cs typeface="Calibri"/>
              <a:sym typeface="Calibri"/>
            </a:endParaRPr>
          </a:p>
          <a:p>
            <a:pPr indent="-476250" lvl="0" marL="514350" rtl="0">
              <a:spcBef>
                <a:spcPts val="360"/>
              </a:spcBef>
              <a:spcAft>
                <a:spcPts val="0"/>
              </a:spcAft>
              <a:buClr>
                <a:schemeClr val="dk1"/>
              </a:buClr>
              <a:buSzPts val="2400"/>
              <a:buFont typeface="Noto Sans Symbols"/>
              <a:buChar char="➢"/>
            </a:pPr>
            <a:r>
              <a:rPr lang="en-US" sz="2400">
                <a:solidFill>
                  <a:schemeClr val="dk1"/>
                </a:solidFill>
                <a:latin typeface="Cambria"/>
                <a:ea typeface="Cambria"/>
                <a:cs typeface="Cambria"/>
                <a:sym typeface="Cambria"/>
              </a:rPr>
              <a:t>What could I do the same/differently from my last goal?</a:t>
            </a:r>
            <a:endParaRPr sz="2400">
              <a:solidFill>
                <a:schemeClr val="dk1"/>
              </a:solidFill>
              <a:latin typeface="Cambria"/>
              <a:ea typeface="Cambria"/>
              <a:cs typeface="Cambria"/>
              <a:sym typeface="Cambria"/>
            </a:endParaRPr>
          </a:p>
          <a:p>
            <a:pPr indent="-476250" lvl="0" marL="514350" rtl="0">
              <a:spcBef>
                <a:spcPts val="360"/>
              </a:spcBef>
              <a:spcAft>
                <a:spcPts val="0"/>
              </a:spcAft>
              <a:buClr>
                <a:schemeClr val="dk1"/>
              </a:buClr>
              <a:buSzPts val="2400"/>
              <a:buFont typeface="Noto Sans Symbols"/>
              <a:buChar char="➢"/>
            </a:pPr>
            <a:r>
              <a:rPr lang="en-US" sz="2400">
                <a:solidFill>
                  <a:schemeClr val="dk1"/>
                </a:solidFill>
                <a:latin typeface="Cambria"/>
                <a:ea typeface="Cambria"/>
                <a:cs typeface="Cambria"/>
                <a:sym typeface="Cambria"/>
              </a:rPr>
              <a:t>What do I need from my evaluator to support this goal?</a:t>
            </a:r>
            <a:endParaRPr sz="2400">
              <a:solidFill>
                <a:schemeClr val="dk1"/>
              </a:solidFill>
              <a:latin typeface="Calibri"/>
              <a:ea typeface="Calibri"/>
              <a:cs typeface="Calibri"/>
              <a:sym typeface="Calibri"/>
            </a:endParaRPr>
          </a:p>
          <a:p>
            <a:pPr indent="-476250" lvl="0" marL="514350" rtl="0">
              <a:spcBef>
                <a:spcPts val="360"/>
              </a:spcBef>
              <a:spcAft>
                <a:spcPts val="0"/>
              </a:spcAft>
              <a:buClr>
                <a:schemeClr val="dk1"/>
              </a:buClr>
              <a:buSzPts val="2400"/>
              <a:buFont typeface="Noto Sans Symbols"/>
              <a:buChar char="➢"/>
            </a:pPr>
            <a:r>
              <a:rPr lang="en-US" sz="2400">
                <a:solidFill>
                  <a:schemeClr val="dk1"/>
                </a:solidFill>
                <a:latin typeface="Cambria"/>
                <a:ea typeface="Cambria"/>
                <a:cs typeface="Cambria"/>
                <a:sym typeface="Cambria"/>
              </a:rPr>
              <a:t>What do I need in my own professional growth to support this goal?</a:t>
            </a:r>
            <a:endParaRPr sz="2400">
              <a:solidFill>
                <a:schemeClr val="dk1"/>
              </a:solidFill>
              <a:latin typeface="Calibri"/>
              <a:ea typeface="Calibri"/>
              <a:cs typeface="Calibri"/>
              <a:sym typeface="Calibri"/>
            </a:endParaRPr>
          </a:p>
          <a:p>
            <a:pPr indent="-476250" lvl="0" marL="514350" rtl="0">
              <a:spcBef>
                <a:spcPts val="360"/>
              </a:spcBef>
              <a:spcAft>
                <a:spcPts val="0"/>
              </a:spcAft>
              <a:buClr>
                <a:schemeClr val="dk1"/>
              </a:buClr>
              <a:buSzPts val="2400"/>
              <a:buFont typeface="Noto Sans Symbols"/>
              <a:buChar char="➢"/>
            </a:pPr>
            <a:r>
              <a:rPr lang="en-US" sz="2400">
                <a:solidFill>
                  <a:schemeClr val="dk1"/>
                </a:solidFill>
                <a:latin typeface="Cambria"/>
                <a:ea typeface="Cambria"/>
                <a:cs typeface="Cambria"/>
                <a:sym typeface="Cambria"/>
              </a:rPr>
              <a:t>Are there any systemic pieces needed to support this goal (e.g., assessments, collaborative time, etc.)?</a:t>
            </a:r>
            <a:endParaRPr sz="2400">
              <a:solidFill>
                <a:schemeClr val="dk1"/>
              </a:solidFill>
              <a:latin typeface="Calibri"/>
              <a:ea typeface="Calibri"/>
              <a:cs typeface="Calibri"/>
              <a:sym typeface="Calibri"/>
            </a:endParaRPr>
          </a:p>
          <a:p>
            <a:pPr indent="-476250" lvl="0" marL="514350" rtl="0">
              <a:spcBef>
                <a:spcPts val="360"/>
              </a:spcBef>
              <a:spcAft>
                <a:spcPts val="0"/>
              </a:spcAft>
              <a:buClr>
                <a:schemeClr val="dk1"/>
              </a:buClr>
              <a:buSzPts val="2400"/>
              <a:buFont typeface="Noto Sans Symbols"/>
              <a:buChar char="➢"/>
            </a:pPr>
            <a:r>
              <a:rPr lang="en-US" sz="2400">
                <a:solidFill>
                  <a:schemeClr val="dk1"/>
                </a:solidFill>
                <a:latin typeface="Cambria"/>
                <a:ea typeface="Cambria"/>
                <a:cs typeface="Cambria"/>
                <a:sym typeface="Cambria"/>
              </a:rPr>
              <a:t>What could I do the same/differently from my last goal?</a:t>
            </a:r>
            <a:endParaRPr sz="2400">
              <a:solidFill>
                <a:schemeClr val="dk1"/>
              </a:solidFill>
              <a:latin typeface="Cambria"/>
              <a:ea typeface="Cambria"/>
              <a:cs typeface="Cambria"/>
              <a:sym typeface="Cambr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7">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7">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7">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2" name="Shape 512"/>
        <p:cNvGrpSpPr/>
        <p:nvPr/>
      </p:nvGrpSpPr>
      <p:grpSpPr>
        <a:xfrm>
          <a:off x="0" y="0"/>
          <a:ext cx="0" cy="0"/>
          <a:chOff x="0" y="0"/>
          <a:chExt cx="0" cy="0"/>
        </a:xfrm>
      </p:grpSpPr>
      <p:sp>
        <p:nvSpPr>
          <p:cNvPr id="513" name="Shape 513"/>
          <p:cNvSpPr txBox="1"/>
          <p:nvPr/>
        </p:nvSpPr>
        <p:spPr>
          <a:xfrm>
            <a:off x="301625" y="1730725"/>
            <a:ext cx="8504400" cy="4368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3000">
                <a:solidFill>
                  <a:schemeClr val="dk1"/>
                </a:solidFill>
                <a:latin typeface="Cambria"/>
                <a:ea typeface="Cambria"/>
                <a:cs typeface="Cambria"/>
                <a:sym typeface="Cambria"/>
              </a:rPr>
              <a:t>You will work with your administrator to:</a:t>
            </a:r>
            <a:endParaRPr sz="3000"/>
          </a:p>
          <a:p>
            <a:pPr indent="-381000" lvl="1" marL="800100" marR="0" rtl="0" algn="l">
              <a:spcBef>
                <a:spcPts val="480"/>
              </a:spcBef>
              <a:spcAft>
                <a:spcPts val="0"/>
              </a:spcAft>
              <a:buClr>
                <a:schemeClr val="dk1"/>
              </a:buClr>
              <a:buSzPts val="3000"/>
              <a:buFont typeface="Noto Sans Symbols"/>
              <a:buChar char="▪"/>
            </a:pPr>
            <a:r>
              <a:rPr b="0" i="0" lang="en-US" sz="3000" u="none" cap="none" strike="noStrike">
                <a:solidFill>
                  <a:schemeClr val="dk1"/>
                </a:solidFill>
                <a:latin typeface="Cambria"/>
                <a:ea typeface="Cambria"/>
                <a:cs typeface="Cambria"/>
                <a:sym typeface="Cambria"/>
              </a:rPr>
              <a:t>Collaboratively finalize your goal in TeachBoost</a:t>
            </a:r>
            <a:endParaRPr b="0" i="0" sz="3000" u="none" cap="none" strike="noStrike">
              <a:solidFill>
                <a:schemeClr val="dk1"/>
              </a:solidFill>
              <a:latin typeface="Cambria"/>
              <a:ea typeface="Cambria"/>
              <a:cs typeface="Cambria"/>
              <a:sym typeface="Cambria"/>
            </a:endParaRPr>
          </a:p>
          <a:p>
            <a:pPr indent="-381000" lvl="1" marL="800100" marR="0" rtl="0" algn="l">
              <a:spcBef>
                <a:spcPts val="480"/>
              </a:spcBef>
              <a:spcAft>
                <a:spcPts val="0"/>
              </a:spcAft>
              <a:buClr>
                <a:schemeClr val="dk1"/>
              </a:buClr>
              <a:buSzPts val="3000"/>
              <a:buFont typeface="Noto Sans Symbols"/>
              <a:buChar char="▪"/>
            </a:pPr>
            <a:r>
              <a:rPr b="1" lang="en-US" sz="3000" u="sng">
                <a:solidFill>
                  <a:schemeClr val="hlink"/>
                </a:solidFill>
                <a:latin typeface="Cambria"/>
                <a:ea typeface="Cambria"/>
                <a:cs typeface="Cambria"/>
                <a:sym typeface="Cambria"/>
                <a:hlinkClick r:id="rId3"/>
              </a:rPr>
              <a:t>Handout:</a:t>
            </a:r>
            <a:r>
              <a:rPr b="1" lang="en-US" sz="3000">
                <a:solidFill>
                  <a:schemeClr val="dk1"/>
                </a:solidFill>
                <a:latin typeface="Cambria"/>
                <a:ea typeface="Cambria"/>
                <a:cs typeface="Cambria"/>
                <a:sym typeface="Cambria"/>
              </a:rPr>
              <a:t> </a:t>
            </a:r>
            <a:r>
              <a:rPr b="0" i="0" lang="en-US" sz="3000" u="none" cap="none" strike="noStrike">
                <a:solidFill>
                  <a:schemeClr val="dk1"/>
                </a:solidFill>
                <a:latin typeface="Cambria"/>
                <a:ea typeface="Cambria"/>
                <a:cs typeface="Cambria"/>
                <a:sym typeface="Cambria"/>
              </a:rPr>
              <a:t>Use the ODE Quality SLG checklist </a:t>
            </a:r>
            <a:endParaRPr b="0" i="0" sz="3000" u="none" cap="none" strike="noStrike">
              <a:solidFill>
                <a:schemeClr val="dk1"/>
              </a:solidFill>
              <a:latin typeface="Cambria"/>
              <a:ea typeface="Cambria"/>
              <a:cs typeface="Cambria"/>
              <a:sym typeface="Cambria"/>
            </a:endParaRPr>
          </a:p>
          <a:p>
            <a:pPr indent="-381000" lvl="1" marL="800100" marR="0" rtl="0" algn="l">
              <a:spcBef>
                <a:spcPts val="480"/>
              </a:spcBef>
              <a:spcAft>
                <a:spcPts val="0"/>
              </a:spcAft>
              <a:buClr>
                <a:schemeClr val="dk1"/>
              </a:buClr>
              <a:buSzPts val="3000"/>
              <a:buFont typeface="Noto Sans Symbols"/>
              <a:buChar char="▪"/>
            </a:pPr>
            <a:r>
              <a:rPr b="1" lang="en-US" sz="3000" u="sng">
                <a:solidFill>
                  <a:schemeClr val="hlink"/>
                </a:solidFill>
                <a:latin typeface="Cambria"/>
                <a:ea typeface="Cambria"/>
                <a:cs typeface="Cambria"/>
                <a:sym typeface="Cambria"/>
                <a:hlinkClick r:id="rId4"/>
              </a:rPr>
              <a:t>Handout: </a:t>
            </a:r>
            <a:r>
              <a:rPr b="0" i="0" lang="en-US" sz="3000" u="none" cap="none" strike="noStrike">
                <a:solidFill>
                  <a:schemeClr val="dk1"/>
                </a:solidFill>
                <a:latin typeface="Cambria"/>
                <a:ea typeface="Cambria"/>
                <a:cs typeface="Cambria"/>
                <a:sym typeface="Cambria"/>
              </a:rPr>
              <a:t>Review the ODE SLG</a:t>
            </a:r>
            <a:r>
              <a:rPr lang="en-US" sz="3000">
                <a:solidFill>
                  <a:schemeClr val="dk1"/>
                </a:solidFill>
                <a:latin typeface="Cambria"/>
                <a:ea typeface="Cambria"/>
                <a:cs typeface="Cambria"/>
                <a:sym typeface="Cambria"/>
              </a:rPr>
              <a:t> </a:t>
            </a:r>
            <a:r>
              <a:rPr b="0" i="0" lang="en-US" sz="3000" u="none" cap="none" strike="noStrike">
                <a:solidFill>
                  <a:schemeClr val="dk1"/>
                </a:solidFill>
                <a:latin typeface="Cambria"/>
                <a:ea typeface="Cambria"/>
                <a:cs typeface="Cambria"/>
                <a:sym typeface="Cambria"/>
              </a:rPr>
              <a:t>Scoring Rubric</a:t>
            </a:r>
            <a:endParaRPr b="0" i="0" sz="3000" u="none" cap="none" strike="noStrike">
              <a:solidFill>
                <a:schemeClr val="dk1"/>
              </a:solidFill>
              <a:latin typeface="Cambria"/>
              <a:ea typeface="Cambria"/>
              <a:cs typeface="Cambria"/>
              <a:sym typeface="Cambria"/>
            </a:endParaRPr>
          </a:p>
          <a:p>
            <a:pPr indent="-190500" lvl="1" marL="800100" marR="0" rtl="0" algn="l">
              <a:spcBef>
                <a:spcPts val="480"/>
              </a:spcBef>
              <a:spcAft>
                <a:spcPts val="0"/>
              </a:spcAft>
              <a:buClr>
                <a:schemeClr val="dk1"/>
              </a:buClr>
              <a:buSzPts val="2400"/>
              <a:buFont typeface="Noto Sans Symbols"/>
              <a:buNone/>
            </a:pPr>
            <a:r>
              <a:t/>
            </a:r>
            <a:endParaRPr b="0" i="0" sz="2400" u="none" cap="none" strike="noStrike">
              <a:solidFill>
                <a:schemeClr val="dk1"/>
              </a:solidFill>
              <a:latin typeface="Cambria"/>
              <a:ea typeface="Cambria"/>
              <a:cs typeface="Cambria"/>
              <a:sym typeface="Cambria"/>
            </a:endParaRPr>
          </a:p>
          <a:p>
            <a:pPr indent="-342900" lvl="0" marL="342900" marR="0" rtl="0" algn="l">
              <a:spcBef>
                <a:spcPts val="480"/>
              </a:spcBef>
              <a:spcAft>
                <a:spcPts val="0"/>
              </a:spcAft>
              <a:buNone/>
            </a:pPr>
            <a:r>
              <a:t/>
            </a:r>
            <a:endParaRPr sz="2400">
              <a:solidFill>
                <a:schemeClr val="dk1"/>
              </a:solidFill>
              <a:latin typeface="Cambria"/>
              <a:ea typeface="Cambria"/>
              <a:cs typeface="Cambria"/>
              <a:sym typeface="Cambria"/>
            </a:endParaRPr>
          </a:p>
          <a:p>
            <a:pPr indent="-342900" lvl="0" marL="342900" marR="0" rtl="0" algn="l">
              <a:spcBef>
                <a:spcPts val="480"/>
              </a:spcBef>
              <a:spcAft>
                <a:spcPts val="0"/>
              </a:spcAft>
              <a:buNone/>
            </a:pPr>
            <a:r>
              <a:t/>
            </a:r>
            <a:endParaRPr sz="2400">
              <a:solidFill>
                <a:schemeClr val="dk1"/>
              </a:solidFill>
              <a:latin typeface="Cambria"/>
              <a:ea typeface="Cambria"/>
              <a:cs typeface="Cambria"/>
              <a:sym typeface="Cambria"/>
            </a:endParaRPr>
          </a:p>
          <a:p>
            <a:pPr indent="-342900" lvl="0" marL="342900" marR="0" rtl="0" algn="l">
              <a:spcBef>
                <a:spcPts val="480"/>
              </a:spcBef>
              <a:spcAft>
                <a:spcPts val="0"/>
              </a:spcAft>
              <a:buNone/>
            </a:pPr>
            <a:r>
              <a:t/>
            </a:r>
            <a:endParaRPr sz="2400">
              <a:solidFill>
                <a:schemeClr val="dk1"/>
              </a:solidFill>
              <a:latin typeface="Cambria"/>
              <a:ea typeface="Cambria"/>
              <a:cs typeface="Cambria"/>
              <a:sym typeface="Cambria"/>
            </a:endParaRPr>
          </a:p>
          <a:p>
            <a:pPr indent="-342900" lvl="0" marL="342900" marR="0" rtl="0" algn="l">
              <a:spcBef>
                <a:spcPts val="480"/>
              </a:spcBef>
              <a:spcAft>
                <a:spcPts val="0"/>
              </a:spcAft>
              <a:buNone/>
            </a:pPr>
            <a:r>
              <a:t/>
            </a:r>
            <a:endParaRPr sz="2400">
              <a:solidFill>
                <a:schemeClr val="dk1"/>
              </a:solidFill>
              <a:latin typeface="Cambria"/>
              <a:ea typeface="Cambria"/>
              <a:cs typeface="Cambria"/>
              <a:sym typeface="Cambria"/>
            </a:endParaRPr>
          </a:p>
          <a:p>
            <a:pPr indent="-285750" lvl="1" marL="742950" marR="0" rtl="0" algn="l">
              <a:spcBef>
                <a:spcPts val="400"/>
              </a:spcBef>
              <a:spcAft>
                <a:spcPts val="0"/>
              </a:spcAft>
              <a:buNone/>
            </a:pPr>
            <a:r>
              <a:t/>
            </a:r>
            <a:endParaRPr b="0" i="0" sz="2000" u="none" cap="none" strike="noStrike">
              <a:solidFill>
                <a:schemeClr val="dk1"/>
              </a:solidFill>
              <a:latin typeface="Cambria"/>
              <a:ea typeface="Cambria"/>
              <a:cs typeface="Cambria"/>
              <a:sym typeface="Cambria"/>
            </a:endParaRPr>
          </a:p>
          <a:p>
            <a:pPr indent="-158750" lvl="1" marL="742950" marR="0" rtl="0" algn="l">
              <a:spcBef>
                <a:spcPts val="400"/>
              </a:spcBef>
              <a:spcAft>
                <a:spcPts val="0"/>
              </a:spcAft>
              <a:buClr>
                <a:schemeClr val="dk1"/>
              </a:buClr>
              <a:buSzPts val="2000"/>
              <a:buFont typeface="Calibri"/>
              <a:buNone/>
            </a:pPr>
            <a:r>
              <a:t/>
            </a:r>
            <a:endParaRPr b="0" i="0" sz="2000" u="none" cap="none" strike="noStrike">
              <a:solidFill>
                <a:schemeClr val="dk1"/>
              </a:solidFill>
              <a:latin typeface="Cambria"/>
              <a:ea typeface="Cambria"/>
              <a:cs typeface="Cambria"/>
              <a:sym typeface="Cambria"/>
            </a:endParaRPr>
          </a:p>
          <a:p>
            <a:pPr indent="-158750" lvl="2" marL="1200150" marR="0" rtl="0" algn="l">
              <a:spcBef>
                <a:spcPts val="400"/>
              </a:spcBef>
              <a:spcAft>
                <a:spcPts val="0"/>
              </a:spcAft>
              <a:buClr>
                <a:schemeClr val="dk1"/>
              </a:buClr>
              <a:buSzPts val="2000"/>
              <a:buFont typeface="Calibri"/>
              <a:buNone/>
            </a:pPr>
            <a:r>
              <a:t/>
            </a:r>
            <a:endParaRPr b="0" i="0" sz="2000" u="none" cap="none" strike="noStrike">
              <a:solidFill>
                <a:schemeClr val="dk1"/>
              </a:solidFill>
              <a:latin typeface="Cambria"/>
              <a:ea typeface="Cambria"/>
              <a:cs typeface="Cambria"/>
              <a:sym typeface="Cambria"/>
            </a:endParaRPr>
          </a:p>
          <a:p>
            <a:pPr indent="-158750" lvl="1" marL="742950" marR="0" rtl="0" algn="l">
              <a:spcBef>
                <a:spcPts val="400"/>
              </a:spcBef>
              <a:spcAft>
                <a:spcPts val="0"/>
              </a:spcAft>
              <a:buClr>
                <a:schemeClr val="dk1"/>
              </a:buClr>
              <a:buSzPts val="2000"/>
              <a:buFont typeface="Calibri"/>
              <a:buNone/>
            </a:pPr>
            <a:r>
              <a:t/>
            </a:r>
            <a:endParaRPr b="0" i="0" sz="2000" u="none" cap="none" strike="noStrike">
              <a:solidFill>
                <a:schemeClr val="dk1"/>
              </a:solidFill>
              <a:latin typeface="Cambria"/>
              <a:ea typeface="Cambria"/>
              <a:cs typeface="Cambria"/>
              <a:sym typeface="Cambria"/>
            </a:endParaRPr>
          </a:p>
        </p:txBody>
      </p:sp>
      <p:sp>
        <p:nvSpPr>
          <p:cNvPr id="514" name="Shape 514"/>
          <p:cNvSpPr txBox="1"/>
          <p:nvPr>
            <p:ph type="title"/>
          </p:nvPr>
        </p:nvSpPr>
        <p:spPr>
          <a:xfrm>
            <a:off x="0" y="0"/>
            <a:ext cx="9144000" cy="1447800"/>
          </a:xfrm>
          <a:prstGeom prst="rect">
            <a:avLst/>
          </a:prstGeom>
          <a:noFill/>
          <a:ln>
            <a:noFill/>
          </a:ln>
        </p:spPr>
        <p:txBody>
          <a:bodyPr anchorCtr="0" anchor="ctr" bIns="45700" lIns="91425" spcFirstLastPara="1" rIns="91425" wrap="square" tIns="45700">
            <a:noAutofit/>
          </a:bodyPr>
          <a:lstStyle/>
          <a:p>
            <a:pPr indent="0" lvl="0" marL="0" marR="0" rtl="0">
              <a:spcBef>
                <a:spcPts val="0"/>
              </a:spcBef>
              <a:spcAft>
                <a:spcPts val="0"/>
              </a:spcAft>
              <a:buClr>
                <a:schemeClr val="dk1"/>
              </a:buClr>
              <a:buFont typeface="Cambria"/>
              <a:buNone/>
            </a:pPr>
            <a:r>
              <a:rPr b="1" lang="en-US" sz="3600">
                <a:latin typeface="Cambria"/>
                <a:ea typeface="Cambria"/>
                <a:cs typeface="Cambria"/>
                <a:sym typeface="Cambria"/>
              </a:rPr>
              <a:t>At Beginning of the Year Conference</a:t>
            </a:r>
            <a:endParaRPr b="1" sz="3600">
              <a:latin typeface="Cambria"/>
              <a:ea typeface="Cambria"/>
              <a:cs typeface="Cambria"/>
              <a:sym typeface="Cambria"/>
            </a:endParaRPr>
          </a:p>
          <a:p>
            <a:pPr indent="0" lvl="0" marL="0" marR="0" rtl="0">
              <a:spcBef>
                <a:spcPts val="0"/>
              </a:spcBef>
              <a:spcAft>
                <a:spcPts val="0"/>
              </a:spcAft>
              <a:buClr>
                <a:schemeClr val="dk1"/>
              </a:buClr>
              <a:buFont typeface="Cambria"/>
              <a:buNone/>
            </a:pPr>
            <a:r>
              <a:rPr lang="en-US" sz="3600">
                <a:latin typeface="Cambria"/>
                <a:ea typeface="Cambria"/>
                <a:cs typeface="Cambria"/>
                <a:sym typeface="Cambria"/>
              </a:rPr>
              <a:t>With Your Supervisor</a:t>
            </a:r>
            <a:endParaRPr sz="3600">
              <a:latin typeface="Cambria"/>
              <a:ea typeface="Cambria"/>
              <a:cs typeface="Cambria"/>
              <a:sym typeface="Cambria"/>
            </a:endParaRPr>
          </a:p>
        </p:txBody>
      </p:sp>
      <p:sp>
        <p:nvSpPr>
          <p:cNvPr id="515" name="Shape 515"/>
          <p:cNvSpPr txBox="1"/>
          <p:nvPr/>
        </p:nvSpPr>
        <p:spPr>
          <a:xfrm>
            <a:off x="785975" y="4857075"/>
            <a:ext cx="7535700" cy="7422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b="1" lang="en-US" sz="3000" u="sng">
                <a:solidFill>
                  <a:schemeClr val="hlink"/>
                </a:solidFill>
                <a:latin typeface="Cambria"/>
                <a:ea typeface="Cambria"/>
                <a:cs typeface="Cambria"/>
                <a:sym typeface="Cambria"/>
                <a:hlinkClick r:id="rId5"/>
              </a:rPr>
              <a:t>Handout:</a:t>
            </a:r>
            <a:r>
              <a:rPr b="1" lang="en-US" sz="3000">
                <a:solidFill>
                  <a:srgbClr val="0000FF"/>
                </a:solidFill>
                <a:latin typeface="Cambria"/>
                <a:ea typeface="Cambria"/>
                <a:cs typeface="Cambria"/>
                <a:sym typeface="Cambria"/>
              </a:rPr>
              <a:t> </a:t>
            </a:r>
            <a:r>
              <a:rPr lang="en-US" sz="3000">
                <a:solidFill>
                  <a:srgbClr val="0000FF"/>
                </a:solidFill>
                <a:latin typeface="Cambria"/>
                <a:ea typeface="Cambria"/>
                <a:cs typeface="Cambria"/>
                <a:sym typeface="Cambria"/>
              </a:rPr>
              <a:t>Topics/questions to address during conference. Includes questions that should not be asked.</a:t>
            </a:r>
            <a:endParaRPr sz="3000">
              <a:solidFill>
                <a:srgbClr val="0000FF"/>
              </a:solidFill>
              <a:latin typeface="Cambria"/>
              <a:ea typeface="Cambria"/>
              <a:cs typeface="Cambria"/>
              <a:sym typeface="Cambria"/>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2" name="Shape 522"/>
        <p:cNvGrpSpPr/>
        <p:nvPr/>
      </p:nvGrpSpPr>
      <p:grpSpPr>
        <a:xfrm>
          <a:off x="0" y="0"/>
          <a:ext cx="0" cy="0"/>
          <a:chOff x="0" y="0"/>
          <a:chExt cx="0" cy="0"/>
        </a:xfrm>
      </p:grpSpPr>
      <p:sp>
        <p:nvSpPr>
          <p:cNvPr id="523" name="Shape 523"/>
          <p:cNvSpPr txBox="1"/>
          <p:nvPr>
            <p:ph type="title"/>
          </p:nvPr>
        </p:nvSpPr>
        <p:spPr>
          <a:xfrm>
            <a:off x="304800" y="0"/>
            <a:ext cx="8610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lang="en-US">
                <a:latin typeface="Cambria"/>
                <a:ea typeface="Cambria"/>
                <a:cs typeface="Cambria"/>
                <a:sym typeface="Cambria"/>
              </a:rPr>
              <a:t>SLG </a:t>
            </a:r>
            <a:r>
              <a:rPr b="1" i="0" lang="en-US" sz="4400" u="none" cap="none" strike="noStrike">
                <a:solidFill>
                  <a:schemeClr val="dk1"/>
                </a:solidFill>
                <a:latin typeface="Cambria"/>
                <a:ea typeface="Cambria"/>
                <a:cs typeface="Cambria"/>
                <a:sym typeface="Cambria"/>
              </a:rPr>
              <a:t>Resources</a:t>
            </a:r>
            <a:endParaRPr b="1" i="0" sz="4400" u="none" cap="none" strike="noStrike">
              <a:solidFill>
                <a:schemeClr val="dk1"/>
              </a:solidFill>
              <a:latin typeface="Cambria"/>
              <a:ea typeface="Cambria"/>
              <a:cs typeface="Cambria"/>
              <a:sym typeface="Cambria"/>
            </a:endParaRPr>
          </a:p>
        </p:txBody>
      </p:sp>
      <p:sp>
        <p:nvSpPr>
          <p:cNvPr id="524" name="Shape 524"/>
          <p:cNvSpPr txBox="1"/>
          <p:nvPr>
            <p:ph idx="1" type="body"/>
          </p:nvPr>
        </p:nvSpPr>
        <p:spPr>
          <a:xfrm>
            <a:off x="457200" y="1449475"/>
            <a:ext cx="8229600" cy="4026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a:latin typeface="Cambria"/>
                <a:ea typeface="Cambria"/>
                <a:cs typeface="Cambria"/>
                <a:sym typeface="Cambria"/>
              </a:rPr>
              <a:t>Handouts provided today (embedded in slides)</a:t>
            </a:r>
            <a:endParaRPr>
              <a:latin typeface="Cambria"/>
              <a:ea typeface="Cambria"/>
              <a:cs typeface="Cambria"/>
              <a:sym typeface="Cambria"/>
            </a:endParaRPr>
          </a:p>
          <a:p>
            <a:pPr indent="0" lvl="0" marL="0" marR="0" rtl="0" algn="l">
              <a:spcBef>
                <a:spcPts val="0"/>
              </a:spcBef>
              <a:spcAft>
                <a:spcPts val="0"/>
              </a:spcAft>
              <a:buNone/>
            </a:pPr>
            <a:r>
              <a:t/>
            </a:r>
            <a:endParaRPr>
              <a:latin typeface="Cambria"/>
              <a:ea typeface="Cambria"/>
              <a:cs typeface="Cambria"/>
              <a:sym typeface="Cambria"/>
            </a:endParaRPr>
          </a:p>
          <a:p>
            <a:pPr indent="0" lvl="0" marL="0" marR="0" rtl="0" algn="l">
              <a:spcBef>
                <a:spcPts val="0"/>
              </a:spcBef>
              <a:spcAft>
                <a:spcPts val="0"/>
              </a:spcAft>
              <a:buNone/>
            </a:pPr>
            <a:r>
              <a:rPr b="0" i="0" lang="en-US" sz="3200" u="none" cap="none" strike="noStrike">
                <a:solidFill>
                  <a:schemeClr val="dk1"/>
                </a:solidFill>
                <a:latin typeface="Cambria"/>
                <a:ea typeface="Cambria"/>
                <a:cs typeface="Cambria"/>
                <a:sym typeface="Cambria"/>
              </a:rPr>
              <a:t>Goal banks and SLG support:</a:t>
            </a:r>
            <a:endParaRPr/>
          </a:p>
          <a:p>
            <a:pPr indent="-285750" lvl="1" marL="742950" marR="0" rtl="0" algn="l">
              <a:spcBef>
                <a:spcPts val="560"/>
              </a:spcBef>
              <a:spcAft>
                <a:spcPts val="0"/>
              </a:spcAft>
              <a:buClr>
                <a:schemeClr val="dk1"/>
              </a:buClr>
              <a:buSzPts val="2800"/>
              <a:buFont typeface="Noto Sans Symbols"/>
              <a:buChar char="▪"/>
            </a:pPr>
            <a:r>
              <a:rPr b="0" i="0" lang="en-US" sz="2800" u="none" cap="none" strike="noStrike">
                <a:solidFill>
                  <a:schemeClr val="dk1"/>
                </a:solidFill>
                <a:latin typeface="Cambria"/>
                <a:ea typeface="Cambria"/>
                <a:cs typeface="Cambria"/>
                <a:sym typeface="Cambria"/>
              </a:rPr>
              <a:t>OEA's Center for Great Public Schools Student Learning and Growth </a:t>
            </a:r>
            <a:r>
              <a:rPr b="0" i="0" lang="en-US" sz="2800" u="sng" cap="none" strike="noStrike">
                <a:solidFill>
                  <a:schemeClr val="hlink"/>
                </a:solidFill>
                <a:latin typeface="Cambria"/>
                <a:ea typeface="Cambria"/>
                <a:cs typeface="Cambria"/>
                <a:sym typeface="Cambria"/>
                <a:hlinkClick r:id="rId3"/>
              </a:rPr>
              <a:t>Goal bank</a:t>
            </a:r>
            <a:endParaRPr b="0" i="0" sz="2800" u="sng" cap="none" strike="noStrike">
              <a:solidFill>
                <a:schemeClr val="dk1"/>
              </a:solidFill>
              <a:latin typeface="Cambria"/>
              <a:ea typeface="Cambria"/>
              <a:cs typeface="Cambria"/>
              <a:sym typeface="Cambria"/>
            </a:endParaRPr>
          </a:p>
          <a:p>
            <a:pPr indent="-285750" lvl="1" marL="742950" marR="0" rtl="0" algn="l">
              <a:spcBef>
                <a:spcPts val="560"/>
              </a:spcBef>
              <a:spcAft>
                <a:spcPts val="0"/>
              </a:spcAft>
              <a:buClr>
                <a:schemeClr val="dk1"/>
              </a:buClr>
              <a:buSzPts val="2800"/>
              <a:buFont typeface="Noto Sans Symbols"/>
              <a:buChar char="▪"/>
            </a:pPr>
            <a:r>
              <a:rPr b="0" i="0" lang="en-US" sz="2800" u="sng" cap="none" strike="noStrike">
                <a:solidFill>
                  <a:schemeClr val="hlink"/>
                </a:solidFill>
                <a:latin typeface="Cambria"/>
                <a:ea typeface="Cambria"/>
                <a:cs typeface="Cambria"/>
                <a:sym typeface="Cambria"/>
                <a:hlinkClick r:id="rId4"/>
              </a:rPr>
              <a:t>ODE’s Educator Effectiveness</a:t>
            </a:r>
            <a:r>
              <a:rPr lang="en-US" u="sng">
                <a:solidFill>
                  <a:schemeClr val="hlink"/>
                </a:solidFill>
                <a:latin typeface="Cambria"/>
                <a:ea typeface="Cambria"/>
                <a:cs typeface="Cambria"/>
                <a:sym typeface="Cambria"/>
                <a:hlinkClick r:id="rId5"/>
              </a:rPr>
              <a:t> Toolkit</a:t>
            </a:r>
            <a:endParaRPr/>
          </a:p>
          <a:p>
            <a:pPr indent="-139700" lvl="0" marL="342900" marR="0" rtl="0" algn="l">
              <a:spcBef>
                <a:spcPts val="640"/>
              </a:spcBef>
              <a:spcAft>
                <a:spcPts val="1600"/>
              </a:spcAft>
              <a:buClr>
                <a:schemeClr val="dk1"/>
              </a:buClr>
              <a:buSzPts val="3200"/>
              <a:buFont typeface="Arial"/>
              <a:buNone/>
            </a:pPr>
            <a:r>
              <a:t/>
            </a:r>
            <a:endParaRPr b="0" i="0" sz="3200" u="none" cap="none" strike="noStrike">
              <a:solidFill>
                <a:schemeClr val="dk1"/>
              </a:solidFill>
              <a:latin typeface="Cambria"/>
              <a:ea typeface="Cambria"/>
              <a:cs typeface="Cambria"/>
              <a:sym typeface="Cambria"/>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9" name="Shape 529"/>
        <p:cNvGrpSpPr/>
        <p:nvPr/>
      </p:nvGrpSpPr>
      <p:grpSpPr>
        <a:xfrm>
          <a:off x="0" y="0"/>
          <a:ext cx="0" cy="0"/>
          <a:chOff x="0" y="0"/>
          <a:chExt cx="0" cy="0"/>
        </a:xfrm>
      </p:grpSpPr>
      <p:grpSp>
        <p:nvGrpSpPr>
          <p:cNvPr id="530" name="Shape 530"/>
          <p:cNvGrpSpPr/>
          <p:nvPr/>
        </p:nvGrpSpPr>
        <p:grpSpPr>
          <a:xfrm>
            <a:off x="1372201" y="865398"/>
            <a:ext cx="6699690" cy="5465264"/>
            <a:chOff x="1372205" y="-130644"/>
            <a:chExt cx="6399551" cy="5000242"/>
          </a:xfrm>
        </p:grpSpPr>
        <p:sp>
          <p:nvSpPr>
            <p:cNvPr id="531" name="Shape 531"/>
            <p:cNvSpPr/>
            <p:nvPr/>
          </p:nvSpPr>
          <p:spPr>
            <a:xfrm>
              <a:off x="2080338" y="-130644"/>
              <a:ext cx="4983300" cy="4983300"/>
            </a:xfrm>
            <a:custGeom>
              <a:pathLst>
                <a:path extrusionOk="0" h="120000" w="120000">
                  <a:moveTo>
                    <a:pt x="80095" y="7140"/>
                  </a:moveTo>
                  <a:lnTo>
                    <a:pt x="80095" y="7140"/>
                  </a:lnTo>
                  <a:cubicBezTo>
                    <a:pt x="103729" y="16174"/>
                    <a:pt x="118479" y="39875"/>
                    <a:pt x="116185" y="65131"/>
                  </a:cubicBezTo>
                  <a:cubicBezTo>
                    <a:pt x="113890" y="90388"/>
                    <a:pt x="95112" y="111027"/>
                    <a:pt x="70238" y="115629"/>
                  </a:cubicBezTo>
                  <a:cubicBezTo>
                    <a:pt x="45365" y="120232"/>
                    <a:pt x="20476" y="107673"/>
                    <a:pt x="9342" y="84902"/>
                  </a:cubicBezTo>
                  <a:cubicBezTo>
                    <a:pt x="-1791" y="62130"/>
                    <a:pt x="3549" y="34711"/>
                    <a:pt x="22411" y="17814"/>
                  </a:cubicBezTo>
                  <a:lnTo>
                    <a:pt x="20360" y="15039"/>
                  </a:lnTo>
                  <a:lnTo>
                    <a:pt x="28338" y="17148"/>
                  </a:lnTo>
                  <a:lnTo>
                    <a:pt x="28342" y="25841"/>
                  </a:lnTo>
                  <a:lnTo>
                    <a:pt x="26294" y="23069"/>
                  </a:lnTo>
                  <a:lnTo>
                    <a:pt x="26294" y="23069"/>
                  </a:lnTo>
                  <a:cubicBezTo>
                    <a:pt x="9937" y="38258"/>
                    <a:pt x="5552" y="62548"/>
                    <a:pt x="15552" y="82577"/>
                  </a:cubicBezTo>
                  <a:cubicBezTo>
                    <a:pt x="25552" y="102606"/>
                    <a:pt x="47510" y="113515"/>
                    <a:pt x="69347" y="109303"/>
                  </a:cubicBezTo>
                  <a:cubicBezTo>
                    <a:pt x="91184" y="105091"/>
                    <a:pt x="107602" y="86779"/>
                    <a:pt x="109569" y="64441"/>
                  </a:cubicBezTo>
                  <a:cubicBezTo>
                    <a:pt x="111537" y="42104"/>
                    <a:pt x="98576" y="21160"/>
                    <a:pt x="77817" y="13130"/>
                  </a:cubicBezTo>
                  <a:close/>
                </a:path>
              </a:pathLst>
            </a:custGeom>
            <a:solidFill>
              <a:srgbClr val="CFD7E7"/>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32" name="Shape 532"/>
            <p:cNvSpPr/>
            <p:nvPr/>
          </p:nvSpPr>
          <p:spPr>
            <a:xfrm>
              <a:off x="3393281" y="-97863"/>
              <a:ext cx="2357400" cy="1178700"/>
            </a:xfrm>
            <a:prstGeom prst="roundRect">
              <a:avLst>
                <a:gd fmla="val 16667" name="adj"/>
              </a:avLst>
            </a:prstGeom>
            <a:solidFill>
              <a:schemeClr val="accent1"/>
            </a:solidFill>
            <a:ln cap="flat" cmpd="sng" w="25400">
              <a:solidFill>
                <a:schemeClr val="lt1"/>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33" name="Shape 533"/>
            <p:cNvSpPr txBox="1"/>
            <p:nvPr/>
          </p:nvSpPr>
          <p:spPr>
            <a:xfrm>
              <a:off x="3450821" y="-40323"/>
              <a:ext cx="2242500" cy="1063500"/>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None/>
              </a:pPr>
              <a:r>
                <a:rPr b="1" i="0" lang="en-US" sz="2400" u="none" cap="none" strike="noStrike">
                  <a:solidFill>
                    <a:schemeClr val="lt1"/>
                  </a:solidFill>
                  <a:latin typeface="Cambria"/>
                  <a:ea typeface="Cambria"/>
                  <a:cs typeface="Cambria"/>
                  <a:sym typeface="Cambria"/>
                </a:rPr>
                <a:t>I        </a:t>
              </a:r>
              <a:r>
                <a:rPr b="0" i="0" lang="en-US" sz="2200" u="none" cap="none" strike="noStrike">
                  <a:solidFill>
                    <a:schemeClr val="lt1"/>
                  </a:solidFill>
                  <a:latin typeface="Cambria"/>
                  <a:ea typeface="Cambria"/>
                  <a:cs typeface="Cambria"/>
                  <a:sym typeface="Cambria"/>
                </a:rPr>
                <a:t>SLGG Development Process</a:t>
              </a:r>
              <a:endParaRPr b="0" i="0" sz="2200" u="none" cap="none" strike="noStrike">
                <a:solidFill>
                  <a:schemeClr val="lt1"/>
                </a:solidFill>
                <a:latin typeface="Cambria"/>
                <a:ea typeface="Cambria"/>
                <a:cs typeface="Cambria"/>
                <a:sym typeface="Cambria"/>
              </a:endParaRPr>
            </a:p>
          </p:txBody>
        </p:sp>
        <p:sp>
          <p:nvSpPr>
            <p:cNvPr id="534" name="Shape 534"/>
            <p:cNvSpPr/>
            <p:nvPr/>
          </p:nvSpPr>
          <p:spPr>
            <a:xfrm>
              <a:off x="5414356" y="1370533"/>
              <a:ext cx="2357400" cy="1178700"/>
            </a:xfrm>
            <a:prstGeom prst="roundRect">
              <a:avLst>
                <a:gd fmla="val 16667" name="adj"/>
              </a:avLst>
            </a:prstGeom>
            <a:solidFill>
              <a:schemeClr val="accent1"/>
            </a:solidFill>
            <a:ln cap="flat" cmpd="sng" w="25400">
              <a:solidFill>
                <a:schemeClr val="lt1"/>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35" name="Shape 535"/>
            <p:cNvSpPr txBox="1"/>
            <p:nvPr/>
          </p:nvSpPr>
          <p:spPr>
            <a:xfrm>
              <a:off x="5471896" y="1428073"/>
              <a:ext cx="2242500" cy="1063500"/>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None/>
              </a:pPr>
              <a:r>
                <a:rPr b="1" i="0" lang="en-US" sz="2400" u="none" cap="none" strike="noStrike">
                  <a:solidFill>
                    <a:schemeClr val="lt1"/>
                  </a:solidFill>
                  <a:latin typeface="Cambria"/>
                  <a:ea typeface="Cambria"/>
                  <a:cs typeface="Cambria"/>
                  <a:sym typeface="Cambria"/>
                </a:rPr>
                <a:t>II      </a:t>
              </a:r>
              <a:r>
                <a:rPr b="0" i="0" lang="en-US" sz="2200" u="none" cap="none" strike="noStrike">
                  <a:solidFill>
                    <a:schemeClr val="lt1"/>
                  </a:solidFill>
                  <a:latin typeface="Cambria"/>
                  <a:ea typeface="Cambria"/>
                  <a:cs typeface="Cambria"/>
                  <a:sym typeface="Cambria"/>
                </a:rPr>
                <a:t>SLGG Initial Collaborative Goal Meeting</a:t>
              </a:r>
              <a:endParaRPr b="0" i="0" sz="2200" u="none" cap="none" strike="noStrike">
                <a:solidFill>
                  <a:schemeClr val="lt1"/>
                </a:solidFill>
                <a:latin typeface="Cambria"/>
                <a:ea typeface="Cambria"/>
                <a:cs typeface="Cambria"/>
                <a:sym typeface="Cambria"/>
              </a:endParaRPr>
            </a:p>
          </p:txBody>
        </p:sp>
        <p:sp>
          <p:nvSpPr>
            <p:cNvPr id="536" name="Shape 536"/>
            <p:cNvSpPr/>
            <p:nvPr/>
          </p:nvSpPr>
          <p:spPr>
            <a:xfrm>
              <a:off x="4963785" y="3355528"/>
              <a:ext cx="2357400" cy="1178700"/>
            </a:xfrm>
            <a:prstGeom prst="roundRect">
              <a:avLst>
                <a:gd fmla="val 16667" name="adj"/>
              </a:avLst>
            </a:prstGeom>
            <a:solidFill>
              <a:schemeClr val="accent1"/>
            </a:solidFill>
            <a:ln cap="flat" cmpd="sng" w="25400">
              <a:solidFill>
                <a:schemeClr val="lt1"/>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37" name="Shape 537"/>
            <p:cNvSpPr txBox="1"/>
            <p:nvPr/>
          </p:nvSpPr>
          <p:spPr>
            <a:xfrm>
              <a:off x="4717987" y="3163798"/>
              <a:ext cx="2545800" cy="1705800"/>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None/>
              </a:pPr>
              <a:r>
                <a:rPr b="1" lang="en-US" sz="2400">
                  <a:solidFill>
                    <a:schemeClr val="lt1"/>
                  </a:solidFill>
                  <a:latin typeface="Cambria"/>
                  <a:ea typeface="Cambria"/>
                  <a:cs typeface="Cambria"/>
                  <a:sym typeface="Cambria"/>
                </a:rPr>
                <a:t>    </a:t>
              </a:r>
              <a:r>
                <a:rPr b="1" i="0" lang="en-US" sz="2400" u="none" cap="none" strike="noStrike">
                  <a:solidFill>
                    <a:schemeClr val="lt1"/>
                  </a:solidFill>
                  <a:latin typeface="Cambria"/>
                  <a:ea typeface="Cambria"/>
                  <a:cs typeface="Cambria"/>
                  <a:sym typeface="Cambria"/>
                </a:rPr>
                <a:t>III</a:t>
              </a:r>
              <a:r>
                <a:rPr b="0" i="0" lang="en-US" sz="1900" u="none" cap="none" strike="noStrike">
                  <a:solidFill>
                    <a:schemeClr val="lt1"/>
                  </a:solidFill>
                  <a:latin typeface="Cambria"/>
                  <a:ea typeface="Cambria"/>
                  <a:cs typeface="Cambria"/>
                  <a:sym typeface="Cambria"/>
                </a:rPr>
                <a:t> </a:t>
              </a:r>
              <a:endParaRPr/>
            </a:p>
            <a:p>
              <a:pPr indent="0" lvl="0" marL="0" marR="0" rtl="0" algn="ctr">
                <a:lnSpc>
                  <a:spcPct val="90000"/>
                </a:lnSpc>
                <a:spcBef>
                  <a:spcPts val="840"/>
                </a:spcBef>
                <a:spcAft>
                  <a:spcPts val="0"/>
                </a:spcAft>
                <a:buNone/>
              </a:pPr>
              <a:r>
                <a:rPr b="0" i="0" lang="en-US" sz="2200" u="none" cap="none" strike="noStrike">
                  <a:solidFill>
                    <a:schemeClr val="lt1"/>
                  </a:solidFill>
                  <a:latin typeface="Cambria"/>
                  <a:ea typeface="Cambria"/>
                  <a:cs typeface="Cambria"/>
                  <a:sym typeface="Cambria"/>
                </a:rPr>
                <a:t>SLGG Mid-Course Review</a:t>
              </a:r>
              <a:endParaRPr b="0" i="0" sz="2200" u="none" cap="none" strike="noStrike">
                <a:solidFill>
                  <a:schemeClr val="lt1"/>
                </a:solidFill>
                <a:latin typeface="Cambria"/>
                <a:ea typeface="Cambria"/>
                <a:cs typeface="Cambria"/>
                <a:sym typeface="Cambria"/>
              </a:endParaRPr>
            </a:p>
          </p:txBody>
        </p:sp>
        <p:sp>
          <p:nvSpPr>
            <p:cNvPr id="538" name="Shape 538"/>
            <p:cNvSpPr/>
            <p:nvPr/>
          </p:nvSpPr>
          <p:spPr>
            <a:xfrm>
              <a:off x="1979834" y="3237600"/>
              <a:ext cx="2357400" cy="1571700"/>
            </a:xfrm>
            <a:prstGeom prst="roundRect">
              <a:avLst>
                <a:gd fmla="val 16667" name="adj"/>
              </a:avLst>
            </a:prstGeom>
            <a:solidFill>
              <a:schemeClr val="accent1"/>
            </a:solidFill>
            <a:ln cap="flat" cmpd="sng" w="25400">
              <a:solidFill>
                <a:schemeClr val="lt1"/>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39" name="Shape 539"/>
            <p:cNvSpPr txBox="1"/>
            <p:nvPr/>
          </p:nvSpPr>
          <p:spPr>
            <a:xfrm>
              <a:off x="2056554" y="3314320"/>
              <a:ext cx="2204100" cy="1418100"/>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None/>
              </a:pPr>
              <a:r>
                <a:rPr b="1" i="0" lang="en-US" sz="2400" u="none" cap="none" strike="noStrike">
                  <a:solidFill>
                    <a:schemeClr val="lt1"/>
                  </a:solidFill>
                  <a:latin typeface="Cambria"/>
                  <a:ea typeface="Cambria"/>
                  <a:cs typeface="Cambria"/>
                  <a:sym typeface="Cambria"/>
                </a:rPr>
                <a:t>IV  </a:t>
              </a:r>
              <a:r>
                <a:rPr b="0" i="0" lang="en-US" sz="2200" u="none" cap="none" strike="noStrike">
                  <a:solidFill>
                    <a:schemeClr val="lt1"/>
                  </a:solidFill>
                  <a:latin typeface="Cambria"/>
                  <a:ea typeface="Cambria"/>
                  <a:cs typeface="Cambria"/>
                  <a:sym typeface="Cambria"/>
                </a:rPr>
                <a:t>Summative Conference:</a:t>
              </a:r>
              <a:endParaRPr/>
            </a:p>
            <a:p>
              <a:pPr indent="0" lvl="0" marL="0" marR="0" rtl="0" algn="l">
                <a:lnSpc>
                  <a:spcPct val="90000"/>
                </a:lnSpc>
                <a:spcBef>
                  <a:spcPts val="840"/>
                </a:spcBef>
                <a:spcAft>
                  <a:spcPts val="0"/>
                </a:spcAft>
                <a:buNone/>
              </a:pPr>
              <a:r>
                <a:rPr b="0" i="0" lang="en-US" sz="2200" u="none" cap="none" strike="noStrike">
                  <a:solidFill>
                    <a:schemeClr val="lt1"/>
                  </a:solidFill>
                  <a:latin typeface="Cambria"/>
                  <a:ea typeface="Cambria"/>
                  <a:cs typeface="Cambria"/>
                  <a:sym typeface="Cambria"/>
                </a:rPr>
                <a:t>Final review of SLGG &amp; Scoring</a:t>
              </a:r>
              <a:endParaRPr b="0" i="0" sz="2200" u="none" cap="none" strike="noStrike">
                <a:solidFill>
                  <a:schemeClr val="lt1"/>
                </a:solidFill>
                <a:latin typeface="Cambria"/>
                <a:ea typeface="Cambria"/>
                <a:cs typeface="Cambria"/>
                <a:sym typeface="Cambria"/>
              </a:endParaRPr>
            </a:p>
          </p:txBody>
        </p:sp>
        <p:sp>
          <p:nvSpPr>
            <p:cNvPr id="540" name="Shape 540"/>
            <p:cNvSpPr/>
            <p:nvPr/>
          </p:nvSpPr>
          <p:spPr>
            <a:xfrm>
              <a:off x="1372205" y="1014678"/>
              <a:ext cx="2357400" cy="1890300"/>
            </a:xfrm>
            <a:prstGeom prst="roundRect">
              <a:avLst>
                <a:gd fmla="val 16667" name="adj"/>
              </a:avLst>
            </a:prstGeom>
            <a:solidFill>
              <a:schemeClr val="accent1"/>
            </a:solidFill>
            <a:ln cap="flat" cmpd="sng" w="25400">
              <a:solidFill>
                <a:schemeClr val="lt1"/>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41" name="Shape 541"/>
            <p:cNvSpPr txBox="1"/>
            <p:nvPr/>
          </p:nvSpPr>
          <p:spPr>
            <a:xfrm>
              <a:off x="1464488" y="1106961"/>
              <a:ext cx="2172900" cy="1705800"/>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None/>
              </a:pPr>
              <a:r>
                <a:rPr b="1" i="0" lang="en-US" sz="2400" u="none" cap="none" strike="noStrike">
                  <a:solidFill>
                    <a:schemeClr val="lt1"/>
                  </a:solidFill>
                  <a:latin typeface="Cambria"/>
                  <a:ea typeface="Cambria"/>
                  <a:cs typeface="Cambria"/>
                  <a:sym typeface="Cambria"/>
                </a:rPr>
                <a:t>V </a:t>
              </a:r>
              <a:r>
                <a:rPr b="0" i="0" lang="en-US" sz="1400" u="none" cap="none" strike="noStrike">
                  <a:solidFill>
                    <a:schemeClr val="lt1"/>
                  </a:solidFill>
                  <a:latin typeface="Cambria"/>
                  <a:ea typeface="Cambria"/>
                  <a:cs typeface="Cambria"/>
                  <a:sym typeface="Cambria"/>
                </a:rPr>
                <a:t> </a:t>
              </a:r>
              <a:r>
                <a:rPr b="0" i="0" lang="en-US" sz="1800" u="none" cap="none" strike="noStrike">
                  <a:solidFill>
                    <a:schemeClr val="lt1"/>
                  </a:solidFill>
                  <a:latin typeface="Cambria"/>
                  <a:ea typeface="Cambria"/>
                  <a:cs typeface="Cambria"/>
                  <a:sym typeface="Cambria"/>
                </a:rPr>
                <a:t>Summative Conference: Discussion of impact on practice and summative rating/professional growth </a:t>
              </a:r>
              <a:endParaRPr b="0" i="0" sz="1800" u="none" cap="none" strike="noStrike">
                <a:solidFill>
                  <a:schemeClr val="lt1"/>
                </a:solidFill>
                <a:latin typeface="Cambria"/>
                <a:ea typeface="Cambria"/>
                <a:cs typeface="Cambria"/>
                <a:sym typeface="Cambria"/>
              </a:endParaRPr>
            </a:p>
          </p:txBody>
        </p:sp>
      </p:grpSp>
      <p:sp>
        <p:nvSpPr>
          <p:cNvPr id="542" name="Shape 542"/>
          <p:cNvSpPr txBox="1"/>
          <p:nvPr>
            <p:ph type="title"/>
          </p:nvPr>
        </p:nvSpPr>
        <p:spPr>
          <a:xfrm>
            <a:off x="0" y="0"/>
            <a:ext cx="91440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Cambria"/>
              <a:buNone/>
            </a:pPr>
            <a:r>
              <a:rPr b="1" i="0" lang="en-US" sz="4400" u="none" cap="none" strike="noStrike">
                <a:solidFill>
                  <a:schemeClr val="dk1"/>
                </a:solidFill>
                <a:latin typeface="Cambria"/>
                <a:ea typeface="Cambria"/>
                <a:cs typeface="Cambria"/>
                <a:sym typeface="Cambria"/>
              </a:rPr>
              <a:t>SLG Evaluation Cycle</a:t>
            </a:r>
            <a:endParaRPr b="0" i="0" sz="4400" u="none" cap="none" strike="noStrike">
              <a:solidFill>
                <a:schemeClr val="dk1"/>
              </a:solidFill>
              <a:latin typeface="Calibri"/>
              <a:ea typeface="Calibri"/>
              <a:cs typeface="Calibri"/>
              <a:sym typeface="Calibri"/>
            </a:endParaRPr>
          </a:p>
        </p:txBody>
      </p:sp>
      <p:sp>
        <p:nvSpPr>
          <p:cNvPr id="543" name="Shape 543"/>
          <p:cNvSpPr txBox="1"/>
          <p:nvPr/>
        </p:nvSpPr>
        <p:spPr>
          <a:xfrm>
            <a:off x="6541476" y="1943100"/>
            <a:ext cx="2469300" cy="369300"/>
          </a:xfrm>
          <a:prstGeom prst="rect">
            <a:avLst/>
          </a:prstGeom>
          <a:solidFill>
            <a:srgbClr val="FFFF00"/>
          </a:solidFill>
          <a:ln cap="flat" cmpd="sng" w="9525">
            <a:solidFill>
              <a:schemeClr val="dk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800" u="none" cap="none" strike="noStrike">
                <a:solidFill>
                  <a:schemeClr val="dk1"/>
                </a:solidFill>
                <a:latin typeface="Calibri"/>
                <a:ea typeface="Calibri"/>
                <a:cs typeface="Calibri"/>
                <a:sym typeface="Calibri"/>
              </a:rPr>
              <a:t>Collaborative Questions</a:t>
            </a:r>
            <a:endParaRPr sz="1800">
              <a:solidFill>
                <a:schemeClr val="dk1"/>
              </a:solidFill>
              <a:latin typeface="Calibri"/>
              <a:ea typeface="Calibri"/>
              <a:cs typeface="Calibri"/>
              <a:sym typeface="Calibri"/>
            </a:endParaRPr>
          </a:p>
        </p:txBody>
      </p:sp>
      <p:sp>
        <p:nvSpPr>
          <p:cNvPr id="544" name="Shape 544"/>
          <p:cNvSpPr/>
          <p:nvPr/>
        </p:nvSpPr>
        <p:spPr>
          <a:xfrm rot="2562828">
            <a:off x="7770682" y="2128074"/>
            <a:ext cx="441374" cy="1502882"/>
          </a:xfrm>
          <a:prstGeom prst="downArrow">
            <a:avLst>
              <a:gd fmla="val 50000" name="adj1"/>
              <a:gd fmla="val 142857" name="adj2"/>
            </a:avLst>
          </a:prstGeom>
          <a:solidFill>
            <a:srgbClr val="FFFF00"/>
          </a:solidFill>
          <a:ln cap="flat" cmpd="sng" w="9525">
            <a:solidFill>
              <a:schemeClr val="dk1"/>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5" name="Shape 545"/>
          <p:cNvSpPr txBox="1"/>
          <p:nvPr/>
        </p:nvSpPr>
        <p:spPr>
          <a:xfrm>
            <a:off x="5768865" y="1036853"/>
            <a:ext cx="3241800" cy="369300"/>
          </a:xfrm>
          <a:prstGeom prst="rect">
            <a:avLst/>
          </a:prstGeom>
          <a:solidFill>
            <a:srgbClr val="00FF00"/>
          </a:solidFill>
          <a:ln cap="flat" cmpd="sng" w="9525">
            <a:solidFill>
              <a:schemeClr val="dk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Essential Parts of SLGG Process</a:t>
            </a:r>
            <a:endParaRPr sz="1800">
              <a:solidFill>
                <a:schemeClr val="dk1"/>
              </a:solidFill>
              <a:latin typeface="Calibri"/>
              <a:ea typeface="Calibri"/>
              <a:cs typeface="Calibri"/>
              <a:sym typeface="Calibri"/>
            </a:endParaRPr>
          </a:p>
        </p:txBody>
      </p:sp>
      <p:sp>
        <p:nvSpPr>
          <p:cNvPr id="546" name="Shape 546"/>
          <p:cNvSpPr/>
          <p:nvPr/>
        </p:nvSpPr>
        <p:spPr>
          <a:xfrm rot="4862978">
            <a:off x="5666241" y="842018"/>
            <a:ext cx="441577" cy="1502684"/>
          </a:xfrm>
          <a:prstGeom prst="downArrow">
            <a:avLst>
              <a:gd fmla="val 50000" name="adj1"/>
              <a:gd fmla="val 142857" name="adj2"/>
            </a:avLst>
          </a:prstGeom>
          <a:solidFill>
            <a:srgbClr val="00FF00"/>
          </a:solidFill>
          <a:ln cap="flat" cmpd="sng" w="9525">
            <a:solidFill>
              <a:schemeClr val="dk1"/>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7" name="Shape 547"/>
          <p:cNvSpPr/>
          <p:nvPr/>
        </p:nvSpPr>
        <p:spPr>
          <a:xfrm rot="3113354">
            <a:off x="4664045" y="496883"/>
            <a:ext cx="332478" cy="4832169"/>
          </a:xfrm>
          <a:prstGeom prst="downArrow">
            <a:avLst>
              <a:gd fmla="val 50000" name="adj1"/>
              <a:gd fmla="val 142857" name="adj2"/>
            </a:avLst>
          </a:prstGeom>
          <a:solidFill>
            <a:srgbClr val="00FF00"/>
          </a:solidFill>
          <a:ln cap="flat" cmpd="sng" w="9525">
            <a:solidFill>
              <a:schemeClr val="dk1"/>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8" name="Shape 548"/>
          <p:cNvSpPr/>
          <p:nvPr/>
        </p:nvSpPr>
        <p:spPr>
          <a:xfrm rot="3827575">
            <a:off x="4795523" y="377867"/>
            <a:ext cx="386534" cy="3820531"/>
          </a:xfrm>
          <a:prstGeom prst="downArrow">
            <a:avLst>
              <a:gd fmla="val 50000" name="adj1"/>
              <a:gd fmla="val 142857" name="adj2"/>
            </a:avLst>
          </a:prstGeom>
          <a:solidFill>
            <a:srgbClr val="00FF00"/>
          </a:solidFill>
          <a:ln cap="flat" cmpd="sng" w="9525">
            <a:solidFill>
              <a:schemeClr val="dk1"/>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9" name="Shape 549"/>
          <p:cNvSpPr/>
          <p:nvPr/>
        </p:nvSpPr>
        <p:spPr>
          <a:xfrm rot="1725577">
            <a:off x="7643419" y="2168459"/>
            <a:ext cx="441455" cy="2849994"/>
          </a:xfrm>
          <a:prstGeom prst="downArrow">
            <a:avLst>
              <a:gd fmla="val 50000" name="adj1"/>
              <a:gd fmla="val 142857" name="adj2"/>
            </a:avLst>
          </a:prstGeom>
          <a:solidFill>
            <a:srgbClr val="FFFF00"/>
          </a:solidFill>
          <a:ln cap="flat" cmpd="sng" w="9525">
            <a:solidFill>
              <a:schemeClr val="dk1"/>
            </a:solidFill>
            <a:prstDash val="solid"/>
            <a:round/>
            <a:headEnd len="med" w="med" type="none"/>
            <a:tailEnd len="med" w="med"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5"/>
                                        </p:tgtEl>
                                        <p:attrNameLst>
                                          <p:attrName>style.visibility</p:attrName>
                                        </p:attrNameLst>
                                      </p:cBhvr>
                                      <p:to>
                                        <p:strVal val="visible"/>
                                      </p:to>
                                    </p:set>
                                    <p:animEffect filter="fade" transition="in">
                                      <p:cBhvr>
                                        <p:cTn dur="1000"/>
                                        <p:tgtEl>
                                          <p:spTgt spid="545"/>
                                        </p:tgtEl>
                                      </p:cBhvr>
                                    </p:animEffect>
                                  </p:childTnLst>
                                </p:cTn>
                              </p:par>
                              <p:par>
                                <p:cTn fill="hold" nodeType="withEffect" presetClass="entr" presetID="10" presetSubtype="0">
                                  <p:stCondLst>
                                    <p:cond delay="0"/>
                                  </p:stCondLst>
                                  <p:childTnLst>
                                    <p:set>
                                      <p:cBhvr>
                                        <p:cTn dur="1" fill="hold">
                                          <p:stCondLst>
                                            <p:cond delay="0"/>
                                          </p:stCondLst>
                                        </p:cTn>
                                        <p:tgtEl>
                                          <p:spTgt spid="546"/>
                                        </p:tgtEl>
                                        <p:attrNameLst>
                                          <p:attrName>style.visibility</p:attrName>
                                        </p:attrNameLst>
                                      </p:cBhvr>
                                      <p:to>
                                        <p:strVal val="visible"/>
                                      </p:to>
                                    </p:set>
                                    <p:animEffect filter="fade" transition="in">
                                      <p:cBhvr>
                                        <p:cTn dur="1000"/>
                                        <p:tgtEl>
                                          <p:spTgt spid="546"/>
                                        </p:tgtEl>
                                      </p:cBhvr>
                                    </p:animEffect>
                                  </p:childTnLst>
                                </p:cTn>
                              </p:par>
                              <p:par>
                                <p:cTn fill="hold" nodeType="withEffect" presetClass="entr" presetID="10" presetSubtype="0">
                                  <p:stCondLst>
                                    <p:cond delay="0"/>
                                  </p:stCondLst>
                                  <p:childTnLst>
                                    <p:set>
                                      <p:cBhvr>
                                        <p:cTn dur="1" fill="hold">
                                          <p:stCondLst>
                                            <p:cond delay="0"/>
                                          </p:stCondLst>
                                        </p:cTn>
                                        <p:tgtEl>
                                          <p:spTgt spid="547"/>
                                        </p:tgtEl>
                                        <p:attrNameLst>
                                          <p:attrName>style.visibility</p:attrName>
                                        </p:attrNameLst>
                                      </p:cBhvr>
                                      <p:to>
                                        <p:strVal val="visible"/>
                                      </p:to>
                                    </p:set>
                                    <p:animEffect filter="fade" transition="in">
                                      <p:cBhvr>
                                        <p:cTn dur="1000"/>
                                        <p:tgtEl>
                                          <p:spTgt spid="547"/>
                                        </p:tgtEl>
                                      </p:cBhvr>
                                    </p:animEffect>
                                  </p:childTnLst>
                                </p:cTn>
                              </p:par>
                              <p:par>
                                <p:cTn fill="hold" nodeType="withEffect" presetClass="entr" presetID="10" presetSubtype="0">
                                  <p:stCondLst>
                                    <p:cond delay="0"/>
                                  </p:stCondLst>
                                  <p:childTnLst>
                                    <p:set>
                                      <p:cBhvr>
                                        <p:cTn dur="1" fill="hold">
                                          <p:stCondLst>
                                            <p:cond delay="0"/>
                                          </p:stCondLst>
                                        </p:cTn>
                                        <p:tgtEl>
                                          <p:spTgt spid="548"/>
                                        </p:tgtEl>
                                        <p:attrNameLst>
                                          <p:attrName>style.visibility</p:attrName>
                                        </p:attrNameLst>
                                      </p:cBhvr>
                                      <p:to>
                                        <p:strVal val="visible"/>
                                      </p:to>
                                    </p:set>
                                    <p:animEffect filter="fade" transition="in">
                                      <p:cBhvr>
                                        <p:cTn dur="1000"/>
                                        <p:tgtEl>
                                          <p:spTgt spid="5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3"/>
                                        </p:tgtEl>
                                        <p:attrNameLst>
                                          <p:attrName>style.visibility</p:attrName>
                                        </p:attrNameLst>
                                      </p:cBhvr>
                                      <p:to>
                                        <p:strVal val="visible"/>
                                      </p:to>
                                    </p:set>
                                    <p:animEffect filter="fade" transition="in">
                                      <p:cBhvr>
                                        <p:cTn dur="1000"/>
                                        <p:tgtEl>
                                          <p:spTgt spid="543"/>
                                        </p:tgtEl>
                                      </p:cBhvr>
                                    </p:animEffect>
                                  </p:childTnLst>
                                </p:cTn>
                              </p:par>
                              <p:par>
                                <p:cTn fill="hold" nodeType="withEffect" presetClass="entr" presetID="10" presetSubtype="0">
                                  <p:stCondLst>
                                    <p:cond delay="0"/>
                                  </p:stCondLst>
                                  <p:childTnLst>
                                    <p:set>
                                      <p:cBhvr>
                                        <p:cTn dur="1" fill="hold">
                                          <p:stCondLst>
                                            <p:cond delay="0"/>
                                          </p:stCondLst>
                                        </p:cTn>
                                        <p:tgtEl>
                                          <p:spTgt spid="544"/>
                                        </p:tgtEl>
                                        <p:attrNameLst>
                                          <p:attrName>style.visibility</p:attrName>
                                        </p:attrNameLst>
                                      </p:cBhvr>
                                      <p:to>
                                        <p:strVal val="visible"/>
                                      </p:to>
                                    </p:set>
                                    <p:animEffect filter="fade" transition="in">
                                      <p:cBhvr>
                                        <p:cTn dur="1000"/>
                                        <p:tgtEl>
                                          <p:spTgt spid="544"/>
                                        </p:tgtEl>
                                      </p:cBhvr>
                                    </p:animEffect>
                                  </p:childTnLst>
                                </p:cTn>
                              </p:par>
                              <p:par>
                                <p:cTn fill="hold" nodeType="withEffect" presetClass="entr" presetID="10" presetSubtype="0">
                                  <p:stCondLst>
                                    <p:cond delay="0"/>
                                  </p:stCondLst>
                                  <p:childTnLst>
                                    <p:set>
                                      <p:cBhvr>
                                        <p:cTn dur="1" fill="hold">
                                          <p:stCondLst>
                                            <p:cond delay="0"/>
                                          </p:stCondLst>
                                        </p:cTn>
                                        <p:tgtEl>
                                          <p:spTgt spid="549"/>
                                        </p:tgtEl>
                                        <p:attrNameLst>
                                          <p:attrName>style.visibility</p:attrName>
                                        </p:attrNameLst>
                                      </p:cBhvr>
                                      <p:to>
                                        <p:strVal val="visible"/>
                                      </p:to>
                                    </p:set>
                                    <p:animEffect filter="fade" transition="in">
                                      <p:cBhvr>
                                        <p:cTn dur="1000"/>
                                        <p:tgtEl>
                                          <p:spTgt spid="5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4" name="Shape 554"/>
        <p:cNvGrpSpPr/>
        <p:nvPr/>
      </p:nvGrpSpPr>
      <p:grpSpPr>
        <a:xfrm>
          <a:off x="0" y="0"/>
          <a:ext cx="0" cy="0"/>
          <a:chOff x="0" y="0"/>
          <a:chExt cx="0" cy="0"/>
        </a:xfrm>
      </p:grpSpPr>
      <p:sp>
        <p:nvSpPr>
          <p:cNvPr id="555" name="Shape 555"/>
          <p:cNvSpPr txBox="1"/>
          <p:nvPr>
            <p:ph type="title"/>
          </p:nvPr>
        </p:nvSpPr>
        <p:spPr>
          <a:xfrm>
            <a:off x="457200" y="274638"/>
            <a:ext cx="8229600" cy="11430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b="1" lang="en-US">
                <a:latin typeface="Cambria"/>
                <a:ea typeface="Cambria"/>
                <a:cs typeface="Cambria"/>
                <a:sym typeface="Cambria"/>
              </a:rPr>
              <a:t>Other Part of BOY Form</a:t>
            </a:r>
            <a:endParaRPr b="1">
              <a:latin typeface="Cambria"/>
              <a:ea typeface="Cambria"/>
              <a:cs typeface="Cambria"/>
              <a:sym typeface="Cambria"/>
            </a:endParaRPr>
          </a:p>
        </p:txBody>
      </p:sp>
      <p:sp>
        <p:nvSpPr>
          <p:cNvPr id="556" name="Shape 556"/>
          <p:cNvSpPr txBox="1"/>
          <p:nvPr>
            <p:ph idx="1" type="body"/>
          </p:nvPr>
        </p:nvSpPr>
        <p:spPr>
          <a:xfrm>
            <a:off x="457200" y="1417650"/>
            <a:ext cx="8229600" cy="4708500"/>
          </a:xfrm>
          <a:prstGeom prst="rect">
            <a:avLst/>
          </a:prstGeom>
        </p:spPr>
        <p:txBody>
          <a:bodyPr anchorCtr="0" anchor="t" bIns="91425" lIns="91425" spcFirstLastPara="1" rIns="91425" wrap="square" tIns="91425">
            <a:noAutofit/>
          </a:bodyPr>
          <a:lstStyle/>
          <a:p>
            <a:pPr indent="-139700" lvl="0" marL="342900">
              <a:spcBef>
                <a:spcPts val="640"/>
              </a:spcBef>
              <a:spcAft>
                <a:spcPts val="0"/>
              </a:spcAft>
              <a:buNone/>
            </a:pPr>
            <a:r>
              <a:rPr lang="en-US">
                <a:latin typeface="Cambria"/>
                <a:ea typeface="Cambria"/>
                <a:cs typeface="Cambria"/>
                <a:sym typeface="Cambria"/>
              </a:rPr>
              <a:t>Professional Goals (PPG, PRG)</a:t>
            </a:r>
            <a:endParaRPr>
              <a:latin typeface="Cambria"/>
              <a:ea typeface="Cambria"/>
              <a:cs typeface="Cambria"/>
              <a:sym typeface="Cambria"/>
            </a:endParaRPr>
          </a:p>
          <a:p>
            <a:pPr indent="-431800" lvl="0" marL="457200" rtl="0">
              <a:spcBef>
                <a:spcPts val="1600"/>
              </a:spcBef>
              <a:spcAft>
                <a:spcPts val="0"/>
              </a:spcAft>
              <a:buSzPts val="3200"/>
              <a:buFont typeface="Cambria"/>
              <a:buChar char="➢"/>
            </a:pPr>
            <a:r>
              <a:rPr lang="en-US">
                <a:latin typeface="Cambria"/>
                <a:ea typeface="Cambria"/>
                <a:cs typeface="Cambria"/>
                <a:sym typeface="Cambria"/>
              </a:rPr>
              <a:t>Use rubric reflection(s) to inform goals</a:t>
            </a:r>
            <a:endParaRPr>
              <a:latin typeface="Cambria"/>
              <a:ea typeface="Cambria"/>
              <a:cs typeface="Cambria"/>
              <a:sym typeface="Cambria"/>
            </a:endParaRPr>
          </a:p>
          <a:p>
            <a:pPr indent="-431800" lvl="0" marL="457200" rtl="0">
              <a:spcBef>
                <a:spcPts val="0"/>
              </a:spcBef>
              <a:spcAft>
                <a:spcPts val="0"/>
              </a:spcAft>
              <a:buSzPts val="3200"/>
              <a:buFont typeface="Cambria"/>
              <a:buChar char="➢"/>
            </a:pPr>
            <a:r>
              <a:rPr lang="en-US">
                <a:latin typeface="Cambria"/>
                <a:ea typeface="Cambria"/>
                <a:cs typeface="Cambria"/>
                <a:sym typeface="Cambria"/>
              </a:rPr>
              <a:t>Overlapping endeavors may help with time, energy...but it’s not mandatory!</a:t>
            </a:r>
            <a:endParaRPr>
              <a:latin typeface="Cambria"/>
              <a:ea typeface="Cambria"/>
              <a:cs typeface="Cambria"/>
              <a:sym typeface="Cambria"/>
            </a:endParaRPr>
          </a:p>
          <a:p>
            <a:pPr indent="-431800" lvl="0" marL="457200" rtl="0">
              <a:spcBef>
                <a:spcPts val="0"/>
              </a:spcBef>
              <a:spcAft>
                <a:spcPts val="0"/>
              </a:spcAft>
              <a:buSzPts val="3200"/>
              <a:buFont typeface="Cambria"/>
              <a:buChar char="➢"/>
            </a:pPr>
            <a:r>
              <a:rPr lang="en-US">
                <a:latin typeface="Cambria"/>
                <a:ea typeface="Cambria"/>
                <a:cs typeface="Cambria"/>
                <a:sym typeface="Cambria"/>
              </a:rPr>
              <a:t>Resources</a:t>
            </a:r>
            <a:endParaRPr>
              <a:latin typeface="Cambria"/>
              <a:ea typeface="Cambria"/>
              <a:cs typeface="Cambria"/>
              <a:sym typeface="Cambria"/>
            </a:endParaRPr>
          </a:p>
          <a:p>
            <a:pPr indent="-406400" lvl="1" marL="914400" rtl="0">
              <a:spcBef>
                <a:spcPts val="0"/>
              </a:spcBef>
              <a:spcAft>
                <a:spcPts val="0"/>
              </a:spcAft>
              <a:buSzPts val="2800"/>
              <a:buFont typeface="Cambria"/>
              <a:buChar char="○"/>
            </a:pPr>
            <a:r>
              <a:rPr lang="en-US">
                <a:latin typeface="Cambria"/>
                <a:ea typeface="Cambria"/>
                <a:cs typeface="Cambria"/>
                <a:sym typeface="Cambria"/>
              </a:rPr>
              <a:t>Drafting handout</a:t>
            </a:r>
            <a:endParaRPr>
              <a:latin typeface="Cambria"/>
              <a:ea typeface="Cambria"/>
              <a:cs typeface="Cambria"/>
              <a:sym typeface="Cambria"/>
            </a:endParaRPr>
          </a:p>
          <a:p>
            <a:pPr indent="-406400" lvl="1" marL="914400" rtl="0">
              <a:spcBef>
                <a:spcPts val="0"/>
              </a:spcBef>
              <a:spcAft>
                <a:spcPts val="0"/>
              </a:spcAft>
              <a:buSzPts val="2800"/>
              <a:buFont typeface="Cambria"/>
              <a:buChar char="○"/>
            </a:pPr>
            <a:r>
              <a:rPr lang="en-US">
                <a:latin typeface="Cambria"/>
                <a:ea typeface="Cambria"/>
                <a:cs typeface="Cambria"/>
                <a:sym typeface="Cambria"/>
              </a:rPr>
              <a:t>In TeachBoost Library</a:t>
            </a:r>
            <a:endParaRPr>
              <a:latin typeface="Cambria"/>
              <a:ea typeface="Cambria"/>
              <a:cs typeface="Cambria"/>
              <a:sym typeface="Cambria"/>
            </a:endParaRPr>
          </a:p>
          <a:p>
            <a:pPr indent="-381000" lvl="2" marL="1371600" rtl="0">
              <a:spcBef>
                <a:spcPts val="0"/>
              </a:spcBef>
              <a:spcAft>
                <a:spcPts val="0"/>
              </a:spcAft>
              <a:buSzPts val="2400"/>
              <a:buFont typeface="Cambria"/>
              <a:buChar char="■"/>
            </a:pPr>
            <a:r>
              <a:rPr lang="en-US">
                <a:latin typeface="Cambria"/>
                <a:ea typeface="Cambria"/>
                <a:cs typeface="Cambria"/>
                <a:sym typeface="Cambria"/>
              </a:rPr>
              <a:t>Rubric(s)</a:t>
            </a:r>
            <a:endParaRPr>
              <a:latin typeface="Cambria"/>
              <a:ea typeface="Cambria"/>
              <a:cs typeface="Cambria"/>
              <a:sym typeface="Cambria"/>
            </a:endParaRPr>
          </a:p>
          <a:p>
            <a:pPr indent="-381000" lvl="2" marL="1371600" rtl="0">
              <a:spcBef>
                <a:spcPts val="0"/>
              </a:spcBef>
              <a:spcAft>
                <a:spcPts val="0"/>
              </a:spcAft>
              <a:buSzPts val="2400"/>
              <a:buFont typeface="Cambria"/>
              <a:buChar char="■"/>
            </a:pPr>
            <a:r>
              <a:rPr lang="en-US">
                <a:latin typeface="Cambria"/>
                <a:ea typeface="Cambria"/>
                <a:cs typeface="Cambria"/>
                <a:sym typeface="Cambria"/>
              </a:rPr>
              <a:t>Artifact examples</a:t>
            </a:r>
            <a:endParaRPr>
              <a:latin typeface="Cambria"/>
              <a:ea typeface="Cambria"/>
              <a:cs typeface="Cambria"/>
              <a:sym typeface="Cambria"/>
            </a:endParaRPr>
          </a:p>
          <a:p>
            <a:pPr indent="-381000" lvl="2" marL="1371600">
              <a:spcBef>
                <a:spcPts val="0"/>
              </a:spcBef>
              <a:spcAft>
                <a:spcPts val="0"/>
              </a:spcAft>
              <a:buSzPts val="2400"/>
              <a:buFont typeface="Cambria"/>
              <a:buChar char="■"/>
            </a:pPr>
            <a:r>
              <a:rPr lang="en-US">
                <a:latin typeface="Cambria"/>
                <a:ea typeface="Cambria"/>
                <a:cs typeface="Cambria"/>
                <a:sym typeface="Cambria"/>
              </a:rPr>
              <a:t>PPG and PRG Examples</a:t>
            </a:r>
            <a:endParaRPr>
              <a:latin typeface="Cambria"/>
              <a:ea typeface="Cambria"/>
              <a:cs typeface="Cambria"/>
              <a:sym typeface="Cambria"/>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1" name="Shape 561"/>
        <p:cNvGrpSpPr/>
        <p:nvPr/>
      </p:nvGrpSpPr>
      <p:grpSpPr>
        <a:xfrm>
          <a:off x="0" y="0"/>
          <a:ext cx="0" cy="0"/>
          <a:chOff x="0" y="0"/>
          <a:chExt cx="0" cy="0"/>
        </a:xfrm>
      </p:grpSpPr>
      <p:sp>
        <p:nvSpPr>
          <p:cNvPr id="562" name="Shape 562"/>
          <p:cNvSpPr txBox="1"/>
          <p:nvPr>
            <p:ph type="title"/>
          </p:nvPr>
        </p:nvSpPr>
        <p:spPr>
          <a:xfrm>
            <a:off x="457200" y="274638"/>
            <a:ext cx="8229600" cy="11430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b="1" lang="en-US">
                <a:latin typeface="Cambria"/>
                <a:ea typeface="Cambria"/>
                <a:cs typeface="Cambria"/>
                <a:sym typeface="Cambria"/>
              </a:rPr>
              <a:t>Right Now</a:t>
            </a:r>
            <a:endParaRPr b="1">
              <a:latin typeface="Cambria"/>
              <a:ea typeface="Cambria"/>
              <a:cs typeface="Cambria"/>
              <a:sym typeface="Cambria"/>
            </a:endParaRPr>
          </a:p>
        </p:txBody>
      </p:sp>
      <p:sp>
        <p:nvSpPr>
          <p:cNvPr id="563" name="Shape 563"/>
          <p:cNvSpPr txBox="1"/>
          <p:nvPr>
            <p:ph idx="1" type="body"/>
          </p:nvPr>
        </p:nvSpPr>
        <p:spPr>
          <a:xfrm>
            <a:off x="457200" y="1600200"/>
            <a:ext cx="8229600" cy="4526100"/>
          </a:xfrm>
          <a:prstGeom prst="rect">
            <a:avLst/>
          </a:prstGeom>
        </p:spPr>
        <p:txBody>
          <a:bodyPr anchorCtr="0" anchor="t" bIns="91425" lIns="91425" spcFirstLastPara="1" rIns="91425" wrap="square" tIns="91425">
            <a:noAutofit/>
          </a:bodyPr>
          <a:lstStyle/>
          <a:p>
            <a:pPr indent="-139700" lvl="0" marL="342900">
              <a:spcBef>
                <a:spcPts val="640"/>
              </a:spcBef>
              <a:spcAft>
                <a:spcPts val="0"/>
              </a:spcAft>
              <a:buNone/>
            </a:pPr>
            <a:r>
              <a:rPr b="1" lang="en-US">
                <a:solidFill>
                  <a:srgbClr val="0000FF"/>
                </a:solidFill>
                <a:latin typeface="Cambria"/>
                <a:ea typeface="Cambria"/>
                <a:cs typeface="Cambria"/>
                <a:sym typeface="Cambria"/>
              </a:rPr>
              <a:t>Work time!</a:t>
            </a:r>
            <a:endParaRPr b="1">
              <a:solidFill>
                <a:srgbClr val="0000FF"/>
              </a:solidFill>
              <a:latin typeface="Cambria"/>
              <a:ea typeface="Cambria"/>
              <a:cs typeface="Cambria"/>
              <a:sym typeface="Cambria"/>
            </a:endParaRPr>
          </a:p>
          <a:p>
            <a:pPr indent="-431800" lvl="0" marL="457200" rtl="0">
              <a:spcBef>
                <a:spcPts val="1600"/>
              </a:spcBef>
              <a:spcAft>
                <a:spcPts val="0"/>
              </a:spcAft>
              <a:buSzPts val="3200"/>
              <a:buFont typeface="Cambria"/>
              <a:buChar char="•"/>
            </a:pPr>
            <a:r>
              <a:rPr lang="en-US">
                <a:latin typeface="Cambria"/>
                <a:ea typeface="Cambria"/>
                <a:cs typeface="Cambria"/>
                <a:sym typeface="Cambria"/>
              </a:rPr>
              <a:t>Start/continue drafting BOY form -- on paper or directly in TeachBoost (if needed, watch screencast for how to create BOY form in TeachBoost -- sent out in all staff email).</a:t>
            </a:r>
            <a:endParaRPr>
              <a:latin typeface="Cambria"/>
              <a:ea typeface="Cambria"/>
              <a:cs typeface="Cambria"/>
              <a:sym typeface="Cambria"/>
            </a:endParaRPr>
          </a:p>
          <a:p>
            <a:pPr indent="-431800" lvl="0" marL="457200">
              <a:spcBef>
                <a:spcPts val="0"/>
              </a:spcBef>
              <a:spcAft>
                <a:spcPts val="0"/>
              </a:spcAft>
              <a:buSzPts val="3200"/>
              <a:buFont typeface="Cambria"/>
              <a:buChar char="•"/>
            </a:pPr>
            <a:r>
              <a:rPr lang="en-US">
                <a:latin typeface="Cambria"/>
                <a:ea typeface="Cambria"/>
                <a:cs typeface="Cambria"/>
                <a:sym typeface="Cambria"/>
              </a:rPr>
              <a:t>Ask one of us and/or colleagues for help if needed</a:t>
            </a:r>
            <a:endParaRPr>
              <a:latin typeface="Cambria"/>
              <a:ea typeface="Cambria"/>
              <a:cs typeface="Cambria"/>
              <a:sym typeface="Cambria"/>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8" name="Shape 568"/>
        <p:cNvGrpSpPr/>
        <p:nvPr/>
      </p:nvGrpSpPr>
      <p:grpSpPr>
        <a:xfrm>
          <a:off x="0" y="0"/>
          <a:ext cx="0" cy="0"/>
          <a:chOff x="0" y="0"/>
          <a:chExt cx="0" cy="0"/>
        </a:xfrm>
      </p:grpSpPr>
      <p:sp>
        <p:nvSpPr>
          <p:cNvPr id="569" name="Shape 569"/>
          <p:cNvSpPr txBox="1"/>
          <p:nvPr>
            <p:ph type="title"/>
          </p:nvPr>
        </p:nvSpPr>
        <p:spPr>
          <a:xfrm>
            <a:off x="457200" y="274638"/>
            <a:ext cx="8229600" cy="11430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b="1" lang="en-US">
                <a:latin typeface="Cambria"/>
                <a:ea typeface="Cambria"/>
                <a:cs typeface="Cambria"/>
                <a:sym typeface="Cambria"/>
              </a:rPr>
              <a:t>Thank You!!</a:t>
            </a:r>
            <a:endParaRPr b="1">
              <a:latin typeface="Cambria"/>
              <a:ea typeface="Cambria"/>
              <a:cs typeface="Cambria"/>
              <a:sym typeface="Cambria"/>
            </a:endParaRPr>
          </a:p>
        </p:txBody>
      </p:sp>
      <p:sp>
        <p:nvSpPr>
          <p:cNvPr id="570" name="Shape 570"/>
          <p:cNvSpPr txBox="1"/>
          <p:nvPr>
            <p:ph idx="1" type="body"/>
          </p:nvPr>
        </p:nvSpPr>
        <p:spPr>
          <a:xfrm>
            <a:off x="457200" y="1600200"/>
            <a:ext cx="8229600" cy="4526100"/>
          </a:xfrm>
          <a:prstGeom prst="rect">
            <a:avLst/>
          </a:prstGeom>
        </p:spPr>
        <p:txBody>
          <a:bodyPr anchorCtr="0" anchor="t" bIns="91425" lIns="91425" spcFirstLastPara="1" rIns="91425" wrap="square" tIns="91425">
            <a:noAutofit/>
          </a:bodyPr>
          <a:lstStyle/>
          <a:p>
            <a:pPr indent="0" lvl="0" marL="0" rtl="0" algn="ctr">
              <a:spcBef>
                <a:spcPts val="640"/>
              </a:spcBef>
              <a:spcAft>
                <a:spcPts val="0"/>
              </a:spcAft>
              <a:buNone/>
            </a:pPr>
            <a:r>
              <a:rPr b="1" lang="en-US">
                <a:latin typeface="Cambria"/>
                <a:ea typeface="Cambria"/>
                <a:cs typeface="Cambria"/>
                <a:sym typeface="Cambria"/>
              </a:rPr>
              <a:t>Reminder:</a:t>
            </a:r>
            <a:r>
              <a:rPr lang="en-US">
                <a:latin typeface="Cambria"/>
                <a:ea typeface="Cambria"/>
                <a:cs typeface="Cambria"/>
                <a:sym typeface="Cambria"/>
              </a:rPr>
              <a:t> BOY form completed in TeachBoost and conference with supervisor due by</a:t>
            </a:r>
            <a:r>
              <a:rPr b="1" lang="en-US">
                <a:solidFill>
                  <a:srgbClr val="FF0000"/>
                </a:solidFill>
                <a:latin typeface="Cambria"/>
                <a:ea typeface="Cambria"/>
                <a:cs typeface="Cambria"/>
                <a:sym typeface="Cambria"/>
              </a:rPr>
              <a:t> October 30th.</a:t>
            </a:r>
            <a:endParaRPr b="1">
              <a:solidFill>
                <a:srgbClr val="FF0000"/>
              </a:solidFill>
              <a:latin typeface="Cambria"/>
              <a:ea typeface="Cambria"/>
              <a:cs typeface="Cambria"/>
              <a:sym typeface="Cambria"/>
            </a:endParaRPr>
          </a:p>
          <a:p>
            <a:pPr indent="0" lvl="0" marL="0" rtl="0" algn="ctr">
              <a:spcBef>
                <a:spcPts val="1600"/>
              </a:spcBef>
              <a:spcAft>
                <a:spcPts val="0"/>
              </a:spcAft>
              <a:buNone/>
            </a:pPr>
            <a:r>
              <a:t/>
            </a:r>
            <a:endParaRPr b="1">
              <a:solidFill>
                <a:srgbClr val="FF0000"/>
              </a:solidFill>
              <a:latin typeface="Cambria"/>
              <a:ea typeface="Cambria"/>
              <a:cs typeface="Cambria"/>
              <a:sym typeface="Cambria"/>
            </a:endParaRPr>
          </a:p>
          <a:p>
            <a:pPr indent="0" lvl="0" marL="0" algn="ctr">
              <a:spcBef>
                <a:spcPts val="1600"/>
              </a:spcBef>
              <a:spcAft>
                <a:spcPts val="1600"/>
              </a:spcAft>
              <a:buNone/>
            </a:pPr>
            <a:r>
              <a:rPr b="1" lang="en-US">
                <a:solidFill>
                  <a:srgbClr val="000000"/>
                </a:solidFill>
                <a:latin typeface="Cambria"/>
                <a:ea typeface="Cambria"/>
                <a:cs typeface="Cambria"/>
                <a:sym typeface="Cambria"/>
              </a:rPr>
              <a:t>Reminder: </a:t>
            </a:r>
            <a:r>
              <a:rPr lang="en-US">
                <a:solidFill>
                  <a:srgbClr val="000000"/>
                </a:solidFill>
                <a:latin typeface="Cambria"/>
                <a:ea typeface="Cambria"/>
                <a:cs typeface="Cambria"/>
                <a:sym typeface="Cambria"/>
              </a:rPr>
              <a:t>Once goals are submitted, you can’t change the goals, but you can adjust the strategies as needed.</a:t>
            </a:r>
            <a:endParaRPr>
              <a:solidFill>
                <a:srgbClr val="000000"/>
              </a:solidFill>
              <a:latin typeface="Cambria"/>
              <a:ea typeface="Cambria"/>
              <a:cs typeface="Cambria"/>
              <a:sym typeface="Cambria"/>
            </a:endParaRPr>
          </a:p>
        </p:txBody>
      </p:sp>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