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2" r:id="rId27"/>
    <p:sldId id="281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ABCA"/>
    <a:srgbClr val="2EB6D6"/>
    <a:srgbClr val="F29916"/>
    <a:srgbClr val="A4DD7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14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9141D-BA91-44C9-994B-BC74DF17EF10}" type="datetimeFigureOut">
              <a:rPr lang="en-US" smtClean="0"/>
              <a:t>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78BBB-A164-45F5-A09C-06ECE08BAE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9141D-BA91-44C9-994B-BC74DF17EF10}" type="datetimeFigureOut">
              <a:rPr lang="en-US" smtClean="0"/>
              <a:t>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78BBB-A164-45F5-A09C-06ECE08BAE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9141D-BA91-44C9-994B-BC74DF17EF10}" type="datetimeFigureOut">
              <a:rPr lang="en-US" smtClean="0"/>
              <a:t>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78BBB-A164-45F5-A09C-06ECE08BAE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9141D-BA91-44C9-994B-BC74DF17EF10}" type="datetimeFigureOut">
              <a:rPr lang="en-US" smtClean="0"/>
              <a:t>2/28/2012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78BBB-A164-45F5-A09C-06ECE08BAE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9141D-BA91-44C9-994B-BC74DF17EF10}" type="datetimeFigureOut">
              <a:rPr lang="en-US" smtClean="0"/>
              <a:t>2/28/2012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78BBB-A164-45F5-A09C-06ECE08BAE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9141D-BA91-44C9-994B-BC74DF17EF10}" type="datetimeFigureOut">
              <a:rPr lang="en-US" smtClean="0"/>
              <a:t>2/28/2012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78BBB-A164-45F5-A09C-06ECE08BAE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9141D-BA91-44C9-994B-BC74DF17EF10}" type="datetimeFigureOut">
              <a:rPr lang="en-US" smtClean="0"/>
              <a:t>2/28/2012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78BBB-A164-45F5-A09C-06ECE08BAE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9141D-BA91-44C9-994B-BC74DF17EF10}" type="datetimeFigureOut">
              <a:rPr lang="en-US" smtClean="0"/>
              <a:t>2/28/2012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78BBB-A164-45F5-A09C-06ECE08BAE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9141D-BA91-44C9-994B-BC74DF17EF10}" type="datetimeFigureOut">
              <a:rPr lang="en-US" smtClean="0"/>
              <a:t>2/28/2012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78BBB-A164-45F5-A09C-06ECE08BAE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9141D-BA91-44C9-994B-BC74DF17EF10}" type="datetimeFigureOut">
              <a:rPr lang="en-US" smtClean="0"/>
              <a:t>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78BBB-A164-45F5-A09C-06ECE08BAE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9141D-BA91-44C9-994B-BC74DF17EF10}" type="datetimeFigureOut">
              <a:rPr lang="en-US" smtClean="0"/>
              <a:t>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78BBB-A164-45F5-A09C-06ECE08BAE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4DD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9141D-BA91-44C9-994B-BC74DF17EF10}" type="datetimeFigureOut">
              <a:rPr lang="en-US" smtClean="0"/>
              <a:t>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778BBB-A164-45F5-A09C-06ECE08BAE2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6600" dirty="0" smtClean="0"/>
              <a:t>Benchmark 5 </a:t>
            </a:r>
            <a:br>
              <a:rPr lang="en-US" sz="6600" dirty="0" smtClean="0"/>
            </a:br>
            <a:r>
              <a:rPr lang="en-US" sz="6600" dirty="0" smtClean="0"/>
              <a:t>America Since WWII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457200"/>
            <a:ext cx="83820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dirty="0" smtClean="0"/>
              <a:t>1. President Eisenhower described </a:t>
            </a:r>
            <a:r>
              <a:rPr lang="en-US" sz="3400" dirty="0"/>
              <a:t>w</a:t>
            </a:r>
            <a:r>
              <a:rPr lang="en-US" sz="3400" dirty="0" smtClean="0"/>
              <a:t>hich situation as a row of dominoes that fall one after another once the first domino falls?</a:t>
            </a:r>
          </a:p>
          <a:p>
            <a:endParaRPr lang="en-US" sz="3400" dirty="0"/>
          </a:p>
          <a:p>
            <a:pPr marL="342900" indent="-342900">
              <a:buFont typeface="+mj-lt"/>
              <a:buAutoNum type="alphaUcPeriod"/>
            </a:pPr>
            <a:r>
              <a:rPr lang="en-US" sz="3400" dirty="0" smtClean="0"/>
              <a:t>Labor union strikes in the railroad industry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3400" dirty="0" smtClean="0"/>
              <a:t>Senate investigations of communist activities in the U.S.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3400" dirty="0" smtClean="0"/>
              <a:t>Political instability in Southeast Asia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3400" dirty="0" smtClean="0"/>
              <a:t>Soviet Union support of Central American countries</a:t>
            </a:r>
            <a:endParaRPr lang="en-US" sz="3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457200"/>
            <a:ext cx="83820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dirty="0" smtClean="0"/>
              <a:t>1. President Eisenhower described </a:t>
            </a:r>
            <a:r>
              <a:rPr lang="en-US" sz="3400" dirty="0"/>
              <a:t>w</a:t>
            </a:r>
            <a:r>
              <a:rPr lang="en-US" sz="3400" dirty="0" smtClean="0"/>
              <a:t>hich situation as a row of dominoes that fall one after another once the first domino falls?</a:t>
            </a:r>
          </a:p>
          <a:p>
            <a:endParaRPr lang="en-US" sz="3400" dirty="0"/>
          </a:p>
          <a:p>
            <a:pPr marL="342900" indent="-342900">
              <a:buFont typeface="+mj-lt"/>
              <a:buAutoNum type="alphaUcPeriod"/>
            </a:pPr>
            <a:r>
              <a:rPr lang="en-US" sz="3400" dirty="0" smtClean="0"/>
              <a:t>Labor union strikes in the railroad industry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3400" dirty="0" smtClean="0"/>
              <a:t>Senate investigations of communist activities in the U.S.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3400" dirty="0" smtClean="0">
                <a:solidFill>
                  <a:srgbClr val="28ABCA"/>
                </a:solidFill>
              </a:rPr>
              <a:t>Political instability in Southeast Asia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3400" dirty="0" smtClean="0"/>
              <a:t>Soviet Union support of Central American countries</a:t>
            </a:r>
            <a:endParaRPr lang="en-US" sz="3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457200"/>
            <a:ext cx="8382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2. Why do some historians credit rock and roll music with helping to break down racial barriers?</a:t>
            </a:r>
          </a:p>
          <a:p>
            <a:endParaRPr lang="en-US" sz="2800" dirty="0"/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/>
              <a:t>Lyrics from Southern rock and roll bands informed northern listeners of the problems created by segregation.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/>
              <a:t>Civil rights activists used rock and roll music to attract white teenagers to their rallies.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/>
              <a:t>Rock and roll music developed out of black and white musical traditions, so it appealed to both races.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/>
              <a:t>Rock and roll bands in the early 1950s found it easier to get recording contracts if they were racially mixed.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457200"/>
            <a:ext cx="8382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2. Why do some historians credit rock and roll music with helping to break down racial barriers?</a:t>
            </a:r>
          </a:p>
          <a:p>
            <a:endParaRPr lang="en-US" sz="2800" dirty="0"/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/>
              <a:t>Lyrics from Southern rock and roll bands informed northern listeners of the problems created by segregation.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/>
              <a:t>Civil rights activists used rock and roll music to attract white teenagers to their rallies.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rgbClr val="0070C0"/>
                </a:solidFill>
              </a:rPr>
              <a:t>Rock and roll music developed out of black and white musical traditions, so it appealed to both races.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/>
              <a:t>Rock and roll bands in the early 1950s found it easier to get recording contracts if they were racially mixed.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533400"/>
            <a:ext cx="83058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/>
              <a:t>3. How did the Cuban missile crisis affect U.S.-Soviet relations?</a:t>
            </a:r>
          </a:p>
          <a:p>
            <a:endParaRPr lang="en-US" sz="3000" dirty="0"/>
          </a:p>
          <a:p>
            <a:pPr marL="342900" indent="-342900">
              <a:buFont typeface="+mj-lt"/>
              <a:buAutoNum type="alphaUcPeriod"/>
            </a:pPr>
            <a:r>
              <a:rPr lang="en-US" sz="3000" dirty="0" smtClean="0"/>
              <a:t>It led to improved communication between the two countries.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3000" dirty="0" smtClean="0"/>
              <a:t>It prompted each country to increase its nuclear weapon testing.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3000" dirty="0" smtClean="0"/>
              <a:t>It persuaded President Kennedy and Premier Khrushchev to begin strategic arms limitations talks.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3000" dirty="0" smtClean="0"/>
              <a:t>It resulted in the countries expelling each other’s ambassadors and closing their embassies. 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533400"/>
            <a:ext cx="83058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/>
              <a:t>3. How did the Cuban missile crisis affect U.S.-Soviet relations?</a:t>
            </a:r>
          </a:p>
          <a:p>
            <a:endParaRPr lang="en-US" sz="3000" dirty="0"/>
          </a:p>
          <a:p>
            <a:pPr marL="342900" indent="-342900">
              <a:buFont typeface="+mj-lt"/>
              <a:buAutoNum type="alphaUcPeriod"/>
            </a:pPr>
            <a:r>
              <a:rPr lang="en-US" sz="3000" dirty="0" smtClean="0">
                <a:solidFill>
                  <a:srgbClr val="0070C0"/>
                </a:solidFill>
              </a:rPr>
              <a:t>It led to improved communication between the two countries.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3000" dirty="0" smtClean="0"/>
              <a:t>It prompted each country to increase its nuclear weapon testing.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3000" dirty="0" smtClean="0"/>
              <a:t>It persuaded President Kennedy and Premier Khrushchev to begin strategic arms limitations talks.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3000" dirty="0" smtClean="0"/>
              <a:t>It resulted in the countries expelling each other’s ambassadors and closing their embassies. 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533400"/>
            <a:ext cx="83058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4. Martin Luther King Jr. encouraged those involved in the struggle for civil rights to employ tactics modeled on the example of which leader?</a:t>
            </a:r>
          </a:p>
          <a:p>
            <a:endParaRPr lang="en-US" sz="3600" dirty="0"/>
          </a:p>
          <a:p>
            <a:pPr marL="342900" indent="-342900">
              <a:buFont typeface="+mj-lt"/>
              <a:buAutoNum type="alphaUcPeriod"/>
            </a:pPr>
            <a:r>
              <a:rPr lang="en-US" sz="3600" dirty="0" smtClean="0"/>
              <a:t>Mohandas Gandhi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3600" dirty="0" smtClean="0"/>
              <a:t>Frederick Douglass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3600" dirty="0" smtClean="0"/>
              <a:t>John Lennon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3600" dirty="0" smtClean="0"/>
              <a:t>Abraham Lincoln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533400"/>
            <a:ext cx="83058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4. Martin Luther King Jr. encouraged those involved in the struggle for civil rights to employ tactics modeled on the example of which leader?</a:t>
            </a:r>
          </a:p>
          <a:p>
            <a:endParaRPr lang="en-US" sz="3600" dirty="0"/>
          </a:p>
          <a:p>
            <a:pPr marL="342900" indent="-342900">
              <a:buFont typeface="+mj-lt"/>
              <a:buAutoNum type="alphaUcPeriod"/>
            </a:pPr>
            <a:r>
              <a:rPr lang="en-US" sz="3600" dirty="0" smtClean="0">
                <a:solidFill>
                  <a:srgbClr val="0070C0"/>
                </a:solidFill>
              </a:rPr>
              <a:t>Mohandas Gandhi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3600" dirty="0" smtClean="0"/>
              <a:t>Frederick Douglass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3600" dirty="0" smtClean="0"/>
              <a:t>John Lennon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3600" dirty="0" smtClean="0"/>
              <a:t>Abraham Lincoln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533400"/>
            <a:ext cx="838200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5. César </a:t>
            </a:r>
            <a:r>
              <a:rPr lang="en-US" sz="4000" dirty="0" err="1" smtClean="0"/>
              <a:t>Chávez</a:t>
            </a:r>
            <a:r>
              <a:rPr lang="en-US" sz="4000" dirty="0" smtClean="0"/>
              <a:t> is best known for his leadership on which civil rights issue?</a:t>
            </a:r>
          </a:p>
          <a:p>
            <a:endParaRPr lang="en-US" sz="4000" dirty="0"/>
          </a:p>
          <a:p>
            <a:pPr marL="342900" indent="-342900">
              <a:buFont typeface="+mj-lt"/>
              <a:buAutoNum type="alphaUcPeriod"/>
            </a:pPr>
            <a:r>
              <a:rPr lang="en-US" sz="4000" dirty="0" smtClean="0"/>
              <a:t>Education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4000" dirty="0" smtClean="0"/>
              <a:t>Gender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4000" dirty="0" smtClean="0"/>
              <a:t>Labor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4000" dirty="0" smtClean="0"/>
              <a:t>Religion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533400"/>
            <a:ext cx="838200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5. César </a:t>
            </a:r>
            <a:r>
              <a:rPr lang="en-US" sz="4000" dirty="0" err="1" smtClean="0"/>
              <a:t>Chávez</a:t>
            </a:r>
            <a:r>
              <a:rPr lang="en-US" sz="4000" dirty="0" smtClean="0"/>
              <a:t> is best known for his leadership on which civil rights issue?</a:t>
            </a:r>
          </a:p>
          <a:p>
            <a:endParaRPr lang="en-US" sz="4000" dirty="0"/>
          </a:p>
          <a:p>
            <a:pPr marL="342900" indent="-342900">
              <a:buFont typeface="+mj-lt"/>
              <a:buAutoNum type="alphaUcPeriod"/>
            </a:pPr>
            <a:r>
              <a:rPr lang="en-US" sz="4000" dirty="0" smtClean="0"/>
              <a:t>Education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4000" dirty="0" smtClean="0"/>
              <a:t>Gender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4000" dirty="0" smtClean="0">
                <a:solidFill>
                  <a:srgbClr val="0070C0"/>
                </a:solidFill>
              </a:rPr>
              <a:t>Labor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4000" dirty="0" smtClean="0"/>
              <a:t>Religion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533400"/>
            <a:ext cx="8305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6. Which presidential action best illustrates the policy of détente?</a:t>
            </a:r>
          </a:p>
          <a:p>
            <a:endParaRPr lang="en-US" sz="3200" dirty="0"/>
          </a:p>
          <a:p>
            <a:pPr marL="342900" indent="-342900">
              <a:buFont typeface="+mj-lt"/>
              <a:buAutoNum type="alphaUcPeriod"/>
            </a:pPr>
            <a:r>
              <a:rPr lang="en-US" sz="3200" dirty="0" smtClean="0"/>
              <a:t>Lyndon Johnson’s halt of the bombing in Vietnam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3200" dirty="0" smtClean="0"/>
              <a:t>Kennedy’s diffusing of the Cuban Missile Crisis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3200" dirty="0" smtClean="0"/>
              <a:t>Nixon’s visit to the People’s Republic of China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3200" dirty="0" smtClean="0"/>
              <a:t>Carter’s support of the Sandinistas in Nicaragua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533400"/>
            <a:ext cx="8305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6. Which presidential action best illustrates the policy of détente?</a:t>
            </a:r>
          </a:p>
          <a:p>
            <a:endParaRPr lang="en-US" sz="3200" dirty="0"/>
          </a:p>
          <a:p>
            <a:pPr marL="342900" indent="-342900">
              <a:buFont typeface="+mj-lt"/>
              <a:buAutoNum type="alphaUcPeriod"/>
            </a:pPr>
            <a:r>
              <a:rPr lang="en-US" sz="3200" dirty="0" smtClean="0"/>
              <a:t>Lyndon Johnson’s halt of the bombing in Vietnam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3200" dirty="0" smtClean="0"/>
              <a:t>Kennedy’s diffusing of the Cuban Missile Crisis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3200" dirty="0" smtClean="0">
                <a:solidFill>
                  <a:srgbClr val="0070C0"/>
                </a:solidFill>
              </a:rPr>
              <a:t>Nixon’s visit to the People’s Republic of China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3200" dirty="0" smtClean="0"/>
              <a:t>Carter’s support of the Sandinistas in Nicaragua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28600"/>
            <a:ext cx="822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7. This photo of a young man inserting a flower into the barrel of a rifle was taken outside the Pentagon in October 1967.</a:t>
            </a:r>
            <a:endParaRPr lang="en-US" sz="2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2800" y="990600"/>
            <a:ext cx="4876800" cy="3167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28600" y="1371600"/>
            <a:ext cx="2819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What is the main reason this photo, entitled “Flower Power”, is widely considered to be an iconic image of the period?</a:t>
            </a:r>
          </a:p>
          <a:p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81000" y="4114800"/>
            <a:ext cx="8458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000" dirty="0" smtClean="0"/>
              <a:t>It exemplifies the historical transition from conservative to liberal political values.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000" dirty="0" smtClean="0"/>
              <a:t>It expresses youth’s strong rejection of the militant practices of the older generation.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000" dirty="0" smtClean="0"/>
              <a:t>It represents the dominant influence of democratic action against totalitarian tactics.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000" dirty="0" smtClean="0"/>
              <a:t>It symbolized the tension between nonviolent civil disobedience and the threat of force. 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28600"/>
            <a:ext cx="822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7. This photo of a young man inserting a flower into the barrel of a rifle was taken outside the Pentagon in October 1967.</a:t>
            </a:r>
            <a:endParaRPr lang="en-US" sz="2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2800" y="990600"/>
            <a:ext cx="4876800" cy="3167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28600" y="1371600"/>
            <a:ext cx="2819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What is the main reason this photo, entitled “Flower Power”, is widely considered to be an iconic image of the period?</a:t>
            </a:r>
          </a:p>
          <a:p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81000" y="4114800"/>
            <a:ext cx="8458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000" dirty="0" smtClean="0"/>
              <a:t>It exemplifies the historical transition from conservative to liberal political values.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000" dirty="0" smtClean="0"/>
              <a:t>It expresses youth’s strong rejection of the militant practices of the older generation.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000" dirty="0" smtClean="0"/>
              <a:t>It represents the dominant influence of democratic action against totalitarian tactics.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000" dirty="0" smtClean="0">
                <a:solidFill>
                  <a:srgbClr val="0070C0"/>
                </a:solidFill>
              </a:rPr>
              <a:t>It symbolized the tension between nonviolent civil disobedience and the threat of force. </a:t>
            </a:r>
            <a:endParaRPr lang="en-US" sz="2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457200"/>
            <a:ext cx="83820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sz="2800" dirty="0" smtClean="0"/>
              <a:t>8. Which situation resulted in President Carter asking Americans to undertake “the moral equivalent of war” to help the country develop renewable energy sources?</a:t>
            </a:r>
          </a:p>
          <a:p>
            <a:pPr marL="342900" indent="-342900"/>
            <a:endParaRPr lang="en-US" sz="2800" dirty="0"/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/>
              <a:t>Acid rain was poisoning rivers and threatening the health of all citizens.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/>
              <a:t>Domestic oil companies were producing less, so more oil was being purchased overseas.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/>
              <a:t>A natural gas company illegally dumped toxic materials near a residential neighborhood. 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/>
              <a:t>Safety equipment failed at a nuclear power plan and radiation was released outside the plant.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457200"/>
            <a:ext cx="83820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sz="2800" dirty="0" smtClean="0"/>
              <a:t>8. Which situation resulted in President Carter asking Americans to undertake “the moral equivalent of war” to help the country develop renewable energy sources?</a:t>
            </a:r>
          </a:p>
          <a:p>
            <a:pPr marL="342900" indent="-342900"/>
            <a:endParaRPr lang="en-US" sz="2800" dirty="0"/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/>
              <a:t>Acid rain was poisoning rivers and threatening the health of all citizens.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rgbClr val="0070C0"/>
                </a:solidFill>
              </a:rPr>
              <a:t>Domestic oil companies were producing less, so more oil was being purchased overseas.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/>
              <a:t>A natural gas company illegally dumped toxic materials near a residential neighborhood. 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/>
              <a:t>Safety equipment failed at a nuclear power plan and radiation was released outside the plant.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457200"/>
            <a:ext cx="8382000" cy="6632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9. Despite gaining strong initial support and eventual approval by 35 states, the Equal Rights Amendment (ERA) failed to pass. Which statement about the defeat of the ERA is most accurate?</a:t>
            </a:r>
          </a:p>
          <a:p>
            <a:endParaRPr lang="en-US" sz="2500" dirty="0"/>
          </a:p>
          <a:p>
            <a:pPr marL="342900" indent="-342900">
              <a:buFont typeface="+mj-lt"/>
              <a:buAutoNum type="alphaUcPeriod"/>
            </a:pPr>
            <a:r>
              <a:rPr lang="en-US" sz="2500" dirty="0" smtClean="0"/>
              <a:t>Social conservatives affiliated with several Christian denominations led opposition to the ERA and emerged as a powerful political force.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500" dirty="0" smtClean="0"/>
              <a:t>The failure of the ERA resulted from a widespread perception among most feminists that abortion is acceptable. 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500" dirty="0" smtClean="0"/>
              <a:t>Bitter partisan disputes about women serving in the military in combat situations made compromise on the ERA impossible.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500" dirty="0" smtClean="0"/>
              <a:t>Large and powerful labor unions strongly opposed the ERA because they feared the loss of high-paying jobs to women. </a:t>
            </a:r>
          </a:p>
          <a:p>
            <a:pPr marL="342900" indent="-342900">
              <a:buFont typeface="+mj-lt"/>
              <a:buAutoNum type="alphaUcPeriod"/>
            </a:pPr>
            <a:endParaRPr lang="en-US" sz="2500" dirty="0" smtClean="0"/>
          </a:p>
          <a:p>
            <a:endParaRPr lang="en-US" sz="2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457200"/>
            <a:ext cx="8382000" cy="6632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9. Despite gaining strong initial support and eventual approval by 35 states, the Equal Rights Amendment (ERA) failed to pass. Which statement about the defeat of the ERA is most accurate?</a:t>
            </a:r>
          </a:p>
          <a:p>
            <a:endParaRPr lang="en-US" sz="2500" dirty="0"/>
          </a:p>
          <a:p>
            <a:pPr marL="342900" indent="-342900">
              <a:buFont typeface="+mj-lt"/>
              <a:buAutoNum type="alphaUcPeriod"/>
            </a:pPr>
            <a:r>
              <a:rPr lang="en-US" sz="2500" dirty="0" smtClean="0">
                <a:solidFill>
                  <a:srgbClr val="0070C0"/>
                </a:solidFill>
              </a:rPr>
              <a:t>Social conservatives affiliated with several Christian denominations led opposition to the ERA and emerged as a powerful political force.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500" dirty="0" smtClean="0"/>
              <a:t>The failure of the ERA resulted from a widespread perception among most feminists that abortion is acceptable. 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500" dirty="0" smtClean="0"/>
              <a:t>Bitter partisan disputes about women serving in the military in combat situations made compromise on the ERA impossible.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500" dirty="0" smtClean="0"/>
              <a:t>Large and powerful labor unions strongly opposed the ERA because they feared the loss of high-paying jobs to women. </a:t>
            </a:r>
          </a:p>
          <a:p>
            <a:pPr marL="342900" indent="-342900">
              <a:buFont typeface="+mj-lt"/>
              <a:buAutoNum type="alphaUcPeriod"/>
            </a:pPr>
            <a:endParaRPr lang="en-US" sz="2500" dirty="0" smtClean="0"/>
          </a:p>
          <a:p>
            <a:endParaRPr lang="en-US" sz="25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533400"/>
            <a:ext cx="83058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10. Which factor was most significant in President Carter’s 1980 election loss to Ronald Reagan?</a:t>
            </a:r>
          </a:p>
          <a:p>
            <a:endParaRPr lang="en-US" sz="2600" dirty="0"/>
          </a:p>
          <a:p>
            <a:pPr marL="342900" indent="-342900">
              <a:buFont typeface="+mj-lt"/>
              <a:buAutoNum type="alphaUcPeriod"/>
            </a:pPr>
            <a:r>
              <a:rPr lang="en-US" sz="2600" dirty="0" smtClean="0"/>
              <a:t>Liberal Democrats were disappointed in President Carter’s failure to maintain the Great Society programs. 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600" dirty="0" smtClean="0"/>
              <a:t>The incident at the Three Mile Island nuclear plant cause widespread public disapproval of President Carter.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600" dirty="0" smtClean="0"/>
              <a:t>Americans lost respect for President Carter because his leadership style was too passive. 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600" dirty="0" smtClean="0"/>
              <a:t>Rising unemployment and President Carter’s failure to resolve the lengthy hostage crisis in Iran undermined public confidence. </a:t>
            </a:r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533400"/>
            <a:ext cx="83058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10. Which factor was most significant in President Carter’s 1980 election loss to Ronald Reagan?</a:t>
            </a:r>
          </a:p>
          <a:p>
            <a:endParaRPr lang="en-US" sz="2600" dirty="0"/>
          </a:p>
          <a:p>
            <a:pPr marL="342900" indent="-342900">
              <a:buFont typeface="+mj-lt"/>
              <a:buAutoNum type="alphaUcPeriod"/>
            </a:pPr>
            <a:r>
              <a:rPr lang="en-US" sz="2600" dirty="0" smtClean="0"/>
              <a:t>Liberal Democrats were disappointed in President Carter’s failure to maintain the Great Society programs. 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600" dirty="0" smtClean="0"/>
              <a:t>The incident at the Three Mile Island nuclear plant cause widespread public disapproval of President Carter.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600" dirty="0" smtClean="0"/>
              <a:t>Americans lost respect for President Carter because his leadership style was too passive. 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600" dirty="0" smtClean="0">
                <a:solidFill>
                  <a:srgbClr val="0070C0"/>
                </a:solidFill>
              </a:rPr>
              <a:t>Rising unemployment and President Carter’s failure to resolve the lengthy hostage crisis in Iran undermined public confidence. </a:t>
            </a:r>
            <a:endParaRPr lang="en-US" sz="2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457200"/>
            <a:ext cx="83058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11. Which statement is most consistent with the foreign policy position of President Reagan?</a:t>
            </a:r>
          </a:p>
          <a:p>
            <a:endParaRPr lang="en-US" sz="2600" dirty="0"/>
          </a:p>
          <a:p>
            <a:pPr marL="342900" indent="-342900">
              <a:buFont typeface="+mj-lt"/>
              <a:buAutoNum type="alphaUcPeriod"/>
            </a:pPr>
            <a:r>
              <a:rPr lang="en-US" sz="2600" dirty="0" smtClean="0"/>
              <a:t>The central mission of U.S. efforts abroad should be increasing humanitarian aid and technical assistance to developing countries.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600" dirty="0" smtClean="0"/>
              <a:t>The Revolution </a:t>
            </a:r>
            <a:r>
              <a:rPr lang="en-US" sz="2600" dirty="0" err="1" smtClean="0"/>
              <a:t>Sandanista</a:t>
            </a:r>
            <a:r>
              <a:rPr lang="en-US" sz="2600" dirty="0" smtClean="0"/>
              <a:t> will restore the peoples’ political power and provide a more equitable economic system.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600" dirty="0" smtClean="0"/>
              <a:t>The path to peace lies in America’s strength and willingness to assist anticommunist forces throughout the world. 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600" dirty="0" smtClean="0"/>
              <a:t>The U.S. should focus its efforts on domestic matters and not intervene in the affairs of other nations. </a:t>
            </a:r>
          </a:p>
          <a:p>
            <a:pPr marL="342900" indent="-342900">
              <a:buFont typeface="+mj-lt"/>
              <a:buAutoNum type="alphaUcPeriod"/>
            </a:pPr>
            <a:endParaRPr lang="en-US" sz="2600" dirty="0" smtClean="0"/>
          </a:p>
          <a:p>
            <a:pPr marL="342900" indent="-342900">
              <a:buFont typeface="+mj-lt"/>
              <a:buAutoNum type="alphaUcPeriod"/>
            </a:pPr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457200"/>
            <a:ext cx="83058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11. Which statement is most consistent with the foreign policy position of President Reagan?</a:t>
            </a:r>
          </a:p>
          <a:p>
            <a:endParaRPr lang="en-US" sz="2600" dirty="0"/>
          </a:p>
          <a:p>
            <a:pPr marL="342900" indent="-342900">
              <a:buFont typeface="+mj-lt"/>
              <a:buAutoNum type="alphaUcPeriod"/>
            </a:pPr>
            <a:r>
              <a:rPr lang="en-US" sz="2600" dirty="0" smtClean="0"/>
              <a:t>The central mission of U.S. efforts abroad should be increasing humanitarian aid and technical assistance to developing countries.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600" dirty="0" smtClean="0"/>
              <a:t>The Revolution </a:t>
            </a:r>
            <a:r>
              <a:rPr lang="en-US" sz="2600" dirty="0" err="1" smtClean="0"/>
              <a:t>Sandanista</a:t>
            </a:r>
            <a:r>
              <a:rPr lang="en-US" sz="2600" dirty="0" smtClean="0"/>
              <a:t> will restore the peoples’ political power and provide a more equitable economic system.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600" dirty="0" smtClean="0">
                <a:solidFill>
                  <a:srgbClr val="0070C0"/>
                </a:solidFill>
              </a:rPr>
              <a:t>The path to peace lies in America’s strength and willingness to assist anticommunist forces throughout the world. 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600" dirty="0" smtClean="0"/>
              <a:t>The U.S. should focus its efforts on domestic matters and not intervene in the affairs of other nations. </a:t>
            </a:r>
          </a:p>
          <a:p>
            <a:pPr marL="342900" indent="-342900">
              <a:buFont typeface="+mj-lt"/>
              <a:buAutoNum type="alphaUcPeriod"/>
            </a:pPr>
            <a:endParaRPr lang="en-US" sz="2600" dirty="0" smtClean="0"/>
          </a:p>
          <a:p>
            <a:pPr marL="342900" indent="-342900">
              <a:buFont typeface="+mj-lt"/>
              <a:buAutoNum type="alphaUcPeriod"/>
            </a:pPr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457200"/>
            <a:ext cx="80772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12. Which summary of the impact of new technologies on the American workplace is most accurate?</a:t>
            </a:r>
          </a:p>
          <a:p>
            <a:endParaRPr lang="en-US" sz="2800" dirty="0"/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/>
              <a:t>Information technologies have created a limited number of new jobs because the nature of the work is so sophisticated. 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/>
              <a:t>Innovative high-tech companies have avoided antitrust lawsuits because their technologies are vital to national security.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/>
              <a:t>Cyber-technology has actually lengthened the workweek rather than shortening it. 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/>
              <a:t>Federal intervention is necessary to prohibit the outsourcing of information technology jobs.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457200"/>
            <a:ext cx="80772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12. Which summary of the impact of new technologies on the American workplace is most accurate?</a:t>
            </a:r>
          </a:p>
          <a:p>
            <a:endParaRPr lang="en-US" sz="2800" dirty="0"/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/>
              <a:t>Information technologies have created a limited number of new jobs because the nature of the work is so sophisticated. 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/>
              <a:t>Innovative high-tech companies have avoided antitrust lawsuits because their technologies are vital to national security.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>
                <a:solidFill>
                  <a:srgbClr val="0070C0"/>
                </a:solidFill>
              </a:rPr>
              <a:t>Cyber-technology has actually lengthened the workweek rather than shortening it. 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/>
              <a:t>Federal intervention is necessary to prohibit the outsourcing of information technology jobs.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533400"/>
            <a:ext cx="8458200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13. Why was there strong opposition in the United States to the North American Free Trade Agreement and the General Agreement on Tariffs and Trade?</a:t>
            </a:r>
          </a:p>
          <a:p>
            <a:endParaRPr lang="en-US" sz="2500" dirty="0"/>
          </a:p>
          <a:p>
            <a:pPr marL="342900" indent="-342900">
              <a:buFont typeface="+mj-lt"/>
              <a:buAutoNum type="alphaUcPeriod"/>
            </a:pPr>
            <a:r>
              <a:rPr lang="en-US" sz="2500" dirty="0" smtClean="0"/>
              <a:t>The agreements ignored the human rights violations of the People’s Republic of China and the countries of the former Soviet Union bloc. 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500" dirty="0" smtClean="0"/>
              <a:t>The agreements failed to address the issue of child labor and the problem of child slavery in the treaty nations.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500" dirty="0" smtClean="0"/>
              <a:t>The agreements created the potential for job losses, cuts in wages, and environmental issues.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500" dirty="0" smtClean="0"/>
              <a:t>The agreements failed to anticipate immigration problems and their impact on the social services system.  </a:t>
            </a:r>
            <a:endParaRPr lang="en-US" sz="2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533400"/>
            <a:ext cx="8458200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13. Why was there strong opposition in the United States to the North American Free Trade Agreement and the General Agreement on Tariffs and Trade?</a:t>
            </a:r>
          </a:p>
          <a:p>
            <a:endParaRPr lang="en-US" sz="2500" dirty="0"/>
          </a:p>
          <a:p>
            <a:pPr marL="342900" indent="-342900">
              <a:buFont typeface="+mj-lt"/>
              <a:buAutoNum type="alphaUcPeriod"/>
            </a:pPr>
            <a:r>
              <a:rPr lang="en-US" sz="2500" dirty="0" smtClean="0"/>
              <a:t>The agreements ignored the human rights violations of the People’s Republic of China and the countries of the former Soviet Union bloc. 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500" dirty="0" smtClean="0"/>
              <a:t>The agreements failed to address the issue of child labor and the problem of child slavery in the treaty nations.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500" dirty="0" smtClean="0">
                <a:solidFill>
                  <a:srgbClr val="0070C0"/>
                </a:solidFill>
              </a:rPr>
              <a:t>The agreements created the potential for job losses, cuts in wages, and environmental issues.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500" dirty="0" smtClean="0"/>
              <a:t>The agreements failed to anticipate immigration problems and their impact on the social services system.  </a:t>
            </a:r>
            <a:endParaRPr lang="en-US" sz="25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81000"/>
            <a:ext cx="8229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14. Which modern-day development has had an impact most similar to that of nineteenth-century Industrial Revolution?</a:t>
            </a:r>
          </a:p>
          <a:p>
            <a:endParaRPr lang="en-US" sz="3200" dirty="0"/>
          </a:p>
          <a:p>
            <a:pPr marL="342900" indent="-342900">
              <a:buFont typeface="+mj-lt"/>
              <a:buAutoNum type="alphaUcPeriod"/>
            </a:pPr>
            <a:r>
              <a:rPr lang="en-US" sz="3200" dirty="0" smtClean="0"/>
              <a:t>The immigration of Mexican workers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3200" dirty="0" smtClean="0"/>
              <a:t>The development of information technology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3200" dirty="0" smtClean="0"/>
              <a:t>The expansion of the service sector of the economy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3200" dirty="0" smtClean="0"/>
              <a:t>The growth of evangelical political influence 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81000"/>
            <a:ext cx="8229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14. Which modern-day development has had an impact most similar to that of nineteenth-century Industrial Revolution?</a:t>
            </a:r>
          </a:p>
          <a:p>
            <a:endParaRPr lang="en-US" sz="3200" dirty="0"/>
          </a:p>
          <a:p>
            <a:pPr marL="342900" indent="-342900">
              <a:buFont typeface="+mj-lt"/>
              <a:buAutoNum type="alphaUcPeriod"/>
            </a:pPr>
            <a:r>
              <a:rPr lang="en-US" sz="3200" dirty="0" smtClean="0"/>
              <a:t>The immigration of Mexican workers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3200" dirty="0" smtClean="0">
                <a:solidFill>
                  <a:srgbClr val="0070C0"/>
                </a:solidFill>
              </a:rPr>
              <a:t>The development of information technology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3200" dirty="0" smtClean="0"/>
              <a:t>The expansion of the service sector of the economy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3200" dirty="0" smtClean="0"/>
              <a:t>The growth of evangelical political influence 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382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15. The U.S. military invaded Afghanistan is 2001 to remove the Taliban government for its support of al Qaeda terrorists. Many Taliban members had been U.S. allies in the 1980s. </a:t>
            </a:r>
          </a:p>
          <a:p>
            <a:endParaRPr lang="en-US" sz="2600" dirty="0"/>
          </a:p>
          <a:p>
            <a:r>
              <a:rPr lang="en-US" sz="2600" dirty="0" smtClean="0"/>
              <a:t>Why did the United States give aid and support to these individuals in the 1980s?</a:t>
            </a:r>
          </a:p>
          <a:p>
            <a:endParaRPr lang="en-US" sz="2600" dirty="0"/>
          </a:p>
          <a:p>
            <a:pPr marL="342900" indent="-342900">
              <a:buFont typeface="+mj-lt"/>
              <a:buAutoNum type="alphaUcPeriod"/>
            </a:pPr>
            <a:r>
              <a:rPr lang="en-US" sz="2600" dirty="0" smtClean="0"/>
              <a:t>They exported large amounts of oil to the U.S.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600" dirty="0" smtClean="0"/>
              <a:t>They were attempting to establish democratic reforms.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600" dirty="0" smtClean="0"/>
              <a:t>They provided the U.S. with valuable military information about Iran.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600" dirty="0" smtClean="0"/>
              <a:t>They were fighting a Soviet invasion of their country. </a:t>
            </a:r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382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15. The U.S. military invaded Afghanistan is 2001 to remove the Taliban government for its support of al Qaeda terrorists. Many Taliban members had been U.S. allies in the 1980s. </a:t>
            </a:r>
          </a:p>
          <a:p>
            <a:endParaRPr lang="en-US" sz="2600" dirty="0"/>
          </a:p>
          <a:p>
            <a:r>
              <a:rPr lang="en-US" sz="2600" dirty="0" smtClean="0"/>
              <a:t>Why did the United States give aid and support to these individuals in the 1980s?</a:t>
            </a:r>
          </a:p>
          <a:p>
            <a:endParaRPr lang="en-US" sz="2600" dirty="0"/>
          </a:p>
          <a:p>
            <a:pPr marL="342900" indent="-342900">
              <a:buFont typeface="+mj-lt"/>
              <a:buAutoNum type="alphaUcPeriod"/>
            </a:pPr>
            <a:r>
              <a:rPr lang="en-US" sz="2600" dirty="0" smtClean="0"/>
              <a:t>They exported large amounts of oil to the U.S.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600" dirty="0" smtClean="0"/>
              <a:t>They were attempting to establish democratic reforms.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600" dirty="0" smtClean="0"/>
              <a:t>They provided the U.S. with valuable military information about Iran.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600" dirty="0" smtClean="0">
                <a:solidFill>
                  <a:srgbClr val="0070C0"/>
                </a:solidFill>
              </a:rPr>
              <a:t>They were fighting a Soviet invasion of their country. </a:t>
            </a:r>
            <a:endParaRPr lang="en-US" sz="2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533400"/>
            <a:ext cx="3733800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16. Examine this 1949 cartoon. What subsequent development could have inspired the same cartoon?</a:t>
            </a:r>
          </a:p>
          <a:p>
            <a:endParaRPr lang="en-US" sz="2500" dirty="0"/>
          </a:p>
          <a:p>
            <a:pPr marL="342900" indent="-342900">
              <a:buFont typeface="+mj-lt"/>
              <a:buAutoNum type="alphaUcPeriod"/>
            </a:pPr>
            <a:r>
              <a:rPr lang="en-US" sz="2500" dirty="0" smtClean="0"/>
              <a:t> The impeachment of President Clinton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500" dirty="0" smtClean="0"/>
              <a:t>The passage of the Patriot Act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500" dirty="0" smtClean="0"/>
              <a:t>The acceleration of global warming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500" dirty="0" smtClean="0"/>
              <a:t>The prolonged war in Iraq</a:t>
            </a:r>
            <a:endParaRPr lang="en-US" sz="25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14800" y="381000"/>
            <a:ext cx="4630615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533400"/>
            <a:ext cx="3733800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16. Examine this 1949 cartoon. What subsequent development could have inspired the same cartoon?</a:t>
            </a:r>
          </a:p>
          <a:p>
            <a:endParaRPr lang="en-US" sz="2500" dirty="0"/>
          </a:p>
          <a:p>
            <a:pPr marL="342900" indent="-342900">
              <a:buFont typeface="+mj-lt"/>
              <a:buAutoNum type="alphaUcPeriod"/>
            </a:pPr>
            <a:r>
              <a:rPr lang="en-US" sz="2500" dirty="0" smtClean="0"/>
              <a:t> The impeachment of President Clinton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500" dirty="0" smtClean="0">
                <a:solidFill>
                  <a:srgbClr val="0070C0"/>
                </a:solidFill>
              </a:rPr>
              <a:t>The passage of the Patriot Act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500" dirty="0" smtClean="0"/>
              <a:t>The acceleration of global warming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500" dirty="0" smtClean="0"/>
              <a:t>The prolonged war in Iraq</a:t>
            </a:r>
            <a:endParaRPr lang="en-US" sz="25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14800" y="381000"/>
            <a:ext cx="4630615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81000"/>
            <a:ext cx="3048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17. This chart depicts federal government revenue intake and spending during the administrations of Presidents Harry Truman through George W. Bush. </a:t>
            </a:r>
          </a:p>
          <a:p>
            <a:endParaRPr lang="en-US" sz="2200" dirty="0"/>
          </a:p>
          <a:p>
            <a:r>
              <a:rPr lang="en-US" sz="2200" dirty="0" smtClean="0"/>
              <a:t>Based on this chart, which administration was responsible for the most significant record of deficit spending?</a:t>
            </a:r>
          </a:p>
          <a:p>
            <a:endParaRPr lang="en-US" sz="2200" dirty="0"/>
          </a:p>
          <a:p>
            <a:pPr marL="342900" indent="-342900">
              <a:buFont typeface="+mj-lt"/>
              <a:buAutoNum type="alphaUcPeriod"/>
            </a:pPr>
            <a:r>
              <a:rPr lang="en-US" sz="2200" dirty="0" smtClean="0"/>
              <a:t>John Kennedy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200" dirty="0" smtClean="0"/>
              <a:t>Lyndon Johnson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200" dirty="0" smtClean="0"/>
              <a:t>George H.W. Bush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200" dirty="0" smtClean="0"/>
              <a:t>George W. Bush</a:t>
            </a:r>
            <a:endParaRPr lang="en-US" sz="2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90483" y="228600"/>
            <a:ext cx="5694387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81000"/>
            <a:ext cx="3048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17. This chart depicts federal government revenue intake and spending during the administrations of Presidents Harry Truman through George W. Bush. </a:t>
            </a:r>
          </a:p>
          <a:p>
            <a:endParaRPr lang="en-US" sz="2200" dirty="0"/>
          </a:p>
          <a:p>
            <a:r>
              <a:rPr lang="en-US" sz="2200" dirty="0" smtClean="0"/>
              <a:t>Based on this chart, which administration was responsible for the most significant record of deficit spending?</a:t>
            </a:r>
          </a:p>
          <a:p>
            <a:endParaRPr lang="en-US" sz="2200" dirty="0"/>
          </a:p>
          <a:p>
            <a:pPr marL="342900" indent="-342900">
              <a:buFont typeface="+mj-lt"/>
              <a:buAutoNum type="alphaUcPeriod"/>
            </a:pPr>
            <a:r>
              <a:rPr lang="en-US" sz="2200" dirty="0" smtClean="0"/>
              <a:t>John Kennedy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200" dirty="0" smtClean="0"/>
              <a:t>Lyndon Johnson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200" dirty="0" smtClean="0"/>
              <a:t>George H.W. Bush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200" dirty="0" smtClean="0">
                <a:solidFill>
                  <a:srgbClr val="0070C0"/>
                </a:solidFill>
              </a:rPr>
              <a:t>George W. Bush</a:t>
            </a:r>
            <a:endParaRPr lang="en-US" sz="2200" dirty="0">
              <a:solidFill>
                <a:srgbClr val="0070C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90483" y="228600"/>
            <a:ext cx="5694387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457200"/>
            <a:ext cx="84582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18. Which term best describes the economic philosophy of President George W. Bush?</a:t>
            </a:r>
          </a:p>
          <a:p>
            <a:endParaRPr lang="en-US" sz="3600" dirty="0"/>
          </a:p>
          <a:p>
            <a:pPr marL="342900" indent="-342900">
              <a:buFont typeface="+mj-lt"/>
              <a:buAutoNum type="alphaUcPeriod"/>
            </a:pPr>
            <a:r>
              <a:rPr lang="en-US" sz="3600" dirty="0" smtClean="0"/>
              <a:t>Centralization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3600" dirty="0" smtClean="0"/>
              <a:t>Decentralization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3600" dirty="0" smtClean="0"/>
              <a:t>Deregulation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3600" dirty="0" smtClean="0"/>
              <a:t>Laissez-faire</a:t>
            </a:r>
          </a:p>
          <a:p>
            <a:endParaRPr lang="en-US" sz="3600" dirty="0"/>
          </a:p>
          <a:p>
            <a:pPr marL="342900" indent="-342900">
              <a:buFont typeface="+mj-lt"/>
              <a:buAutoNum type="alphaUcPeriod"/>
            </a:pP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457200"/>
            <a:ext cx="84582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18. Which term best describes the economic philosophy of President George W. Bush?</a:t>
            </a:r>
          </a:p>
          <a:p>
            <a:endParaRPr lang="en-US" sz="3600" dirty="0"/>
          </a:p>
          <a:p>
            <a:pPr marL="342900" indent="-342900">
              <a:buFont typeface="+mj-lt"/>
              <a:buAutoNum type="alphaUcPeriod"/>
            </a:pPr>
            <a:r>
              <a:rPr lang="en-US" sz="3600" dirty="0" smtClean="0"/>
              <a:t>Centralization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3600" dirty="0" smtClean="0"/>
              <a:t>Decentralization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3600" dirty="0" smtClean="0">
                <a:solidFill>
                  <a:srgbClr val="0070C0"/>
                </a:solidFill>
              </a:rPr>
              <a:t>Deregulation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3600" dirty="0" smtClean="0"/>
              <a:t>Laissez-faire</a:t>
            </a:r>
          </a:p>
          <a:p>
            <a:endParaRPr lang="en-US" sz="3600" dirty="0"/>
          </a:p>
          <a:p>
            <a:pPr marL="342900" indent="-342900">
              <a:buFont typeface="+mj-lt"/>
              <a:buAutoNum type="alphaUcPeriod"/>
            </a:pP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</TotalTime>
  <Words>2418</Words>
  <Application>Microsoft Office PowerPoint</Application>
  <PresentationFormat>On-screen Show (4:3)</PresentationFormat>
  <Paragraphs>225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Benchmark 5  America Since WWII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</vt:vector>
  </TitlesOfParts>
  <Company>wjhs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Benchmark 5  America Since WWII</dc:title>
  <dc:creator>joconnell</dc:creator>
  <cp:lastModifiedBy>joconnell</cp:lastModifiedBy>
  <cp:revision>40</cp:revision>
  <dcterms:created xsi:type="dcterms:W3CDTF">2012-02-28T13:58:35Z</dcterms:created>
  <dcterms:modified xsi:type="dcterms:W3CDTF">2012-02-28T20:28:06Z</dcterms:modified>
</cp:coreProperties>
</file>