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4" r:id="rId3"/>
    <p:sldId id="263" r:id="rId4"/>
    <p:sldId id="262" r:id="rId5"/>
    <p:sldId id="261" r:id="rId6"/>
    <p:sldId id="260" r:id="rId7"/>
    <p:sldId id="259" r:id="rId8"/>
    <p:sldId id="258" r:id="rId9"/>
    <p:sldId id="269" r:id="rId10"/>
    <p:sldId id="268" r:id="rId11"/>
    <p:sldId id="267" r:id="rId12"/>
    <p:sldId id="266" r:id="rId13"/>
    <p:sldId id="265" r:id="rId14"/>
    <p:sldId id="272" r:id="rId15"/>
    <p:sldId id="271" r:id="rId16"/>
    <p:sldId id="270" r:id="rId17"/>
    <p:sldId id="257"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539D6902-325D-43F5-9E06-A4BF5E6827D4}" type="datetimeFigureOut">
              <a:rPr lang="en-US" smtClean="0"/>
              <a:pPr/>
              <a:t>9/16/2010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65A11573-F574-418C-8EF7-09F03B0968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39D6902-325D-43F5-9E06-A4BF5E6827D4}" type="datetimeFigureOut">
              <a:rPr lang="en-US" smtClean="0"/>
              <a:pPr/>
              <a:t>9/16/2010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A11573-F574-418C-8EF7-09F03B0968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39D6902-325D-43F5-9E06-A4BF5E6827D4}" type="datetimeFigureOut">
              <a:rPr lang="en-US" smtClean="0"/>
              <a:pPr/>
              <a:t>9/16/2010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A11573-F574-418C-8EF7-09F03B0968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39D6902-325D-43F5-9E06-A4BF5E6827D4}" type="datetimeFigureOut">
              <a:rPr lang="en-US" smtClean="0"/>
              <a:pPr/>
              <a:t>9/16/2010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A11573-F574-418C-8EF7-09F03B0968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39D6902-325D-43F5-9E06-A4BF5E6827D4}" type="datetimeFigureOut">
              <a:rPr lang="en-US" smtClean="0"/>
              <a:pPr/>
              <a:t>9/16/2010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A11573-F574-418C-8EF7-09F03B0968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39D6902-325D-43F5-9E06-A4BF5E6827D4}" type="datetimeFigureOut">
              <a:rPr lang="en-US" smtClean="0"/>
              <a:pPr/>
              <a:t>9/16/2010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A11573-F574-418C-8EF7-09F03B0968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9D6902-325D-43F5-9E06-A4BF5E6827D4}" type="datetimeFigureOut">
              <a:rPr lang="en-US" smtClean="0"/>
              <a:pPr/>
              <a:t>9/16/2010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A11573-F574-418C-8EF7-09F03B0968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39D6902-325D-43F5-9E06-A4BF5E6827D4}" type="datetimeFigureOut">
              <a:rPr lang="en-US" smtClean="0"/>
              <a:pPr/>
              <a:t>9/16/2010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A11573-F574-418C-8EF7-09F03B0968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39D6902-325D-43F5-9E06-A4BF5E6827D4}" type="datetimeFigureOut">
              <a:rPr lang="en-US" smtClean="0"/>
              <a:pPr/>
              <a:t>9/16/2010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65A11573-F574-418C-8EF7-09F03B096880}"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39D6902-325D-43F5-9E06-A4BF5E6827D4}" type="datetimeFigureOut">
              <a:rPr lang="en-US" smtClean="0"/>
              <a:pPr/>
              <a:t>9/16/2010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A11573-F574-418C-8EF7-09F03B0968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39D6902-325D-43F5-9E06-A4BF5E6827D4}" type="datetimeFigureOut">
              <a:rPr lang="en-US" smtClean="0"/>
              <a:pPr/>
              <a:t>9/16/2010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A11573-F574-418C-8EF7-09F03B0968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39D6902-325D-43F5-9E06-A4BF5E6827D4}" type="datetimeFigureOut">
              <a:rPr lang="en-US" smtClean="0"/>
              <a:pPr/>
              <a:t>9/16/2010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5A11573-F574-418C-8EF7-09F03B096880}"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Middle Ages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Middle Ages Art</a:t>
            </a:r>
            <a:endParaRPr lang="en-US" dirty="0"/>
          </a:p>
        </p:txBody>
      </p:sp>
      <p:sp>
        <p:nvSpPr>
          <p:cNvPr id="3" name="Content Placeholder 2"/>
          <p:cNvSpPr>
            <a:spLocks noGrp="1"/>
          </p:cNvSpPr>
          <p:nvPr>
            <p:ph idx="1"/>
          </p:nvPr>
        </p:nvSpPr>
        <p:spPr/>
        <p:txBody>
          <a:bodyPr/>
          <a:lstStyle/>
          <a:p>
            <a:r>
              <a:rPr lang="en-US" b="1" dirty="0" smtClean="0"/>
              <a:t>Art during the Middle Ages saw many changes and the emergence of the early Renaissance period. Byzantine Art was the name given to the style of art used in very early Middle Ages Art. This period was also known as the Dark Ages ( 410 AD - 1066 AD ). The Dark Ages were followed by the Medieval era of the Middle Ages (1066 - 1485)</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err="1" smtClean="0"/>
              <a:t>Notes:Middle</a:t>
            </a:r>
            <a:r>
              <a:rPr lang="en-US" sz="4000" b="1" dirty="0" smtClean="0"/>
              <a:t> Ages Art - Byzantine Art</a:t>
            </a:r>
            <a:endParaRPr lang="en-US" sz="4000" b="1" dirty="0"/>
          </a:p>
        </p:txBody>
      </p:sp>
      <p:sp>
        <p:nvSpPr>
          <p:cNvPr id="3" name="Content Placeholder 2"/>
          <p:cNvSpPr>
            <a:spLocks noGrp="1"/>
          </p:cNvSpPr>
          <p:nvPr>
            <p:ph idx="1"/>
          </p:nvPr>
        </p:nvSpPr>
        <p:spPr/>
        <p:txBody>
          <a:bodyPr>
            <a:normAutofit fontScale="85000" lnSpcReduction="20000"/>
          </a:bodyPr>
          <a:lstStyle/>
          <a:p>
            <a:r>
              <a:rPr lang="en-US" b="1" dirty="0" smtClean="0"/>
              <a:t>Pietistic painting (religious art)</a:t>
            </a:r>
            <a:endParaRPr lang="en-US" dirty="0" smtClean="0"/>
          </a:p>
          <a:p>
            <a:r>
              <a:rPr lang="en-US" b="1" dirty="0" smtClean="0"/>
              <a:t>Artists were members of religious houses such as monasteries</a:t>
            </a:r>
            <a:endParaRPr lang="en-US" dirty="0" smtClean="0"/>
          </a:p>
          <a:p>
            <a:r>
              <a:rPr lang="en-US" b="1" dirty="0" smtClean="0"/>
              <a:t>There were no sculptures as these were looked upon as a form of idolatry</a:t>
            </a:r>
            <a:endParaRPr lang="en-US" dirty="0" smtClean="0"/>
          </a:p>
          <a:p>
            <a:r>
              <a:rPr lang="en-US" b="1" dirty="0" err="1" smtClean="0"/>
              <a:t>Sombre</a:t>
            </a:r>
            <a:r>
              <a:rPr lang="en-US" b="1" dirty="0" smtClean="0"/>
              <a:t> tones</a:t>
            </a:r>
            <a:endParaRPr lang="en-US" dirty="0" smtClean="0"/>
          </a:p>
          <a:p>
            <a:r>
              <a:rPr lang="en-US" b="1" dirty="0" smtClean="0"/>
              <a:t>Byzantine Art was totally flat - one dimensional. There was no perspective</a:t>
            </a:r>
            <a:endParaRPr lang="en-US" dirty="0" smtClean="0"/>
          </a:p>
          <a:p>
            <a:r>
              <a:rPr lang="en-US" b="1" dirty="0" smtClean="0"/>
              <a:t>There were no shadows</a:t>
            </a:r>
            <a:endParaRPr lang="en-US" dirty="0" smtClean="0"/>
          </a:p>
          <a:p>
            <a:r>
              <a:rPr lang="en-US" b="1" dirty="0" smtClean="0"/>
              <a:t>Figures in Byzantine Art were generally depicted front-facing</a:t>
            </a:r>
            <a:endParaRPr lang="en-US" dirty="0" smtClean="0"/>
          </a:p>
          <a:p>
            <a:r>
              <a:rPr lang="en-US" b="1" dirty="0" smtClean="0"/>
              <a:t>Byzantine Art featured long, narrow and solemn faces</a:t>
            </a:r>
            <a:endParaRPr lang="en-US" dirty="0" smtClean="0"/>
          </a:p>
          <a:p>
            <a:r>
              <a:rPr lang="en-US" b="1" dirty="0" smtClean="0"/>
              <a:t>There was no attempt to portray realism in </a:t>
            </a:r>
            <a:r>
              <a:rPr lang="en-US" b="1" dirty="0" err="1" smtClean="0"/>
              <a:t>sombre</a:t>
            </a:r>
            <a:r>
              <a:rPr lang="en-US" b="1" dirty="0" smtClean="0"/>
              <a:t> Byzantine Art </a:t>
            </a:r>
            <a:endParaRPr lang="en-US" dirty="0" smtClean="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C:\Documents and Settings\motto\Desktop\middle ages\mwe15479.jpg"/>
          <p:cNvPicPr>
            <a:picLocks noChangeAspect="1" noChangeArrowheads="1"/>
          </p:cNvPicPr>
          <p:nvPr/>
        </p:nvPicPr>
        <p:blipFill>
          <a:blip r:embed="rId2" cstate="print"/>
          <a:srcRect/>
          <a:stretch>
            <a:fillRect/>
          </a:stretch>
        </p:blipFill>
        <p:spPr bwMode="auto">
          <a:xfrm>
            <a:off x="1828800" y="0"/>
            <a:ext cx="5343896" cy="68580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2050" name="Picture 2" descr="C:\Documents and Settings\motto\Desktop\middle ages\lastjudgmentscrovegni.jpg"/>
          <p:cNvPicPr>
            <a:picLocks noChangeAspect="1" noChangeArrowheads="1"/>
          </p:cNvPicPr>
          <p:nvPr/>
        </p:nvPicPr>
        <p:blipFill>
          <a:blip r:embed="rId2" cstate="print"/>
          <a:srcRect/>
          <a:stretch>
            <a:fillRect/>
          </a:stretch>
        </p:blipFill>
        <p:spPr bwMode="auto">
          <a:xfrm>
            <a:off x="1981200" y="0"/>
            <a:ext cx="5105400" cy="6966743"/>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Medieval Gothic Art - Advances of Art in the Middle Ages </a:t>
            </a:r>
            <a:endParaRPr lang="en-US" dirty="0"/>
          </a:p>
        </p:txBody>
      </p:sp>
      <p:sp>
        <p:nvSpPr>
          <p:cNvPr id="3" name="Content Placeholder 2"/>
          <p:cNvSpPr>
            <a:spLocks noGrp="1"/>
          </p:cNvSpPr>
          <p:nvPr>
            <p:ph idx="1"/>
          </p:nvPr>
        </p:nvSpPr>
        <p:spPr/>
        <p:txBody>
          <a:bodyPr>
            <a:normAutofit fontScale="85000" lnSpcReduction="20000"/>
          </a:bodyPr>
          <a:lstStyle/>
          <a:p>
            <a:r>
              <a:rPr lang="en-US" b="1" dirty="0" smtClean="0"/>
              <a:t>Brighter colors</a:t>
            </a:r>
            <a:endParaRPr lang="en-US" dirty="0" smtClean="0"/>
          </a:p>
          <a:p>
            <a:r>
              <a:rPr lang="en-US" b="1" dirty="0" smtClean="0"/>
              <a:t>Sculptures</a:t>
            </a:r>
            <a:endParaRPr lang="en-US" dirty="0" smtClean="0"/>
          </a:p>
          <a:p>
            <a:r>
              <a:rPr lang="en-US" b="1" dirty="0" smtClean="0"/>
              <a:t>Metal work in the form of bronze art</a:t>
            </a:r>
            <a:endParaRPr lang="en-US" dirty="0" smtClean="0"/>
          </a:p>
          <a:p>
            <a:r>
              <a:rPr lang="en-US" b="1" dirty="0" smtClean="0"/>
              <a:t>Middle Ages art in the form of stained glass windows</a:t>
            </a:r>
            <a:endParaRPr lang="en-US" dirty="0" smtClean="0"/>
          </a:p>
          <a:p>
            <a:r>
              <a:rPr lang="en-US" b="1" dirty="0" smtClean="0"/>
              <a:t>Move towards realism</a:t>
            </a:r>
            <a:endParaRPr lang="en-US" dirty="0" smtClean="0"/>
          </a:p>
          <a:p>
            <a:r>
              <a:rPr lang="en-US" b="1" dirty="0" smtClean="0"/>
              <a:t>The development of perspective and proportion in Middle Ages art</a:t>
            </a:r>
            <a:endParaRPr lang="en-US" dirty="0" smtClean="0"/>
          </a:p>
          <a:p>
            <a:r>
              <a:rPr lang="en-US" b="1" dirty="0" smtClean="0"/>
              <a:t>The use of shadows and light</a:t>
            </a:r>
            <a:endParaRPr lang="en-US" dirty="0" smtClean="0"/>
          </a:p>
          <a:p>
            <a:r>
              <a:rPr lang="en-US" b="1" dirty="0" smtClean="0"/>
              <a:t>New ideals of naturalism</a:t>
            </a:r>
            <a:endParaRPr lang="en-US" dirty="0" smtClean="0"/>
          </a:p>
          <a:p>
            <a:r>
              <a:rPr lang="en-US" b="1" dirty="0" smtClean="0"/>
              <a:t>Creation of a sense of pictorial space</a:t>
            </a:r>
            <a:endParaRPr lang="en-US" dirty="0" smtClean="0"/>
          </a:p>
          <a:p>
            <a:r>
              <a:rPr lang="en-US" b="1" dirty="0" smtClean="0"/>
              <a:t>The use of symmetry in Middle Ages art</a:t>
            </a:r>
            <a:endParaRPr lang="en-US" dirty="0" smtClean="0"/>
          </a:p>
          <a:p>
            <a:r>
              <a:rPr lang="en-US" b="1" dirty="0" smtClean="0"/>
              <a:t>Changes in subject matter including the depiction of animals and mythological scenes</a:t>
            </a:r>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“Goth”</a:t>
            </a:r>
            <a:endParaRPr lang="en-US" dirty="0"/>
          </a:p>
        </p:txBody>
      </p:sp>
      <p:sp>
        <p:nvSpPr>
          <p:cNvPr id="3" name="Content Placeholder 2"/>
          <p:cNvSpPr>
            <a:spLocks noGrp="1"/>
          </p:cNvSpPr>
          <p:nvPr>
            <p:ph idx="1"/>
          </p:nvPr>
        </p:nvSpPr>
        <p:spPr/>
        <p:txBody>
          <a:bodyPr/>
          <a:lstStyle/>
          <a:p>
            <a:endParaRPr lang="en-US" dirty="0"/>
          </a:p>
        </p:txBody>
      </p:sp>
      <p:pic>
        <p:nvPicPr>
          <p:cNvPr id="3074" name="Picture 2" descr="C:\Documents and Settings\motto\Desktop\middle ages\imagesCAG4M0Q1.jpg"/>
          <p:cNvPicPr>
            <a:picLocks noChangeAspect="1" noChangeArrowheads="1"/>
          </p:cNvPicPr>
          <p:nvPr/>
        </p:nvPicPr>
        <p:blipFill>
          <a:blip r:embed="rId2" cstate="print"/>
          <a:srcRect/>
          <a:stretch>
            <a:fillRect/>
          </a:stretch>
        </p:blipFill>
        <p:spPr bwMode="auto">
          <a:xfrm>
            <a:off x="0" y="1752600"/>
            <a:ext cx="3581400" cy="5105400"/>
          </a:xfrm>
          <a:prstGeom prst="rect">
            <a:avLst/>
          </a:prstGeom>
          <a:noFill/>
        </p:spPr>
      </p:pic>
      <p:pic>
        <p:nvPicPr>
          <p:cNvPr id="3075" name="Picture 3" descr="C:\Documents and Settings\motto\Desktop\middle ages\Alaric_Rome.jpg"/>
          <p:cNvPicPr>
            <a:picLocks noChangeAspect="1" noChangeArrowheads="1"/>
          </p:cNvPicPr>
          <p:nvPr/>
        </p:nvPicPr>
        <p:blipFill>
          <a:blip r:embed="rId3" cstate="print"/>
          <a:srcRect/>
          <a:stretch>
            <a:fillRect/>
          </a:stretch>
        </p:blipFill>
        <p:spPr bwMode="auto">
          <a:xfrm>
            <a:off x="3581400" y="1752600"/>
            <a:ext cx="5514474" cy="38100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8" name="Picture 2" descr="C:\Documents and Settings\motto\Desktop\middle ages\lady2.jpg"/>
          <p:cNvPicPr>
            <a:picLocks noChangeAspect="1" noChangeArrowheads="1"/>
          </p:cNvPicPr>
          <p:nvPr/>
        </p:nvPicPr>
        <p:blipFill>
          <a:blip r:embed="rId2" cstate="print"/>
          <a:srcRect/>
          <a:stretch>
            <a:fillRect/>
          </a:stretch>
        </p:blipFill>
        <p:spPr bwMode="auto">
          <a:xfrm>
            <a:off x="914400" y="0"/>
            <a:ext cx="7239000" cy="687705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122" name="Picture 2" descr="C:\Documents and Settings\motto\Desktop\middle ages\10032992_La%20Vue.jpg"/>
          <p:cNvPicPr>
            <a:picLocks noChangeAspect="1" noChangeArrowheads="1"/>
          </p:cNvPicPr>
          <p:nvPr/>
        </p:nvPicPr>
        <p:blipFill>
          <a:blip r:embed="rId2" cstate="print"/>
          <a:srcRect/>
          <a:stretch>
            <a:fillRect/>
          </a:stretch>
        </p:blipFill>
        <p:spPr bwMode="auto">
          <a:xfrm>
            <a:off x="1371600" y="457200"/>
            <a:ext cx="6096000" cy="5819775"/>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146" name="Picture 2" descr="C:\Documents and Settings\motto\Desktop\middle ages\gothic.jpg"/>
          <p:cNvPicPr>
            <a:picLocks noChangeAspect="1" noChangeArrowheads="1"/>
          </p:cNvPicPr>
          <p:nvPr/>
        </p:nvPicPr>
        <p:blipFill>
          <a:blip r:embed="rId2" cstate="print"/>
          <a:srcRect/>
          <a:stretch>
            <a:fillRect/>
          </a:stretch>
        </p:blipFill>
        <p:spPr bwMode="auto">
          <a:xfrm>
            <a:off x="0" y="-1"/>
            <a:ext cx="9144000" cy="6915873"/>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170" name="Picture 2" descr="C:\Documents and Settings\motto\Desktop\middle ages\GothicNotreDameParis.jpg"/>
          <p:cNvPicPr>
            <a:picLocks noChangeAspect="1" noChangeArrowheads="1"/>
          </p:cNvPicPr>
          <p:nvPr/>
        </p:nvPicPr>
        <p:blipFill>
          <a:blip r:embed="rId2" cstate="print"/>
          <a:srcRect/>
          <a:stretch>
            <a:fillRect/>
          </a:stretch>
        </p:blipFill>
        <p:spPr bwMode="auto">
          <a:xfrm>
            <a:off x="990600" y="0"/>
            <a:ext cx="7239000" cy="6918059"/>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Middle Ages Art by Type </a:t>
            </a:r>
            <a:endParaRPr lang="en-US" dirty="0"/>
          </a:p>
        </p:txBody>
      </p:sp>
      <p:sp>
        <p:nvSpPr>
          <p:cNvPr id="3" name="Content Placeholder 2"/>
          <p:cNvSpPr>
            <a:spLocks noGrp="1"/>
          </p:cNvSpPr>
          <p:nvPr>
            <p:ph idx="1"/>
          </p:nvPr>
        </p:nvSpPr>
        <p:spPr/>
        <p:txBody>
          <a:bodyPr>
            <a:normAutofit fontScale="70000" lnSpcReduction="20000"/>
          </a:bodyPr>
          <a:lstStyle/>
          <a:p>
            <a:r>
              <a:rPr lang="en-US" b="1" dirty="0" smtClean="0"/>
              <a:t/>
            </a:r>
            <a:br>
              <a:rPr lang="en-US" b="1" dirty="0" smtClean="0"/>
            </a:br>
            <a:r>
              <a:rPr lang="en-US" b="1" dirty="0" smtClean="0"/>
              <a:t>Middle Ages art increased from the type of art depicted in Pietistic painting (religious art) in the form of illuminated manuscripts, mosaics and fresco paintings in churches. Middle Ages art included the following art by type:</a:t>
            </a:r>
            <a:endParaRPr lang="en-US" dirty="0" smtClean="0"/>
          </a:p>
          <a:p>
            <a:r>
              <a:rPr lang="en-US" b="1" dirty="0" smtClean="0"/>
              <a:t>Ceramic art</a:t>
            </a:r>
            <a:endParaRPr lang="en-US" dirty="0" smtClean="0"/>
          </a:p>
          <a:p>
            <a:r>
              <a:rPr lang="en-US" b="1" dirty="0" smtClean="0"/>
              <a:t>Mosaic</a:t>
            </a:r>
            <a:endParaRPr lang="en-US" dirty="0" smtClean="0"/>
          </a:p>
          <a:p>
            <a:r>
              <a:rPr lang="en-US" b="1" dirty="0" smtClean="0"/>
              <a:t>Sculpture</a:t>
            </a:r>
            <a:endParaRPr lang="en-US" dirty="0" smtClean="0"/>
          </a:p>
          <a:p>
            <a:r>
              <a:rPr lang="en-US" b="1" dirty="0" smtClean="0"/>
              <a:t>Engraving</a:t>
            </a:r>
            <a:endParaRPr lang="en-US" dirty="0" smtClean="0"/>
          </a:p>
          <a:p>
            <a:r>
              <a:rPr lang="en-US" b="1" dirty="0" smtClean="0"/>
              <a:t>Stained Glass art</a:t>
            </a:r>
            <a:endParaRPr lang="en-US" dirty="0" smtClean="0"/>
          </a:p>
          <a:p>
            <a:r>
              <a:rPr lang="en-US" b="1" dirty="0" smtClean="0"/>
              <a:t>Heraldry</a:t>
            </a:r>
            <a:endParaRPr lang="en-US" dirty="0" smtClean="0"/>
          </a:p>
          <a:p>
            <a:r>
              <a:rPr lang="en-US" b="1" dirty="0" smtClean="0"/>
              <a:t>Illuminated manuscript</a:t>
            </a:r>
            <a:endParaRPr lang="en-US" dirty="0" smtClean="0"/>
          </a:p>
          <a:p>
            <a:r>
              <a:rPr lang="en-US" b="1" dirty="0" smtClean="0"/>
              <a:t>Metalwork especially bronze art </a:t>
            </a:r>
            <a:endParaRPr lang="en-US" dirty="0" smtClean="0"/>
          </a:p>
          <a:p>
            <a:r>
              <a:rPr lang="en-US" b="1" dirty="0" smtClean="0"/>
              <a:t>Silversmith and Goldsmith and new forms of jewelry</a:t>
            </a:r>
            <a:endParaRPr lang="en-US" dirty="0" smtClean="0"/>
          </a:p>
          <a:p>
            <a:r>
              <a:rPr lang="en-US" b="1" dirty="0" smtClean="0"/>
              <a:t>Painting </a:t>
            </a:r>
            <a:endParaRPr lang="en-US" dirty="0" smtClean="0"/>
          </a:p>
          <a:p>
            <a:r>
              <a:rPr lang="en-US" b="1" dirty="0" smtClean="0"/>
              <a:t>Fresco </a:t>
            </a:r>
            <a:endParaRPr lang="en-US" dirty="0" smtClean="0"/>
          </a:p>
          <a:p>
            <a:pPr>
              <a:buNone/>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Heraldry</a:t>
            </a:r>
            <a:endParaRPr lang="en-US" dirty="0"/>
          </a:p>
        </p:txBody>
      </p:sp>
      <p:sp>
        <p:nvSpPr>
          <p:cNvPr id="3" name="Content Placeholder 2"/>
          <p:cNvSpPr>
            <a:spLocks noGrp="1"/>
          </p:cNvSpPr>
          <p:nvPr>
            <p:ph idx="1"/>
          </p:nvPr>
        </p:nvSpPr>
        <p:spPr/>
        <p:txBody>
          <a:bodyPr/>
          <a:lstStyle/>
          <a:p>
            <a:endParaRPr lang="en-US" dirty="0"/>
          </a:p>
        </p:txBody>
      </p:sp>
      <p:pic>
        <p:nvPicPr>
          <p:cNvPr id="8194" name="Picture 2" descr="C:\Documents and Settings\motto\Desktop\middle ages\heraldic_tapestry2.gif"/>
          <p:cNvPicPr>
            <a:picLocks noChangeAspect="1" noChangeArrowheads="1"/>
          </p:cNvPicPr>
          <p:nvPr/>
        </p:nvPicPr>
        <p:blipFill>
          <a:blip r:embed="rId2" cstate="print"/>
          <a:srcRect/>
          <a:stretch>
            <a:fillRect/>
          </a:stretch>
        </p:blipFill>
        <p:spPr bwMode="auto">
          <a:xfrm>
            <a:off x="0" y="1676400"/>
            <a:ext cx="3797300" cy="5181600"/>
          </a:xfrm>
          <a:prstGeom prst="rect">
            <a:avLst/>
          </a:prstGeom>
          <a:noFill/>
        </p:spPr>
      </p:pic>
      <p:pic>
        <p:nvPicPr>
          <p:cNvPr id="8195" name="Picture 3" descr="C:\Documents and Settings\motto\Desktop\middle ages\canada_heraldry_arms_300.gif"/>
          <p:cNvPicPr>
            <a:picLocks noChangeAspect="1" noChangeArrowheads="1"/>
          </p:cNvPicPr>
          <p:nvPr/>
        </p:nvPicPr>
        <p:blipFill>
          <a:blip r:embed="rId3" cstate="print"/>
          <a:srcRect/>
          <a:stretch>
            <a:fillRect/>
          </a:stretch>
        </p:blipFill>
        <p:spPr bwMode="auto">
          <a:xfrm>
            <a:off x="4495800" y="1200842"/>
            <a:ext cx="4191000" cy="5657158"/>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Medieval Music</a:t>
            </a:r>
            <a:endParaRPr lang="en-US" dirty="0"/>
          </a:p>
        </p:txBody>
      </p:sp>
      <p:sp>
        <p:nvSpPr>
          <p:cNvPr id="3" name="Content Placeholder 2"/>
          <p:cNvSpPr>
            <a:spLocks noGrp="1"/>
          </p:cNvSpPr>
          <p:nvPr>
            <p:ph idx="1"/>
          </p:nvPr>
        </p:nvSpPr>
        <p:spPr/>
        <p:txBody>
          <a:bodyPr>
            <a:normAutofit/>
          </a:bodyPr>
          <a:lstStyle/>
          <a:p>
            <a:r>
              <a:rPr lang="en-US" b="1" dirty="0" smtClean="0"/>
              <a:t>In the eleventh and twelfth centuries Troubadours, </a:t>
            </a:r>
            <a:r>
              <a:rPr lang="en-US" b="1" dirty="0" err="1" smtClean="0"/>
              <a:t>Trouveres</a:t>
            </a:r>
            <a:r>
              <a:rPr lang="en-US" b="1" dirty="0" smtClean="0"/>
              <a:t> and Minstrels were the poets and musicians who influenced Medieval Music. The troubadours and minstrels sang songs of courtly love and romance. Noble ladies of the Medieval period were famous for their patronage of Medieval Music. Eleanor of Aquitaine married King Henry II of England in 1152 and brought her love of music and the troubadours to the English court transferring the tradition to England.</a:t>
            </a:r>
            <a:endParaRPr lang="en-US" dirty="0" smtClean="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Troubadours</a:t>
            </a:r>
            <a:endParaRPr lang="en-US" dirty="0"/>
          </a:p>
        </p:txBody>
      </p:sp>
      <p:sp>
        <p:nvSpPr>
          <p:cNvPr id="3" name="Content Placeholder 2"/>
          <p:cNvSpPr>
            <a:spLocks noGrp="1"/>
          </p:cNvSpPr>
          <p:nvPr>
            <p:ph idx="1"/>
          </p:nvPr>
        </p:nvSpPr>
        <p:spPr/>
        <p:txBody>
          <a:bodyPr>
            <a:normAutofit lnSpcReduction="10000"/>
          </a:bodyPr>
          <a:lstStyle/>
          <a:p>
            <a:r>
              <a:rPr lang="en-US" b="1" dirty="0" smtClean="0"/>
              <a:t>The Troubadours were originally travelling musicians. The early Troubadours travelled from one village to the next and many also travelled abroad. The role of the Troubadours changed to part of an elite society of royalty and nobles. The themes of the songs sung by the Troubadours mainly dealt with Chivalry and Courtly love - romantic ballads. In Germany, the troubadours became Minnesingers, or singers of love songs. The German minnesingers differed from the troubadours in that they accompanied their songs on the viol.</a:t>
            </a:r>
            <a:endParaRPr lang="en-US" dirty="0" smtClean="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a:t>
            </a:r>
            <a:r>
              <a:rPr lang="en-US" b="1" dirty="0" err="1" smtClean="0"/>
              <a:t>Trouveres</a:t>
            </a:r>
            <a:endParaRPr lang="en-US" dirty="0"/>
          </a:p>
        </p:txBody>
      </p:sp>
      <p:sp>
        <p:nvSpPr>
          <p:cNvPr id="3" name="Content Placeholder 2"/>
          <p:cNvSpPr>
            <a:spLocks noGrp="1"/>
          </p:cNvSpPr>
          <p:nvPr>
            <p:ph idx="1"/>
          </p:nvPr>
        </p:nvSpPr>
        <p:spPr/>
        <p:txBody>
          <a:bodyPr/>
          <a:lstStyle/>
          <a:p>
            <a:r>
              <a:rPr lang="en-US" b="1" dirty="0" smtClean="0"/>
              <a:t/>
            </a:r>
            <a:br>
              <a:rPr lang="en-US" b="1" dirty="0" smtClean="0"/>
            </a:br>
            <a:r>
              <a:rPr lang="en-US" b="1" dirty="0" smtClean="0"/>
              <a:t>The </a:t>
            </a:r>
            <a:r>
              <a:rPr lang="en-US" b="1" dirty="0" err="1" smtClean="0"/>
              <a:t>Trouveres</a:t>
            </a:r>
            <a:r>
              <a:rPr lang="en-US" b="1" dirty="0" smtClean="0"/>
              <a:t> were troubadours of nobler birth with finer imagination, including kings and nobles. They were a school of poets who flourished in Northern France and Europe from the 11th to the 14th century. </a:t>
            </a:r>
            <a:endParaRPr lang="en-US" dirty="0" smtClean="0"/>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53</TotalTime>
  <Words>361</Words>
  <Application>Microsoft Office PowerPoint</Application>
  <PresentationFormat>On-screen Show (4:3)</PresentationFormat>
  <Paragraphs>46</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Flow</vt:lpstr>
      <vt:lpstr>The Middle Ages</vt:lpstr>
      <vt:lpstr>Middle Ages Art</vt:lpstr>
      <vt:lpstr>Notes:Middle Ages Art - Byzantine Art</vt:lpstr>
      <vt:lpstr>Slide 4</vt:lpstr>
      <vt:lpstr>Slide 5</vt:lpstr>
      <vt:lpstr>Medieval Gothic Art - Advances of Art in the Middle Ages </vt:lpstr>
      <vt:lpstr>“Goth”</vt:lpstr>
      <vt:lpstr>Slide 8</vt:lpstr>
      <vt:lpstr>Slide 9</vt:lpstr>
      <vt:lpstr>Slide 10</vt:lpstr>
      <vt:lpstr>Slide 11</vt:lpstr>
      <vt:lpstr>Middle Ages Art by Type </vt:lpstr>
      <vt:lpstr>Heraldry</vt:lpstr>
      <vt:lpstr>Medieval Music</vt:lpstr>
      <vt:lpstr>The Troubadours</vt:lpstr>
      <vt:lpstr>The Trouveres</vt:lpstr>
      <vt:lpstr>Slide 17</vt:lpstr>
    </vt:vector>
  </TitlesOfParts>
  <Company>Monroe County School District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Middle Ages</dc:title>
  <dc:creator>motto</dc:creator>
  <cp:lastModifiedBy>motto</cp:lastModifiedBy>
  <cp:revision>8</cp:revision>
  <dcterms:created xsi:type="dcterms:W3CDTF">2010-09-07T11:09:56Z</dcterms:created>
  <dcterms:modified xsi:type="dcterms:W3CDTF">2010-09-16T22:56:40Z</dcterms:modified>
</cp:coreProperties>
</file>