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63" r:id="rId16"/>
    <p:sldId id="272" r:id="rId17"/>
    <p:sldId id="271" r:id="rId18"/>
    <p:sldId id="273" r:id="rId19"/>
    <p:sldId id="274" r:id="rId20"/>
  </p:sldIdLst>
  <p:sldSz cx="9144000" cy="6858000" type="screen4x3"/>
  <p:notesSz cx="68580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EA19B-EE53-43FF-AC98-FC7150A698C9}" type="datetimeFigureOut">
              <a:rPr lang="en-US" smtClean="0"/>
              <a:t>3/5/2012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DF41-C0BE-4860-B3B5-C0F5C79DE4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A2880-5DDB-47A4-9748-AB55F10CC457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94D4-3CE7-4C78-95BC-5A819489D5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Medieval theatre came between Roman theatre and the Renaissance</a:t>
            </a:r>
          </a:p>
          <a:p>
            <a:r>
              <a:rPr lang="en-US" dirty="0" smtClean="0"/>
              <a:t>Considered to be a “lower” period of theatre between two higher ones</a:t>
            </a:r>
          </a:p>
          <a:p>
            <a:r>
              <a:rPr lang="en-US" dirty="0" smtClean="0"/>
              <a:t>Feudal system Life of the peasant</a:t>
            </a:r>
          </a:p>
          <a:p>
            <a:r>
              <a:rPr lang="en-US" dirty="0" smtClean="0"/>
              <a:t>Christian Church hierarchy began to weaken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Medieval Drama and Theatre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factors in the society pulled theatre toward its </a:t>
            </a:r>
            <a:r>
              <a:rPr lang="en-US" dirty="0" smtClean="0"/>
              <a:t>central </a:t>
            </a:r>
            <a:r>
              <a:rPr lang="en-US" dirty="0"/>
              <a:t>position in the </a:t>
            </a:r>
            <a:r>
              <a:rPr lang="en-US" dirty="0" smtClean="0"/>
              <a:t>Middle Ages?</a:t>
            </a:r>
          </a:p>
          <a:p>
            <a:r>
              <a:rPr lang="en-US" dirty="0" smtClean="0"/>
              <a:t>Plays of </a:t>
            </a:r>
            <a:r>
              <a:rPr lang="en-US" dirty="0" err="1" smtClean="0"/>
              <a:t>Hroswitha</a:t>
            </a:r>
            <a:endParaRPr lang="en-US" dirty="0" smtClean="0"/>
          </a:p>
          <a:p>
            <a:r>
              <a:rPr lang="en-US" dirty="0" smtClean="0"/>
              <a:t>Liturgical manual of </a:t>
            </a:r>
            <a:r>
              <a:rPr lang="en-US" dirty="0" err="1" smtClean="0"/>
              <a:t>Ethelwold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Hroswitha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Wrote 7 plays, the first in existence since the early days of Rome</a:t>
            </a:r>
          </a:p>
          <a:p>
            <a:r>
              <a:rPr lang="en-US" dirty="0" smtClean="0"/>
              <a:t>Based on comedies of Terence</a:t>
            </a:r>
          </a:p>
          <a:p>
            <a:r>
              <a:rPr lang="en-US" dirty="0" smtClean="0"/>
              <a:t>Intended to celebrate chaste maidens</a:t>
            </a:r>
          </a:p>
          <a:p>
            <a:r>
              <a:rPr lang="en-US" dirty="0" smtClean="0"/>
              <a:t>She lived next to the Benedictines in what is now modern Germany</a:t>
            </a:r>
          </a:p>
          <a:p>
            <a:pPr lvl="1"/>
            <a:r>
              <a:rPr lang="en-US" dirty="0" smtClean="0"/>
              <a:t>First known female playwright</a:t>
            </a:r>
          </a:p>
          <a:p>
            <a:pPr lvl="1"/>
            <a:r>
              <a:rPr lang="en-US" dirty="0" smtClean="0"/>
              <a:t>First known as post-Roman playwright</a:t>
            </a:r>
          </a:p>
          <a:p>
            <a:pPr lvl="1"/>
            <a:r>
              <a:rPr lang="en-US" dirty="0" smtClean="0"/>
              <a:t>Intellectual community</a:t>
            </a:r>
          </a:p>
          <a:p>
            <a:r>
              <a:rPr lang="en-US" dirty="0" smtClean="0"/>
              <a:t>Accomplishments often overshadowed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Ethelwood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Bishop of Winchester (also Benedictine)</a:t>
            </a:r>
          </a:p>
          <a:p>
            <a:r>
              <a:rPr lang="en-US" dirty="0" smtClean="0"/>
              <a:t>Wrote </a:t>
            </a:r>
            <a:r>
              <a:rPr lang="en-US" i="1" dirty="0" err="1" smtClean="0"/>
              <a:t>Regularis</a:t>
            </a:r>
            <a:r>
              <a:rPr lang="en-US" i="1" dirty="0" smtClean="0"/>
              <a:t> Concordia</a:t>
            </a:r>
            <a:r>
              <a:rPr lang="en-US" dirty="0" smtClean="0"/>
              <a:t>- monastic guidebook, describing how liturgical services were to be performed </a:t>
            </a:r>
            <a:endParaRPr lang="en-US" dirty="0"/>
          </a:p>
          <a:p>
            <a:pPr lvl="1"/>
            <a:r>
              <a:rPr lang="en-US" dirty="0" smtClean="0"/>
              <a:t>Music</a:t>
            </a:r>
          </a:p>
          <a:p>
            <a:pPr lvl="1"/>
            <a:r>
              <a:rPr lang="en-US" dirty="0" smtClean="0"/>
              <a:t>Calendar</a:t>
            </a:r>
            <a:endParaRPr lang="en-US" dirty="0"/>
          </a:p>
          <a:p>
            <a:pPr lvl="1"/>
            <a:r>
              <a:rPr lang="en-US" dirty="0" smtClean="0"/>
              <a:t>Vestments</a:t>
            </a:r>
          </a:p>
          <a:p>
            <a:pPr lvl="1"/>
            <a:r>
              <a:rPr lang="en-US" dirty="0" smtClean="0"/>
              <a:t>Art</a:t>
            </a:r>
          </a:p>
          <a:p>
            <a:pPr lvl="1"/>
            <a:r>
              <a:rPr lang="en-US" dirty="0" smtClean="0"/>
              <a:t>Architecture</a:t>
            </a:r>
          </a:p>
          <a:p>
            <a:pPr lvl="1"/>
            <a:r>
              <a:rPr lang="en-US" dirty="0" smtClean="0"/>
              <a:t>Liturgy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Medieval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were the major conventions of the Middle Ages? How did each reflect </a:t>
            </a:r>
            <a:r>
              <a:rPr lang="en-US" dirty="0" smtClean="0"/>
              <a:t>the culture </a:t>
            </a:r>
            <a:r>
              <a:rPr lang="en-US" dirty="0"/>
              <a:t>of which it was a part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Simultaneous-several different locations were present</a:t>
            </a:r>
          </a:p>
          <a:p>
            <a:pPr lvl="1"/>
            <a:r>
              <a:rPr lang="en-US" dirty="0" smtClean="0"/>
              <a:t>Emblematic-costumes and properties were signs and symbols communicating meaning</a:t>
            </a:r>
          </a:p>
          <a:p>
            <a:pPr lvl="1"/>
            <a:r>
              <a:rPr lang="en-US" dirty="0" smtClean="0"/>
              <a:t>Environmental-performed in available space, rather than a structure built for acting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Dramatic Evolutions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 err="1" smtClean="0"/>
              <a:t>Quem</a:t>
            </a:r>
            <a:r>
              <a:rPr lang="en-US" i="1" dirty="0" smtClean="0"/>
              <a:t>  </a:t>
            </a:r>
            <a:r>
              <a:rPr lang="en-US" i="1" dirty="0" err="1" smtClean="0"/>
              <a:t>Quaeritis</a:t>
            </a:r>
            <a:r>
              <a:rPr lang="en-US" i="1" dirty="0" smtClean="0"/>
              <a:t>-</a:t>
            </a:r>
            <a:r>
              <a:rPr lang="en-US" dirty="0" smtClean="0"/>
              <a:t>liturgical dramas performed in the church as part of the liturgy</a:t>
            </a:r>
          </a:p>
          <a:p>
            <a:r>
              <a:rPr lang="en-US" dirty="0" smtClean="0"/>
              <a:t>Latin music drama-plays that were chanted, sung and acted by clergy, choirboys, monks and other scholars</a:t>
            </a:r>
          </a:p>
          <a:p>
            <a:pPr lvl="1"/>
            <a:r>
              <a:rPr lang="en-US" dirty="0" smtClean="0"/>
              <a:t>Longer and varying complexity compared to </a:t>
            </a:r>
            <a:r>
              <a:rPr lang="en-US" i="1" dirty="0" err="1" smtClean="0"/>
              <a:t>Quem</a:t>
            </a:r>
            <a:r>
              <a:rPr lang="en-US" i="1" dirty="0" smtClean="0"/>
              <a:t> </a:t>
            </a:r>
            <a:r>
              <a:rPr lang="en-US" i="1" dirty="0" err="1" smtClean="0"/>
              <a:t>Quaeritis</a:t>
            </a:r>
            <a:endParaRPr lang="en-US" i="1" dirty="0" smtClean="0"/>
          </a:p>
          <a:p>
            <a:pPr lvl="1"/>
            <a:r>
              <a:rPr lang="en-US" dirty="0" smtClean="0"/>
              <a:t>Biblical</a:t>
            </a:r>
          </a:p>
          <a:p>
            <a:r>
              <a:rPr lang="en-US" dirty="0" smtClean="0"/>
              <a:t>Produced by the church</a:t>
            </a:r>
          </a:p>
          <a:p>
            <a:r>
              <a:rPr lang="en-US" dirty="0" smtClean="0"/>
              <a:t>Costumes based on church vestments</a:t>
            </a:r>
          </a:p>
          <a:p>
            <a:r>
              <a:rPr lang="en-US" dirty="0" smtClean="0"/>
              <a:t>At first monastic communities were the audience and then general audiences attended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and Theatre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Commercial Theory c. 1200</a:t>
            </a:r>
          </a:p>
          <a:p>
            <a:pPr lvl="1"/>
            <a:r>
              <a:rPr lang="en-US" dirty="0" smtClean="0"/>
              <a:t>Merchants began to emerge from the feudal system; monopolies and profit-makers replaced the hierarchy of peasants and lords</a:t>
            </a:r>
          </a:p>
          <a:p>
            <a:pPr lvl="1"/>
            <a:r>
              <a:rPr lang="en-US" dirty="0" smtClean="0"/>
              <a:t>Reformation in the church because of erosion of faith matters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Religious Drama outside the Church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addition to the Latin music drama, drama outside the church</a:t>
            </a:r>
          </a:p>
          <a:p>
            <a:r>
              <a:rPr lang="en-US" dirty="0" smtClean="0"/>
              <a:t>Performed outdoors</a:t>
            </a:r>
          </a:p>
          <a:p>
            <a:r>
              <a:rPr lang="en-US" dirty="0" smtClean="0"/>
              <a:t>Spoken</a:t>
            </a:r>
          </a:p>
          <a:p>
            <a:r>
              <a:rPr lang="en-US" b="1" i="1" dirty="0" smtClean="0"/>
              <a:t>Vernacular was used</a:t>
            </a:r>
          </a:p>
          <a:p>
            <a:r>
              <a:rPr lang="en-US" dirty="0" smtClean="0"/>
              <a:t>Laymen involvement</a:t>
            </a:r>
          </a:p>
          <a:p>
            <a:r>
              <a:rPr lang="en-US" dirty="0" smtClean="0"/>
              <a:t>Far-ranging themes; not just liturgical sources</a:t>
            </a:r>
          </a:p>
          <a:p>
            <a:r>
              <a:rPr lang="en-US" dirty="0" smtClean="0"/>
              <a:t>Corpus Christi plays performed in the spring and summer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Religious 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plays that remained in the “religious” category </a:t>
            </a:r>
          </a:p>
          <a:p>
            <a:pPr lvl="1"/>
            <a:r>
              <a:rPr lang="en-US" dirty="0" smtClean="0"/>
              <a:t>Told of the events of Christ’ life and Old Testament stories; called mystery plays</a:t>
            </a:r>
          </a:p>
          <a:p>
            <a:pPr lvl="1"/>
            <a:r>
              <a:rPr lang="en-US" dirty="0" smtClean="0"/>
              <a:t>Lives of saints (historical or legendary); called miracle plays</a:t>
            </a:r>
          </a:p>
          <a:p>
            <a:pPr lvl="1"/>
            <a:r>
              <a:rPr lang="en-US" dirty="0" smtClean="0"/>
              <a:t>Didactic allegories (teaching metaphors); called morality plays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Teach or reinforce belief in church doctrine</a:t>
            </a:r>
          </a:p>
          <a:p>
            <a:r>
              <a:rPr lang="en-US" dirty="0" smtClean="0"/>
              <a:t>Formulated as melodramas or divine comedies-ethical system was clear-good rewarded and evil punished</a:t>
            </a:r>
          </a:p>
          <a:p>
            <a:r>
              <a:rPr lang="en-US" dirty="0" smtClean="0"/>
              <a:t>Driving force of action was God and his plan rather than actions of dramatic agents (motivation); appears more episodic in nature</a:t>
            </a:r>
          </a:p>
          <a:p>
            <a:pPr lvl="1"/>
            <a:r>
              <a:rPr lang="en-US" dirty="0" smtClean="0"/>
              <a:t>Strength of sin, power and compassion of God, punishment of unrepentant sinners</a:t>
            </a:r>
          </a:p>
          <a:p>
            <a:r>
              <a:rPr lang="en-US" dirty="0" smtClean="0"/>
              <a:t>Cycle plays or cosmic dramas-showed history and took days or weeks to perform (serialized)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 Religious 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Guilds and confraternities- helped to produce plays</a:t>
            </a:r>
          </a:p>
          <a:p>
            <a:r>
              <a:rPr lang="en-US" dirty="0" smtClean="0"/>
              <a:t>All male members (in France women were sometimes permitted to perform)</a:t>
            </a:r>
          </a:p>
          <a:p>
            <a:r>
              <a:rPr lang="en-US" dirty="0" smtClean="0"/>
              <a:t>No written history for 1400-1500 about acting</a:t>
            </a:r>
          </a:p>
          <a:p>
            <a:r>
              <a:rPr lang="en-US" dirty="0" smtClean="0"/>
              <a:t>Conventions remained the same</a:t>
            </a:r>
          </a:p>
          <a:p>
            <a:pPr lvl="1"/>
            <a:r>
              <a:rPr lang="en-US" dirty="0" smtClean="0"/>
              <a:t>Fixed Staging- used throughout Europe</a:t>
            </a:r>
          </a:p>
          <a:p>
            <a:pPr lvl="1"/>
            <a:r>
              <a:rPr lang="en-US" dirty="0" smtClean="0"/>
              <a:t>Movable Staging-most often used in Spain and England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 smtClean="0"/>
              <a:t>Fixed stages used mansions or scaffolds- see page 205 for arrangement </a:t>
            </a:r>
          </a:p>
          <a:p>
            <a:r>
              <a:rPr lang="en-US" dirty="0" smtClean="0"/>
              <a:t>Movable stages were called pageants and used pageant wagons—much like a parade. </a:t>
            </a:r>
          </a:p>
          <a:p>
            <a:r>
              <a:rPr lang="en-US" dirty="0" smtClean="0"/>
              <a:t>Spectacle became important to presentation</a:t>
            </a:r>
          </a:p>
          <a:p>
            <a:pPr lvl="1"/>
            <a:r>
              <a:rPr lang="en-US" dirty="0" smtClean="0"/>
              <a:t>Master of secrets—the men who oversaw the special effects</a:t>
            </a:r>
          </a:p>
          <a:p>
            <a:r>
              <a:rPr lang="en-US" dirty="0" smtClean="0"/>
              <a:t>Special Effects:</a:t>
            </a:r>
            <a:r>
              <a:rPr lang="en-US" dirty="0"/>
              <a:t> </a:t>
            </a:r>
            <a:r>
              <a:rPr lang="en-US" dirty="0" smtClean="0"/>
              <a:t>Flying, traps, fire</a:t>
            </a:r>
          </a:p>
          <a:p>
            <a:r>
              <a:rPr lang="en-US" dirty="0" smtClean="0"/>
              <a:t>Costumes continued to be emblematic</a:t>
            </a:r>
          </a:p>
          <a:p>
            <a:r>
              <a:rPr lang="en-US" dirty="0" smtClean="0"/>
              <a:t>Masks were rare, restricted to devils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Secular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Outgrowth of religious drama or developed independently</a:t>
            </a:r>
          </a:p>
          <a:p>
            <a:r>
              <a:rPr lang="en-US" dirty="0" smtClean="0"/>
              <a:t>Street pageants and entries-used during special occasions; part of processions</a:t>
            </a:r>
          </a:p>
          <a:p>
            <a:r>
              <a:rPr lang="en-US" dirty="0" smtClean="0"/>
              <a:t>Roman plays-studying in schools and colleges</a:t>
            </a:r>
          </a:p>
          <a:p>
            <a:r>
              <a:rPr lang="en-US" dirty="0" smtClean="0"/>
              <a:t>Farces-poked fun at domestic tribulations, infidelity</a:t>
            </a:r>
          </a:p>
          <a:p>
            <a:r>
              <a:rPr lang="en-US" dirty="0" smtClean="0"/>
              <a:t>Morality plays-featured classic gods and heroes; fire for Reformation</a:t>
            </a:r>
          </a:p>
          <a:p>
            <a:r>
              <a:rPr lang="en-US" dirty="0" smtClean="0"/>
              <a:t>Professionals emerged by the end of this period c. 1450</a:t>
            </a:r>
          </a:p>
          <a:p>
            <a:r>
              <a:rPr lang="en-US" dirty="0" smtClean="0"/>
              <a:t>Theatre became something people paid other people to do.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changes began to coalesce toward the end of the Middle Ages that </a:t>
            </a:r>
            <a:r>
              <a:rPr lang="en-US" dirty="0" smtClean="0"/>
              <a:t>seemed to </a:t>
            </a:r>
            <a:r>
              <a:rPr lang="en-US" dirty="0"/>
              <a:t>pull theatre in a </a:t>
            </a:r>
            <a:r>
              <a:rPr lang="en-US" dirty="0" smtClean="0"/>
              <a:t>some what </a:t>
            </a:r>
            <a:r>
              <a:rPr lang="en-US" dirty="0"/>
              <a:t>different direction</a:t>
            </a:r>
            <a:r>
              <a:rPr lang="en-US" dirty="0" smtClean="0"/>
              <a:t>?</a:t>
            </a:r>
          </a:p>
          <a:p>
            <a:r>
              <a:rPr lang="en-US" dirty="0"/>
              <a:t>What similarities can you find between the theatre of the Middle Ages and that </a:t>
            </a:r>
            <a:r>
              <a:rPr lang="en-US" dirty="0" smtClean="0"/>
              <a:t>of the </a:t>
            </a:r>
            <a:r>
              <a:rPr lang="en-US" dirty="0"/>
              <a:t>ancient world? what major differences?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/>
              <a:t>Describe this medieval stage. Why is this arrangement call simultaneous staging? </a:t>
            </a:r>
            <a:r>
              <a:rPr lang="en-US" sz="2800" dirty="0" smtClean="0"/>
              <a:t>Where is </a:t>
            </a:r>
            <a:r>
              <a:rPr lang="en-US" sz="2800" dirty="0"/>
              <a:t>the </a:t>
            </a:r>
            <a:r>
              <a:rPr lang="en-US" sz="2800" dirty="0" err="1"/>
              <a:t>platea</a:t>
            </a:r>
            <a:r>
              <a:rPr lang="en-US" sz="2800" dirty="0"/>
              <a:t>?</a:t>
            </a:r>
          </a:p>
        </p:txBody>
      </p:sp>
      <p:pic>
        <p:nvPicPr>
          <p:cNvPr id="4" name="Picture 2" descr="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794"/>
            <a:ext cx="82296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How is this arrangement different </a:t>
            </a:r>
            <a:r>
              <a:rPr lang="en-US" sz="3200" dirty="0" smtClean="0"/>
              <a:t>from the </a:t>
            </a:r>
            <a:r>
              <a:rPr lang="en-US" sz="3200" dirty="0"/>
              <a:t>previous image?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47800"/>
            <a:ext cx="7263618" cy="513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dirty="0" smtClean="0"/>
              <a:t>1. Acting </a:t>
            </a:r>
            <a:r>
              <a:rPr lang="en-US" dirty="0"/>
              <a:t>during the Middle Ages was mostly professional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Toward the end of the Middle Ages, theatre moved in the direction of secularization and professionalism.</a:t>
            </a:r>
          </a:p>
          <a:p>
            <a:r>
              <a:rPr lang="en-US" dirty="0" smtClean="0"/>
              <a:t>3. </a:t>
            </a:r>
            <a:r>
              <a:rPr lang="en-US" dirty="0"/>
              <a:t>In medieval staging, widely separated places could be presented at the same time </a:t>
            </a:r>
            <a:r>
              <a:rPr lang="en-US" dirty="0" smtClean="0"/>
              <a:t>in full </a:t>
            </a:r>
            <a:r>
              <a:rPr lang="en-US" dirty="0"/>
              <a:t>view of the audience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Hroswitha</a:t>
            </a:r>
            <a:r>
              <a:rPr lang="en-US" dirty="0" smtClean="0"/>
              <a:t> is important in part because her plays demonstrate a link between Rome and medieval Europe.</a:t>
            </a:r>
          </a:p>
          <a:p>
            <a:r>
              <a:rPr lang="en-US" dirty="0" smtClean="0"/>
              <a:t>5. Bishop </a:t>
            </a:r>
            <a:r>
              <a:rPr lang="en-US" dirty="0" err="1" smtClean="0"/>
              <a:t>Ethelwold</a:t>
            </a:r>
            <a:r>
              <a:rPr lang="en-US" dirty="0" smtClean="0"/>
              <a:t> is important in part because he regularized Benedictine liturgy and, in so doing, included the </a:t>
            </a:r>
            <a:r>
              <a:rPr lang="en-US" dirty="0" err="1" smtClean="0"/>
              <a:t>Quem</a:t>
            </a:r>
            <a:r>
              <a:rPr lang="en-US" dirty="0" smtClean="0"/>
              <a:t> </a:t>
            </a:r>
            <a:r>
              <a:rPr lang="en-US" dirty="0" err="1" smtClean="0"/>
              <a:t>Quaeritis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6. </a:t>
            </a:r>
            <a:r>
              <a:rPr lang="en-US"/>
              <a:t>Religious and civic theatre of the Middle Ages was usually staged outdoors.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817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Chapter 13</vt:lpstr>
      <vt:lpstr>Context</vt:lpstr>
      <vt:lpstr>Early Medieval Drama and Theatre</vt:lpstr>
      <vt:lpstr>Hroswitha</vt:lpstr>
      <vt:lpstr>Ethelwood</vt:lpstr>
      <vt:lpstr>Medieval Conventions</vt:lpstr>
      <vt:lpstr>Other Dramatic Evolutions</vt:lpstr>
      <vt:lpstr>Culture and Theatre</vt:lpstr>
      <vt:lpstr>Religious Drama outside the Church</vt:lpstr>
      <vt:lpstr>Religious Plays</vt:lpstr>
      <vt:lpstr>Shared Characteristics</vt:lpstr>
      <vt:lpstr>Staging Religious Plays</vt:lpstr>
      <vt:lpstr>Slide 13</vt:lpstr>
      <vt:lpstr>Secular Drama</vt:lpstr>
      <vt:lpstr>Slide 15</vt:lpstr>
      <vt:lpstr>Describe this medieval stage. Why is this arrangement call simultaneous staging? Where is the platea?</vt:lpstr>
      <vt:lpstr>How is this arrangement different from the previous image?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dc:creator>Elizabeth Odermann</dc:creator>
  <cp:lastModifiedBy>Elizabeth Odermann</cp:lastModifiedBy>
  <cp:revision>19</cp:revision>
  <dcterms:created xsi:type="dcterms:W3CDTF">2012-03-05T14:28:45Z</dcterms:created>
  <dcterms:modified xsi:type="dcterms:W3CDTF">2012-03-05T17:38:25Z</dcterms:modified>
</cp:coreProperties>
</file>