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66" r:id="rId3"/>
    <p:sldId id="267" r:id="rId4"/>
    <p:sldId id="268" r:id="rId5"/>
    <p:sldId id="270" r:id="rId6"/>
    <p:sldId id="271" r:id="rId7"/>
    <p:sldId id="272" r:id="rId8"/>
    <p:sldId id="273" r:id="rId9"/>
    <p:sldId id="274" r:id="rId10"/>
    <p:sldId id="262" r:id="rId11"/>
    <p:sldId id="275" r:id="rId12"/>
    <p:sldId id="263" r:id="rId13"/>
    <p:sldId id="257" r:id="rId14"/>
    <p:sldId id="258" r:id="rId15"/>
    <p:sldId id="259" r:id="rId16"/>
    <p:sldId id="260" r:id="rId17"/>
    <p:sldId id="261" r:id="rId18"/>
    <p:sldId id="277" r:id="rId19"/>
    <p:sldId id="276"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67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0825" cy="6850063"/>
            <a:chOff x="0" y="0"/>
            <a:chExt cx="5758" cy="4315"/>
          </a:xfrm>
        </p:grpSpPr>
        <p:grpSp>
          <p:nvGrpSpPr>
            <p:cNvPr id="6147" name="Group 3"/>
            <p:cNvGrpSpPr>
              <a:grpSpLocks/>
            </p:cNvGrpSpPr>
            <p:nvPr userDrawn="1"/>
          </p:nvGrpSpPr>
          <p:grpSpPr bwMode="auto">
            <a:xfrm>
              <a:off x="1728" y="2230"/>
              <a:ext cx="4027" cy="2085"/>
              <a:chOff x="1728" y="2230"/>
              <a:chExt cx="4027" cy="2085"/>
            </a:xfrm>
          </p:grpSpPr>
          <p:sp>
            <p:nvSpPr>
              <p:cNvPr id="614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en-US"/>
              </a:p>
            </p:txBody>
          </p:sp>
          <p:sp>
            <p:nvSpPr>
              <p:cNvPr id="614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en-US"/>
              </a:p>
            </p:txBody>
          </p:sp>
          <p:sp>
            <p:nvSpPr>
              <p:cNvPr id="615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en-US"/>
              </a:p>
            </p:txBody>
          </p:sp>
          <p:sp>
            <p:nvSpPr>
              <p:cNvPr id="615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en-US"/>
              </a:p>
            </p:txBody>
          </p:sp>
          <p:sp>
            <p:nvSpPr>
              <p:cNvPr id="615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en-US"/>
              </a:p>
            </p:txBody>
          </p:sp>
        </p:grpSp>
        <p:sp>
          <p:nvSpPr>
            <p:cNvPr id="6153"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6154"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615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615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157" name="Rectangle 13"/>
          <p:cNvSpPr>
            <a:spLocks noGrp="1" noChangeArrowheads="1"/>
          </p:cNvSpPr>
          <p:nvPr>
            <p:ph type="dt" sz="quarter" idx="2"/>
          </p:nvPr>
        </p:nvSpPr>
        <p:spPr>
          <a:xfrm>
            <a:off x="457200" y="6248400"/>
            <a:ext cx="2133600" cy="476250"/>
          </a:xfrm>
        </p:spPr>
        <p:txBody>
          <a:bodyPr/>
          <a:lstStyle>
            <a:lvl1pPr>
              <a:defRPr/>
            </a:lvl1pPr>
          </a:lstStyle>
          <a:p>
            <a:endParaRPr lang="en-US"/>
          </a:p>
        </p:txBody>
      </p:sp>
      <p:sp>
        <p:nvSpPr>
          <p:cNvPr id="6158" name="Rectangle 14"/>
          <p:cNvSpPr>
            <a:spLocks noGrp="1" noChangeArrowheads="1"/>
          </p:cNvSpPr>
          <p:nvPr>
            <p:ph type="ftr" sz="quarter" idx="3"/>
          </p:nvPr>
        </p:nvSpPr>
        <p:spPr>
          <a:xfrm>
            <a:off x="3124200" y="6251575"/>
            <a:ext cx="2895600" cy="476250"/>
          </a:xfrm>
        </p:spPr>
        <p:txBody>
          <a:bodyPr/>
          <a:lstStyle>
            <a:lvl1pPr>
              <a:defRPr/>
            </a:lvl1pPr>
          </a:lstStyle>
          <a:p>
            <a:endParaRPr lang="en-US"/>
          </a:p>
        </p:txBody>
      </p:sp>
      <p:sp>
        <p:nvSpPr>
          <p:cNvPr id="6159" name="Rectangle 15"/>
          <p:cNvSpPr>
            <a:spLocks noGrp="1" noChangeArrowheads="1"/>
          </p:cNvSpPr>
          <p:nvPr>
            <p:ph type="sldNum" sz="quarter" idx="4"/>
          </p:nvPr>
        </p:nvSpPr>
        <p:spPr>
          <a:xfrm>
            <a:off x="6553200" y="6254750"/>
            <a:ext cx="2133600" cy="476250"/>
          </a:xfrm>
        </p:spPr>
        <p:txBody>
          <a:bodyPr/>
          <a:lstStyle>
            <a:lvl1pPr>
              <a:defRPr/>
            </a:lvl1pPr>
          </a:lstStyle>
          <a:p>
            <a:fld id="{4E9C9785-7804-411C-A417-2E683D24F797}"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CF64BD1-5AB5-45F8-B66F-F634BBE91B3D}"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89BDB44-CC08-4165-8C81-90AA11690E5D}"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631E9F1B-1633-425E-A29D-15C10AF8C2F2}"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5A565ED8-3540-4109-97F7-A05178B087A3}"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7C99CE8E-7447-4E95-B17C-2E973AA0D8F0}"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8BAA0449-C1E6-422E-B1B6-BE51FEE10053}"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7060286F-2349-4D78-980B-C8FAF45BF035}"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E90105CC-2D2E-48A2-BF84-E001400A359C}"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6D24DD01-405C-4475-B7B3-9FC503CF92B0}"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8EDB15FB-8BFD-420D-AEA3-D2F524FA40A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51575"/>
            <a:ext cx="2133600" cy="47625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76250"/>
          </a:xfrm>
        </p:spPr>
        <p:txBody>
          <a:bodyPr/>
          <a:lstStyle>
            <a:lvl1pPr>
              <a:defRPr/>
            </a:lvl1pPr>
          </a:lstStyle>
          <a:p>
            <a:fld id="{3EE4353D-788C-438D-9F62-A875F70F767E}" type="slidenum">
              <a:rPr lang="en-US"/>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512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A885C660-55DE-4085-97C8-859A5246849B}" type="slidenum">
              <a:rPr lang="en-US"/>
              <a:pPr/>
              <a:t>‹#›</a:t>
            </a:fld>
            <a:endParaRPr lang="en-US"/>
          </a:p>
        </p:txBody>
      </p:sp>
      <p:grpSp>
        <p:nvGrpSpPr>
          <p:cNvPr id="5124" name="Group 4"/>
          <p:cNvGrpSpPr>
            <a:grpSpLocks/>
          </p:cNvGrpSpPr>
          <p:nvPr/>
        </p:nvGrpSpPr>
        <p:grpSpPr bwMode="auto">
          <a:xfrm>
            <a:off x="0" y="0"/>
            <a:ext cx="9140825" cy="6850063"/>
            <a:chOff x="0" y="0"/>
            <a:chExt cx="5758" cy="4315"/>
          </a:xfrm>
        </p:grpSpPr>
        <p:grpSp>
          <p:nvGrpSpPr>
            <p:cNvPr id="5125" name="Group 5"/>
            <p:cNvGrpSpPr>
              <a:grpSpLocks/>
            </p:cNvGrpSpPr>
            <p:nvPr userDrawn="1"/>
          </p:nvGrpSpPr>
          <p:grpSpPr bwMode="auto">
            <a:xfrm>
              <a:off x="1728" y="2230"/>
              <a:ext cx="4027" cy="2085"/>
              <a:chOff x="1728" y="2230"/>
              <a:chExt cx="4027" cy="2085"/>
            </a:xfrm>
          </p:grpSpPr>
          <p:sp>
            <p:nvSpPr>
              <p:cNvPr id="512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en-US"/>
              </a:p>
            </p:txBody>
          </p:sp>
          <p:sp>
            <p:nvSpPr>
              <p:cNvPr id="512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en-US"/>
              </a:p>
            </p:txBody>
          </p:sp>
          <p:sp>
            <p:nvSpPr>
              <p:cNvPr id="512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en-US"/>
              </a:p>
            </p:txBody>
          </p:sp>
          <p:sp>
            <p:nvSpPr>
              <p:cNvPr id="512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en-US"/>
              </a:p>
            </p:txBody>
          </p:sp>
          <p:sp>
            <p:nvSpPr>
              <p:cNvPr id="513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en-US"/>
              </a:p>
            </p:txBody>
          </p:sp>
        </p:grpSp>
        <p:sp>
          <p:nvSpPr>
            <p:cNvPr id="513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513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513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3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endParaRPr lang="en-US"/>
          </a:p>
        </p:txBody>
      </p:sp>
      <p:sp>
        <p:nvSpPr>
          <p:cNvPr id="513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The Enlightenment Spreads</a:t>
            </a:r>
          </a:p>
        </p:txBody>
      </p:sp>
      <p:sp>
        <p:nvSpPr>
          <p:cNvPr id="2051" name="Rectangle 3"/>
          <p:cNvSpPr>
            <a:spLocks noGrp="1" noChangeArrowheads="1"/>
          </p:cNvSpPr>
          <p:nvPr>
            <p:ph type="subTitle" idx="1"/>
          </p:nvPr>
        </p:nvSpPr>
        <p:spPr/>
        <p:txBody>
          <a:bodyPr/>
          <a:lstStyle/>
          <a:p>
            <a:r>
              <a:rPr lang="en-US"/>
              <a:t>Chapter 22, Section 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t>Baroque Music</a:t>
            </a:r>
          </a:p>
        </p:txBody>
      </p:sp>
      <p:sp>
        <p:nvSpPr>
          <p:cNvPr id="17411" name="Rectangle 3"/>
          <p:cNvSpPr>
            <a:spLocks noGrp="1" noChangeArrowheads="1"/>
          </p:cNvSpPr>
          <p:nvPr>
            <p:ph type="body" idx="1"/>
          </p:nvPr>
        </p:nvSpPr>
        <p:spPr/>
        <p:txBody>
          <a:bodyPr/>
          <a:lstStyle/>
          <a:p>
            <a:r>
              <a:rPr lang="en-US" sz="4800"/>
              <a:t>Representative Composers</a:t>
            </a:r>
          </a:p>
          <a:p>
            <a:pPr lvl="1"/>
            <a:r>
              <a:rPr lang="en-US" sz="4400"/>
              <a:t>Antonio Vivaldi</a:t>
            </a:r>
          </a:p>
          <a:p>
            <a:pPr lvl="1"/>
            <a:r>
              <a:rPr lang="en-US" sz="4400"/>
              <a:t>Johann Sebastian Bach</a:t>
            </a:r>
          </a:p>
          <a:p>
            <a:pPr lvl="1"/>
            <a:r>
              <a:rPr lang="en-US" sz="4400"/>
              <a:t>George Friedrich Handel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r>
              <a:rPr lang="en-US"/>
              <a:t>Antonio Vivaldi (1678-1741)</a:t>
            </a:r>
          </a:p>
        </p:txBody>
      </p:sp>
      <p:sp>
        <p:nvSpPr>
          <p:cNvPr id="18436" name="Rectangle 4"/>
          <p:cNvSpPr>
            <a:spLocks noGrp="1" noChangeArrowheads="1"/>
          </p:cNvSpPr>
          <p:nvPr>
            <p:ph type="body" sz="half" idx="1"/>
          </p:nvPr>
        </p:nvSpPr>
        <p:spPr/>
        <p:txBody>
          <a:bodyPr/>
          <a:lstStyle/>
          <a:p>
            <a:r>
              <a:rPr lang="en-US" sz="2800"/>
              <a:t>Representative Works</a:t>
            </a:r>
          </a:p>
          <a:p>
            <a:pPr lvl="1"/>
            <a:r>
              <a:rPr lang="en-US" sz="2400"/>
              <a:t>Most famous work </a:t>
            </a:r>
            <a:r>
              <a:rPr lang="en-US" sz="2400" i="1"/>
              <a:t>Le quattro stagioni</a:t>
            </a:r>
            <a:r>
              <a:rPr lang="en-US" sz="2400"/>
              <a:t> (</a:t>
            </a:r>
            <a:r>
              <a:rPr lang="en-US" sz="2400" i="1"/>
              <a:t>The Four Seasons</a:t>
            </a:r>
            <a:r>
              <a:rPr lang="en-US" sz="2400"/>
              <a:t>) written in 1723.</a:t>
            </a:r>
          </a:p>
          <a:p>
            <a:pPr lvl="1"/>
            <a:r>
              <a:rPr lang="en-US" sz="2400"/>
              <a:t>46 operas</a:t>
            </a:r>
          </a:p>
          <a:p>
            <a:pPr lvl="1"/>
            <a:r>
              <a:rPr lang="en-US" sz="2400"/>
              <a:t>76 sonatas</a:t>
            </a:r>
          </a:p>
          <a:p>
            <a:pPr lvl="1"/>
            <a:r>
              <a:rPr lang="en-US" sz="2400"/>
              <a:t>Chamber music</a:t>
            </a:r>
          </a:p>
          <a:p>
            <a:pPr lvl="1"/>
            <a:r>
              <a:rPr lang="en-US" sz="2400"/>
              <a:t>Sacred music</a:t>
            </a:r>
          </a:p>
          <a:p>
            <a:pPr lvl="1"/>
            <a:endParaRPr lang="en-US" sz="2400"/>
          </a:p>
          <a:p>
            <a:pPr lvl="1"/>
            <a:endParaRPr lang="en-US" sz="2400"/>
          </a:p>
        </p:txBody>
      </p:sp>
      <p:pic>
        <p:nvPicPr>
          <p:cNvPr id="18439" name="Picture 7" descr="Antonio_Vivaldi"/>
          <p:cNvPicPr>
            <a:picLocks noGrp="1" noChangeAspect="1" noChangeArrowheads="1"/>
          </p:cNvPicPr>
          <p:nvPr>
            <p:ph type="clipArt" sz="half" idx="2"/>
          </p:nvPr>
        </p:nvPicPr>
        <p:blipFill>
          <a:blip r:embed="rId2" cstate="print"/>
          <a:srcRect/>
          <a:stretch>
            <a:fillRect/>
          </a:stretch>
        </p:blipFill>
        <p:spPr>
          <a:xfrm>
            <a:off x="4860925" y="1600200"/>
            <a:ext cx="3613150" cy="45259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en-US" sz="4000"/>
              <a:t>Johann Sebastian Bach (1685-1750)</a:t>
            </a:r>
          </a:p>
        </p:txBody>
      </p:sp>
      <p:sp>
        <p:nvSpPr>
          <p:cNvPr id="20484" name="Rectangle 4"/>
          <p:cNvSpPr>
            <a:spLocks noGrp="1" noChangeArrowheads="1"/>
          </p:cNvSpPr>
          <p:nvPr>
            <p:ph type="body" sz="half" idx="1"/>
          </p:nvPr>
        </p:nvSpPr>
        <p:spPr/>
        <p:txBody>
          <a:bodyPr/>
          <a:lstStyle/>
          <a:p>
            <a:r>
              <a:rPr lang="en-US" sz="2800"/>
              <a:t>Representative Works</a:t>
            </a:r>
          </a:p>
          <a:p>
            <a:pPr lvl="1"/>
            <a:r>
              <a:rPr lang="en-US" sz="2400"/>
              <a:t>cantatas</a:t>
            </a:r>
          </a:p>
          <a:p>
            <a:pPr lvl="1"/>
            <a:r>
              <a:rPr lang="en-US" sz="2400"/>
              <a:t>chorales</a:t>
            </a:r>
          </a:p>
          <a:p>
            <a:pPr lvl="1"/>
            <a:r>
              <a:rPr lang="en-US" sz="2400"/>
              <a:t>organ works</a:t>
            </a:r>
          </a:p>
          <a:p>
            <a:pPr lvl="1"/>
            <a:r>
              <a:rPr lang="en-US" sz="2400"/>
              <a:t>lute music</a:t>
            </a:r>
          </a:p>
          <a:p>
            <a:pPr lvl="1"/>
            <a:r>
              <a:rPr lang="en-US" sz="2400"/>
              <a:t>chamber music</a:t>
            </a:r>
          </a:p>
          <a:p>
            <a:pPr lvl="1"/>
            <a:r>
              <a:rPr lang="en-US" sz="2400"/>
              <a:t>canons and fugues</a:t>
            </a:r>
          </a:p>
          <a:p>
            <a:r>
              <a:rPr lang="en-US" sz="2800"/>
              <a:t>Famous piece: “Jesu Joy of Man’s Desiring”</a:t>
            </a:r>
          </a:p>
          <a:p>
            <a:pPr lvl="1"/>
            <a:endParaRPr lang="en-US" sz="2400"/>
          </a:p>
        </p:txBody>
      </p:sp>
      <p:pic>
        <p:nvPicPr>
          <p:cNvPr id="20487" name="Picture 7" descr="Johann_Sebastian_Bach"/>
          <p:cNvPicPr>
            <a:picLocks noGrp="1" noChangeAspect="1" noChangeArrowheads="1"/>
          </p:cNvPicPr>
          <p:nvPr>
            <p:ph type="clipArt" sz="half" idx="2"/>
          </p:nvPr>
        </p:nvPicPr>
        <p:blipFill>
          <a:blip r:embed="rId2" cstate="print"/>
          <a:srcRect/>
          <a:stretch>
            <a:fillRect/>
          </a:stretch>
        </p:blipFill>
        <p:spPr>
          <a:xfrm>
            <a:off x="5181600" y="1676400"/>
            <a:ext cx="3587750" cy="44196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a:t>Classical Music</a:t>
            </a:r>
          </a:p>
        </p:txBody>
      </p:sp>
      <p:sp>
        <p:nvSpPr>
          <p:cNvPr id="24579" name="Rectangle 3"/>
          <p:cNvSpPr>
            <a:spLocks noGrp="1" noChangeArrowheads="1"/>
          </p:cNvSpPr>
          <p:nvPr>
            <p:ph type="body" idx="1"/>
          </p:nvPr>
        </p:nvSpPr>
        <p:spPr/>
        <p:txBody>
          <a:bodyPr/>
          <a:lstStyle/>
          <a:p>
            <a:r>
              <a:rPr lang="en-US" sz="4400"/>
              <a:t>Representative Composers</a:t>
            </a:r>
          </a:p>
          <a:p>
            <a:pPr lvl="1"/>
            <a:r>
              <a:rPr lang="en-US" sz="4000"/>
              <a:t>Joseph Haydn</a:t>
            </a:r>
          </a:p>
          <a:p>
            <a:pPr lvl="1"/>
            <a:r>
              <a:rPr lang="en-US" sz="4000"/>
              <a:t>Wolfgang Amadeus Mozart</a:t>
            </a:r>
          </a:p>
          <a:p>
            <a:pPr lvl="1"/>
            <a:r>
              <a:rPr lang="en-US" sz="4000"/>
              <a:t>Ludwig van Beethoven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n-US"/>
              <a:t>Joseph Haydn (1732-1809)</a:t>
            </a:r>
          </a:p>
        </p:txBody>
      </p:sp>
      <p:sp>
        <p:nvSpPr>
          <p:cNvPr id="26628" name="Rectangle 4"/>
          <p:cNvSpPr>
            <a:spLocks noGrp="1" noChangeArrowheads="1"/>
          </p:cNvSpPr>
          <p:nvPr>
            <p:ph type="body" sz="half" idx="1"/>
          </p:nvPr>
        </p:nvSpPr>
        <p:spPr/>
        <p:txBody>
          <a:bodyPr/>
          <a:lstStyle/>
          <a:p>
            <a:r>
              <a:rPr lang="en-US" sz="2800"/>
              <a:t>Known as “Father of the Symphony” and “Father of the String Quartet”</a:t>
            </a:r>
          </a:p>
          <a:p>
            <a:r>
              <a:rPr lang="en-US" sz="2800"/>
              <a:t>Representative Works</a:t>
            </a:r>
          </a:p>
          <a:p>
            <a:pPr lvl="1"/>
            <a:r>
              <a:rPr lang="en-US" sz="2400"/>
              <a:t>104 Symphonies</a:t>
            </a:r>
          </a:p>
          <a:p>
            <a:pPr lvl="1"/>
            <a:r>
              <a:rPr lang="en-US" sz="2400"/>
              <a:t>numerous concertos for various instruments</a:t>
            </a:r>
          </a:p>
          <a:p>
            <a:pPr lvl="1"/>
            <a:r>
              <a:rPr lang="en-US" sz="2400"/>
              <a:t>15 operas</a:t>
            </a:r>
          </a:p>
          <a:p>
            <a:pPr lvl="1"/>
            <a:r>
              <a:rPr lang="en-US" sz="2400"/>
              <a:t>other music</a:t>
            </a:r>
          </a:p>
          <a:p>
            <a:endParaRPr lang="en-US" sz="2800"/>
          </a:p>
        </p:txBody>
      </p:sp>
      <p:pic>
        <p:nvPicPr>
          <p:cNvPr id="26631" name="Picture 7" descr="Haydn_portrait_by_Thomas_Hardy_%28small%29"/>
          <p:cNvPicPr>
            <a:picLocks noGrp="1" noChangeAspect="1" noChangeArrowheads="1"/>
          </p:cNvPicPr>
          <p:nvPr>
            <p:ph type="clipArt" sz="half" idx="2"/>
          </p:nvPr>
        </p:nvPicPr>
        <p:blipFill>
          <a:blip r:embed="rId2" cstate="print"/>
          <a:srcRect/>
          <a:stretch>
            <a:fillRect/>
          </a:stretch>
        </p:blipFill>
        <p:spPr>
          <a:xfrm>
            <a:off x="5334000" y="1752600"/>
            <a:ext cx="3475038" cy="37338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en-US" sz="3600"/>
              <a:t>Wolfgang Amadeus Mozart (1756-1791)</a:t>
            </a:r>
          </a:p>
        </p:txBody>
      </p:sp>
      <p:sp>
        <p:nvSpPr>
          <p:cNvPr id="28676" name="Rectangle 4"/>
          <p:cNvSpPr>
            <a:spLocks noGrp="1" noChangeArrowheads="1"/>
          </p:cNvSpPr>
          <p:nvPr>
            <p:ph type="body" sz="half" idx="1"/>
          </p:nvPr>
        </p:nvSpPr>
        <p:spPr/>
        <p:txBody>
          <a:bodyPr/>
          <a:lstStyle/>
          <a:p>
            <a:pPr>
              <a:lnSpc>
                <a:spcPct val="90000"/>
              </a:lnSpc>
            </a:pPr>
            <a:r>
              <a:rPr lang="en-US" sz="2800"/>
              <a:t>Representative works</a:t>
            </a:r>
          </a:p>
          <a:p>
            <a:pPr lvl="1">
              <a:lnSpc>
                <a:spcPct val="90000"/>
              </a:lnSpc>
            </a:pPr>
            <a:r>
              <a:rPr lang="en-US" sz="2400"/>
              <a:t>23 operas</a:t>
            </a:r>
          </a:p>
          <a:p>
            <a:pPr lvl="1">
              <a:lnSpc>
                <a:spcPct val="90000"/>
              </a:lnSpc>
            </a:pPr>
            <a:r>
              <a:rPr lang="en-US" sz="2400"/>
              <a:t>numerous symphonies</a:t>
            </a:r>
          </a:p>
          <a:p>
            <a:pPr lvl="2">
              <a:lnSpc>
                <a:spcPct val="90000"/>
              </a:lnSpc>
            </a:pPr>
            <a:r>
              <a:rPr lang="en-US" sz="2000"/>
              <a:t>“Toy Symphony”</a:t>
            </a:r>
          </a:p>
          <a:p>
            <a:pPr lvl="1">
              <a:lnSpc>
                <a:spcPct val="90000"/>
              </a:lnSpc>
            </a:pPr>
            <a:r>
              <a:rPr lang="en-US" sz="2400"/>
              <a:t>concertos</a:t>
            </a:r>
          </a:p>
          <a:p>
            <a:pPr lvl="2">
              <a:lnSpc>
                <a:spcPct val="90000"/>
              </a:lnSpc>
            </a:pPr>
            <a:r>
              <a:rPr lang="en-US" sz="2000"/>
              <a:t>“Flute concerto no. 2 in D Major, K 314”</a:t>
            </a:r>
          </a:p>
          <a:p>
            <a:pPr lvl="1">
              <a:lnSpc>
                <a:spcPct val="90000"/>
              </a:lnSpc>
            </a:pPr>
            <a:r>
              <a:rPr lang="en-US" sz="2400"/>
              <a:t>piano music</a:t>
            </a:r>
          </a:p>
          <a:p>
            <a:pPr lvl="1">
              <a:lnSpc>
                <a:spcPct val="90000"/>
              </a:lnSpc>
            </a:pPr>
            <a:r>
              <a:rPr lang="en-US" sz="2400"/>
              <a:t>chamber music</a:t>
            </a:r>
          </a:p>
          <a:p>
            <a:pPr lvl="1">
              <a:lnSpc>
                <a:spcPct val="90000"/>
              </a:lnSpc>
            </a:pPr>
            <a:r>
              <a:rPr lang="en-US" sz="2400"/>
              <a:t>sacred music</a:t>
            </a:r>
          </a:p>
          <a:p>
            <a:pPr lvl="2">
              <a:lnSpc>
                <a:spcPct val="90000"/>
              </a:lnSpc>
            </a:pPr>
            <a:r>
              <a:rPr lang="en-US" sz="2000"/>
              <a:t>masses</a:t>
            </a:r>
          </a:p>
          <a:p>
            <a:pPr lvl="1">
              <a:lnSpc>
                <a:spcPct val="90000"/>
              </a:lnSpc>
            </a:pPr>
            <a:endParaRPr lang="en-US" sz="2400"/>
          </a:p>
        </p:txBody>
      </p:sp>
      <p:pic>
        <p:nvPicPr>
          <p:cNvPr id="28679" name="Picture 7" descr="Croce-Mozart-Detail"/>
          <p:cNvPicPr>
            <a:picLocks noGrp="1" noChangeAspect="1" noChangeArrowheads="1"/>
          </p:cNvPicPr>
          <p:nvPr>
            <p:ph type="clipArt" sz="half" idx="2"/>
          </p:nvPr>
        </p:nvPicPr>
        <p:blipFill>
          <a:blip r:embed="rId2" cstate="print"/>
          <a:srcRect/>
          <a:stretch>
            <a:fillRect/>
          </a:stretch>
        </p:blipFill>
        <p:spPr>
          <a:xfrm>
            <a:off x="4921250" y="1600200"/>
            <a:ext cx="3490913" cy="4525963"/>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en-US"/>
              <a:t>Ludwig van Beethoven</a:t>
            </a:r>
          </a:p>
        </p:txBody>
      </p:sp>
      <p:sp>
        <p:nvSpPr>
          <p:cNvPr id="29700" name="Rectangle 4"/>
          <p:cNvSpPr>
            <a:spLocks noGrp="1" noChangeArrowheads="1"/>
          </p:cNvSpPr>
          <p:nvPr>
            <p:ph type="body" sz="half" idx="1"/>
          </p:nvPr>
        </p:nvSpPr>
        <p:spPr/>
        <p:txBody>
          <a:bodyPr/>
          <a:lstStyle/>
          <a:p>
            <a:r>
              <a:rPr lang="en-US" sz="2800"/>
              <a:t>Representative Works</a:t>
            </a:r>
          </a:p>
          <a:p>
            <a:pPr lvl="1"/>
            <a:r>
              <a:rPr lang="en-US" sz="2400"/>
              <a:t>Symphonies (5</a:t>
            </a:r>
            <a:r>
              <a:rPr lang="en-US" sz="2400" baseline="30000"/>
              <a:t>th</a:t>
            </a:r>
            <a:r>
              <a:rPr lang="en-US" sz="2400"/>
              <a:t> and 9</a:t>
            </a:r>
            <a:r>
              <a:rPr lang="en-US" sz="2400" baseline="30000"/>
              <a:t>th</a:t>
            </a:r>
            <a:r>
              <a:rPr lang="en-US" sz="2400"/>
              <a:t> probably the most famous)</a:t>
            </a:r>
          </a:p>
          <a:p>
            <a:pPr lvl="1"/>
            <a:r>
              <a:rPr lang="en-US" sz="2400"/>
              <a:t>Piano music</a:t>
            </a:r>
          </a:p>
          <a:p>
            <a:pPr lvl="2"/>
            <a:r>
              <a:rPr lang="en-US" sz="2000"/>
              <a:t>“Fur Elise”</a:t>
            </a:r>
          </a:p>
          <a:p>
            <a:pPr lvl="1"/>
            <a:r>
              <a:rPr lang="en-US" sz="2400"/>
              <a:t>Vocal music</a:t>
            </a:r>
          </a:p>
          <a:p>
            <a:pPr lvl="2"/>
            <a:r>
              <a:rPr lang="en-US" sz="2000"/>
              <a:t>Operas</a:t>
            </a:r>
          </a:p>
          <a:p>
            <a:pPr lvl="2"/>
            <a:r>
              <a:rPr lang="en-US" sz="2000"/>
              <a:t>Choral music</a:t>
            </a:r>
          </a:p>
        </p:txBody>
      </p:sp>
      <p:pic>
        <p:nvPicPr>
          <p:cNvPr id="29703" name="Picture 7" descr="Beethoven"/>
          <p:cNvPicPr>
            <a:picLocks noGrp="1" noChangeAspect="1" noChangeArrowheads="1"/>
          </p:cNvPicPr>
          <p:nvPr>
            <p:ph type="clipArt" sz="half" idx="2"/>
          </p:nvPr>
        </p:nvPicPr>
        <p:blipFill>
          <a:blip r:embed="rId2" cstate="print"/>
          <a:srcRect/>
          <a:stretch>
            <a:fillRect/>
          </a:stretch>
        </p:blipFill>
        <p:spPr>
          <a:xfrm>
            <a:off x="4800600" y="1600200"/>
            <a:ext cx="3665538" cy="45720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en-US"/>
              <a:t>Enlightened Despots</a:t>
            </a:r>
          </a:p>
        </p:txBody>
      </p:sp>
      <p:sp>
        <p:nvSpPr>
          <p:cNvPr id="32771" name="Rectangle 3"/>
          <p:cNvSpPr>
            <a:spLocks noGrp="1" noChangeArrowheads="1"/>
          </p:cNvSpPr>
          <p:nvPr>
            <p:ph type="body" idx="1"/>
          </p:nvPr>
        </p:nvSpPr>
        <p:spPr/>
        <p:txBody>
          <a:bodyPr/>
          <a:lstStyle/>
          <a:p>
            <a:r>
              <a:rPr lang="en-US"/>
              <a:t>Frederick II (the Great) of Prussia</a:t>
            </a:r>
          </a:p>
          <a:p>
            <a:r>
              <a:rPr lang="en-US"/>
              <a:t>Joseph II of Austria</a:t>
            </a:r>
          </a:p>
          <a:p>
            <a:r>
              <a:rPr lang="en-US"/>
              <a:t>Catherine II (the Great) of Russia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r>
              <a:rPr lang="en-US" sz="4000"/>
              <a:t>Frederick II (the Great) of Prussia</a:t>
            </a:r>
          </a:p>
        </p:txBody>
      </p:sp>
      <p:sp>
        <p:nvSpPr>
          <p:cNvPr id="12291" name="Rectangle 3"/>
          <p:cNvSpPr>
            <a:spLocks noGrp="1" noChangeArrowheads="1"/>
          </p:cNvSpPr>
          <p:nvPr>
            <p:ph type="body" sz="half" idx="1"/>
          </p:nvPr>
        </p:nvSpPr>
        <p:spPr/>
        <p:txBody>
          <a:bodyPr/>
          <a:lstStyle/>
          <a:p>
            <a:r>
              <a:rPr lang="en-US" sz="2800">
                <a:effectLst/>
              </a:rPr>
              <a:t>Ruled Prussia from 1740 to 1786; granted religious freedoms, reduced censorship, improved education</a:t>
            </a:r>
          </a:p>
        </p:txBody>
      </p:sp>
      <p:pic>
        <p:nvPicPr>
          <p:cNvPr id="12294" name="Picture 6" descr="Friedrich_Zweite_Alt"/>
          <p:cNvPicPr>
            <a:picLocks noGrp="1" noChangeAspect="1" noChangeArrowheads="1"/>
          </p:cNvPicPr>
          <p:nvPr>
            <p:ph type="clipArt" sz="half" idx="2"/>
          </p:nvPr>
        </p:nvPicPr>
        <p:blipFill>
          <a:blip r:embed="rId2" cstate="print"/>
          <a:srcRect/>
          <a:stretch>
            <a:fillRect/>
          </a:stretch>
        </p:blipFill>
        <p:spPr>
          <a:xfrm>
            <a:off x="4851400" y="1639888"/>
            <a:ext cx="3632200" cy="4445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en-US"/>
              <a:t>Joseph II of Austria</a:t>
            </a:r>
          </a:p>
        </p:txBody>
      </p:sp>
      <p:sp>
        <p:nvSpPr>
          <p:cNvPr id="33796" name="Rectangle 4"/>
          <p:cNvSpPr>
            <a:spLocks noGrp="1" noChangeArrowheads="1"/>
          </p:cNvSpPr>
          <p:nvPr>
            <p:ph type="body" sz="half" idx="1"/>
          </p:nvPr>
        </p:nvSpPr>
        <p:spPr>
          <a:xfrm>
            <a:off x="457200" y="1600200"/>
            <a:ext cx="4419600" cy="4525963"/>
          </a:xfrm>
        </p:spPr>
        <p:txBody>
          <a:bodyPr/>
          <a:lstStyle/>
          <a:p>
            <a:pPr>
              <a:lnSpc>
                <a:spcPct val="80000"/>
              </a:lnSpc>
            </a:pPr>
            <a:r>
              <a:rPr lang="en-US" sz="2000"/>
              <a:t>Religion</a:t>
            </a:r>
          </a:p>
          <a:p>
            <a:pPr lvl="1">
              <a:lnSpc>
                <a:spcPct val="80000"/>
              </a:lnSpc>
            </a:pPr>
            <a:r>
              <a:rPr lang="en-US" sz="1800"/>
              <a:t>Joseph II had the most progressive policy of religion toleration in all of Europe. He granted toleration toward Jews as well as Protestants. His anti-clerical and liberal innovations provoked a visit from the Pope Pius VI in 1782. Joseph showed himself a good Catholic, but was not persuaded to change his liberal positions on religion.</a:t>
            </a:r>
          </a:p>
          <a:p>
            <a:pPr>
              <a:lnSpc>
                <a:spcPct val="80000"/>
              </a:lnSpc>
            </a:pPr>
            <a:r>
              <a:rPr lang="en-US" sz="2000"/>
              <a:t>The Arts</a:t>
            </a:r>
          </a:p>
          <a:p>
            <a:pPr lvl="1">
              <a:lnSpc>
                <a:spcPct val="80000"/>
              </a:lnSpc>
            </a:pPr>
            <a:r>
              <a:rPr lang="en-US" sz="1800"/>
              <a:t>He was known as the “musical king.” He was a huge patron of composers. He is featured prominently in the movie </a:t>
            </a:r>
            <a:r>
              <a:rPr lang="en-US" sz="1800" i="1"/>
              <a:t>Amadeus</a:t>
            </a:r>
            <a:r>
              <a:rPr lang="en-US" sz="1800"/>
              <a:t>, the fictionalized biography of Mozart.</a:t>
            </a:r>
          </a:p>
        </p:txBody>
      </p:sp>
      <p:pic>
        <p:nvPicPr>
          <p:cNvPr id="33801" name="Picture 9"/>
          <p:cNvPicPr>
            <a:picLocks noGrp="1" noChangeAspect="1" noChangeArrowheads="1"/>
          </p:cNvPicPr>
          <p:nvPr>
            <p:ph type="clipArt" sz="half" idx="2"/>
          </p:nvPr>
        </p:nvPicPr>
        <p:blipFill>
          <a:blip r:embed="rId2" cstate="print"/>
          <a:srcRect/>
          <a:stretch>
            <a:fillRect/>
          </a:stretch>
        </p:blipFill>
        <p:spPr>
          <a:xfrm>
            <a:off x="4876800" y="1295400"/>
            <a:ext cx="3759200" cy="5257800"/>
          </a:xfr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en-US"/>
              <a:t>Catherine II (the Great) of Russia</a:t>
            </a:r>
          </a:p>
        </p:txBody>
      </p:sp>
      <p:sp>
        <p:nvSpPr>
          <p:cNvPr id="13315" name="Rectangle 3"/>
          <p:cNvSpPr>
            <a:spLocks noGrp="1" noChangeArrowheads="1"/>
          </p:cNvSpPr>
          <p:nvPr>
            <p:ph type="body" sz="half" idx="1"/>
          </p:nvPr>
        </p:nvSpPr>
        <p:spPr/>
        <p:txBody>
          <a:bodyPr/>
          <a:lstStyle/>
          <a:p>
            <a:r>
              <a:rPr lang="en-US" sz="2800">
                <a:effectLst/>
              </a:rPr>
              <a:t>Ruled Russia from 1762 to 1796; put in place limited reforms; vastly enlarged the Russian empire</a:t>
            </a:r>
          </a:p>
        </p:txBody>
      </p:sp>
      <p:pic>
        <p:nvPicPr>
          <p:cNvPr id="13318" name="Picture 6" descr="Johann-Baptist_Lampi_d"/>
          <p:cNvPicPr>
            <a:picLocks noGrp="1" noChangeAspect="1" noChangeArrowheads="1"/>
          </p:cNvPicPr>
          <p:nvPr>
            <p:ph type="clipArt" sz="half" idx="2"/>
          </p:nvPr>
        </p:nvPicPr>
        <p:blipFill>
          <a:blip r:embed="rId2" cstate="print"/>
          <a:srcRect/>
          <a:stretch>
            <a:fillRect/>
          </a:stretch>
        </p:blipFill>
        <p:spPr>
          <a:xfrm>
            <a:off x="4724400" y="1371600"/>
            <a:ext cx="4137025" cy="51816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p:txBody>
          <a:bodyPr/>
          <a:lstStyle/>
          <a:p>
            <a:r>
              <a:rPr lang="en-US"/>
              <a:t>Diderot’s </a:t>
            </a:r>
            <a:r>
              <a:rPr lang="en-US" i="1"/>
              <a:t>Encyclopedia</a:t>
            </a:r>
          </a:p>
        </p:txBody>
      </p:sp>
      <p:sp>
        <p:nvSpPr>
          <p:cNvPr id="3075" name="Rectangle 3"/>
          <p:cNvSpPr>
            <a:spLocks noGrp="1" noChangeArrowheads="1"/>
          </p:cNvSpPr>
          <p:nvPr>
            <p:ph type="body" idx="1"/>
          </p:nvPr>
        </p:nvSpPr>
        <p:spPr/>
        <p:txBody>
          <a:bodyPr/>
          <a:lstStyle/>
          <a:p>
            <a:r>
              <a:rPr lang="en-US">
                <a:effectLst/>
              </a:rPr>
              <a:t>Diderot began to publish a series of books in 1751 that were compilations of articles from leading scholars. Even though the French government and the Catholic Church censored the </a:t>
            </a:r>
            <a:r>
              <a:rPr lang="en-US" i="1">
                <a:effectLst/>
              </a:rPr>
              <a:t>Encyclopedia, </a:t>
            </a:r>
            <a:r>
              <a:rPr lang="en-US">
                <a:effectLst/>
              </a:rPr>
              <a:t>it was responsible for spreading Enlightenment ideas all over Europe.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r>
              <a:rPr lang="en-US"/>
              <a:t>Neoclassical Style</a:t>
            </a:r>
          </a:p>
        </p:txBody>
      </p:sp>
      <p:sp>
        <p:nvSpPr>
          <p:cNvPr id="8195" name="Rectangle 3"/>
          <p:cNvSpPr>
            <a:spLocks noGrp="1" noChangeArrowheads="1"/>
          </p:cNvSpPr>
          <p:nvPr>
            <p:ph type="body" idx="1"/>
          </p:nvPr>
        </p:nvSpPr>
        <p:spPr/>
        <p:txBody>
          <a:bodyPr/>
          <a:lstStyle/>
          <a:p>
            <a:r>
              <a:rPr lang="en-US" i="1">
                <a:effectLst/>
              </a:rPr>
              <a:t>Neoclassical</a:t>
            </a:r>
            <a:r>
              <a:rPr lang="en-US">
                <a:effectLst/>
              </a:rPr>
              <a:t> art began to replace </a:t>
            </a:r>
            <a:r>
              <a:rPr lang="en-US" i="1">
                <a:effectLst/>
              </a:rPr>
              <a:t>baroque</a:t>
            </a:r>
            <a:r>
              <a:rPr lang="en-US">
                <a:effectLst/>
              </a:rPr>
              <a:t> art during the late 1700s. Neoclassical art followed a simple and elegant style that drew on ideas from classical Greece and Rome.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r>
              <a:rPr lang="en-US" sz="4000"/>
              <a:t>Changes in music during the Enlightenment</a:t>
            </a:r>
          </a:p>
        </p:txBody>
      </p:sp>
      <p:sp>
        <p:nvSpPr>
          <p:cNvPr id="9219" name="Rectangle 3"/>
          <p:cNvSpPr>
            <a:spLocks noGrp="1" noChangeArrowheads="1"/>
          </p:cNvSpPr>
          <p:nvPr>
            <p:ph type="body" idx="1"/>
          </p:nvPr>
        </p:nvSpPr>
        <p:spPr/>
        <p:txBody>
          <a:bodyPr/>
          <a:lstStyle/>
          <a:p>
            <a:r>
              <a:rPr lang="en-US" i="1">
                <a:effectLst/>
              </a:rPr>
              <a:t>Classical</a:t>
            </a:r>
            <a:r>
              <a:rPr lang="en-US">
                <a:effectLst/>
              </a:rPr>
              <a:t> music, with a new, lighter style, emerged during the Enlightenment. Haydn, Mozart, and Beethoven were three classical composers from Austria.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sz="4000"/>
              <a:t>Changes in literature during the Enlightenment</a:t>
            </a:r>
          </a:p>
        </p:txBody>
      </p:sp>
      <p:sp>
        <p:nvSpPr>
          <p:cNvPr id="10243" name="Rectangle 3"/>
          <p:cNvSpPr>
            <a:spLocks noGrp="1" noChangeArrowheads="1"/>
          </p:cNvSpPr>
          <p:nvPr>
            <p:ph type="body" idx="1"/>
          </p:nvPr>
        </p:nvSpPr>
        <p:spPr/>
        <p:txBody>
          <a:bodyPr/>
          <a:lstStyle/>
          <a:p>
            <a:r>
              <a:rPr lang="en-US">
                <a:effectLst/>
              </a:rPr>
              <a:t>Eighteenth century writers began writing novels, lengthy works of prose fiction. </a:t>
            </a:r>
            <a:r>
              <a:rPr lang="en-US" i="1">
                <a:effectLst/>
              </a:rPr>
              <a:t>Pamela, </a:t>
            </a:r>
            <a:r>
              <a:rPr lang="en-US">
                <a:effectLst/>
              </a:rPr>
              <a:t>by Samuel Richardson, is often considered the first English novel.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r>
              <a:rPr lang="en-US"/>
              <a:t>Enlightened despots</a:t>
            </a:r>
          </a:p>
        </p:txBody>
      </p:sp>
      <p:sp>
        <p:nvSpPr>
          <p:cNvPr id="11267" name="Rectangle 3"/>
          <p:cNvSpPr>
            <a:spLocks noGrp="1" noChangeArrowheads="1"/>
          </p:cNvSpPr>
          <p:nvPr>
            <p:ph type="body" idx="1"/>
          </p:nvPr>
        </p:nvSpPr>
        <p:spPr/>
        <p:txBody>
          <a:bodyPr/>
          <a:lstStyle/>
          <a:p>
            <a:r>
              <a:rPr lang="en-US">
                <a:effectLst/>
              </a:rPr>
              <a:t>Enlightened despots supported the ideas of the philosophes and made enlightenment reforms. Europe’s most important enlightened despots included Frederick II of Prussia, Joseph II of Austria, and Catherine the Great of Russia.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en-US"/>
              <a:t>Frederick II</a:t>
            </a:r>
          </a:p>
        </p:txBody>
      </p:sp>
      <p:sp>
        <p:nvSpPr>
          <p:cNvPr id="38915" name="Rectangle 3"/>
          <p:cNvSpPr>
            <a:spLocks noGrp="1" noChangeArrowheads="1"/>
          </p:cNvSpPr>
          <p:nvPr>
            <p:ph type="body" sz="half" idx="1"/>
          </p:nvPr>
        </p:nvSpPr>
        <p:spPr/>
        <p:txBody>
          <a:bodyPr/>
          <a:lstStyle/>
          <a:p>
            <a:r>
              <a:rPr lang="en-US" sz="2800">
                <a:effectLst/>
              </a:rPr>
              <a:t>Ruled Prussia from 1740 to 1786; granted religious freedoms, reduced censorship, improved education</a:t>
            </a:r>
          </a:p>
        </p:txBody>
      </p:sp>
      <p:pic>
        <p:nvPicPr>
          <p:cNvPr id="38916" name="Picture 4" descr="Friedrich_Zweite_Alt"/>
          <p:cNvPicPr>
            <a:picLocks noGrp="1" noChangeAspect="1" noChangeArrowheads="1"/>
          </p:cNvPicPr>
          <p:nvPr>
            <p:ph type="clipArt" sz="half" idx="2"/>
          </p:nvPr>
        </p:nvPicPr>
        <p:blipFill>
          <a:blip r:embed="rId2" cstate="print"/>
          <a:srcRect/>
          <a:stretch>
            <a:fillRect/>
          </a:stretch>
        </p:blipFill>
        <p:spPr>
          <a:xfrm>
            <a:off x="4851400" y="1639888"/>
            <a:ext cx="3632200" cy="44450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r>
              <a:rPr lang="en-US"/>
              <a:t>Catherine the Great</a:t>
            </a:r>
          </a:p>
        </p:txBody>
      </p:sp>
      <p:sp>
        <p:nvSpPr>
          <p:cNvPr id="37891" name="Rectangle 3"/>
          <p:cNvSpPr>
            <a:spLocks noGrp="1" noChangeArrowheads="1"/>
          </p:cNvSpPr>
          <p:nvPr>
            <p:ph type="body" sz="half" idx="1"/>
          </p:nvPr>
        </p:nvSpPr>
        <p:spPr/>
        <p:txBody>
          <a:bodyPr/>
          <a:lstStyle/>
          <a:p>
            <a:r>
              <a:rPr lang="en-US" sz="2800">
                <a:effectLst/>
              </a:rPr>
              <a:t>Ruled Russia from 1762 to 1796; put in place limited reforms; vastly enlarged the Russian empire</a:t>
            </a:r>
          </a:p>
        </p:txBody>
      </p:sp>
      <p:pic>
        <p:nvPicPr>
          <p:cNvPr id="37892" name="Picture 4" descr="Johann-Baptist_Lampi_d"/>
          <p:cNvPicPr>
            <a:picLocks noGrp="1" noChangeAspect="1" noChangeArrowheads="1"/>
          </p:cNvPicPr>
          <p:nvPr>
            <p:ph type="clipArt" sz="half" idx="2"/>
          </p:nvPr>
        </p:nvPicPr>
        <p:blipFill>
          <a:blip r:embed="rId2" cstate="print"/>
          <a:srcRect/>
          <a:stretch>
            <a:fillRect/>
          </a:stretch>
        </p:blipFill>
        <p:spPr>
          <a:xfrm>
            <a:off x="4724400" y="1371600"/>
            <a:ext cx="4137025" cy="5181600"/>
          </a:xfrm>
        </p:spPr>
      </p:pic>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Stream</Template>
  <TotalTime>182</TotalTime>
  <Words>580</Words>
  <Application>Microsoft Office PowerPoint</Application>
  <PresentationFormat>On-screen Show (4:3)</PresentationFormat>
  <Paragraphs>81</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Garamond</vt:lpstr>
      <vt:lpstr>Times New Roman</vt:lpstr>
      <vt:lpstr>Wingdings</vt:lpstr>
      <vt:lpstr>Stream</vt:lpstr>
      <vt:lpstr>The Enlightenment Spreads</vt:lpstr>
      <vt:lpstr>Baroque Music</vt:lpstr>
      <vt:lpstr>Antonio Vivaldi (1678-1741)</vt:lpstr>
      <vt:lpstr>Johann Sebastian Bach (1685-1750)</vt:lpstr>
      <vt:lpstr>Classical Music</vt:lpstr>
      <vt:lpstr>Joseph Haydn (1732-1809)</vt:lpstr>
      <vt:lpstr>Wolfgang Amadeus Mozart (1756-1791)</vt:lpstr>
      <vt:lpstr>Ludwig van Beethoven</vt:lpstr>
      <vt:lpstr>Enlightened Despots</vt:lpstr>
      <vt:lpstr>Frederick II (the Great) of Prussia</vt:lpstr>
      <vt:lpstr>Joseph II of Austria</vt:lpstr>
      <vt:lpstr>Catherine II (the Great) of Russia</vt:lpstr>
      <vt:lpstr>Diderot’s Encyclopedia</vt:lpstr>
      <vt:lpstr>Neoclassical Style</vt:lpstr>
      <vt:lpstr>Changes in music during the Enlightenment</vt:lpstr>
      <vt:lpstr>Changes in literature during the Enlightenment</vt:lpstr>
      <vt:lpstr>Enlightened despots</vt:lpstr>
      <vt:lpstr>Frederick II</vt:lpstr>
      <vt:lpstr>Catherine the Great</vt:lpstr>
    </vt:vector>
  </TitlesOfParts>
  <Company>OPS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Enlightenment Spreads</dc:title>
  <dc:creator>Greg Yankey</dc:creator>
  <cp:lastModifiedBy>wilsonk</cp:lastModifiedBy>
  <cp:revision>6</cp:revision>
  <dcterms:created xsi:type="dcterms:W3CDTF">2009-04-08T13:37:48Z</dcterms:created>
  <dcterms:modified xsi:type="dcterms:W3CDTF">2012-09-12T13:42:33Z</dcterms:modified>
</cp:coreProperties>
</file>