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68" r:id="rId4"/>
    <p:sldId id="260" r:id="rId5"/>
    <p:sldId id="261" r:id="rId6"/>
    <p:sldId id="262" r:id="rId7"/>
    <p:sldId id="263" r:id="rId8"/>
    <p:sldId id="264" r:id="rId9"/>
    <p:sldId id="266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31"/>
    <p:restoredTop sz="86423"/>
  </p:normalViewPr>
  <p:slideViewPr>
    <p:cSldViewPr snapToGrid="0" snapToObjects="1">
      <p:cViewPr varScale="1">
        <p:scale>
          <a:sx n="138" d="100"/>
          <a:sy n="138" d="100"/>
        </p:scale>
        <p:origin x="192" y="12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900B4-2FA6-AA4D-9516-7ECE79AE57E5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04FB2-58A9-A547-8CCE-13660FD1CA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2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56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58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566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1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4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47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4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 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80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Call outs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pPr marL="171450" indent="-171450"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703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04FB2-58A9-A547-8CCE-13660FD1CAC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0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4A1E1-26A3-D24D-A830-38BB37A451AB}" type="datetimeFigureOut">
              <a:rPr lang="en-US" smtClean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3FE02-7552-E345-B57E-A4B7CD5A94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98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Burroughs Community School PTA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13468"/>
            <a:ext cx="6858000" cy="1655762"/>
          </a:xfrm>
        </p:spPr>
        <p:txBody>
          <a:bodyPr/>
          <a:lstStyle/>
          <a:p>
            <a:r>
              <a:rPr lang="en-US" dirty="0" smtClean="0"/>
              <a:t>19/20 Approved Budget</a:t>
            </a:r>
          </a:p>
          <a:p>
            <a:r>
              <a:rPr lang="en-US" dirty="0" smtClean="0"/>
              <a:t>April 16, 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81" y="575448"/>
            <a:ext cx="8191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9" y="228600"/>
            <a:ext cx="8706441" cy="68784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Revenue: Budget Comparison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936573"/>
              </p:ext>
            </p:extLst>
          </p:nvPr>
        </p:nvGraphicFramePr>
        <p:xfrm>
          <a:off x="215270" y="916447"/>
          <a:ext cx="8706441" cy="5158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0455"/>
                <a:gridCol w="372444"/>
                <a:gridCol w="1660037"/>
                <a:gridCol w="202183"/>
                <a:gridCol w="1515085"/>
                <a:gridCol w="342900"/>
                <a:gridCol w="1453337"/>
              </a:tblGrid>
              <a:tr h="27335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i="0" u="none" strike="noStrike">
                          <a:effectLst/>
                        </a:rPr>
                        <a:t>2018/2019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i="0" u="none" strike="noStrike" smtClean="0">
                          <a:effectLst/>
                        </a:rPr>
                        <a:t>2019/2020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0" u="none" strike="noStrike" dirty="0">
                          <a:effectLst/>
                        </a:rPr>
                        <a:t>%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0" u="none" strike="noStrike" dirty="0">
                          <a:effectLst/>
                        </a:rPr>
                        <a:t>YOY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1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Revenue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Silent Auction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$100,000.00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$90,000.00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-10</a:t>
                      </a:r>
                      <a:r>
                        <a:rPr lang="en-US" sz="1600" u="none" strike="noStrike" dirty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Read-A-Thon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$85,000.00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$90,000.00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6</a:t>
                      </a:r>
                      <a:r>
                        <a:rPr lang="pt-BR" sz="1600" u="none" strike="noStrike" dirty="0">
                          <a:effectLst/>
                        </a:rPr>
                        <a:t>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Book Fair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$5,500.00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</a:t>
                      </a:r>
                      <a:r>
                        <a:rPr lang="en-US" sz="1600" u="none" strike="noStrike" dirty="0" smtClean="0">
                          <a:effectLst/>
                        </a:rPr>
                        <a:t>5,750.00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Book Fair Cafe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$1,100.00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</a:t>
                      </a:r>
                      <a:r>
                        <a:rPr lang="en-US" sz="1600" u="none" strike="noStrike" dirty="0" smtClean="0">
                          <a:effectLst/>
                        </a:rPr>
                        <a:t>1,250.00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14%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Spirit Wear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$5,300.00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</a:t>
                      </a:r>
                      <a:r>
                        <a:rPr lang="en-US" sz="1600" u="none" strike="noStrike" dirty="0" smtClean="0">
                          <a:effectLst/>
                        </a:rPr>
                        <a:t>5,000.00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-6</a:t>
                      </a:r>
                      <a:r>
                        <a:rPr lang="pt-BR" sz="1600" u="none" strike="noStrike" dirty="0">
                          <a:effectLst/>
                        </a:rPr>
                        <a:t>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Match </a:t>
                      </a:r>
                      <a:r>
                        <a:rPr lang="en-US" sz="1600" u="none" strike="noStrike" dirty="0">
                          <a:effectLst/>
                        </a:rPr>
                        <a:t>Donations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$5,200.00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$5,200.00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NC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Yearbook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$2,300.00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$2,300.00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NC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Shop With Scrip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$2,000.00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$10,000.00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400</a:t>
                      </a:r>
                      <a:r>
                        <a:rPr lang="en-US" sz="1600" u="none" strike="noStrike" dirty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Retailer Fundraising Programs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$1,200.00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$2,000.00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Box Tops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$2,000.00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$200.00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-90%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Yubbler, Inc.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$2,000.00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Dining For Dollars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$3,500.00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7335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9043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371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Total Revenue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$</a:t>
                      </a:r>
                      <a:r>
                        <a:rPr lang="en-US" sz="2000" b="1" u="none" strike="noStrike" dirty="0" smtClean="0">
                          <a:effectLst/>
                        </a:rPr>
                        <a:t>209,600.00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$</a:t>
                      </a:r>
                      <a:r>
                        <a:rPr lang="en-US" sz="2000" b="1" u="none" strike="noStrike" dirty="0" smtClean="0">
                          <a:effectLst/>
                        </a:rPr>
                        <a:t>217,200.00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u="none" strike="noStrike" dirty="0" smtClean="0">
                          <a:effectLst/>
                        </a:rPr>
                        <a:t>4%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1032" name="FILTER" hidden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HEADER" hidden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hidden="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hidden="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hidden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hidden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hidden="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hidden="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3200"/>
            <a:ext cx="10287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41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55" y="230641"/>
            <a:ext cx="8730039" cy="92868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Fundraising Costs: Budget Comparison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386446"/>
              </p:ext>
            </p:extLst>
          </p:nvPr>
        </p:nvGraphicFramePr>
        <p:xfrm>
          <a:off x="128955" y="1159329"/>
          <a:ext cx="8730039" cy="53557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7674"/>
                <a:gridCol w="332409"/>
                <a:gridCol w="1769025"/>
                <a:gridCol w="209042"/>
                <a:gridCol w="1586665"/>
                <a:gridCol w="300037"/>
                <a:gridCol w="1265187"/>
              </a:tblGrid>
              <a:tr h="369588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>
                          <a:effectLst/>
                        </a:rPr>
                        <a:t>2018/2019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 smtClean="0">
                          <a:effectLst/>
                        </a:rPr>
                        <a:t>2019/2020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%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YOY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Fundraising Activity Advances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Silent Auction Costs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$(30,000.00)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</a:t>
                      </a:r>
                      <a:r>
                        <a:rPr lang="en-US" sz="1600" u="none" strike="noStrike" dirty="0" smtClean="0">
                          <a:effectLst/>
                        </a:rPr>
                        <a:t>33,000.00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10%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Read-A-Thon Costs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$(10,000.00)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$(7,500.00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-25%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Book Fair Costs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$(2,000.00)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$(1,250.00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-38%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Book Fair Café Costs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$(800.00)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$(500.00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-38%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Spirit Wear Costs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$(3,275.00)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</a:t>
                      </a:r>
                      <a:r>
                        <a:rPr lang="en-US" sz="1600" u="none" strike="noStrike" dirty="0" smtClean="0">
                          <a:effectLst/>
                        </a:rPr>
                        <a:t>3,000.00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Yearbook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$(2,300.00)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$(2,300.00)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NC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Shop With Scrip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$(1,350.00)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$(9,000.00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567%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37709"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Fundraising Activity Advances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$(49,725.00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$(56,550.00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u="none" strike="noStrike" dirty="0" smtClean="0">
                          <a:effectLst/>
                        </a:rPr>
                        <a:t>14%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  <a:tr h="31784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4171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Gross Profit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</a:t>
                      </a:r>
                      <a:r>
                        <a:rPr lang="en-US" sz="1600" b="1" u="none" strike="noStrike" dirty="0" smtClean="0">
                          <a:effectLst/>
                        </a:rPr>
                        <a:t>159,875.00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</a:t>
                      </a:r>
                      <a:r>
                        <a:rPr lang="en-US" sz="1600" b="1" u="none" strike="noStrike" dirty="0" smtClean="0">
                          <a:effectLst/>
                        </a:rPr>
                        <a:t>160,650.00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66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57" y="107156"/>
            <a:ext cx="8490855" cy="78130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Enrichment &amp; Administration: Budget Comparison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24035"/>
              </p:ext>
            </p:extLst>
          </p:nvPr>
        </p:nvGraphicFramePr>
        <p:xfrm>
          <a:off x="213757" y="888459"/>
          <a:ext cx="8490857" cy="5698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4300"/>
                <a:gridCol w="377611"/>
                <a:gridCol w="1683068"/>
                <a:gridCol w="204988"/>
                <a:gridCol w="1567182"/>
                <a:gridCol w="364332"/>
                <a:gridCol w="1089376"/>
              </a:tblGrid>
              <a:tr h="225882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>
                          <a:effectLst/>
                        </a:rPr>
                        <a:t>2018/2019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smtClean="0">
                          <a:effectLst/>
                        </a:rPr>
                        <a:t>2019/2020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YOY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083" marR="5083" marT="5083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Enrichment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75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- 28 Classroom Teachers @ $350.00 each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$(9,800.00)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$(9,800.00)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Fundraising Activity Advances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$(9,800.00)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$(9,800.00)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 smtClean="0">
                          <a:effectLst/>
                        </a:rPr>
                        <a:t>NC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3204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 smtClean="0">
                          <a:effectLst/>
                        </a:rPr>
                        <a:t>Administrative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Accounting Services - Bookkeeping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$(3,670.00)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$(3,670.00)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Courtyard/Landscape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/>
                        </a:rPr>
                        <a:t>NC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School Directory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$(1,500.00)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$(1,500.00)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Yard Signs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$(600.00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-40%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Accounting Services - Taxes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$(975.00)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$(1,200.00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23%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Childcare, coffee, snacks, office supplies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$(900.00)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$(900.00)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594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Email Blasts - Constant Contact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/>
                        </a:rPr>
                        <a:t>NC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Sponsored School Celebrations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$(600.00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50%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Filing Fees (State &amp; PTA)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568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Check Printing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$(600.00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u="none" strike="noStrike" smtClean="0">
                          <a:effectLst/>
                        </a:rPr>
                        <a:t>200%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NeatCloud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EZ Bucks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PTA use of the office copier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$(1,000.00)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Wellness Week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</a:t>
                      </a:r>
                      <a:r>
                        <a:rPr lang="en-US" sz="1400" u="none" strike="noStrike" dirty="0" smtClean="0">
                          <a:effectLst/>
                        </a:rPr>
                        <a:t>150.00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3753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Star Tribune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$(150.00)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/>
                </a:tc>
              </a:tr>
              <a:tr h="225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</a:t>
                      </a:r>
                      <a:r>
                        <a:rPr lang="en-US" sz="1400" b="1" u="none" strike="noStrike" dirty="0" smtClean="0">
                          <a:effectLst/>
                        </a:rPr>
                        <a:t>Administrative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500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$(</a:t>
                      </a:r>
                      <a:r>
                        <a:rPr lang="en-US" sz="1400" b="1" u="none" strike="noStrike" dirty="0" smtClean="0">
                          <a:effectLst/>
                        </a:rPr>
                        <a:t>11,795.00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$(</a:t>
                      </a:r>
                      <a:r>
                        <a:rPr lang="en-US" sz="1400" b="1" u="none" strike="noStrike" dirty="0" smtClean="0">
                          <a:effectLst/>
                        </a:rPr>
                        <a:t>10,920.00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 dirty="0" smtClean="0">
                          <a:effectLst/>
                        </a:rPr>
                        <a:t>-</a:t>
                      </a:r>
                      <a:r>
                        <a:rPr lang="en-US" sz="1400" b="1" u="none" strike="noStrike" dirty="0" smtClean="0">
                          <a:effectLst/>
                        </a:rPr>
                        <a:t>7</a:t>
                      </a:r>
                      <a:r>
                        <a:rPr lang="uk-UA" sz="1400" b="1" u="none" strike="noStrike" dirty="0" smtClean="0">
                          <a:effectLst/>
                        </a:rPr>
                        <a:t>%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083" marR="5083" marT="5083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1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295780"/>
            <a:ext cx="8662606" cy="97113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After School, Art Adventure and Burroughs Support: Budget Comparison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593951"/>
              </p:ext>
            </p:extLst>
          </p:nvPr>
        </p:nvGraphicFramePr>
        <p:xfrm>
          <a:off x="232012" y="1266912"/>
          <a:ext cx="8662606" cy="4799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043"/>
                <a:gridCol w="380484"/>
                <a:gridCol w="1695870"/>
                <a:gridCol w="206548"/>
                <a:gridCol w="1675687"/>
                <a:gridCol w="300037"/>
                <a:gridCol w="1157937"/>
              </a:tblGrid>
              <a:tr h="327477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>
                          <a:effectLst/>
                        </a:rPr>
                        <a:t>2018/2019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 smtClean="0">
                          <a:effectLst/>
                        </a:rPr>
                        <a:t>2019/2020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%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YOY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1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After School Activity Fund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Chess Club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$(100.00)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$(200.00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100</a:t>
                      </a:r>
                      <a:r>
                        <a:rPr lang="en-US" sz="1600" u="none" strike="noStrike" dirty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Destination Imagination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$(750.00)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$(750.00)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NC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Lego League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$(750.00)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$(750.00)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NC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After School Activity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$(1,600.00)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$(</a:t>
                      </a:r>
                      <a:r>
                        <a:rPr lang="en-US" sz="1600" b="1" u="none" strike="noStrike" dirty="0" smtClean="0">
                          <a:effectLst/>
                        </a:rPr>
                        <a:t>1,700.00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 Adventure Program</a:t>
                      </a: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3019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 Adventure Program Cost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4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 smtClean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$(450.00)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$(450.00)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NC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Art Institute Field Trip Bus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$(1,200.00)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</a:t>
                      </a:r>
                      <a:r>
                        <a:rPr lang="en-US" sz="1600" u="none" strike="noStrike" dirty="0" smtClean="0">
                          <a:effectLst/>
                        </a:rPr>
                        <a:t>1,700.00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 smtClean="0">
                          <a:effectLst/>
                        </a:rPr>
                        <a:t>42%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Art Adventure Program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$(1,650.00)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$(2,150.00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1" u="none" strike="noStrike" smtClean="0">
                          <a:effectLst/>
                        </a:rPr>
                        <a:t>30%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301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Burroughs Support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Singapore Math and M2/M3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$(30,000.00)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$(40,600.00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35%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5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Achieve </a:t>
                      </a:r>
                      <a:r>
                        <a:rPr lang="en-US" sz="1600" u="none" strike="noStrike" dirty="0">
                          <a:effectLst/>
                        </a:rPr>
                        <a:t>Minneapolis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$(65,000.00)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$(55,000.00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600" u="none" strike="noStrike" dirty="0" smtClean="0">
                          <a:effectLst/>
                        </a:rPr>
                        <a:t>-15%</a:t>
                      </a:r>
                    </a:p>
                  </a:txBody>
                  <a:tcPr marL="6350" marR="6350" marT="6350" marB="0" anchor="b"/>
                </a:tc>
              </a:tr>
              <a:tr h="2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Burroughs Support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$(95,000.00)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$(</a:t>
                      </a:r>
                      <a:r>
                        <a:rPr lang="en-US" sz="1600" b="1" u="none" strike="noStrike" dirty="0" smtClean="0">
                          <a:effectLst/>
                        </a:rPr>
                        <a:t>95,600.00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1" u="none" strike="noStrike" dirty="0" smtClean="0">
                          <a:effectLst/>
                        </a:rPr>
                        <a:t>1%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16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4306"/>
            <a:ext cx="8670965" cy="52615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Special Programs: Budget Comparison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38814"/>
              </p:ext>
            </p:extLst>
          </p:nvPr>
        </p:nvGraphicFramePr>
        <p:xfrm>
          <a:off x="152399" y="690462"/>
          <a:ext cx="8670965" cy="5960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2270"/>
                <a:gridCol w="385622"/>
                <a:gridCol w="1718769"/>
                <a:gridCol w="209336"/>
                <a:gridCol w="1698248"/>
                <a:gridCol w="271462"/>
                <a:gridCol w="1115258"/>
              </a:tblGrid>
              <a:tr h="228825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>
                          <a:effectLst/>
                        </a:rPr>
                        <a:t>2018/2019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smtClean="0">
                          <a:effectLst/>
                        </a:rPr>
                        <a:t>2019/2020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YOY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79" marR="5579" marT="5579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Special Programs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1st Grade - MN Zoo Trip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2nd Grade - Ojibwe Bags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3rd Grade - Voyageur Trip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4th Grade - Deep Portage Trip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$(3,457.36)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$(5,400.00)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 smtClean="0">
                          <a:effectLst/>
                        </a:rPr>
                        <a:t>56%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4th/5th Grade - Planners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$(700.00)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$(700.00)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5th Grade - Celebration Ceremony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$(500.00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43%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5th Grade - Celebration Picnic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5th Grade - MN Zoo Allotment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413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Accel. Math </a:t>
                      </a:r>
                      <a:r>
                        <a:rPr lang="en-US" sz="1400" u="none" strike="noStrike" dirty="0" smtClean="0">
                          <a:effectLst/>
                        </a:rPr>
                        <a:t>programs</a:t>
                      </a:r>
                    </a:p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Peace Prize Forum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$(600.00)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</a:p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-100%</a:t>
                      </a: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All-school picnic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$(1,000.00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$(1,000.00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Bravo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$(1,600.00)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$(1,600.00)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Fine Arts - Poetry Workshop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Learning A-Z (Raz-Kids)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/>
                        </a:rPr>
                        <a:t>NC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MW </a:t>
                      </a:r>
                      <a:r>
                        <a:rPr lang="en-US" sz="1400" u="none" strike="noStrike" dirty="0">
                          <a:effectLst/>
                        </a:rPr>
                        <a:t>Food </a:t>
                      </a:r>
                      <a:r>
                        <a:rPr lang="en-US" sz="1400" u="none" strike="noStrike" dirty="0" smtClean="0">
                          <a:effectLst/>
                        </a:rPr>
                        <a:t>Connection - 3rd Grade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$(1,030.00)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</a:t>
                      </a:r>
                      <a:r>
                        <a:rPr lang="en-US" sz="1400" u="none" strike="noStrike" dirty="0" smtClean="0">
                          <a:effectLst/>
                        </a:rPr>
                        <a:t>1,700.00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MN Sinfonia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Ordway Tickets - (3rd-5th) Grade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$(1,700.00)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$(1,700.00)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Pollinate MN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$(600.00)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$(600.00)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School Patrol Outing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228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Teacher Appreciation Breakfast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413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Families for Equity and Justice</a:t>
                      </a:r>
                    </a:p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Mindfulness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$(1,000.00)</a:t>
                      </a:r>
                    </a:p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 $(3,780.00)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$(3,000.00)</a:t>
                      </a:r>
                    </a:p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 $(2,000.00)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400" u="none" strike="noStrike" dirty="0" smtClean="0">
                          <a:effectLst/>
                        </a:rPr>
                        <a:t>200%</a:t>
                      </a:r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u="none" strike="noStrike" dirty="0" smtClean="0">
                        <a:effectLst/>
                      </a:endParaRPr>
                    </a:p>
                    <a:p>
                      <a:pPr algn="r" fontAlgn="b"/>
                      <a:r>
                        <a:rPr lang="sk-SK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-47%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/>
                </a:tc>
              </a:tr>
              <a:tr h="166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</a:rPr>
                        <a:t>Total </a:t>
                      </a:r>
                      <a:r>
                        <a:rPr lang="en-US" sz="1400" b="1" u="none" strike="noStrike" dirty="0">
                          <a:effectLst/>
                        </a:rPr>
                        <a:t>Special Programs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50623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smtClean="0">
                          <a:effectLst/>
                        </a:rPr>
                        <a:t>$(24,567.36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smtClean="0">
                          <a:effectLst/>
                        </a:rPr>
                        <a:t>$(26,950.00)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>
                          <a:effectLst/>
                        </a:rPr>
                        <a:t>10%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579" marR="5579" marT="5579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4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55" y="178594"/>
            <a:ext cx="8601909" cy="63579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Specialists: Budget Comparison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93548"/>
              </p:ext>
            </p:extLst>
          </p:nvPr>
        </p:nvGraphicFramePr>
        <p:xfrm>
          <a:off x="221454" y="729757"/>
          <a:ext cx="8601911" cy="603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210"/>
                <a:gridCol w="382550"/>
                <a:gridCol w="1705080"/>
                <a:gridCol w="207670"/>
                <a:gridCol w="1607776"/>
                <a:gridCol w="310094"/>
                <a:gridCol w="1142531"/>
              </a:tblGrid>
              <a:tr h="247481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>
                          <a:effectLst/>
                        </a:rPr>
                        <a:t>2018/2019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smtClean="0">
                          <a:effectLst/>
                        </a:rPr>
                        <a:t>2019/2020</a:t>
                      </a:r>
                      <a:endParaRPr lang="is-IS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u="none" strike="noStrike" dirty="0" smtClean="0">
                          <a:effectLst/>
                        </a:rPr>
                        <a:t>Actual Budget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YOY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Specialist Student Fund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IS/PD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Shiels, Lorie </a:t>
                      </a:r>
                      <a:r>
                        <a:rPr lang="en-US" sz="1400" u="none" strike="noStrike" dirty="0" smtClean="0">
                          <a:effectLst/>
                        </a:rPr>
                        <a:t>(.5)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$(175.00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-50</a:t>
                      </a:r>
                      <a:r>
                        <a:rPr lang="en-US" sz="1400" u="none" strike="noStrike" dirty="0">
                          <a:effectLst/>
                        </a:rPr>
                        <a:t>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 dirty="0">
                          <a:effectLst/>
                        </a:rPr>
                        <a:t>Art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de-DE" sz="1400" u="none" strike="noStrike" dirty="0" smtClean="0">
                          <a:effectLst/>
                        </a:rPr>
                        <a:t> Pilon </a:t>
                      </a:r>
                      <a:r>
                        <a:rPr lang="de-DE" sz="1400" u="none" strike="noStrike" dirty="0">
                          <a:effectLst/>
                        </a:rPr>
                        <a:t>(1.0)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Art Supplies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Pilon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$(1,500.00)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$(1,500.00)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ASD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Hoiland</a:t>
                      </a:r>
                      <a:r>
                        <a:rPr lang="en-US" sz="1400" u="none" strike="noStrike" dirty="0">
                          <a:effectLst/>
                        </a:rPr>
                        <a:t>, Holly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ASD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LaSalle</a:t>
                      </a:r>
                      <a:r>
                        <a:rPr lang="en-US" sz="1400" u="none" strike="noStrike" dirty="0">
                          <a:effectLst/>
                        </a:rPr>
                        <a:t>, Derek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ASD/SERT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G</a:t>
                      </a:r>
                      <a:r>
                        <a:rPr lang="en-US" sz="1400" u="none" strike="noStrike" dirty="0" smtClean="0">
                          <a:effectLst/>
                        </a:rPr>
                        <a:t>alloway, Kim </a:t>
                      </a:r>
                      <a:r>
                        <a:rPr lang="en-US" sz="1400" u="none" strike="noStrike" dirty="0">
                          <a:effectLst/>
                        </a:rPr>
                        <a:t>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Associate Educator 1 (.95)</a:t>
                      </a: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$(332.50)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Associate Educator 1 (.95)</a:t>
                      </a: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$(280.00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$(332.50)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Associate Educator 3 (.625)</a:t>
                      </a: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$(218.75)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Associate Educator </a:t>
                      </a:r>
                      <a:r>
                        <a:rPr lang="en-US" sz="1400" u="none" strike="noStrike" dirty="0" smtClean="0">
                          <a:effectLst/>
                        </a:rPr>
                        <a:t>4 </a:t>
                      </a:r>
                      <a:r>
                        <a:rPr lang="en-US" sz="1400" u="none" strike="noStrike" dirty="0" smtClean="0">
                          <a:effectLst/>
                        </a:rPr>
                        <a:t>(.625)</a:t>
                      </a: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$(218.75)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Differentiation Specialist (.5)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sk-SK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$-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sk-SK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$(175.00)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sk-SK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EL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Collins</a:t>
                      </a:r>
                      <a:r>
                        <a:rPr lang="en-US" sz="1400" u="none" strike="noStrike" dirty="0">
                          <a:effectLst/>
                        </a:rPr>
                        <a:t>, Sarah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SERT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Gebhart</a:t>
                      </a:r>
                      <a:r>
                        <a:rPr lang="en-US" sz="1400" u="none" strike="noStrike" dirty="0">
                          <a:effectLst/>
                        </a:rPr>
                        <a:t>, Rose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Social Worker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Alvarez</a:t>
                      </a:r>
                      <a:r>
                        <a:rPr lang="en-US" sz="1400" u="none" strike="noStrike" dirty="0">
                          <a:effectLst/>
                        </a:rPr>
                        <a:t>, Beth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Speech/Language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Pavek</a:t>
                      </a:r>
                      <a:r>
                        <a:rPr lang="en-US" sz="1400" u="none" strike="noStrike" dirty="0">
                          <a:effectLst/>
                        </a:rPr>
                        <a:t>, Gina (1.0)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$(350.00)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School Psych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Hogan, Maggie </a:t>
                      </a:r>
                      <a:r>
                        <a:rPr lang="en-US" sz="1400" u="none" strike="noStrike" dirty="0">
                          <a:effectLst/>
                        </a:rPr>
                        <a:t>(.2)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$(70.00)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$(70.00)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ASD/Social </a:t>
                      </a:r>
                      <a:r>
                        <a:rPr lang="en-US" sz="1400" u="none" strike="noStrike" dirty="0" smtClean="0">
                          <a:effectLst/>
                        </a:rPr>
                        <a:t>Worker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TBD (.</a:t>
                      </a:r>
                      <a:r>
                        <a:rPr lang="en-US" sz="1400" u="none" strike="noStrike" dirty="0">
                          <a:effectLst/>
                        </a:rPr>
                        <a:t>4)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$(140.00)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$(140.00)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Speech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TBD (.1)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$(70.00)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$(35.00)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-50%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47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STEM </a:t>
                      </a:r>
                      <a:r>
                        <a:rPr lang="mr-IN" sz="1400" u="none" strike="noStrike" dirty="0" smtClean="0">
                          <a:effectLst/>
                        </a:rPr>
                        <a:t>–</a:t>
                      </a:r>
                      <a:r>
                        <a:rPr lang="en-US" sz="1400" u="none" strike="noStrike" dirty="0" smtClean="0">
                          <a:effectLst/>
                        </a:rPr>
                        <a:t> Knaus</a:t>
                      </a:r>
                      <a:r>
                        <a:rPr lang="en-US" sz="1400" u="none" strike="noStrike" dirty="0">
                          <a:effectLst/>
                        </a:rPr>
                        <a:t>, Jake (.6)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u="none" strike="noStrike">
                          <a:effectLst/>
                        </a:rPr>
                        <a:t> $(210.00)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u="none" strike="noStrike">
                          <a:effectLst/>
                        </a:rPr>
                        <a:t> $(210.00)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62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Health Office Supplies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$(200.00)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smtClean="0">
                          <a:effectLst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253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Specialist Student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$(5,970.00)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smtClean="0">
                          <a:effectLst/>
                        </a:rPr>
                        <a:t>$(</a:t>
                      </a:r>
                      <a:r>
                        <a:rPr lang="en-US" sz="1400" b="1" u="none" strike="noStrike" dirty="0" smtClean="0">
                          <a:effectLst/>
                        </a:rPr>
                        <a:t>6,407.50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>
                          <a:effectLst/>
                        </a:rPr>
                        <a:t>7%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468" y="264318"/>
            <a:ext cx="8501898" cy="76882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Additional Specialists: Budget Comparison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565304"/>
              </p:ext>
            </p:extLst>
          </p:nvPr>
        </p:nvGraphicFramePr>
        <p:xfrm>
          <a:off x="321468" y="1033144"/>
          <a:ext cx="8501895" cy="5574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8466"/>
                <a:gridCol w="378103"/>
                <a:gridCol w="1685255"/>
                <a:gridCol w="205255"/>
                <a:gridCol w="1516653"/>
                <a:gridCol w="350044"/>
                <a:gridCol w="1158119"/>
              </a:tblGrid>
              <a:tr h="2177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>
                          <a:effectLst/>
                        </a:rPr>
                        <a:t>2018/2019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u="none" strike="noStrike" smtClean="0">
                          <a:effectLst/>
                        </a:rPr>
                        <a:t>2019/2020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% Change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u="none" strike="noStrike" dirty="0" smtClean="0">
                          <a:effectLst/>
                        </a:rPr>
                        <a:t>Actual Budget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u="none" strike="noStrike" dirty="0" smtClean="0">
                          <a:effectLst/>
                        </a:rPr>
                        <a:t>Actual Budget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YOY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Media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Equipment Maintenance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$(500.00)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$(500.00)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Media </a:t>
                      </a:r>
                      <a:r>
                        <a:rPr lang="mr-IN" sz="1200" u="none" strike="noStrike" dirty="0" smtClean="0">
                          <a:effectLst/>
                        </a:rPr>
                        <a:t>–</a:t>
                      </a:r>
                      <a:r>
                        <a:rPr lang="en-US" sz="1200" u="none" strike="noStrike" dirty="0" smtClean="0">
                          <a:effectLst/>
                        </a:rPr>
                        <a:t> Enrichment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3137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Media </a:t>
                      </a:r>
                      <a:r>
                        <a:rPr lang="mr-IN" sz="1200" u="none" strike="noStrike" dirty="0" smtClean="0">
                          <a:effectLst/>
                        </a:rPr>
                        <a:t>–</a:t>
                      </a:r>
                      <a:r>
                        <a:rPr lang="en-US" sz="1200" u="none" strike="noStrike" dirty="0" smtClean="0">
                          <a:effectLst/>
                        </a:rPr>
                        <a:t> Books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$(500.00)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$(500.00)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Total Media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$(1,350.00)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$(1,350.00)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 smtClean="0">
                          <a:effectLst/>
                        </a:rPr>
                        <a:t>NC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205" marR="5205" marT="5205" marB="0" anchor="b"/>
                </a:tc>
              </a:tr>
              <a:tr h="3248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Physical Education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Gone Fishing - Reserve Teachers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Enrichment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$(700.00)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$(700.00)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Field Day Reserve Teacher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Gone Fishing - Buses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Gone Fishing - Lifeguard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$(125.00)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$(125.00)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bg-BG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Reserve Teacher for PPF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$(960.00)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$(960.00)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Ski Trip - Reserve Teachers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$(384.00)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3137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 - Track &amp; Field Day - Equip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$(1,000.00)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$(1,000.00)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Total Physical Education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$(4,287.00)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$(4,287.00)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1" u="none" strike="noStrike" smtClean="0">
                          <a:effectLst/>
                        </a:rPr>
                        <a:t>NC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3248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Vocal Music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Choir Trip - Buses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Choir Trip - Reserve Teacher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$(96.00)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$(96.00)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effectLst/>
                        </a:rPr>
                        <a:t>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Music </a:t>
                      </a:r>
                      <a:r>
                        <a:rPr lang="mr-IN" sz="1200" u="none" strike="noStrike" dirty="0" smtClean="0">
                          <a:effectLst/>
                        </a:rPr>
                        <a:t>–</a:t>
                      </a:r>
                      <a:r>
                        <a:rPr lang="en-US" sz="1200" u="none" strike="noStrike" dirty="0" smtClean="0">
                          <a:effectLst/>
                        </a:rPr>
                        <a:t> Enrichment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281067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 $(350.00)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/>
                </a:tc>
              </a:tr>
              <a:tr h="21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Total Vocal Music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0534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$(796.00)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 $(796.00)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1" u="none" strike="noStrike" smtClean="0">
                          <a:effectLst/>
                        </a:rPr>
                        <a:t>NC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205" marR="5205" marT="5205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45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4" y="273509"/>
            <a:ext cx="8659853" cy="7715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Total Expenditures: Budget Comparison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46548"/>
              </p:ext>
            </p:extLst>
          </p:nvPr>
        </p:nvGraphicFramePr>
        <p:xfrm>
          <a:off x="211014" y="1045034"/>
          <a:ext cx="8659854" cy="54626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0677"/>
                <a:gridCol w="370114"/>
                <a:gridCol w="1649649"/>
                <a:gridCol w="200918"/>
                <a:gridCol w="1771403"/>
                <a:gridCol w="285750"/>
                <a:gridCol w="1241343"/>
              </a:tblGrid>
              <a:tr h="38001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2018/2019</a:t>
                      </a:r>
                      <a:endParaRPr lang="is-I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smtClean="0">
                          <a:effectLst/>
                        </a:rPr>
                        <a:t>2019/2020</a:t>
                      </a:r>
                      <a:endParaRPr lang="is-I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% Change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0" u="none" strike="noStrike" dirty="0" smtClean="0">
                          <a:effectLst/>
                        </a:rPr>
                        <a:t>Actual Budget</a:t>
                      </a:r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0" u="none" strike="noStrike" dirty="0" smtClean="0">
                          <a:effectLst/>
                        </a:rPr>
                        <a:t>Actual Budget</a:t>
                      </a:r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YOY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Total Expenditures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Enrichment (28 classrooms)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$(9,800.00)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$(9,800.00)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</a:rPr>
                        <a:t>NC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Administrative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</a:t>
                      </a:r>
                      <a:r>
                        <a:rPr lang="en-US" sz="2000" u="none" strike="noStrike" dirty="0" smtClean="0">
                          <a:effectLst/>
                        </a:rPr>
                        <a:t>11,795.00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</a:t>
                      </a:r>
                      <a:r>
                        <a:rPr lang="en-US" sz="2000" u="none" strike="noStrike" dirty="0" smtClean="0">
                          <a:effectLst/>
                        </a:rPr>
                        <a:t>10,920.00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 smtClean="0">
                          <a:effectLst/>
                        </a:rPr>
                        <a:t>-</a:t>
                      </a:r>
                      <a:r>
                        <a:rPr lang="en-US" sz="2000" u="none" strike="noStrike" dirty="0" smtClean="0">
                          <a:effectLst/>
                        </a:rPr>
                        <a:t>7</a:t>
                      </a:r>
                      <a:r>
                        <a:rPr lang="uk-UA" sz="2000" u="none" strike="noStrike" dirty="0" smtClean="0">
                          <a:effectLst/>
                        </a:rPr>
                        <a:t>%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After School Activity Fund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$(1,600.00)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</a:t>
                      </a:r>
                      <a:r>
                        <a:rPr lang="en-US" sz="2000" u="none" strike="noStrike" dirty="0" smtClean="0">
                          <a:effectLst/>
                        </a:rPr>
                        <a:t>1,700.00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</a:rPr>
                        <a:t>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Art Adventure Program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$(1,650.00)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$(2,150.00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smtClean="0">
                          <a:effectLst/>
                        </a:rPr>
                        <a:t>30%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Burroughs Support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$(95,000.00)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</a:t>
                      </a:r>
                      <a:r>
                        <a:rPr lang="en-US" sz="2000" u="none" strike="noStrike" dirty="0" smtClean="0">
                          <a:effectLst/>
                        </a:rPr>
                        <a:t>95,600.00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 smtClean="0">
                          <a:effectLst/>
                        </a:rPr>
                        <a:t>1%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Special Programs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$(24,567.36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$(26,950.00)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dirty="0" smtClean="0">
                          <a:effectLst/>
                        </a:rPr>
                        <a:t>10%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Specialist Student Fund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$(5,970.00)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$(</a:t>
                      </a:r>
                      <a:r>
                        <a:rPr lang="en-US" sz="2000" u="none" strike="noStrike" dirty="0" smtClean="0">
                          <a:effectLst/>
                        </a:rPr>
                        <a:t>6,407.50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 smtClean="0">
                          <a:effectLst/>
                        </a:rPr>
                        <a:t>7%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Media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$(1,350.00)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$(1,350.00)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</a:rPr>
                        <a:t>NC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Physical Education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$(4,287.00)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$(4,287.00)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smtClean="0">
                          <a:effectLst/>
                        </a:rPr>
                        <a:t>NC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40376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Vocal Music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$(796.00)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 $(796.00)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smtClean="0">
                          <a:effectLst/>
                        </a:rPr>
                        <a:t>NC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</a:tr>
              <a:tr h="3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Total Expenditures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1430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 $(</a:t>
                      </a:r>
                      <a:r>
                        <a:rPr lang="en-US" sz="2000" b="1" u="none" strike="noStrike" dirty="0" smtClean="0">
                          <a:effectLst/>
                        </a:rPr>
                        <a:t>156,815.36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 $(</a:t>
                      </a:r>
                      <a:r>
                        <a:rPr lang="en-US" sz="2000" b="1" u="none" strike="noStrike" dirty="0" smtClean="0">
                          <a:effectLst/>
                        </a:rPr>
                        <a:t>159,960.50</a:t>
                      </a:r>
                      <a:r>
                        <a:rPr lang="en-US" sz="2000" b="1" u="none" strike="noStrike" dirty="0" smtClean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1" u="none" strike="noStrike" smtClean="0">
                          <a:effectLst/>
                        </a:rPr>
                        <a:t>2%</a:t>
                      </a:r>
                      <a:endParaRPr lang="is-IS" sz="20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171450"/>
            <a:ext cx="8624226" cy="89732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Summary: Budget Comparison</a:t>
            </a:r>
            <a:endParaRPr 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562120"/>
              </p:ext>
            </p:extLst>
          </p:nvPr>
        </p:nvGraphicFramePr>
        <p:xfrm>
          <a:off x="211012" y="1068779"/>
          <a:ext cx="8624229" cy="4740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7277"/>
                <a:gridCol w="373248"/>
                <a:gridCol w="1663620"/>
                <a:gridCol w="202621"/>
                <a:gridCol w="1583122"/>
                <a:gridCol w="321469"/>
                <a:gridCol w="1312872"/>
              </a:tblGrid>
              <a:tr h="451257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>
                          <a:effectLst/>
                        </a:rPr>
                        <a:t>2018/2019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u="none" strike="noStrike" smtClean="0">
                          <a:effectLst/>
                        </a:rPr>
                        <a:t>2019/2020</a:t>
                      </a:r>
                      <a:endParaRPr lang="is-IS" sz="16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%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420134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Actual </a:t>
                      </a:r>
                      <a:r>
                        <a:rPr lang="en-US" sz="1600" u="none" strike="noStrike" dirty="0">
                          <a:effectLst/>
                        </a:rPr>
                        <a:t>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Actual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YOY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GROSS PROFIT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$160,277.00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$</a:t>
                      </a:r>
                      <a:r>
                        <a:rPr lang="en-US" sz="1600" u="none" strike="noStrike" dirty="0" smtClean="0">
                          <a:effectLst/>
                        </a:rPr>
                        <a:t>160,650.00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</a:tr>
              <a:tr h="68742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TOTAL EXPENDITURES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sng" strike="noStrike" dirty="0">
                          <a:effectLst/>
                        </a:rPr>
                        <a:t> $(</a:t>
                      </a:r>
                      <a:r>
                        <a:rPr lang="en-US" sz="1600" u="sng" strike="noStrike" dirty="0" smtClean="0">
                          <a:effectLst/>
                        </a:rPr>
                        <a:t>156,815.36</a:t>
                      </a:r>
                      <a:r>
                        <a:rPr lang="en-US" sz="1600" u="sng" strike="noStrike" dirty="0">
                          <a:effectLst/>
                        </a:rPr>
                        <a:t>)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sng" strike="noStrike" dirty="0">
                          <a:effectLst/>
                        </a:rPr>
                        <a:t> $(</a:t>
                      </a:r>
                      <a:r>
                        <a:rPr lang="en-US" sz="1600" u="sng" strike="noStrike" dirty="0" smtClean="0">
                          <a:effectLst/>
                        </a:rPr>
                        <a:t>159,960.50</a:t>
                      </a:r>
                      <a:r>
                        <a:rPr lang="en-US" sz="1600" u="sng" strike="noStrike" dirty="0" smtClean="0">
                          <a:effectLst/>
                        </a:rPr>
                        <a:t>)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 smtClean="0">
                          <a:effectLst/>
                        </a:rPr>
                        <a:t>2%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solidFill>
                      <a:srgbClr val="FFFF00"/>
                    </a:solidFill>
                  </a:tcPr>
                </a:tc>
              </a:tr>
              <a:tr h="656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DISCRETIONARY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$3,461.64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$689.50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-77%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531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PRIOR YEAR UNUSED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sng" strike="noStrike" dirty="0">
                          <a:effectLst/>
                        </a:rPr>
                        <a:t> </a:t>
                      </a:r>
                      <a:r>
                        <a:rPr lang="en-US" sz="1600" u="sng" strike="noStrike" dirty="0" smtClean="0">
                          <a:effectLst/>
                        </a:rPr>
                        <a:t>$497.36 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sng" strike="noStrike" dirty="0">
                          <a:effectLst/>
                        </a:rPr>
                        <a:t> </a:t>
                      </a:r>
                      <a:r>
                        <a:rPr lang="en-US" sz="1600" u="sng" strike="noStrike" dirty="0" smtClean="0">
                          <a:effectLst/>
                        </a:rPr>
                        <a:t>$0.00 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-100%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49994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NET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714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 $3,959.00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effectLst/>
                        </a:rPr>
                        <a:t>$689.50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-92%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230308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  <a:tr h="587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ACTUAL ROLLOVER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badi MT Condensed Extra Bol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 $(15,500.00)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TBD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74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3689</TotalTime>
  <Words>1848</Words>
  <Application>Microsoft Macintosh PowerPoint</Application>
  <PresentationFormat>On-screen Show (4:3)</PresentationFormat>
  <Paragraphs>916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Abadi MT Condensed Extra Bold</vt:lpstr>
      <vt:lpstr>Calibri</vt:lpstr>
      <vt:lpstr>Calibri Light</vt:lpstr>
      <vt:lpstr>Mangal</vt:lpstr>
      <vt:lpstr>Arial</vt:lpstr>
      <vt:lpstr>Office Theme</vt:lpstr>
      <vt:lpstr>Burroughs Community School PTA</vt:lpstr>
      <vt:lpstr>Revenue: Budget Comparison</vt:lpstr>
      <vt:lpstr>Fundraising Costs: Budget Comparison</vt:lpstr>
      <vt:lpstr>Enrichment &amp; Administration: Budget Comparison</vt:lpstr>
      <vt:lpstr>After School, Art Adventure and Burroughs Support: Budget Comparison</vt:lpstr>
      <vt:lpstr>Special Programs: Budget Comparison</vt:lpstr>
      <vt:lpstr>Specialists: Budget Comparison</vt:lpstr>
      <vt:lpstr>Additional Specialists: Budget Comparison</vt:lpstr>
      <vt:lpstr>Total Expenditures: Budget Comparison</vt:lpstr>
      <vt:lpstr>Summary: Budget Comparison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Burroughs Community School PTA</dc:title>
  <dc:creator>Angelena Phillips</dc:creator>
  <cp:lastModifiedBy>Steven Connelly</cp:lastModifiedBy>
  <cp:revision>89</cp:revision>
  <cp:lastPrinted>2019-04-16T22:53:38Z</cp:lastPrinted>
  <dcterms:created xsi:type="dcterms:W3CDTF">2017-04-12T15:57:17Z</dcterms:created>
  <dcterms:modified xsi:type="dcterms:W3CDTF">2019-04-22T03:59:09Z</dcterms:modified>
</cp:coreProperties>
</file>