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97" r:id="rId4"/>
    <p:sldId id="298" r:id="rId5"/>
    <p:sldId id="268" r:id="rId6"/>
    <p:sldId id="261" r:id="rId7"/>
    <p:sldId id="258" r:id="rId8"/>
    <p:sldId id="263" r:id="rId9"/>
    <p:sldId id="259" r:id="rId10"/>
    <p:sldId id="264" r:id="rId11"/>
    <p:sldId id="304" r:id="rId12"/>
    <p:sldId id="305" r:id="rId13"/>
    <p:sldId id="266" r:id="rId14"/>
    <p:sldId id="265" r:id="rId15"/>
    <p:sldId id="270" r:id="rId16"/>
    <p:sldId id="275" r:id="rId17"/>
    <p:sldId id="299" r:id="rId18"/>
    <p:sldId id="272" r:id="rId19"/>
    <p:sldId id="273" r:id="rId20"/>
    <p:sldId id="276" r:id="rId21"/>
    <p:sldId id="267" r:id="rId22"/>
    <p:sldId id="277" r:id="rId23"/>
    <p:sldId id="278" r:id="rId24"/>
    <p:sldId id="301" r:id="rId25"/>
    <p:sldId id="279" r:id="rId26"/>
    <p:sldId id="281" r:id="rId27"/>
    <p:sldId id="280" r:id="rId28"/>
    <p:sldId id="282" r:id="rId29"/>
    <p:sldId id="283" r:id="rId30"/>
    <p:sldId id="284" r:id="rId31"/>
    <p:sldId id="285" r:id="rId32"/>
    <p:sldId id="287" r:id="rId33"/>
    <p:sldId id="289" r:id="rId34"/>
    <p:sldId id="288" r:id="rId35"/>
    <p:sldId id="290" r:id="rId36"/>
    <p:sldId id="291" r:id="rId37"/>
    <p:sldId id="286" r:id="rId38"/>
    <p:sldId id="292" r:id="rId39"/>
    <p:sldId id="293" r:id="rId40"/>
    <p:sldId id="294" r:id="rId41"/>
    <p:sldId id="303" r:id="rId42"/>
    <p:sldId id="302" r:id="rId43"/>
    <p:sldId id="295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9FB745-3689-4770-B87A-5F358E0E4C21}" type="slidenum">
              <a:rPr lang="en-US" smtClean="0">
                <a:solidFill>
                  <a:srgbClr val="94C600"/>
                </a:solidFill>
              </a:rPr>
              <a:pPr/>
              <a:t>‹#›</a:t>
            </a:fld>
            <a:endParaRPr lang="en-US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4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4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20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2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2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1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66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0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28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007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0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65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3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27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2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87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55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98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5638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70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3D4FB1-10CF-411B-A88B-7FBA9E8C7EDE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59FB745-3689-4770-B87A-5F358E0E4C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7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1F48-65D4-4C64-A08B-E7F7D0494A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8D15-E952-4003-8067-7D72FC5B02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92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.carrollk12.org/view/EM_HARFIELD_CONCRETE_10242013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8200" y="304800"/>
            <a:ext cx="3810000" cy="4876800"/>
          </a:xfrm>
        </p:spPr>
        <p:txBody>
          <a:bodyPr/>
          <a:lstStyle/>
          <a:p>
            <a:r>
              <a:rPr lang="en-US" dirty="0" smtClean="0"/>
              <a:t>Welcome to Math Night for Parents of 4</a:t>
            </a:r>
            <a:r>
              <a:rPr lang="en-US" baseline="30000" dirty="0" smtClean="0"/>
              <a:t>th</a:t>
            </a:r>
            <a:r>
              <a:rPr lang="en-US" dirty="0" smtClean="0"/>
              <a:t> Grade Students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5410200"/>
            <a:ext cx="3200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Many, Many, Many Multiplication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8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24744" cy="1143000"/>
          </a:xfrm>
        </p:spPr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848600" cy="4114800"/>
          </a:xfrm>
        </p:spPr>
        <p:txBody>
          <a:bodyPr/>
          <a:lstStyle/>
          <a:p>
            <a:r>
              <a:rPr lang="en-US" dirty="0" smtClean="0"/>
              <a:t>This is how most of us learned to multiply:  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4" b="21914"/>
          <a:stretch/>
        </p:blipFill>
        <p:spPr bwMode="auto">
          <a:xfrm>
            <a:off x="1572064" y="2955863"/>
            <a:ext cx="6425418" cy="169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64212" y="4318567"/>
            <a:ext cx="5181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62530" y="4206608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64644" y="4690279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60994" y="5099765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631" y="5469097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5082" y="5533822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93619" y="4051828"/>
            <a:ext cx="0" cy="2667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25979" y="4320947"/>
            <a:ext cx="13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 x 4 = 28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33267" y="4646771"/>
            <a:ext cx="2516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the 8 in the ones place.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" y="5273599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Carry the 2 to the tens place.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580481" y="3545183"/>
            <a:ext cx="384208" cy="22460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136531" y="3022886"/>
            <a:ext cx="314177" cy="799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9325991">
            <a:off x="2020126" y="3028109"/>
            <a:ext cx="334022" cy="8289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05985" y="5662395"/>
            <a:ext cx="13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 x 5 = 35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204014" y="5645499"/>
            <a:ext cx="13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35 + 2 = 37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29784" y="6031727"/>
            <a:ext cx="475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37 in the hundreds and tens place.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91521" y="5995575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0888" y="1905000"/>
            <a:ext cx="615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Erase or cross off the numbers you carried.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66583" y="1789620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05299" y="4318567"/>
            <a:ext cx="247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 a zero in the ones place.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3872" y="4206608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181600" y="4181853"/>
            <a:ext cx="0" cy="2667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 rot="1884740">
            <a:off x="4912311" y="3081819"/>
            <a:ext cx="249341" cy="7314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38" idx="0"/>
          </p:cNvCxnSpPr>
          <p:nvPr/>
        </p:nvCxnSpPr>
        <p:spPr>
          <a:xfrm flipV="1">
            <a:off x="5227602" y="2955863"/>
            <a:ext cx="157973" cy="1795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287108" y="2688477"/>
            <a:ext cx="13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 x 4 = 24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965653" y="2368386"/>
            <a:ext cx="444305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36628" y="4950433"/>
            <a:ext cx="3359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the 4 in the tens place.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960737" y="4236494"/>
            <a:ext cx="0" cy="86327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767293" y="4818450"/>
            <a:ext cx="677461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65108" y="5247371"/>
            <a:ext cx="407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Carry the 2 to the hundreds place.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214780" y="5202250"/>
            <a:ext cx="677461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803648" y="3012937"/>
            <a:ext cx="314177" cy="799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3426069" y="2554265"/>
            <a:ext cx="13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 x 5 = 30</a:t>
            </a:r>
            <a:endParaRPr lang="en-US" dirty="0"/>
          </a:p>
        </p:txBody>
      </p:sp>
      <p:cxnSp>
        <p:nvCxnSpPr>
          <p:cNvPr id="54" name="Straight Arrow Connector 53"/>
          <p:cNvCxnSpPr>
            <a:stCxn id="52" idx="1"/>
          </p:cNvCxnSpPr>
          <p:nvPr/>
        </p:nvCxnSpPr>
        <p:spPr>
          <a:xfrm flipH="1" flipV="1">
            <a:off x="4263997" y="2855718"/>
            <a:ext cx="585661" cy="2743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807222" y="2407162"/>
            <a:ext cx="677461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136193" y="3175851"/>
            <a:ext cx="13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 + 2 = 32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573533" y="3079202"/>
            <a:ext cx="677461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537525" y="4210096"/>
            <a:ext cx="872433" cy="16369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385575" y="5750412"/>
            <a:ext cx="3359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32 in the hundreds &amp; thousands places.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4689039" y="5750412"/>
            <a:ext cx="677461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14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 rot="21267881">
            <a:off x="6592584" y="3709748"/>
            <a:ext cx="1459236" cy="10561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7696200" y="2633453"/>
            <a:ext cx="0" cy="12387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074479" y="1815601"/>
            <a:ext cx="3044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Now, just add the bottom 2 rows of numbers, regrouping as needed.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5429518" y="1815601"/>
            <a:ext cx="677461" cy="56263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15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500"/>
                            </p:stCondLst>
                            <p:childTnLst>
                              <p:par>
                                <p:cTn id="20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5" grpId="0"/>
      <p:bldP spid="16" grpId="0"/>
      <p:bldP spid="14" grpId="0" animBg="1"/>
      <p:bldP spid="20" grpId="0" animBg="1"/>
      <p:bldP spid="25" grpId="0"/>
      <p:bldP spid="26" grpId="0"/>
      <p:bldP spid="27" grpId="0"/>
      <p:bldP spid="28" grpId="0" animBg="1"/>
      <p:bldP spid="29" grpId="0"/>
      <p:bldP spid="30" grpId="0" animBg="1"/>
      <p:bldP spid="31" grpId="0"/>
      <p:bldP spid="32" grpId="0" animBg="1"/>
      <p:bldP spid="38" grpId="0" animBg="1"/>
      <p:bldP spid="44" grpId="0"/>
      <p:bldP spid="45" grpId="0" animBg="1"/>
      <p:bldP spid="46" grpId="0"/>
      <p:bldP spid="49" grpId="0" animBg="1"/>
      <p:bldP spid="50" grpId="0"/>
      <p:bldP spid="51" grpId="0" animBg="1"/>
      <p:bldP spid="52" grpId="0" animBg="1"/>
      <p:bldP spid="53" grpId="0"/>
      <p:bldP spid="56" grpId="0" animBg="1"/>
      <p:bldP spid="57" grpId="0"/>
      <p:bldP spid="58" grpId="0" animBg="1"/>
      <p:bldP spid="61" grpId="0"/>
      <p:bldP spid="62" grpId="0" animBg="1"/>
      <p:bldP spid="64" grpId="0" animBg="1"/>
      <p:bldP spid="67" grpId="0"/>
      <p:bldP spid="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914400"/>
            <a:ext cx="8001000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800" dirty="0" smtClean="0">
                <a:solidFill>
                  <a:srgbClr val="FF0000"/>
                </a:solidFill>
              </a:rPr>
              <a:t>Traditional Algorithm</a:t>
            </a:r>
            <a:endParaRPr lang="en-US" sz="5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2819400"/>
            <a:ext cx="8001000" cy="3570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</a:rPr>
              <a:t>	</a:t>
            </a:r>
            <a:r>
              <a:rPr lang="en-US" sz="3600" dirty="0" smtClean="0">
                <a:solidFill>
                  <a:srgbClr val="FF0000"/>
                </a:solidFill>
              </a:rPr>
              <a:t>Your child will learn the 	traditional algorithm by the 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0000"/>
                </a:solidFill>
              </a:rPr>
              <a:t>	</a:t>
            </a:r>
            <a:r>
              <a:rPr lang="en-US" sz="3600" dirty="0" smtClean="0">
                <a:solidFill>
                  <a:srgbClr val="FF0000"/>
                </a:solidFill>
              </a:rPr>
              <a:t>end of 5</a:t>
            </a:r>
            <a:r>
              <a:rPr lang="en-US" sz="3600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dirty="0" smtClean="0">
                <a:solidFill>
                  <a:srgbClr val="FF0000"/>
                </a:solidFill>
              </a:rPr>
              <a:t> grade.</a:t>
            </a: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5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534834" cy="1143000"/>
          </a:xfrm>
        </p:spPr>
        <p:txBody>
          <a:bodyPr>
            <a:noAutofit/>
          </a:bodyPr>
          <a:lstStyle/>
          <a:p>
            <a:r>
              <a:rPr lang="en-US" sz="6000" dirty="0" smtClean="0"/>
              <a:t>Vocabulary Review</a:t>
            </a:r>
            <a:endParaRPr lang="en-US" sz="6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71600" y="1752600"/>
            <a:ext cx="5334000" cy="1600200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4800" dirty="0" smtClean="0">
                <a:solidFill>
                  <a:srgbClr val="0070C0"/>
                </a:solidFill>
                <a:latin typeface="Comic Sans MS" pitchFamily="66" charset="0"/>
              </a:rPr>
              <a:t>                      </a:t>
            </a:r>
            <a:r>
              <a:rPr lang="en-US" sz="5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              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9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6</a:t>
            </a:r>
            <a:r>
              <a:rPr lang="en-US" sz="9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9600" dirty="0" smtClean="0">
                <a:solidFill>
                  <a:srgbClr val="0070C0"/>
                </a:solidFill>
              </a:rPr>
              <a:t> </a:t>
            </a:r>
            <a:r>
              <a:rPr lang="en-US" sz="9600" dirty="0" smtClean="0"/>
              <a:t>x  </a:t>
            </a:r>
            <a:r>
              <a:rPr lang="en-US" sz="9600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4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smtClean="0"/>
              <a:t>=</a:t>
            </a:r>
            <a:r>
              <a:rPr lang="en-US" sz="96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9600" dirty="0" smtClean="0">
                <a:solidFill>
                  <a:srgbClr val="002060"/>
                </a:solidFill>
                <a:latin typeface="Arial Black" pitchFamily="34" charset="0"/>
              </a:rPr>
              <a:t>24</a:t>
            </a:r>
            <a:endParaRPr lang="en-US" sz="9600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6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product</a:t>
            </a:r>
            <a:endParaRPr lang="en-US" sz="6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74174" y="3505200"/>
            <a:ext cx="7391400" cy="1600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              </a:t>
            </a:r>
            <a:r>
              <a:rPr lang="en-US" sz="80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16</a:t>
            </a:r>
            <a:r>
              <a:rPr lang="en-US" sz="8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8000" dirty="0" smtClean="0">
                <a:solidFill>
                  <a:srgbClr val="0070C0"/>
                </a:solidFill>
              </a:rPr>
              <a:t> </a:t>
            </a:r>
            <a:r>
              <a:rPr lang="en-US" sz="8000" dirty="0" smtClean="0"/>
              <a:t>x  </a:t>
            </a:r>
            <a:r>
              <a:rPr lang="en-US" sz="80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4</a:t>
            </a:r>
            <a:r>
              <a:rPr lang="en-US" sz="8000" dirty="0" smtClean="0">
                <a:latin typeface="Arial Black" pitchFamily="34" charset="0"/>
              </a:rPr>
              <a:t> </a:t>
            </a:r>
            <a:r>
              <a:rPr lang="en-US" sz="8000" dirty="0" smtClean="0"/>
              <a:t>=</a:t>
            </a:r>
            <a:r>
              <a:rPr lang="en-US" sz="8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8000" dirty="0" smtClean="0">
                <a:solidFill>
                  <a:srgbClr val="002060"/>
                </a:solidFill>
                <a:latin typeface="Arial Black" pitchFamily="34" charset="0"/>
              </a:rPr>
              <a:t>10 x 4 = </a:t>
            </a:r>
            <a:r>
              <a:rPr lang="en-US" sz="8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40</a:t>
            </a:r>
            <a:endParaRPr lang="en-US" sz="80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80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8000" dirty="0" smtClean="0">
                <a:solidFill>
                  <a:srgbClr val="002060"/>
                </a:solidFill>
                <a:latin typeface="Arial Black" pitchFamily="34" charset="0"/>
              </a:rPr>
              <a:t>               +  6 x 4 = </a:t>
            </a:r>
            <a:r>
              <a:rPr lang="en-US" sz="8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24</a:t>
            </a:r>
            <a:endParaRPr lang="en-US" sz="8000" dirty="0" smtClean="0">
              <a:solidFill>
                <a:srgbClr val="00206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sz="6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</a:t>
            </a:r>
            <a:r>
              <a:rPr lang="en-US" sz="6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 products </a:t>
            </a:r>
            <a:endParaRPr lang="en-US" sz="6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5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Place Value Chart to Multiply by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363078"/>
              </p:ext>
            </p:extLst>
          </p:nvPr>
        </p:nvGraphicFramePr>
        <p:xfrm>
          <a:off x="1981200" y="2209800"/>
          <a:ext cx="4991102" cy="1414312"/>
        </p:xfrm>
        <a:graphic>
          <a:graphicData uri="http://schemas.openxmlformats.org/drawingml/2006/table">
            <a:tbl>
              <a:tblPr firstRow="1" firstCol="1" bandRow="1"/>
              <a:tblGrid>
                <a:gridCol w="1415160"/>
                <a:gridCol w="1415160"/>
                <a:gridCol w="1080391"/>
                <a:gridCol w="1080391"/>
              </a:tblGrid>
              <a:tr h="707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+mn-cs"/>
                        </a:rPr>
                        <a:t>Thousands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Hundreds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Tens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Ones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045695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92D050"/>
                </a:solidFill>
                <a:latin typeface="DJ Groovey" pitchFamily="2" charset="0"/>
                <a:cs typeface="Aharoni" pitchFamily="2" charset="-79"/>
              </a:rPr>
              <a:t>Place Value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6542" y="44958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How does the value of a digit </a:t>
            </a:r>
            <a:r>
              <a:rPr lang="en-US" b="1" dirty="0" smtClean="0">
                <a:solidFill>
                  <a:prstClr val="black"/>
                </a:solidFill>
              </a:rPr>
              <a:t>change </a:t>
            </a:r>
            <a:r>
              <a:rPr lang="en-US" b="1" dirty="0">
                <a:solidFill>
                  <a:prstClr val="black"/>
                </a:solidFill>
              </a:rPr>
              <a:t>as it moves from the ones place to the tens place?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60622" y="2971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6" name="Curved Down Arrow 5"/>
          <p:cNvSpPr/>
          <p:nvPr/>
        </p:nvSpPr>
        <p:spPr>
          <a:xfrm rot="10593715">
            <a:off x="5572062" y="3691822"/>
            <a:ext cx="747674" cy="33799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22472" y="4074484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</a:t>
            </a:r>
            <a:r>
              <a:rPr lang="en-US" sz="1400" dirty="0">
                <a:solidFill>
                  <a:prstClr val="black"/>
                </a:solidFill>
              </a:rPr>
              <a:t>X 10</a:t>
            </a:r>
          </a:p>
        </p:txBody>
      </p:sp>
    </p:spTree>
    <p:extLst>
      <p:ext uri="{BB962C8B-B14F-4D97-AF65-F5344CB8AC3E}">
        <p14:creationId xmlns:p14="http://schemas.microsoft.com/office/powerpoint/2010/main" val="300845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-0.12535 0.006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7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417657"/>
              </p:ext>
            </p:extLst>
          </p:nvPr>
        </p:nvGraphicFramePr>
        <p:xfrm>
          <a:off x="1981200" y="2209800"/>
          <a:ext cx="4991102" cy="1414312"/>
        </p:xfrm>
        <a:graphic>
          <a:graphicData uri="http://schemas.openxmlformats.org/drawingml/2006/table">
            <a:tbl>
              <a:tblPr firstRow="1" firstCol="1" bandRow="1"/>
              <a:tblGrid>
                <a:gridCol w="1415160"/>
                <a:gridCol w="1415160"/>
                <a:gridCol w="1080391"/>
                <a:gridCol w="1080391"/>
              </a:tblGrid>
              <a:tr h="707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+mn-cs"/>
                        </a:rPr>
                        <a:t>Thousands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Hundreds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Tens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Ones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045695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92D050"/>
                </a:solidFill>
                <a:latin typeface="DJ Groovey" pitchFamily="2" charset="0"/>
                <a:cs typeface="Aharoni" pitchFamily="2" charset="-79"/>
              </a:rPr>
              <a:t>Place Value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6542" y="44958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How does the value of a digit </a:t>
            </a:r>
            <a:r>
              <a:rPr lang="en-US" b="1" dirty="0" smtClean="0">
                <a:solidFill>
                  <a:prstClr val="black"/>
                </a:solidFill>
              </a:rPr>
              <a:t>change </a:t>
            </a:r>
            <a:r>
              <a:rPr lang="en-US" b="1" dirty="0">
                <a:solidFill>
                  <a:prstClr val="black"/>
                </a:solidFill>
              </a:rPr>
              <a:t>as it moves from the ones place to the tens place?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2971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6" name="Curved Down Arrow 5"/>
          <p:cNvSpPr/>
          <p:nvPr/>
        </p:nvSpPr>
        <p:spPr>
          <a:xfrm rot="10593715">
            <a:off x="5572062" y="3691822"/>
            <a:ext cx="747674" cy="33799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22472" y="4074484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</a:t>
            </a:r>
            <a:r>
              <a:rPr lang="en-US" sz="1400" dirty="0">
                <a:solidFill>
                  <a:prstClr val="black"/>
                </a:solidFill>
              </a:rPr>
              <a:t>X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41572" y="2971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0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9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555809"/>
              </p:ext>
            </p:extLst>
          </p:nvPr>
        </p:nvGraphicFramePr>
        <p:xfrm>
          <a:off x="1981200" y="2209800"/>
          <a:ext cx="4991102" cy="1414312"/>
        </p:xfrm>
        <a:graphic>
          <a:graphicData uri="http://schemas.openxmlformats.org/drawingml/2006/table">
            <a:tbl>
              <a:tblPr firstRow="1" firstCol="1" bandRow="1"/>
              <a:tblGrid>
                <a:gridCol w="1415160"/>
                <a:gridCol w="1415160"/>
                <a:gridCol w="1080391"/>
                <a:gridCol w="1080391"/>
              </a:tblGrid>
              <a:tr h="707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+mn-cs"/>
                        </a:rPr>
                        <a:t>Thousands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Hundreds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Tens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Ones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045695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92D050"/>
                </a:solidFill>
                <a:latin typeface="DJ Groovey" pitchFamily="2" charset="0"/>
                <a:cs typeface="Aharoni" pitchFamily="2" charset="-79"/>
              </a:rPr>
              <a:t>Place Value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6542" y="44958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How does the value of a digit (number 0-9) change as it moves from the tens place to the hundreds place?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2971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0" name="Curved Down Arrow 9"/>
          <p:cNvSpPr/>
          <p:nvPr/>
        </p:nvSpPr>
        <p:spPr>
          <a:xfrm rot="10593715">
            <a:off x="4429062" y="3691823"/>
            <a:ext cx="747674" cy="33799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0486" y="412646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X 10</a:t>
            </a:r>
          </a:p>
        </p:txBody>
      </p:sp>
    </p:spTree>
    <p:extLst>
      <p:ext uri="{BB962C8B-B14F-4D97-AF65-F5344CB8AC3E}">
        <p14:creationId xmlns:p14="http://schemas.microsoft.com/office/powerpoint/2010/main" val="252932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12917 0.006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58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37554"/>
              </p:ext>
            </p:extLst>
          </p:nvPr>
        </p:nvGraphicFramePr>
        <p:xfrm>
          <a:off x="1981200" y="2209800"/>
          <a:ext cx="4991102" cy="1414312"/>
        </p:xfrm>
        <a:graphic>
          <a:graphicData uri="http://schemas.openxmlformats.org/drawingml/2006/table">
            <a:tbl>
              <a:tblPr firstRow="1" firstCol="1" bandRow="1"/>
              <a:tblGrid>
                <a:gridCol w="1415160"/>
                <a:gridCol w="1415160"/>
                <a:gridCol w="1080391"/>
                <a:gridCol w="1080391"/>
              </a:tblGrid>
              <a:tr h="707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+mn-cs"/>
                        </a:rPr>
                        <a:t>Thousands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Hundreds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Tens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Ones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045695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92D050"/>
                </a:solidFill>
                <a:latin typeface="DJ Groovey" pitchFamily="2" charset="0"/>
                <a:cs typeface="Aharoni" pitchFamily="2" charset="-79"/>
              </a:rPr>
              <a:t>Place Value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6542" y="44958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black"/>
                </a:solidFill>
              </a:rPr>
              <a:t>Using a place value chart, we can multiply by 10, 100, etc.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4686" y="2971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0" name="Curved Down Arrow 9"/>
          <p:cNvSpPr/>
          <p:nvPr/>
        </p:nvSpPr>
        <p:spPr>
          <a:xfrm rot="10593715">
            <a:off x="4429062" y="3691823"/>
            <a:ext cx="747674" cy="33799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0486" y="412646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X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1572" y="2971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0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0" y="296227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0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10593715">
            <a:off x="5495861" y="3691823"/>
            <a:ext cx="747674" cy="33799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74670" y="412646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X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5117" y="4945648"/>
            <a:ext cx="6705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How many equations can we write from this demonstration?</a:t>
            </a:r>
          </a:p>
          <a:p>
            <a:pPr algn="ctr"/>
            <a:endParaRPr lang="en-US" sz="1600" dirty="0" smtClean="0">
              <a:solidFill>
                <a:prstClr val="black"/>
              </a:solidFill>
            </a:endParaRPr>
          </a:p>
          <a:p>
            <a:pPr algn="ctr"/>
            <a:r>
              <a:rPr lang="en-US" sz="1600" dirty="0" smtClean="0">
                <a:solidFill>
                  <a:prstClr val="black"/>
                </a:solidFill>
              </a:rPr>
              <a:t>3 x 10 = 30     30 x 10 = 300     3 x 10 x 10 = 300     3 x 100 = 300</a:t>
            </a:r>
          </a:p>
        </p:txBody>
      </p:sp>
    </p:spTree>
    <p:extLst>
      <p:ext uri="{BB962C8B-B14F-4D97-AF65-F5344CB8AC3E}">
        <p14:creationId xmlns:p14="http://schemas.microsoft.com/office/powerpoint/2010/main" val="279802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94555"/>
              </p:ext>
            </p:extLst>
          </p:nvPr>
        </p:nvGraphicFramePr>
        <p:xfrm>
          <a:off x="1981200" y="2209800"/>
          <a:ext cx="4991102" cy="1414312"/>
        </p:xfrm>
        <a:graphic>
          <a:graphicData uri="http://schemas.openxmlformats.org/drawingml/2006/table">
            <a:tbl>
              <a:tblPr firstRow="1" firstCol="1" bandRow="1"/>
              <a:tblGrid>
                <a:gridCol w="1415160"/>
                <a:gridCol w="1415160"/>
                <a:gridCol w="1080391"/>
                <a:gridCol w="1080391"/>
              </a:tblGrid>
              <a:tr h="707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+mn-cs"/>
                        </a:rPr>
                        <a:t>Thousands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Hundreds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Tens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Ones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045695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92D050"/>
                </a:solidFill>
                <a:latin typeface="DJ Groovey" pitchFamily="2" charset="0"/>
                <a:cs typeface="Aharoni" pitchFamily="2" charset="-79"/>
              </a:rPr>
              <a:t>Place Value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2129" y="3810000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We can also use the place value chart (and the Associative Property of Multiplication) to multiply by multiples of 10 (20, 30, 40, 50, 200, 300, 400, etc.).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232" y="504531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For example, 3 x 40 = 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8872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180517"/>
              </p:ext>
            </p:extLst>
          </p:nvPr>
        </p:nvGraphicFramePr>
        <p:xfrm>
          <a:off x="2060515" y="4651968"/>
          <a:ext cx="4991102" cy="1414312"/>
        </p:xfrm>
        <a:graphic>
          <a:graphicData uri="http://schemas.openxmlformats.org/drawingml/2006/table">
            <a:tbl>
              <a:tblPr firstRow="1" firstCol="1" bandRow="1"/>
              <a:tblGrid>
                <a:gridCol w="1415160"/>
                <a:gridCol w="1415160"/>
                <a:gridCol w="1080391"/>
                <a:gridCol w="1080391"/>
              </a:tblGrid>
              <a:tr h="707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+mn-cs"/>
                        </a:rPr>
                        <a:t>Thousands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Hundreds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Tens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Ones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045695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92D050"/>
                </a:solidFill>
                <a:latin typeface="DJ Groovey" pitchFamily="2" charset="0"/>
                <a:cs typeface="Aharoni" pitchFamily="2" charset="-79"/>
              </a:rPr>
              <a:t>Place Value Chart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1969025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3 x </a:t>
            </a:r>
            <a:r>
              <a:rPr lang="en-US" sz="2000" u="sng" dirty="0" smtClean="0">
                <a:solidFill>
                  <a:prstClr val="black"/>
                </a:solidFill>
              </a:rPr>
              <a:t>40</a:t>
            </a:r>
            <a:r>
              <a:rPr lang="en-US" sz="2000" dirty="0" smtClean="0">
                <a:solidFill>
                  <a:prstClr val="black"/>
                </a:solidFill>
              </a:rPr>
              <a:t> =             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3627" y="2483552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3 x </a:t>
            </a:r>
            <a:r>
              <a:rPr lang="en-US" sz="2000" u="sng" dirty="0" smtClean="0">
                <a:solidFill>
                  <a:prstClr val="black"/>
                </a:solidFill>
              </a:rPr>
              <a:t>4 x 10 </a:t>
            </a:r>
            <a:r>
              <a:rPr lang="en-US" sz="2000" dirty="0" smtClean="0">
                <a:solidFill>
                  <a:prstClr val="black"/>
                </a:solidFill>
              </a:rPr>
              <a:t>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3500" y="2883662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3 </a:t>
            </a:r>
            <a:r>
              <a:rPr lang="en-US" sz="2000" dirty="0" smtClean="0">
                <a:solidFill>
                  <a:prstClr val="black"/>
                </a:solidFill>
              </a:rPr>
              <a:t>x </a:t>
            </a:r>
            <a:r>
              <a:rPr lang="en-US" sz="2000" dirty="0" smtClean="0">
                <a:solidFill>
                  <a:prstClr val="black"/>
                </a:solidFill>
              </a:rPr>
              <a:t>4 </a:t>
            </a:r>
            <a:r>
              <a:rPr lang="en-US" sz="2000" dirty="0" smtClean="0">
                <a:solidFill>
                  <a:prstClr val="black"/>
                </a:solidFill>
              </a:rPr>
              <a:t>x 10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2058" y="3527182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12 x 10 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3627" y="3999055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120</a:t>
            </a:r>
          </a:p>
        </p:txBody>
      </p:sp>
      <p:sp>
        <p:nvSpPr>
          <p:cNvPr id="3" name="Oval 2"/>
          <p:cNvSpPr/>
          <p:nvPr/>
        </p:nvSpPr>
        <p:spPr>
          <a:xfrm>
            <a:off x="6240948" y="5516722"/>
            <a:ext cx="171442" cy="2196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26230" y="5448578"/>
            <a:ext cx="186397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854088" y="1795720"/>
            <a:ext cx="2701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Decompose 40 to a multiple of 10.</a:t>
            </a:r>
            <a:endParaRPr lang="en-US" sz="2000" dirty="0" smtClean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4409" y="3491224"/>
            <a:ext cx="2701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Think of 12 on the place value chart.</a:t>
            </a:r>
            <a:endParaRPr lang="en-US" sz="2000" dirty="0" smtClean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24500" y="3527182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To multiply by 10, slide over one place on the place value chart.</a:t>
            </a:r>
            <a:endParaRPr lang="en-US" sz="2000" dirty="0" smtClean="0">
              <a:solidFill>
                <a:prstClr val="black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348316" y="1950846"/>
            <a:ext cx="675968" cy="39763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4" idx="6"/>
          </p:cNvCxnSpPr>
          <p:nvPr/>
        </p:nvCxnSpPr>
        <p:spPr>
          <a:xfrm>
            <a:off x="5024284" y="2149663"/>
            <a:ext cx="8480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939996" y="2321270"/>
            <a:ext cx="71709" cy="2647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809640" y="2883662"/>
            <a:ext cx="934783" cy="47068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3200400" y="3119003"/>
            <a:ext cx="59508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59642" y="2877803"/>
            <a:ext cx="1569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Solve 3 x 4.</a:t>
            </a:r>
            <a:endParaRPr lang="en-US" sz="2000" dirty="0" smtClean="0">
              <a:solidFill>
                <a:prstClr val="black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10104" y="5464928"/>
            <a:ext cx="809611" cy="37367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011705" y="5347689"/>
            <a:ext cx="675968" cy="39763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3899572" y="5602858"/>
            <a:ext cx="1112133" cy="1740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507576" y="2369135"/>
            <a:ext cx="48490" cy="26800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348317" y="3354345"/>
            <a:ext cx="2457" cy="27375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6514910" y="5544977"/>
            <a:ext cx="186397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 flipH="1">
            <a:off x="5524500" y="5735231"/>
            <a:ext cx="622692" cy="870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1651 0.0111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55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231 L -0.1684 0.00463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0" y="116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33333E-6 L -0.1085 0.03519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4" y="175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-0.10591 0.01922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949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2083 0.03148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7" grpId="0"/>
      <p:bldP spid="8" grpId="0"/>
      <p:bldP spid="9" grpId="0"/>
      <p:bldP spid="3" grpId="0" animBg="1"/>
      <p:bldP spid="3" grpId="1" animBg="1"/>
      <p:bldP spid="11" grpId="0" animBg="1"/>
      <p:bldP spid="11" grpId="1" animBg="1"/>
      <p:bldP spid="12" grpId="0"/>
      <p:bldP spid="13" grpId="0"/>
      <p:bldP spid="14" grpId="0"/>
      <p:bldP spid="4" grpId="0" animBg="1"/>
      <p:bldP spid="25" grpId="0" animBg="1"/>
      <p:bldP spid="29" grpId="0"/>
      <p:bldP spid="30" grpId="0" animBg="1"/>
      <p:bldP spid="30" grpId="1" animBg="1"/>
      <p:bldP spid="31" grpId="0" animBg="1"/>
      <p:bldP spid="31" grpId="1" animBg="1"/>
      <p:bldP spid="54" grpId="0" animBg="1"/>
      <p:bldP spid="5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79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Ten Blocks</a:t>
            </a:r>
            <a:endParaRPr lang="en-US" dirty="0"/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4000145" y="2819594"/>
            <a:ext cx="862484" cy="850034"/>
            <a:chOff x="3623" y="7406"/>
            <a:chExt cx="2377" cy="2357"/>
          </a:xfrm>
        </p:grpSpPr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3756" y="7406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3756" y="7630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3756" y="7855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3756" y="8079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3756" y="8304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3756" y="8528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3756" y="8753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3756" y="8977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3756" y="9202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3756" y="9651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3756" y="9426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3747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3623" y="7515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3624" y="9763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3972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4197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4422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4647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4873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5098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5323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5548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5999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5773" y="7407"/>
              <a:ext cx="0" cy="2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flipH="1">
              <a:off x="3628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29"/>
            <p:cNvSpPr>
              <a:spLocks noChangeShapeType="1"/>
            </p:cNvSpPr>
            <p:nvPr/>
          </p:nvSpPr>
          <p:spPr bwMode="auto">
            <a:xfrm flipH="1">
              <a:off x="3624" y="740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0"/>
            <p:cNvSpPr>
              <a:spLocks noChangeShapeType="1"/>
            </p:cNvSpPr>
            <p:nvPr/>
          </p:nvSpPr>
          <p:spPr bwMode="auto">
            <a:xfrm flipH="1">
              <a:off x="3624" y="7632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1"/>
            <p:cNvSpPr>
              <a:spLocks noChangeShapeType="1"/>
            </p:cNvSpPr>
            <p:nvPr/>
          </p:nvSpPr>
          <p:spPr bwMode="auto">
            <a:xfrm flipH="1">
              <a:off x="3624" y="7856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2"/>
            <p:cNvSpPr>
              <a:spLocks noChangeShapeType="1"/>
            </p:cNvSpPr>
            <p:nvPr/>
          </p:nvSpPr>
          <p:spPr bwMode="auto">
            <a:xfrm flipH="1">
              <a:off x="3624" y="8080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3"/>
            <p:cNvSpPr>
              <a:spLocks noChangeShapeType="1"/>
            </p:cNvSpPr>
            <p:nvPr/>
          </p:nvSpPr>
          <p:spPr bwMode="auto">
            <a:xfrm flipH="1">
              <a:off x="3624" y="8304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4"/>
            <p:cNvSpPr>
              <a:spLocks noChangeShapeType="1"/>
            </p:cNvSpPr>
            <p:nvPr/>
          </p:nvSpPr>
          <p:spPr bwMode="auto">
            <a:xfrm flipH="1">
              <a:off x="3624" y="852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5"/>
            <p:cNvSpPr>
              <a:spLocks noChangeShapeType="1"/>
            </p:cNvSpPr>
            <p:nvPr/>
          </p:nvSpPr>
          <p:spPr bwMode="auto">
            <a:xfrm flipH="1">
              <a:off x="3624" y="8752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6"/>
            <p:cNvSpPr>
              <a:spLocks noChangeShapeType="1"/>
            </p:cNvSpPr>
            <p:nvPr/>
          </p:nvSpPr>
          <p:spPr bwMode="auto">
            <a:xfrm flipH="1">
              <a:off x="3624" y="8976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37"/>
            <p:cNvSpPr>
              <a:spLocks noChangeShapeType="1"/>
            </p:cNvSpPr>
            <p:nvPr/>
          </p:nvSpPr>
          <p:spPr bwMode="auto">
            <a:xfrm flipH="1">
              <a:off x="3624" y="9200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38"/>
            <p:cNvSpPr>
              <a:spLocks noChangeShapeType="1"/>
            </p:cNvSpPr>
            <p:nvPr/>
          </p:nvSpPr>
          <p:spPr bwMode="auto">
            <a:xfrm flipH="1">
              <a:off x="3624" y="9424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39"/>
            <p:cNvSpPr>
              <a:spLocks noChangeShapeType="1"/>
            </p:cNvSpPr>
            <p:nvPr/>
          </p:nvSpPr>
          <p:spPr bwMode="auto">
            <a:xfrm flipH="1">
              <a:off x="5880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0"/>
            <p:cNvSpPr>
              <a:spLocks noChangeShapeType="1"/>
            </p:cNvSpPr>
            <p:nvPr/>
          </p:nvSpPr>
          <p:spPr bwMode="auto">
            <a:xfrm flipH="1">
              <a:off x="3853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1"/>
            <p:cNvSpPr>
              <a:spLocks noChangeShapeType="1"/>
            </p:cNvSpPr>
            <p:nvPr/>
          </p:nvSpPr>
          <p:spPr bwMode="auto">
            <a:xfrm flipH="1">
              <a:off x="4078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2"/>
            <p:cNvSpPr>
              <a:spLocks noChangeShapeType="1"/>
            </p:cNvSpPr>
            <p:nvPr/>
          </p:nvSpPr>
          <p:spPr bwMode="auto">
            <a:xfrm flipH="1">
              <a:off x="4303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3"/>
            <p:cNvSpPr>
              <a:spLocks noChangeShapeType="1"/>
            </p:cNvSpPr>
            <p:nvPr/>
          </p:nvSpPr>
          <p:spPr bwMode="auto">
            <a:xfrm flipH="1">
              <a:off x="4528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4"/>
            <p:cNvSpPr>
              <a:spLocks noChangeShapeType="1"/>
            </p:cNvSpPr>
            <p:nvPr/>
          </p:nvSpPr>
          <p:spPr bwMode="auto">
            <a:xfrm flipH="1">
              <a:off x="4754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5"/>
            <p:cNvSpPr>
              <a:spLocks noChangeShapeType="1"/>
            </p:cNvSpPr>
            <p:nvPr/>
          </p:nvSpPr>
          <p:spPr bwMode="auto">
            <a:xfrm flipH="1">
              <a:off x="4979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6"/>
            <p:cNvSpPr>
              <a:spLocks noChangeShapeType="1"/>
            </p:cNvSpPr>
            <p:nvPr/>
          </p:nvSpPr>
          <p:spPr bwMode="auto">
            <a:xfrm flipH="1">
              <a:off x="5204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47"/>
            <p:cNvSpPr>
              <a:spLocks noChangeShapeType="1"/>
            </p:cNvSpPr>
            <p:nvPr/>
          </p:nvSpPr>
          <p:spPr bwMode="auto">
            <a:xfrm flipH="1">
              <a:off x="5429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48"/>
            <p:cNvSpPr>
              <a:spLocks noChangeShapeType="1"/>
            </p:cNvSpPr>
            <p:nvPr/>
          </p:nvSpPr>
          <p:spPr bwMode="auto">
            <a:xfrm flipH="1">
              <a:off x="5654" y="9648"/>
              <a:ext cx="120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97" name="Group 77"/>
          <p:cNvGrpSpPr>
            <a:grpSpLocks/>
          </p:cNvGrpSpPr>
          <p:nvPr/>
        </p:nvGrpSpPr>
        <p:grpSpPr bwMode="auto">
          <a:xfrm>
            <a:off x="6858000" y="3344051"/>
            <a:ext cx="132281" cy="143746"/>
            <a:chOff x="8312" y="8092"/>
            <a:chExt cx="319" cy="290"/>
          </a:xfrm>
        </p:grpSpPr>
        <p:sp>
          <p:nvSpPr>
            <p:cNvPr id="2098" name="Rectangle 78"/>
            <p:cNvSpPr>
              <a:spLocks noChangeArrowheads="1"/>
            </p:cNvSpPr>
            <p:nvPr/>
          </p:nvSpPr>
          <p:spPr bwMode="auto">
            <a:xfrm>
              <a:off x="8412" y="8092"/>
              <a:ext cx="219" cy="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Line 79"/>
            <p:cNvSpPr>
              <a:spLocks noChangeShapeType="1"/>
            </p:cNvSpPr>
            <p:nvPr/>
          </p:nvSpPr>
          <p:spPr bwMode="auto">
            <a:xfrm>
              <a:off x="8316" y="8380"/>
              <a:ext cx="2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Line 80"/>
            <p:cNvSpPr>
              <a:spLocks noChangeShapeType="1"/>
            </p:cNvSpPr>
            <p:nvPr/>
          </p:nvSpPr>
          <p:spPr bwMode="auto">
            <a:xfrm>
              <a:off x="8312" y="8172"/>
              <a:ext cx="0" cy="2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Line 81"/>
            <p:cNvSpPr>
              <a:spLocks noChangeShapeType="1"/>
            </p:cNvSpPr>
            <p:nvPr/>
          </p:nvSpPr>
          <p:spPr bwMode="auto">
            <a:xfrm flipH="1">
              <a:off x="8312" y="8096"/>
              <a:ext cx="92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Line 82"/>
            <p:cNvSpPr>
              <a:spLocks noChangeShapeType="1"/>
            </p:cNvSpPr>
            <p:nvPr/>
          </p:nvSpPr>
          <p:spPr bwMode="auto">
            <a:xfrm flipH="1">
              <a:off x="8312" y="8312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Line 83"/>
            <p:cNvSpPr>
              <a:spLocks noChangeShapeType="1"/>
            </p:cNvSpPr>
            <p:nvPr/>
          </p:nvSpPr>
          <p:spPr bwMode="auto">
            <a:xfrm flipH="1">
              <a:off x="8532" y="8316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0" name="Group 49"/>
          <p:cNvGrpSpPr>
            <a:grpSpLocks/>
          </p:cNvGrpSpPr>
          <p:nvPr/>
        </p:nvGrpSpPr>
        <p:grpSpPr bwMode="auto">
          <a:xfrm>
            <a:off x="5715000" y="2819400"/>
            <a:ext cx="166480" cy="819617"/>
            <a:chOff x="3145" y="7915"/>
            <a:chExt cx="345" cy="2305"/>
          </a:xfrm>
        </p:grpSpPr>
        <p:sp>
          <p:nvSpPr>
            <p:cNvPr id="151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07" name="Group 88"/>
          <p:cNvGrpSpPr>
            <a:grpSpLocks/>
          </p:cNvGrpSpPr>
          <p:nvPr/>
        </p:nvGrpSpPr>
        <p:grpSpPr bwMode="auto">
          <a:xfrm rot="16200000">
            <a:off x="1843672" y="2605149"/>
            <a:ext cx="1341976" cy="1235454"/>
            <a:chOff x="3740" y="3392"/>
            <a:chExt cx="3552" cy="3625"/>
          </a:xfrm>
        </p:grpSpPr>
        <p:sp>
          <p:nvSpPr>
            <p:cNvPr id="2108" name="Line 89"/>
            <p:cNvSpPr>
              <a:spLocks noChangeShapeType="1"/>
            </p:cNvSpPr>
            <p:nvPr/>
          </p:nvSpPr>
          <p:spPr bwMode="auto">
            <a:xfrm>
              <a:off x="3748" y="3397"/>
              <a:ext cx="24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Line 90"/>
            <p:cNvSpPr>
              <a:spLocks noChangeShapeType="1"/>
            </p:cNvSpPr>
            <p:nvPr/>
          </p:nvSpPr>
          <p:spPr bwMode="auto">
            <a:xfrm>
              <a:off x="3747" y="3406"/>
              <a:ext cx="1013" cy="1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Line 91"/>
            <p:cNvSpPr>
              <a:spLocks noChangeShapeType="1"/>
            </p:cNvSpPr>
            <p:nvPr/>
          </p:nvSpPr>
          <p:spPr bwMode="auto">
            <a:xfrm>
              <a:off x="6179" y="3398"/>
              <a:ext cx="1113" cy="10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Line 92"/>
            <p:cNvSpPr>
              <a:spLocks noChangeShapeType="1"/>
            </p:cNvSpPr>
            <p:nvPr/>
          </p:nvSpPr>
          <p:spPr bwMode="auto">
            <a:xfrm>
              <a:off x="4772" y="4457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93"/>
            <p:cNvSpPr>
              <a:spLocks noChangeShapeType="1"/>
            </p:cNvSpPr>
            <p:nvPr/>
          </p:nvSpPr>
          <p:spPr bwMode="auto">
            <a:xfrm>
              <a:off x="3740" y="3400"/>
              <a:ext cx="0" cy="2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94"/>
            <p:cNvSpPr>
              <a:spLocks noChangeShapeType="1"/>
            </p:cNvSpPr>
            <p:nvPr/>
          </p:nvSpPr>
          <p:spPr bwMode="auto">
            <a:xfrm>
              <a:off x="4760" y="4450"/>
              <a:ext cx="0" cy="25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95"/>
            <p:cNvSpPr>
              <a:spLocks noChangeShapeType="1"/>
            </p:cNvSpPr>
            <p:nvPr/>
          </p:nvSpPr>
          <p:spPr bwMode="auto">
            <a:xfrm>
              <a:off x="7290" y="4450"/>
              <a:ext cx="0" cy="25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96"/>
            <p:cNvSpPr>
              <a:spLocks noChangeShapeType="1"/>
            </p:cNvSpPr>
            <p:nvPr/>
          </p:nvSpPr>
          <p:spPr bwMode="auto">
            <a:xfrm>
              <a:off x="4759" y="7017"/>
              <a:ext cx="253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97"/>
            <p:cNvSpPr>
              <a:spLocks noChangeShapeType="1"/>
            </p:cNvSpPr>
            <p:nvPr/>
          </p:nvSpPr>
          <p:spPr bwMode="auto">
            <a:xfrm>
              <a:off x="4772" y="4713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98"/>
            <p:cNvSpPr>
              <a:spLocks noChangeShapeType="1"/>
            </p:cNvSpPr>
            <p:nvPr/>
          </p:nvSpPr>
          <p:spPr bwMode="auto">
            <a:xfrm>
              <a:off x="4772" y="4969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99"/>
            <p:cNvSpPr>
              <a:spLocks noChangeShapeType="1"/>
            </p:cNvSpPr>
            <p:nvPr/>
          </p:nvSpPr>
          <p:spPr bwMode="auto">
            <a:xfrm>
              <a:off x="4772" y="5225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100"/>
            <p:cNvSpPr>
              <a:spLocks noChangeShapeType="1"/>
            </p:cNvSpPr>
            <p:nvPr/>
          </p:nvSpPr>
          <p:spPr bwMode="auto">
            <a:xfrm>
              <a:off x="4772" y="5481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101"/>
            <p:cNvSpPr>
              <a:spLocks noChangeShapeType="1"/>
            </p:cNvSpPr>
            <p:nvPr/>
          </p:nvSpPr>
          <p:spPr bwMode="auto">
            <a:xfrm>
              <a:off x="4772" y="5737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102"/>
            <p:cNvSpPr>
              <a:spLocks noChangeShapeType="1"/>
            </p:cNvSpPr>
            <p:nvPr/>
          </p:nvSpPr>
          <p:spPr bwMode="auto">
            <a:xfrm>
              <a:off x="4772" y="5993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103"/>
            <p:cNvSpPr>
              <a:spLocks noChangeShapeType="1"/>
            </p:cNvSpPr>
            <p:nvPr/>
          </p:nvSpPr>
          <p:spPr bwMode="auto">
            <a:xfrm>
              <a:off x="4772" y="6249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104"/>
            <p:cNvSpPr>
              <a:spLocks noChangeShapeType="1"/>
            </p:cNvSpPr>
            <p:nvPr/>
          </p:nvSpPr>
          <p:spPr bwMode="auto">
            <a:xfrm>
              <a:off x="4772" y="6505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105"/>
            <p:cNvSpPr>
              <a:spLocks noChangeShapeType="1"/>
            </p:cNvSpPr>
            <p:nvPr/>
          </p:nvSpPr>
          <p:spPr bwMode="auto">
            <a:xfrm>
              <a:off x="4772" y="6761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106"/>
            <p:cNvSpPr>
              <a:spLocks noChangeShapeType="1"/>
            </p:cNvSpPr>
            <p:nvPr/>
          </p:nvSpPr>
          <p:spPr bwMode="auto">
            <a:xfrm>
              <a:off x="3747" y="5893"/>
              <a:ext cx="1000" cy="11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107"/>
            <p:cNvSpPr>
              <a:spLocks noChangeShapeType="1"/>
            </p:cNvSpPr>
            <p:nvPr/>
          </p:nvSpPr>
          <p:spPr bwMode="auto">
            <a:xfrm>
              <a:off x="3747" y="3650"/>
              <a:ext cx="1013" cy="10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108"/>
            <p:cNvSpPr>
              <a:spLocks noChangeShapeType="1"/>
            </p:cNvSpPr>
            <p:nvPr/>
          </p:nvSpPr>
          <p:spPr bwMode="auto">
            <a:xfrm>
              <a:off x="3747" y="3897"/>
              <a:ext cx="1007" cy="10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109"/>
            <p:cNvSpPr>
              <a:spLocks noChangeShapeType="1"/>
            </p:cNvSpPr>
            <p:nvPr/>
          </p:nvSpPr>
          <p:spPr bwMode="auto">
            <a:xfrm>
              <a:off x="3747" y="4154"/>
              <a:ext cx="1010" cy="10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110"/>
            <p:cNvSpPr>
              <a:spLocks noChangeShapeType="1"/>
            </p:cNvSpPr>
            <p:nvPr/>
          </p:nvSpPr>
          <p:spPr bwMode="auto">
            <a:xfrm>
              <a:off x="3747" y="4381"/>
              <a:ext cx="1007" cy="1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111"/>
            <p:cNvSpPr>
              <a:spLocks noChangeShapeType="1"/>
            </p:cNvSpPr>
            <p:nvPr/>
          </p:nvSpPr>
          <p:spPr bwMode="auto">
            <a:xfrm>
              <a:off x="3747" y="4638"/>
              <a:ext cx="1013" cy="1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112"/>
            <p:cNvSpPr>
              <a:spLocks noChangeShapeType="1"/>
            </p:cNvSpPr>
            <p:nvPr/>
          </p:nvSpPr>
          <p:spPr bwMode="auto">
            <a:xfrm>
              <a:off x="3747" y="4895"/>
              <a:ext cx="1003" cy="10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113"/>
            <p:cNvSpPr>
              <a:spLocks noChangeShapeType="1"/>
            </p:cNvSpPr>
            <p:nvPr/>
          </p:nvSpPr>
          <p:spPr bwMode="auto">
            <a:xfrm>
              <a:off x="3747" y="5122"/>
              <a:ext cx="1006" cy="11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114"/>
            <p:cNvSpPr>
              <a:spLocks noChangeShapeType="1"/>
            </p:cNvSpPr>
            <p:nvPr/>
          </p:nvSpPr>
          <p:spPr bwMode="auto">
            <a:xfrm>
              <a:off x="3747" y="5399"/>
              <a:ext cx="1007" cy="11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115"/>
            <p:cNvSpPr>
              <a:spLocks noChangeShapeType="1"/>
            </p:cNvSpPr>
            <p:nvPr/>
          </p:nvSpPr>
          <p:spPr bwMode="auto">
            <a:xfrm>
              <a:off x="3747" y="5646"/>
              <a:ext cx="1010" cy="1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116"/>
            <p:cNvSpPr>
              <a:spLocks noChangeShapeType="1"/>
            </p:cNvSpPr>
            <p:nvPr/>
          </p:nvSpPr>
          <p:spPr bwMode="auto">
            <a:xfrm>
              <a:off x="3944" y="3626"/>
              <a:ext cx="0" cy="2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117"/>
            <p:cNvSpPr>
              <a:spLocks noChangeShapeType="1"/>
            </p:cNvSpPr>
            <p:nvPr/>
          </p:nvSpPr>
          <p:spPr bwMode="auto">
            <a:xfrm>
              <a:off x="4148" y="3831"/>
              <a:ext cx="0" cy="25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118"/>
            <p:cNvSpPr>
              <a:spLocks noChangeShapeType="1"/>
            </p:cNvSpPr>
            <p:nvPr/>
          </p:nvSpPr>
          <p:spPr bwMode="auto">
            <a:xfrm>
              <a:off x="4352" y="4050"/>
              <a:ext cx="0" cy="25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Line 119"/>
            <p:cNvSpPr>
              <a:spLocks noChangeShapeType="1"/>
            </p:cNvSpPr>
            <p:nvPr/>
          </p:nvSpPr>
          <p:spPr bwMode="auto">
            <a:xfrm>
              <a:off x="4658" y="4360"/>
              <a:ext cx="0" cy="25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Line 120"/>
            <p:cNvSpPr>
              <a:spLocks noChangeShapeType="1"/>
            </p:cNvSpPr>
            <p:nvPr/>
          </p:nvSpPr>
          <p:spPr bwMode="auto">
            <a:xfrm>
              <a:off x="4046" y="3730"/>
              <a:ext cx="0" cy="25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Line 121"/>
            <p:cNvSpPr>
              <a:spLocks noChangeShapeType="1"/>
            </p:cNvSpPr>
            <p:nvPr/>
          </p:nvSpPr>
          <p:spPr bwMode="auto">
            <a:xfrm>
              <a:off x="4250" y="3935"/>
              <a:ext cx="0" cy="25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Line 122"/>
            <p:cNvSpPr>
              <a:spLocks noChangeShapeType="1"/>
            </p:cNvSpPr>
            <p:nvPr/>
          </p:nvSpPr>
          <p:spPr bwMode="auto">
            <a:xfrm>
              <a:off x="4454" y="4156"/>
              <a:ext cx="0" cy="25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Line 123"/>
            <p:cNvSpPr>
              <a:spLocks noChangeShapeType="1"/>
            </p:cNvSpPr>
            <p:nvPr/>
          </p:nvSpPr>
          <p:spPr bwMode="auto">
            <a:xfrm>
              <a:off x="4556" y="4262"/>
              <a:ext cx="0" cy="25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Line 124"/>
            <p:cNvSpPr>
              <a:spLocks noChangeShapeType="1"/>
            </p:cNvSpPr>
            <p:nvPr/>
          </p:nvSpPr>
          <p:spPr bwMode="auto">
            <a:xfrm>
              <a:off x="3842" y="3503"/>
              <a:ext cx="0" cy="2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Line 125"/>
            <p:cNvSpPr>
              <a:spLocks noChangeShapeType="1"/>
            </p:cNvSpPr>
            <p:nvPr/>
          </p:nvSpPr>
          <p:spPr bwMode="auto">
            <a:xfrm>
              <a:off x="3962" y="3406"/>
              <a:ext cx="1040" cy="10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Line 126"/>
            <p:cNvSpPr>
              <a:spLocks noChangeShapeType="1"/>
            </p:cNvSpPr>
            <p:nvPr/>
          </p:nvSpPr>
          <p:spPr bwMode="auto">
            <a:xfrm>
              <a:off x="4189" y="3399"/>
              <a:ext cx="1067" cy="1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Line 127"/>
            <p:cNvSpPr>
              <a:spLocks noChangeShapeType="1"/>
            </p:cNvSpPr>
            <p:nvPr/>
          </p:nvSpPr>
          <p:spPr bwMode="auto">
            <a:xfrm>
              <a:off x="4451" y="3399"/>
              <a:ext cx="1060" cy="1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Line 128"/>
            <p:cNvSpPr>
              <a:spLocks noChangeShapeType="1"/>
            </p:cNvSpPr>
            <p:nvPr/>
          </p:nvSpPr>
          <p:spPr bwMode="auto">
            <a:xfrm>
              <a:off x="4685" y="3392"/>
              <a:ext cx="1080" cy="10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2" name="Line 129"/>
            <p:cNvSpPr>
              <a:spLocks noChangeShapeType="1"/>
            </p:cNvSpPr>
            <p:nvPr/>
          </p:nvSpPr>
          <p:spPr bwMode="auto">
            <a:xfrm>
              <a:off x="4953" y="3399"/>
              <a:ext cx="1067" cy="1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3" name="Line 130"/>
            <p:cNvSpPr>
              <a:spLocks noChangeShapeType="1"/>
            </p:cNvSpPr>
            <p:nvPr/>
          </p:nvSpPr>
          <p:spPr bwMode="auto">
            <a:xfrm>
              <a:off x="5174" y="3399"/>
              <a:ext cx="1100" cy="1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4" name="Line 131"/>
            <p:cNvSpPr>
              <a:spLocks noChangeShapeType="1"/>
            </p:cNvSpPr>
            <p:nvPr/>
          </p:nvSpPr>
          <p:spPr bwMode="auto">
            <a:xfrm>
              <a:off x="5416" y="3406"/>
              <a:ext cx="1113" cy="10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5" name="Line 132"/>
            <p:cNvSpPr>
              <a:spLocks noChangeShapeType="1"/>
            </p:cNvSpPr>
            <p:nvPr/>
          </p:nvSpPr>
          <p:spPr bwMode="auto">
            <a:xfrm>
              <a:off x="5938" y="3399"/>
              <a:ext cx="1100" cy="1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6" name="Line 133"/>
            <p:cNvSpPr>
              <a:spLocks noChangeShapeType="1"/>
            </p:cNvSpPr>
            <p:nvPr/>
          </p:nvSpPr>
          <p:spPr bwMode="auto">
            <a:xfrm>
              <a:off x="5690" y="3406"/>
              <a:ext cx="1093" cy="10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7" name="Line 134"/>
            <p:cNvSpPr>
              <a:spLocks noChangeShapeType="1"/>
            </p:cNvSpPr>
            <p:nvPr/>
          </p:nvSpPr>
          <p:spPr bwMode="auto">
            <a:xfrm>
              <a:off x="5013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8" name="Line 135"/>
            <p:cNvSpPr>
              <a:spLocks noChangeShapeType="1"/>
            </p:cNvSpPr>
            <p:nvPr/>
          </p:nvSpPr>
          <p:spPr bwMode="auto">
            <a:xfrm>
              <a:off x="5266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9" name="Line 136"/>
            <p:cNvSpPr>
              <a:spLocks noChangeShapeType="1"/>
            </p:cNvSpPr>
            <p:nvPr/>
          </p:nvSpPr>
          <p:spPr bwMode="auto">
            <a:xfrm>
              <a:off x="5519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0" name="Line 137"/>
            <p:cNvSpPr>
              <a:spLocks noChangeShapeType="1"/>
            </p:cNvSpPr>
            <p:nvPr/>
          </p:nvSpPr>
          <p:spPr bwMode="auto">
            <a:xfrm>
              <a:off x="5772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1" name="Line 138"/>
            <p:cNvSpPr>
              <a:spLocks noChangeShapeType="1"/>
            </p:cNvSpPr>
            <p:nvPr/>
          </p:nvSpPr>
          <p:spPr bwMode="auto">
            <a:xfrm>
              <a:off x="6025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6" name="Line 139"/>
            <p:cNvSpPr>
              <a:spLocks noChangeShapeType="1"/>
            </p:cNvSpPr>
            <p:nvPr/>
          </p:nvSpPr>
          <p:spPr bwMode="auto">
            <a:xfrm>
              <a:off x="6278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7" name="Line 140"/>
            <p:cNvSpPr>
              <a:spLocks noChangeShapeType="1"/>
            </p:cNvSpPr>
            <p:nvPr/>
          </p:nvSpPr>
          <p:spPr bwMode="auto">
            <a:xfrm>
              <a:off x="6531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Line 141"/>
            <p:cNvSpPr>
              <a:spLocks noChangeShapeType="1"/>
            </p:cNvSpPr>
            <p:nvPr/>
          </p:nvSpPr>
          <p:spPr bwMode="auto">
            <a:xfrm>
              <a:off x="6784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Line 142"/>
            <p:cNvSpPr>
              <a:spLocks noChangeShapeType="1"/>
            </p:cNvSpPr>
            <p:nvPr/>
          </p:nvSpPr>
          <p:spPr bwMode="auto">
            <a:xfrm>
              <a:off x="7037" y="4450"/>
              <a:ext cx="0" cy="2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43"/>
            <p:cNvSpPr>
              <a:spLocks noChangeShapeType="1"/>
            </p:cNvSpPr>
            <p:nvPr/>
          </p:nvSpPr>
          <p:spPr bwMode="auto">
            <a:xfrm>
              <a:off x="3960" y="3609"/>
              <a:ext cx="2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Line 144"/>
            <p:cNvSpPr>
              <a:spLocks noChangeShapeType="1"/>
            </p:cNvSpPr>
            <p:nvPr/>
          </p:nvSpPr>
          <p:spPr bwMode="auto">
            <a:xfrm>
              <a:off x="4165" y="3821"/>
              <a:ext cx="2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Line 145"/>
            <p:cNvSpPr>
              <a:spLocks noChangeShapeType="1"/>
            </p:cNvSpPr>
            <p:nvPr/>
          </p:nvSpPr>
          <p:spPr bwMode="auto">
            <a:xfrm>
              <a:off x="4482" y="4139"/>
              <a:ext cx="24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Line 146"/>
            <p:cNvSpPr>
              <a:spLocks noChangeShapeType="1"/>
            </p:cNvSpPr>
            <p:nvPr/>
          </p:nvSpPr>
          <p:spPr bwMode="auto">
            <a:xfrm>
              <a:off x="4680" y="4351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147"/>
            <p:cNvSpPr>
              <a:spLocks noChangeShapeType="1"/>
            </p:cNvSpPr>
            <p:nvPr/>
          </p:nvSpPr>
          <p:spPr bwMode="auto">
            <a:xfrm>
              <a:off x="3843" y="3503"/>
              <a:ext cx="2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148"/>
            <p:cNvSpPr>
              <a:spLocks noChangeShapeType="1"/>
            </p:cNvSpPr>
            <p:nvPr/>
          </p:nvSpPr>
          <p:spPr bwMode="auto">
            <a:xfrm>
              <a:off x="4048" y="3715"/>
              <a:ext cx="2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Line 149"/>
            <p:cNvSpPr>
              <a:spLocks noChangeShapeType="1"/>
            </p:cNvSpPr>
            <p:nvPr/>
          </p:nvSpPr>
          <p:spPr bwMode="auto">
            <a:xfrm>
              <a:off x="4358" y="4033"/>
              <a:ext cx="24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Line 150"/>
            <p:cNvSpPr>
              <a:spLocks noChangeShapeType="1"/>
            </p:cNvSpPr>
            <p:nvPr/>
          </p:nvSpPr>
          <p:spPr bwMode="auto">
            <a:xfrm>
              <a:off x="4577" y="4245"/>
              <a:ext cx="2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Line 151"/>
            <p:cNvSpPr>
              <a:spLocks noChangeShapeType="1"/>
            </p:cNvSpPr>
            <p:nvPr/>
          </p:nvSpPr>
          <p:spPr bwMode="auto">
            <a:xfrm>
              <a:off x="4271" y="3927"/>
              <a:ext cx="24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4" name="TextBox 253"/>
          <p:cNvSpPr txBox="1"/>
          <p:nvPr/>
        </p:nvSpPr>
        <p:spPr>
          <a:xfrm>
            <a:off x="1600199" y="4191000"/>
            <a:ext cx="5943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1,000		            100	     10               1</a:t>
            </a:r>
          </a:p>
          <a:p>
            <a:r>
              <a:rPr lang="en-US" dirty="0"/>
              <a:t>b</a:t>
            </a:r>
            <a:r>
              <a:rPr lang="en-US" dirty="0" smtClean="0"/>
              <a:t>lock		             flat	     rod            unit</a:t>
            </a:r>
          </a:p>
          <a:p>
            <a:r>
              <a:rPr lang="en-US" dirty="0"/>
              <a:t>	</a:t>
            </a:r>
            <a:r>
              <a:rPr lang="en-US" dirty="0" smtClean="0"/>
              <a:t>				    or cube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1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Ten Blocks</a:t>
            </a:r>
            <a:endParaRPr lang="en-US" dirty="0"/>
          </a:p>
        </p:txBody>
      </p:sp>
      <p:grpSp>
        <p:nvGrpSpPr>
          <p:cNvPr id="2069" name="Group 49"/>
          <p:cNvGrpSpPr>
            <a:grpSpLocks/>
          </p:cNvGrpSpPr>
          <p:nvPr/>
        </p:nvGrpSpPr>
        <p:grpSpPr bwMode="auto">
          <a:xfrm>
            <a:off x="2171888" y="3823337"/>
            <a:ext cx="166480" cy="819617"/>
            <a:chOff x="3145" y="7915"/>
            <a:chExt cx="345" cy="2305"/>
          </a:xfrm>
        </p:grpSpPr>
        <p:sp>
          <p:nvSpPr>
            <p:cNvPr id="2070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97" name="Group 77"/>
          <p:cNvGrpSpPr>
            <a:grpSpLocks/>
          </p:cNvGrpSpPr>
          <p:nvPr/>
        </p:nvGrpSpPr>
        <p:grpSpPr bwMode="auto">
          <a:xfrm>
            <a:off x="3124776" y="4179806"/>
            <a:ext cx="132281" cy="143746"/>
            <a:chOff x="8312" y="8092"/>
            <a:chExt cx="319" cy="290"/>
          </a:xfrm>
        </p:grpSpPr>
        <p:sp>
          <p:nvSpPr>
            <p:cNvPr id="2098" name="Rectangle 78"/>
            <p:cNvSpPr>
              <a:spLocks noChangeArrowheads="1"/>
            </p:cNvSpPr>
            <p:nvPr/>
          </p:nvSpPr>
          <p:spPr bwMode="auto">
            <a:xfrm>
              <a:off x="8412" y="8092"/>
              <a:ext cx="219" cy="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Line 79"/>
            <p:cNvSpPr>
              <a:spLocks noChangeShapeType="1"/>
            </p:cNvSpPr>
            <p:nvPr/>
          </p:nvSpPr>
          <p:spPr bwMode="auto">
            <a:xfrm>
              <a:off x="8316" y="8380"/>
              <a:ext cx="2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Line 80"/>
            <p:cNvSpPr>
              <a:spLocks noChangeShapeType="1"/>
            </p:cNvSpPr>
            <p:nvPr/>
          </p:nvSpPr>
          <p:spPr bwMode="auto">
            <a:xfrm>
              <a:off x="8312" y="8172"/>
              <a:ext cx="0" cy="2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Line 81"/>
            <p:cNvSpPr>
              <a:spLocks noChangeShapeType="1"/>
            </p:cNvSpPr>
            <p:nvPr/>
          </p:nvSpPr>
          <p:spPr bwMode="auto">
            <a:xfrm flipH="1">
              <a:off x="8312" y="8096"/>
              <a:ext cx="92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Line 82"/>
            <p:cNvSpPr>
              <a:spLocks noChangeShapeType="1"/>
            </p:cNvSpPr>
            <p:nvPr/>
          </p:nvSpPr>
          <p:spPr bwMode="auto">
            <a:xfrm flipH="1">
              <a:off x="8312" y="8312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Line 83"/>
            <p:cNvSpPr>
              <a:spLocks noChangeShapeType="1"/>
            </p:cNvSpPr>
            <p:nvPr/>
          </p:nvSpPr>
          <p:spPr bwMode="auto">
            <a:xfrm flipH="1">
              <a:off x="8532" y="8316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04" name="TextBox 2103"/>
          <p:cNvSpPr txBox="1"/>
          <p:nvPr/>
        </p:nvSpPr>
        <p:spPr>
          <a:xfrm>
            <a:off x="1214864" y="227959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Concrete </a:t>
            </a:r>
            <a:r>
              <a:rPr lang="en-US" dirty="0" err="1" smtClean="0"/>
              <a:t>manipulatives</a:t>
            </a:r>
            <a:r>
              <a:rPr lang="en-US" dirty="0" smtClean="0"/>
              <a:t> can be used to physically show the multiplication problem.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98637" y="3070542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example:  3 groups of 42</a:t>
            </a:r>
            <a:endParaRPr lang="en-US" dirty="0"/>
          </a:p>
        </p:txBody>
      </p:sp>
      <p:grpSp>
        <p:nvGrpSpPr>
          <p:cNvPr id="94" name="Group 49"/>
          <p:cNvGrpSpPr>
            <a:grpSpLocks/>
          </p:cNvGrpSpPr>
          <p:nvPr/>
        </p:nvGrpSpPr>
        <p:grpSpPr bwMode="auto">
          <a:xfrm>
            <a:off x="2385137" y="3814852"/>
            <a:ext cx="166480" cy="819617"/>
            <a:chOff x="3145" y="7915"/>
            <a:chExt cx="345" cy="2305"/>
          </a:xfrm>
        </p:grpSpPr>
        <p:sp>
          <p:nvSpPr>
            <p:cNvPr id="95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2" name="Group 49"/>
          <p:cNvGrpSpPr>
            <a:grpSpLocks/>
          </p:cNvGrpSpPr>
          <p:nvPr/>
        </p:nvGrpSpPr>
        <p:grpSpPr bwMode="auto">
          <a:xfrm>
            <a:off x="2622072" y="3797728"/>
            <a:ext cx="166480" cy="819617"/>
            <a:chOff x="3145" y="7915"/>
            <a:chExt cx="345" cy="2305"/>
          </a:xfrm>
        </p:grpSpPr>
        <p:sp>
          <p:nvSpPr>
            <p:cNvPr id="123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0" name="Group 49"/>
          <p:cNvGrpSpPr>
            <a:grpSpLocks/>
          </p:cNvGrpSpPr>
          <p:nvPr/>
        </p:nvGrpSpPr>
        <p:grpSpPr bwMode="auto">
          <a:xfrm>
            <a:off x="2844938" y="3805906"/>
            <a:ext cx="166480" cy="819617"/>
            <a:chOff x="3145" y="7915"/>
            <a:chExt cx="345" cy="2305"/>
          </a:xfrm>
        </p:grpSpPr>
        <p:sp>
          <p:nvSpPr>
            <p:cNvPr id="151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8" name="Group 77"/>
          <p:cNvGrpSpPr>
            <a:grpSpLocks/>
          </p:cNvGrpSpPr>
          <p:nvPr/>
        </p:nvGrpSpPr>
        <p:grpSpPr bwMode="auto">
          <a:xfrm>
            <a:off x="3124200" y="4434886"/>
            <a:ext cx="132281" cy="143746"/>
            <a:chOff x="8312" y="8092"/>
            <a:chExt cx="319" cy="290"/>
          </a:xfrm>
        </p:grpSpPr>
        <p:sp>
          <p:nvSpPr>
            <p:cNvPr id="179" name="Rectangle 78"/>
            <p:cNvSpPr>
              <a:spLocks noChangeArrowheads="1"/>
            </p:cNvSpPr>
            <p:nvPr/>
          </p:nvSpPr>
          <p:spPr bwMode="auto">
            <a:xfrm>
              <a:off x="8412" y="8092"/>
              <a:ext cx="219" cy="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Line 79"/>
            <p:cNvSpPr>
              <a:spLocks noChangeShapeType="1"/>
            </p:cNvSpPr>
            <p:nvPr/>
          </p:nvSpPr>
          <p:spPr bwMode="auto">
            <a:xfrm>
              <a:off x="8316" y="8380"/>
              <a:ext cx="2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80"/>
            <p:cNvSpPr>
              <a:spLocks noChangeShapeType="1"/>
            </p:cNvSpPr>
            <p:nvPr/>
          </p:nvSpPr>
          <p:spPr bwMode="auto">
            <a:xfrm>
              <a:off x="8312" y="8172"/>
              <a:ext cx="0" cy="2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81"/>
            <p:cNvSpPr>
              <a:spLocks noChangeShapeType="1"/>
            </p:cNvSpPr>
            <p:nvPr/>
          </p:nvSpPr>
          <p:spPr bwMode="auto">
            <a:xfrm flipH="1">
              <a:off x="8312" y="8096"/>
              <a:ext cx="92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82"/>
            <p:cNvSpPr>
              <a:spLocks noChangeShapeType="1"/>
            </p:cNvSpPr>
            <p:nvPr/>
          </p:nvSpPr>
          <p:spPr bwMode="auto">
            <a:xfrm flipH="1">
              <a:off x="8312" y="8312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83"/>
            <p:cNvSpPr>
              <a:spLocks noChangeShapeType="1"/>
            </p:cNvSpPr>
            <p:nvPr/>
          </p:nvSpPr>
          <p:spPr bwMode="auto">
            <a:xfrm flipH="1">
              <a:off x="8532" y="8316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06" name="Oval 2105"/>
          <p:cNvSpPr/>
          <p:nvPr/>
        </p:nvSpPr>
        <p:spPr>
          <a:xfrm>
            <a:off x="1752600" y="3449215"/>
            <a:ext cx="1855834" cy="17417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07396"/>
            <a:ext cx="1981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434" y="4561778"/>
            <a:ext cx="1981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83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Ten Blocks</a:t>
            </a:r>
            <a:endParaRPr lang="en-US" dirty="0"/>
          </a:p>
        </p:txBody>
      </p:sp>
      <p:grpSp>
        <p:nvGrpSpPr>
          <p:cNvPr id="2069" name="Group 49"/>
          <p:cNvGrpSpPr>
            <a:grpSpLocks/>
          </p:cNvGrpSpPr>
          <p:nvPr/>
        </p:nvGrpSpPr>
        <p:grpSpPr bwMode="auto">
          <a:xfrm>
            <a:off x="2171888" y="3823337"/>
            <a:ext cx="166480" cy="819617"/>
            <a:chOff x="3145" y="7915"/>
            <a:chExt cx="345" cy="2305"/>
          </a:xfrm>
        </p:grpSpPr>
        <p:sp>
          <p:nvSpPr>
            <p:cNvPr id="2070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97" name="Group 77"/>
          <p:cNvGrpSpPr>
            <a:grpSpLocks/>
          </p:cNvGrpSpPr>
          <p:nvPr/>
        </p:nvGrpSpPr>
        <p:grpSpPr bwMode="auto">
          <a:xfrm>
            <a:off x="3124776" y="4179806"/>
            <a:ext cx="132281" cy="143746"/>
            <a:chOff x="8312" y="8092"/>
            <a:chExt cx="319" cy="290"/>
          </a:xfrm>
        </p:grpSpPr>
        <p:sp>
          <p:nvSpPr>
            <p:cNvPr id="2098" name="Rectangle 78"/>
            <p:cNvSpPr>
              <a:spLocks noChangeArrowheads="1"/>
            </p:cNvSpPr>
            <p:nvPr/>
          </p:nvSpPr>
          <p:spPr bwMode="auto">
            <a:xfrm>
              <a:off x="8412" y="8092"/>
              <a:ext cx="219" cy="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Line 79"/>
            <p:cNvSpPr>
              <a:spLocks noChangeShapeType="1"/>
            </p:cNvSpPr>
            <p:nvPr/>
          </p:nvSpPr>
          <p:spPr bwMode="auto">
            <a:xfrm>
              <a:off x="8316" y="8380"/>
              <a:ext cx="2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Line 80"/>
            <p:cNvSpPr>
              <a:spLocks noChangeShapeType="1"/>
            </p:cNvSpPr>
            <p:nvPr/>
          </p:nvSpPr>
          <p:spPr bwMode="auto">
            <a:xfrm>
              <a:off x="8312" y="8172"/>
              <a:ext cx="0" cy="2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Line 81"/>
            <p:cNvSpPr>
              <a:spLocks noChangeShapeType="1"/>
            </p:cNvSpPr>
            <p:nvPr/>
          </p:nvSpPr>
          <p:spPr bwMode="auto">
            <a:xfrm flipH="1">
              <a:off x="8312" y="8096"/>
              <a:ext cx="92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Line 82"/>
            <p:cNvSpPr>
              <a:spLocks noChangeShapeType="1"/>
            </p:cNvSpPr>
            <p:nvPr/>
          </p:nvSpPr>
          <p:spPr bwMode="auto">
            <a:xfrm flipH="1">
              <a:off x="8312" y="8312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Line 83"/>
            <p:cNvSpPr>
              <a:spLocks noChangeShapeType="1"/>
            </p:cNvSpPr>
            <p:nvPr/>
          </p:nvSpPr>
          <p:spPr bwMode="auto">
            <a:xfrm flipH="1">
              <a:off x="8532" y="8316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04" name="TextBox 2103"/>
          <p:cNvSpPr txBox="1"/>
          <p:nvPr/>
        </p:nvSpPr>
        <p:spPr>
          <a:xfrm>
            <a:off x="1227154" y="227959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Count how many are in the groups altogether.</a:t>
            </a:r>
          </a:p>
        </p:txBody>
      </p:sp>
      <p:grpSp>
        <p:nvGrpSpPr>
          <p:cNvPr id="94" name="Group 49"/>
          <p:cNvGrpSpPr>
            <a:grpSpLocks/>
          </p:cNvGrpSpPr>
          <p:nvPr/>
        </p:nvGrpSpPr>
        <p:grpSpPr bwMode="auto">
          <a:xfrm>
            <a:off x="2385137" y="3814852"/>
            <a:ext cx="166480" cy="819617"/>
            <a:chOff x="3145" y="7915"/>
            <a:chExt cx="345" cy="2305"/>
          </a:xfrm>
        </p:grpSpPr>
        <p:sp>
          <p:nvSpPr>
            <p:cNvPr id="95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2" name="Group 49"/>
          <p:cNvGrpSpPr>
            <a:grpSpLocks/>
          </p:cNvGrpSpPr>
          <p:nvPr/>
        </p:nvGrpSpPr>
        <p:grpSpPr bwMode="auto">
          <a:xfrm>
            <a:off x="2622072" y="3797728"/>
            <a:ext cx="166480" cy="819617"/>
            <a:chOff x="3145" y="7915"/>
            <a:chExt cx="345" cy="2305"/>
          </a:xfrm>
        </p:grpSpPr>
        <p:sp>
          <p:nvSpPr>
            <p:cNvPr id="123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0" name="Group 49"/>
          <p:cNvGrpSpPr>
            <a:grpSpLocks/>
          </p:cNvGrpSpPr>
          <p:nvPr/>
        </p:nvGrpSpPr>
        <p:grpSpPr bwMode="auto">
          <a:xfrm>
            <a:off x="2844938" y="3805906"/>
            <a:ext cx="166480" cy="819617"/>
            <a:chOff x="3145" y="7915"/>
            <a:chExt cx="345" cy="2305"/>
          </a:xfrm>
        </p:grpSpPr>
        <p:sp>
          <p:nvSpPr>
            <p:cNvPr id="151" name="Line 50"/>
            <p:cNvSpPr>
              <a:spLocks noChangeShapeType="1"/>
            </p:cNvSpPr>
            <p:nvPr/>
          </p:nvSpPr>
          <p:spPr bwMode="auto">
            <a:xfrm>
              <a:off x="3490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51"/>
            <p:cNvSpPr>
              <a:spLocks noChangeShapeType="1"/>
            </p:cNvSpPr>
            <p:nvPr/>
          </p:nvSpPr>
          <p:spPr bwMode="auto">
            <a:xfrm>
              <a:off x="3255" y="7925"/>
              <a:ext cx="0" cy="2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52"/>
            <p:cNvSpPr>
              <a:spLocks noChangeShapeType="1"/>
            </p:cNvSpPr>
            <p:nvPr/>
          </p:nvSpPr>
          <p:spPr bwMode="auto">
            <a:xfrm>
              <a:off x="3145" y="8030"/>
              <a:ext cx="0" cy="2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53"/>
            <p:cNvSpPr>
              <a:spLocks noChangeShapeType="1"/>
            </p:cNvSpPr>
            <p:nvPr/>
          </p:nvSpPr>
          <p:spPr bwMode="auto">
            <a:xfrm>
              <a:off x="3255" y="791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54"/>
            <p:cNvSpPr>
              <a:spLocks noChangeShapeType="1"/>
            </p:cNvSpPr>
            <p:nvPr/>
          </p:nvSpPr>
          <p:spPr bwMode="auto">
            <a:xfrm>
              <a:off x="3255" y="813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55"/>
            <p:cNvSpPr>
              <a:spLocks noChangeShapeType="1"/>
            </p:cNvSpPr>
            <p:nvPr/>
          </p:nvSpPr>
          <p:spPr bwMode="auto">
            <a:xfrm>
              <a:off x="3255" y="835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56"/>
            <p:cNvSpPr>
              <a:spLocks noChangeShapeType="1"/>
            </p:cNvSpPr>
            <p:nvPr/>
          </p:nvSpPr>
          <p:spPr bwMode="auto">
            <a:xfrm>
              <a:off x="3255" y="858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57"/>
            <p:cNvSpPr>
              <a:spLocks noChangeShapeType="1"/>
            </p:cNvSpPr>
            <p:nvPr/>
          </p:nvSpPr>
          <p:spPr bwMode="auto">
            <a:xfrm>
              <a:off x="3255" y="880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58"/>
            <p:cNvSpPr>
              <a:spLocks noChangeShapeType="1"/>
            </p:cNvSpPr>
            <p:nvPr/>
          </p:nvSpPr>
          <p:spPr bwMode="auto">
            <a:xfrm>
              <a:off x="3255" y="902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59"/>
            <p:cNvSpPr>
              <a:spLocks noChangeShapeType="1"/>
            </p:cNvSpPr>
            <p:nvPr/>
          </p:nvSpPr>
          <p:spPr bwMode="auto">
            <a:xfrm>
              <a:off x="3255" y="9247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60"/>
            <p:cNvSpPr>
              <a:spLocks noChangeShapeType="1"/>
            </p:cNvSpPr>
            <p:nvPr/>
          </p:nvSpPr>
          <p:spPr bwMode="auto">
            <a:xfrm>
              <a:off x="3255" y="9469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61"/>
            <p:cNvSpPr>
              <a:spLocks noChangeShapeType="1"/>
            </p:cNvSpPr>
            <p:nvPr/>
          </p:nvSpPr>
          <p:spPr bwMode="auto">
            <a:xfrm>
              <a:off x="3255" y="9691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62"/>
            <p:cNvSpPr>
              <a:spLocks noChangeShapeType="1"/>
            </p:cNvSpPr>
            <p:nvPr/>
          </p:nvSpPr>
          <p:spPr bwMode="auto">
            <a:xfrm>
              <a:off x="3255" y="9913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63"/>
            <p:cNvSpPr>
              <a:spLocks noChangeShapeType="1"/>
            </p:cNvSpPr>
            <p:nvPr/>
          </p:nvSpPr>
          <p:spPr bwMode="auto">
            <a:xfrm>
              <a:off x="3255" y="10135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64"/>
            <p:cNvSpPr>
              <a:spLocks noChangeShapeType="1"/>
            </p:cNvSpPr>
            <p:nvPr/>
          </p:nvSpPr>
          <p:spPr bwMode="auto">
            <a:xfrm flipH="1">
              <a:off x="3145" y="7920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65"/>
            <p:cNvSpPr>
              <a:spLocks noChangeShapeType="1"/>
            </p:cNvSpPr>
            <p:nvPr/>
          </p:nvSpPr>
          <p:spPr bwMode="auto">
            <a:xfrm flipH="1">
              <a:off x="3145" y="8141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66"/>
            <p:cNvSpPr>
              <a:spLocks noChangeShapeType="1"/>
            </p:cNvSpPr>
            <p:nvPr/>
          </p:nvSpPr>
          <p:spPr bwMode="auto">
            <a:xfrm flipH="1">
              <a:off x="3145" y="8362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67"/>
            <p:cNvSpPr>
              <a:spLocks noChangeShapeType="1"/>
            </p:cNvSpPr>
            <p:nvPr/>
          </p:nvSpPr>
          <p:spPr bwMode="auto">
            <a:xfrm flipH="1">
              <a:off x="3145" y="8583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68"/>
            <p:cNvSpPr>
              <a:spLocks noChangeShapeType="1"/>
            </p:cNvSpPr>
            <p:nvPr/>
          </p:nvSpPr>
          <p:spPr bwMode="auto">
            <a:xfrm flipH="1">
              <a:off x="3145" y="8804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69"/>
            <p:cNvSpPr>
              <a:spLocks noChangeShapeType="1"/>
            </p:cNvSpPr>
            <p:nvPr/>
          </p:nvSpPr>
          <p:spPr bwMode="auto">
            <a:xfrm flipH="1">
              <a:off x="3145" y="9025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70"/>
            <p:cNvSpPr>
              <a:spLocks noChangeShapeType="1"/>
            </p:cNvSpPr>
            <p:nvPr/>
          </p:nvSpPr>
          <p:spPr bwMode="auto">
            <a:xfrm flipH="1">
              <a:off x="3145" y="9246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71"/>
            <p:cNvSpPr>
              <a:spLocks noChangeShapeType="1"/>
            </p:cNvSpPr>
            <p:nvPr/>
          </p:nvSpPr>
          <p:spPr bwMode="auto">
            <a:xfrm flipH="1">
              <a:off x="3145" y="9467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72"/>
            <p:cNvSpPr>
              <a:spLocks noChangeShapeType="1"/>
            </p:cNvSpPr>
            <p:nvPr/>
          </p:nvSpPr>
          <p:spPr bwMode="auto">
            <a:xfrm flipH="1">
              <a:off x="3145" y="9688"/>
              <a:ext cx="110" cy="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73"/>
            <p:cNvSpPr>
              <a:spLocks noChangeShapeType="1"/>
            </p:cNvSpPr>
            <p:nvPr/>
          </p:nvSpPr>
          <p:spPr bwMode="auto">
            <a:xfrm flipH="1">
              <a:off x="3150" y="9909"/>
              <a:ext cx="105" cy="1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74"/>
            <p:cNvSpPr>
              <a:spLocks noChangeShapeType="1"/>
            </p:cNvSpPr>
            <p:nvPr/>
          </p:nvSpPr>
          <p:spPr bwMode="auto">
            <a:xfrm flipH="1">
              <a:off x="3145" y="10130"/>
              <a:ext cx="110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75"/>
            <p:cNvSpPr>
              <a:spLocks noChangeShapeType="1"/>
            </p:cNvSpPr>
            <p:nvPr/>
          </p:nvSpPr>
          <p:spPr bwMode="auto">
            <a:xfrm flipH="1">
              <a:off x="3385" y="10140"/>
              <a:ext cx="105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76"/>
            <p:cNvSpPr>
              <a:spLocks noChangeShapeType="1"/>
            </p:cNvSpPr>
            <p:nvPr/>
          </p:nvSpPr>
          <p:spPr bwMode="auto">
            <a:xfrm>
              <a:off x="3155" y="10220"/>
              <a:ext cx="2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8" name="Group 77"/>
          <p:cNvGrpSpPr>
            <a:grpSpLocks/>
          </p:cNvGrpSpPr>
          <p:nvPr/>
        </p:nvGrpSpPr>
        <p:grpSpPr bwMode="auto">
          <a:xfrm>
            <a:off x="3124200" y="4434886"/>
            <a:ext cx="132281" cy="143746"/>
            <a:chOff x="8312" y="8092"/>
            <a:chExt cx="319" cy="290"/>
          </a:xfrm>
        </p:grpSpPr>
        <p:sp>
          <p:nvSpPr>
            <p:cNvPr id="179" name="Rectangle 78"/>
            <p:cNvSpPr>
              <a:spLocks noChangeArrowheads="1"/>
            </p:cNvSpPr>
            <p:nvPr/>
          </p:nvSpPr>
          <p:spPr bwMode="auto">
            <a:xfrm>
              <a:off x="8412" y="8092"/>
              <a:ext cx="219" cy="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Line 79"/>
            <p:cNvSpPr>
              <a:spLocks noChangeShapeType="1"/>
            </p:cNvSpPr>
            <p:nvPr/>
          </p:nvSpPr>
          <p:spPr bwMode="auto">
            <a:xfrm>
              <a:off x="8316" y="8380"/>
              <a:ext cx="2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80"/>
            <p:cNvSpPr>
              <a:spLocks noChangeShapeType="1"/>
            </p:cNvSpPr>
            <p:nvPr/>
          </p:nvSpPr>
          <p:spPr bwMode="auto">
            <a:xfrm>
              <a:off x="8312" y="8172"/>
              <a:ext cx="0" cy="2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81"/>
            <p:cNvSpPr>
              <a:spLocks noChangeShapeType="1"/>
            </p:cNvSpPr>
            <p:nvPr/>
          </p:nvSpPr>
          <p:spPr bwMode="auto">
            <a:xfrm flipH="1">
              <a:off x="8312" y="8096"/>
              <a:ext cx="92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82"/>
            <p:cNvSpPr>
              <a:spLocks noChangeShapeType="1"/>
            </p:cNvSpPr>
            <p:nvPr/>
          </p:nvSpPr>
          <p:spPr bwMode="auto">
            <a:xfrm flipH="1">
              <a:off x="8312" y="8312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83"/>
            <p:cNvSpPr>
              <a:spLocks noChangeShapeType="1"/>
            </p:cNvSpPr>
            <p:nvPr/>
          </p:nvSpPr>
          <p:spPr bwMode="auto">
            <a:xfrm flipH="1">
              <a:off x="8532" y="8316"/>
              <a:ext cx="96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06" name="Oval 2105"/>
          <p:cNvSpPr/>
          <p:nvPr/>
        </p:nvSpPr>
        <p:spPr>
          <a:xfrm>
            <a:off x="1752600" y="3449215"/>
            <a:ext cx="1855834" cy="17417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07396"/>
            <a:ext cx="1981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228" y="4575658"/>
            <a:ext cx="1981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" name="TextBox 184"/>
          <p:cNvSpPr txBox="1"/>
          <p:nvPr/>
        </p:nvSpPr>
        <p:spPr>
          <a:xfrm>
            <a:off x="1308527" y="2699265"/>
            <a:ext cx="1926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Count the rods (10 units in each)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6172200" y="2710551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Count the units.  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3591228" y="3400219"/>
            <a:ext cx="173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120 + 6 = 126 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751860" y="5426630"/>
            <a:ext cx="2753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 x 42 = 126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98130" y="4585343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2254851" y="4595654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470028" y="4642954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740297" y="4614507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815032" y="4453784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5993641" y="4460652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6222216" y="4412410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427434" y="4423967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3879886" y="5702197"/>
            <a:ext cx="35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110468" y="5779141"/>
            <a:ext cx="54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4420450" y="5779141"/>
            <a:ext cx="45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4766723" y="5779141"/>
            <a:ext cx="559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5629031" y="5949850"/>
            <a:ext cx="1617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 x 10 = 120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3257057" y="3984971"/>
            <a:ext cx="35137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7020354" y="3723941"/>
            <a:ext cx="35137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3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7040018" y="4157254"/>
            <a:ext cx="35137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4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5221051" y="5057298"/>
            <a:ext cx="35137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5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150618" y="5360304"/>
            <a:ext cx="35137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6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3409457" y="4137371"/>
            <a:ext cx="35137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6018222" y="5244350"/>
            <a:ext cx="117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 x 1 = 6</a:t>
            </a:r>
          </a:p>
        </p:txBody>
      </p:sp>
    </p:spTree>
    <p:extLst>
      <p:ext uri="{BB962C8B-B14F-4D97-AF65-F5344CB8AC3E}">
        <p14:creationId xmlns:p14="http://schemas.microsoft.com/office/powerpoint/2010/main" val="22895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187" grpId="0"/>
      <p:bldP spid="188" grpId="0"/>
      <p:bldP spid="2" grpId="0"/>
      <p:bldP spid="189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1" grpId="0"/>
      <p:bldP spid="202" grpId="0"/>
      <p:bldP spid="203" grpId="0"/>
      <p:bldP spid="204" grpId="0"/>
      <p:bldP spid="205" grpId="0"/>
      <p:bldP spid="206" grpId="0"/>
      <p:bldP spid="208" grpId="0"/>
      <p:bldP spid="20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r>
              <a:rPr lang="en-US" dirty="0" smtClean="0"/>
              <a:t>Area Model Using Base Ten Blocks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84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540" y="457200"/>
            <a:ext cx="7786744" cy="11800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Area Model Using Base Ten Blocks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6008" y="1851541"/>
            <a:ext cx="692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Instead of using the actual base 10 blocks, we’ll draw symbols for them.  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2743200"/>
            <a:ext cx="0" cy="6858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4" name="Straight Connector 553"/>
          <p:cNvCxnSpPr/>
          <p:nvPr/>
        </p:nvCxnSpPr>
        <p:spPr>
          <a:xfrm>
            <a:off x="3505200" y="2743200"/>
            <a:ext cx="0" cy="6858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5" name="Straight Connector 554"/>
          <p:cNvCxnSpPr/>
          <p:nvPr/>
        </p:nvCxnSpPr>
        <p:spPr>
          <a:xfrm>
            <a:off x="5257800" y="32004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6" name="TextBox 555"/>
          <p:cNvSpPr txBox="1"/>
          <p:nvPr/>
        </p:nvSpPr>
        <p:spPr>
          <a:xfrm>
            <a:off x="734108" y="3429000"/>
            <a:ext cx="692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100 flat             10 rod              unit/cube</a:t>
            </a:r>
            <a:endParaRPr lang="en-US" dirty="0"/>
          </a:p>
        </p:txBody>
      </p:sp>
      <p:cxnSp>
        <p:nvCxnSpPr>
          <p:cNvPr id="557" name="Straight Connector 556"/>
          <p:cNvCxnSpPr/>
          <p:nvPr/>
        </p:nvCxnSpPr>
        <p:spPr>
          <a:xfrm flipH="1">
            <a:off x="1600200" y="3429000"/>
            <a:ext cx="6858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8" name="Straight Connector 557"/>
          <p:cNvCxnSpPr/>
          <p:nvPr/>
        </p:nvCxnSpPr>
        <p:spPr>
          <a:xfrm>
            <a:off x="2286000" y="2743200"/>
            <a:ext cx="0" cy="6858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Connector 558"/>
          <p:cNvCxnSpPr/>
          <p:nvPr/>
        </p:nvCxnSpPr>
        <p:spPr>
          <a:xfrm>
            <a:off x="1600200" y="2743200"/>
            <a:ext cx="6858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98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540" y="457200"/>
            <a:ext cx="7786744" cy="11800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Area Model Using Base Ten Blocks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6008" y="1851541"/>
            <a:ext cx="692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Let’s use the same problem:  3 x 42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3190875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72004" y="493180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First, draw the frame for the problem.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62200" y="34290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362200" y="36576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76500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95650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158004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38725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82148" y="3086100"/>
            <a:ext cx="1905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097229" y="3086100"/>
            <a:ext cx="1905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21802" y="3286740"/>
            <a:ext cx="25020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3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23613" y="2492477"/>
            <a:ext cx="58485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42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6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540" y="457200"/>
            <a:ext cx="7786744" cy="11800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Area Model Using Base Ten Blocks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6008" y="1851541"/>
            <a:ext cx="692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Next, fill in the area of the frame.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3190875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362200" y="34290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362200" y="36576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76500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95650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158004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38725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52652" y="3064592"/>
            <a:ext cx="1905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34100" y="3064592"/>
            <a:ext cx="1905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76500" y="323850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476500" y="350520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476500" y="373380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14700" y="323850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314700" y="3495675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305175" y="3724275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186579" y="323850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186579" y="3476625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186579" y="3724275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038725" y="323850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038725" y="3476625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38725" y="3714750"/>
            <a:ext cx="76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857875" y="3238500"/>
            <a:ext cx="1905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857875" y="3467100"/>
            <a:ext cx="1905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857875" y="3724275"/>
            <a:ext cx="1905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05525" y="3238500"/>
            <a:ext cx="1905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105525" y="3467100"/>
            <a:ext cx="1905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134100" y="3724275"/>
            <a:ext cx="1905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77008" y="4202668"/>
            <a:ext cx="3490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Now, count the 10 rods and </a:t>
            </a:r>
          </a:p>
          <a:p>
            <a:r>
              <a:rPr lang="en-US" dirty="0" smtClean="0"/>
              <a:t>units in the area.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19725" y="4202668"/>
            <a:ext cx="1970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 x 10 = 120</a:t>
            </a:r>
          </a:p>
          <a:p>
            <a:r>
              <a:rPr lang="en-US" dirty="0" smtClean="0"/>
              <a:t>6 x 1 = 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21802" y="3286740"/>
            <a:ext cx="25020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3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3613" y="2492477"/>
            <a:ext cx="58485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42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76108" y="5079831"/>
            <a:ext cx="349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the partial products.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5323177" y="4987498"/>
            <a:ext cx="2033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120 + 6 = 126</a:t>
            </a:r>
          </a:p>
          <a:p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676650" y="5633829"/>
            <a:ext cx="25527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3 x 42 = 126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9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3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313836"/>
            <a:ext cx="64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://video.carrollk12.org/view/EM_HARFIELD_CONCRETE_10242013</a:t>
            </a:r>
            <a:r>
              <a:rPr lang="en-US" dirty="0"/>
              <a:t>  </a:t>
            </a:r>
            <a:r>
              <a:rPr lang="en-US" dirty="0" smtClean="0"/>
              <a:t>and fast </a:t>
            </a:r>
            <a:r>
              <a:rPr lang="en-US" dirty="0"/>
              <a:t>forward to 1:23 – using base ten blocks to multiply multi digit numbers 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9200" y="2514600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To see this model demonstrated with other numbers, click on: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r>
              <a:rPr lang="en-US" dirty="0" smtClean="0"/>
              <a:t>Area Model Using Base Ten Blocks</a:t>
            </a:r>
          </a:p>
          <a:p>
            <a:r>
              <a:rPr lang="en-US" dirty="0" smtClean="0"/>
              <a:t>Area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5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6353" y="533400"/>
            <a:ext cx="7786744" cy="1180064"/>
          </a:xfrm>
        </p:spPr>
        <p:txBody>
          <a:bodyPr>
            <a:normAutofit/>
          </a:bodyPr>
          <a:lstStyle/>
          <a:p>
            <a:r>
              <a:rPr lang="en-US" dirty="0" smtClean="0"/>
              <a:t>Area Model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6008" y="1851541"/>
            <a:ext cx="692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Let’s use the same problem:  3 x 42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3190875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96008" y="2220873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First, draw the frame for the problem.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62200" y="34290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362200" y="3657600"/>
            <a:ext cx="0" cy="152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76500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95650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158004" y="308610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38725" y="3105150"/>
            <a:ext cx="762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57875" y="3105150"/>
            <a:ext cx="1905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05525" y="3105150"/>
            <a:ext cx="1905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47725" y="41910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Next, write the equations in each area.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6500" y="3190875"/>
            <a:ext cx="3324225" cy="64633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3 x 40 = 120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857874" y="3190875"/>
            <a:ext cx="619126" cy="64008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3 x 2 = 6</a:t>
            </a:r>
            <a:endParaRPr lang="en-US" sz="2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952499" y="5029200"/>
            <a:ext cx="5153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the partial products:  120 + 6 = 126.</a:t>
            </a:r>
          </a:p>
          <a:p>
            <a:r>
              <a:rPr lang="en-US" dirty="0" smtClean="0"/>
              <a:t>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3 x 42 = 126</a:t>
            </a:r>
          </a:p>
        </p:txBody>
      </p:sp>
    </p:spTree>
    <p:extLst>
      <p:ext uri="{BB962C8B-B14F-4D97-AF65-F5344CB8AC3E}">
        <p14:creationId xmlns:p14="http://schemas.microsoft.com/office/powerpoint/2010/main" val="301915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17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024744" cy="1143000"/>
          </a:xfrm>
        </p:spPr>
        <p:txBody>
          <a:bodyPr/>
          <a:lstStyle/>
          <a:p>
            <a:r>
              <a:rPr lang="en-US" dirty="0" smtClean="0"/>
              <a:t>Area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6777317" cy="110534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Here’s a 2 digit times 2 digit example: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dirty="0" smtClean="0"/>
              <a:t>43 x 29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752600" y="2895600"/>
            <a:ext cx="52578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648200"/>
            <a:ext cx="52578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781175" y="2895600"/>
            <a:ext cx="0" cy="175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10400" y="2895600"/>
            <a:ext cx="0" cy="175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791200" y="2895600"/>
            <a:ext cx="0" cy="175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81175" y="4038600"/>
            <a:ext cx="52578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3390900" y="2571750"/>
            <a:ext cx="3314700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40                  +                3  </a:t>
            </a:r>
            <a:endParaRPr lang="en-US" sz="51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143000" y="3048001"/>
            <a:ext cx="6858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20</a:t>
            </a:r>
          </a:p>
          <a:p>
            <a:pPr marL="68580" indent="0">
              <a:buFont typeface="Wingdings 2" pitchFamily="18" charset="2"/>
              <a:buNone/>
            </a:pPr>
            <a:endParaRPr lang="en-US" sz="2000" dirty="0"/>
          </a:p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 +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2000" dirty="0"/>
              <a:t> </a:t>
            </a:r>
            <a:r>
              <a:rPr lang="en-US" sz="2000" dirty="0" smtClean="0"/>
              <a:t> 9</a:t>
            </a:r>
            <a:endParaRPr lang="en-US" sz="20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590800" y="3276600"/>
            <a:ext cx="2200275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20 x 40 = 800</a:t>
            </a:r>
            <a:endParaRPr lang="en-US" sz="5100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743200" y="4114799"/>
            <a:ext cx="1666875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/>
              <a:t>9</a:t>
            </a:r>
            <a:r>
              <a:rPr lang="en-US" sz="5100" dirty="0" smtClean="0"/>
              <a:t> x 40 = 360</a:t>
            </a:r>
            <a:endParaRPr lang="en-US" sz="51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791201" y="3090862"/>
            <a:ext cx="1066799" cy="681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20 x 3 = 60</a:t>
            </a:r>
            <a:endParaRPr lang="en-US" sz="20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867399" y="3986211"/>
            <a:ext cx="1066799" cy="681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/>
              <a:t>9</a:t>
            </a:r>
            <a:r>
              <a:rPr lang="en-US" sz="2000" dirty="0" smtClean="0"/>
              <a:t> x 3 = 27</a:t>
            </a:r>
            <a:endParaRPr lang="en-US" sz="20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983566" y="4857134"/>
            <a:ext cx="5474634" cy="10102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Add the partial products:    800 + 60 = 860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2000" dirty="0"/>
              <a:t>	</a:t>
            </a:r>
            <a:r>
              <a:rPr lang="en-US" sz="2000" dirty="0" smtClean="0"/>
              <a:t>		        360 + 27 = </a:t>
            </a:r>
            <a:r>
              <a:rPr lang="en-US" sz="2000" u="sng" dirty="0" smtClean="0"/>
              <a:t>387</a:t>
            </a:r>
            <a:r>
              <a:rPr lang="en-US" sz="2000" dirty="0" smtClean="0"/>
              <a:t>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dirty="0" smtClean="0"/>
              <a:t>				        1,247</a:t>
            </a:r>
          </a:p>
          <a:p>
            <a:pPr marL="68580" indent="0">
              <a:buFont typeface="Wingdings 2" pitchFamily="18" charset="2"/>
              <a:buNone/>
            </a:pPr>
            <a:endParaRPr lang="en-US" sz="2000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992842" y="5714999"/>
            <a:ext cx="3798234" cy="705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43 x 29 = 1,247</a:t>
            </a:r>
          </a:p>
          <a:p>
            <a:pPr marL="68580" indent="0">
              <a:buFont typeface="Wingdings 2" pitchFamily="18" charset="2"/>
              <a:buNone/>
            </a:pPr>
            <a:endParaRPr lang="en-US" dirty="0" smtClean="0"/>
          </a:p>
          <a:p>
            <a:pPr marL="68580" indent="0">
              <a:buFont typeface="Wingdings 2" pitchFamily="18" charset="2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5021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6353" y="533400"/>
            <a:ext cx="7786744" cy="1180064"/>
          </a:xfrm>
        </p:spPr>
        <p:txBody>
          <a:bodyPr>
            <a:normAutofit/>
          </a:bodyPr>
          <a:lstStyle/>
          <a:p>
            <a:r>
              <a:rPr lang="en-US" dirty="0" smtClean="0"/>
              <a:t>Area Model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6008" y="1851541"/>
            <a:ext cx="6923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Let’s try it!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533" y="2743200"/>
            <a:ext cx="58571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/>
              <a:t>Draw the frame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/>
              <a:t>Write the equations in each area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smtClean="0"/>
              <a:t>Add the partial products</a:t>
            </a:r>
          </a:p>
        </p:txBody>
      </p:sp>
    </p:spTree>
    <p:extLst>
      <p:ext uri="{BB962C8B-B14F-4D97-AF65-F5344CB8AC3E}">
        <p14:creationId xmlns:p14="http://schemas.microsoft.com/office/powerpoint/2010/main" val="309675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r>
              <a:rPr lang="en-US" dirty="0" smtClean="0"/>
              <a:t>Area Model Using Base Ten Blocks</a:t>
            </a:r>
          </a:p>
          <a:p>
            <a:r>
              <a:rPr lang="en-US" dirty="0" smtClean="0"/>
              <a:t>Area Model</a:t>
            </a:r>
          </a:p>
          <a:p>
            <a:r>
              <a:rPr lang="en-US" dirty="0" smtClean="0"/>
              <a:t>Partial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23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apart one factor to make the multiplication problems easier to solve.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Here’s a simple example using an array.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2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rows of 7 blocks =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70C0"/>
                </a:solidFill>
              </a:rPr>
              <a:t>            </a:t>
            </a:r>
            <a:r>
              <a:rPr lang="en-US" sz="9600" b="1" dirty="0" smtClean="0">
                <a:solidFill>
                  <a:srgbClr val="0070C0"/>
                </a:solidFill>
              </a:rPr>
              <a:t>5</a:t>
            </a:r>
            <a:r>
              <a:rPr lang="en-US" sz="9600" b="1" dirty="0" smtClean="0"/>
              <a:t> x </a:t>
            </a:r>
            <a:r>
              <a:rPr lang="en-US" sz="9600" b="1" dirty="0" smtClean="0">
                <a:solidFill>
                  <a:srgbClr val="FF0000"/>
                </a:solidFill>
              </a:rPr>
              <a:t>7  </a:t>
            </a:r>
            <a:r>
              <a:rPr lang="en-US" sz="9600" b="1" dirty="0" smtClean="0"/>
              <a:t> </a:t>
            </a:r>
          </a:p>
          <a:p>
            <a:pPr>
              <a:buNone/>
            </a:pPr>
            <a:r>
              <a:rPr lang="en-US" sz="4000" b="1" dirty="0" smtClean="0"/>
              <a:t>                </a:t>
            </a:r>
            <a:r>
              <a:rPr lang="en-US" sz="6000" b="1" dirty="0" smtClean="0"/>
              <a:t>7</a:t>
            </a:r>
          </a:p>
          <a:p>
            <a:pPr algn="ctr">
              <a:buNone/>
            </a:pPr>
            <a:r>
              <a:rPr lang="en-US" sz="6600" b="1" dirty="0" smtClean="0"/>
              <a:t>     </a:t>
            </a:r>
          </a:p>
          <a:p>
            <a:pPr algn="ctr">
              <a:buNone/>
            </a:pPr>
            <a:r>
              <a:rPr lang="en-US" sz="6600" b="1" dirty="0" smtClean="0"/>
              <a:t>5</a:t>
            </a:r>
            <a:endParaRPr lang="en-US" sz="6600" b="1" dirty="0"/>
          </a:p>
        </p:txBody>
      </p:sp>
      <p:sp>
        <p:nvSpPr>
          <p:cNvPr id="6" name="Rectangle 5"/>
          <p:cNvSpPr/>
          <p:nvPr/>
        </p:nvSpPr>
        <p:spPr>
          <a:xfrm>
            <a:off x="8382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098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6670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814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954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7526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098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670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1242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814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2954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7526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098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6670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242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5814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954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526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2098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6670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1242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5814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954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7526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2098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6670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1242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5814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8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I don’t know my 7’s tables, I can use the Distributive Property to break apart the factor 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en-US" dirty="0" smtClean="0"/>
              <a:t> into two numbers that are easier for me to multiply.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38400"/>
            <a:ext cx="4648200" cy="76199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           5</a:t>
            </a:r>
            <a:r>
              <a:rPr lang="en-US" sz="20300" b="1" dirty="0" smtClean="0"/>
              <a:t> x </a:t>
            </a:r>
            <a:r>
              <a:rPr lang="en-US" sz="20300" b="1" dirty="0" smtClean="0">
                <a:solidFill>
                  <a:srgbClr val="FF0000"/>
                </a:solidFill>
              </a:rPr>
              <a:t>7  </a:t>
            </a:r>
            <a:endParaRPr lang="en-US" sz="6000" b="1" dirty="0" smtClean="0"/>
          </a:p>
          <a:p>
            <a:pPr>
              <a:buNone/>
            </a:pPr>
            <a:r>
              <a:rPr lang="en-US" sz="6600" b="1" dirty="0" smtClean="0"/>
              <a:t>     </a:t>
            </a:r>
          </a:p>
          <a:p>
            <a:pPr>
              <a:buNone/>
            </a:pPr>
            <a:endParaRPr lang="en-US" sz="6600" b="1" dirty="0"/>
          </a:p>
        </p:txBody>
      </p:sp>
      <p:sp>
        <p:nvSpPr>
          <p:cNvPr id="6" name="Rectangle 5"/>
          <p:cNvSpPr/>
          <p:nvPr/>
        </p:nvSpPr>
        <p:spPr>
          <a:xfrm>
            <a:off x="8382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098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6670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81400" y="3810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954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7526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098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670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1242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81400" y="42672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2954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7526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098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6670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242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581400" y="4724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954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526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2098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6670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1242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581400" y="51816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954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7526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2098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6670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1242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581400" y="5638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124200" y="3352800"/>
            <a:ext cx="0" cy="30480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ontent Placeholder 2"/>
          <p:cNvSpPr txBox="1">
            <a:spLocks/>
          </p:cNvSpPr>
          <p:nvPr/>
        </p:nvSpPr>
        <p:spPr>
          <a:xfrm>
            <a:off x="3886200" y="4724400"/>
            <a:ext cx="854177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5</a:t>
            </a:r>
            <a:r>
              <a:rPr lang="en-US" sz="20300" b="1" dirty="0" smtClean="0">
                <a:solidFill>
                  <a:prstClr val="black"/>
                </a:solidFill>
              </a:rPr>
              <a:t> </a:t>
            </a:r>
            <a:r>
              <a:rPr lang="en-US" sz="20300" b="1" dirty="0" smtClean="0">
                <a:solidFill>
                  <a:srgbClr val="FF0000"/>
                </a:solidFill>
              </a:rPr>
              <a:t>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5116" y="2971800"/>
            <a:ext cx="854177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</a:t>
            </a:r>
            <a:r>
              <a:rPr lang="en-US" sz="20300" b="1" dirty="0" smtClean="0">
                <a:solidFill>
                  <a:srgbClr val="FF0000"/>
                </a:solidFill>
              </a:rPr>
              <a:t>5</a:t>
            </a:r>
            <a:r>
              <a:rPr lang="en-US" sz="20300" b="1" dirty="0" smtClean="0">
                <a:solidFill>
                  <a:prstClr val="black"/>
                </a:solidFill>
              </a:rPr>
              <a:t> </a:t>
            </a:r>
            <a:r>
              <a:rPr lang="en-US" sz="20300" b="1" dirty="0" smtClean="0">
                <a:solidFill>
                  <a:srgbClr val="FF0000"/>
                </a:solidFill>
              </a:rPr>
              <a:t>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3184423" y="3030795"/>
            <a:ext cx="854177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</a:t>
            </a:r>
            <a:r>
              <a:rPr lang="en-US" sz="20300" b="1" dirty="0">
                <a:solidFill>
                  <a:srgbClr val="FF0000"/>
                </a:solidFill>
              </a:rPr>
              <a:t>2</a:t>
            </a:r>
            <a:r>
              <a:rPr lang="en-US" sz="20300" b="1" dirty="0" smtClean="0">
                <a:solidFill>
                  <a:prstClr val="black"/>
                </a:solidFill>
              </a:rPr>
              <a:t> </a:t>
            </a:r>
            <a:r>
              <a:rPr lang="en-US" sz="20300" b="1" dirty="0" smtClean="0">
                <a:solidFill>
                  <a:srgbClr val="FF0000"/>
                </a:solidFill>
              </a:rPr>
              <a:t>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334000" y="3810000"/>
            <a:ext cx="3200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5</a:t>
            </a:r>
            <a:r>
              <a:rPr lang="en-US" sz="20300" b="1" dirty="0" smtClean="0">
                <a:solidFill>
                  <a:prstClr val="black"/>
                </a:solidFill>
              </a:rPr>
              <a:t> x </a:t>
            </a:r>
            <a:r>
              <a:rPr lang="en-US" sz="20300" b="1" dirty="0" smtClean="0">
                <a:solidFill>
                  <a:srgbClr val="FF0000"/>
                </a:solidFill>
              </a:rPr>
              <a:t>5 </a:t>
            </a:r>
            <a:r>
              <a:rPr lang="en-US" sz="20300" b="1" dirty="0" smtClean="0">
                <a:solidFill>
                  <a:prstClr val="black"/>
                </a:solidFill>
              </a:rPr>
              <a:t>= 25</a:t>
            </a:r>
            <a:r>
              <a:rPr lang="en-US" sz="20300" b="1" dirty="0" smtClean="0">
                <a:solidFill>
                  <a:srgbClr val="FF0000"/>
                </a:solidFill>
              </a:rPr>
              <a:t> 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5314335" y="4485965"/>
            <a:ext cx="3200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5</a:t>
            </a:r>
            <a:r>
              <a:rPr lang="en-US" sz="20300" b="1" dirty="0" smtClean="0">
                <a:solidFill>
                  <a:prstClr val="black"/>
                </a:solidFill>
              </a:rPr>
              <a:t> x </a:t>
            </a:r>
            <a:r>
              <a:rPr lang="en-US" sz="20300" b="1" dirty="0">
                <a:solidFill>
                  <a:srgbClr val="FF0000"/>
                </a:solidFill>
              </a:rPr>
              <a:t>2</a:t>
            </a:r>
            <a:r>
              <a:rPr lang="en-US" sz="20300" b="1" dirty="0" smtClean="0">
                <a:solidFill>
                  <a:srgbClr val="FF0000"/>
                </a:solidFill>
              </a:rPr>
              <a:t> </a:t>
            </a:r>
            <a:r>
              <a:rPr lang="en-US" sz="20300" b="1" dirty="0" smtClean="0">
                <a:solidFill>
                  <a:prstClr val="black"/>
                </a:solidFill>
              </a:rPr>
              <a:t>= 10</a:t>
            </a:r>
            <a:r>
              <a:rPr lang="en-US" sz="20300" b="1" dirty="0" smtClean="0">
                <a:solidFill>
                  <a:srgbClr val="FF0000"/>
                </a:solidFill>
              </a:rPr>
              <a:t> 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5334000" y="5105401"/>
            <a:ext cx="3200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srgbClr val="0070C0"/>
                </a:solidFill>
              </a:rPr>
              <a:t> 5</a:t>
            </a:r>
            <a:r>
              <a:rPr lang="en-US" sz="20300" b="1" dirty="0" smtClean="0">
                <a:solidFill>
                  <a:prstClr val="black"/>
                </a:solidFill>
              </a:rPr>
              <a:t> x </a:t>
            </a:r>
            <a:r>
              <a:rPr lang="en-US" sz="20300" b="1" dirty="0">
                <a:solidFill>
                  <a:srgbClr val="FF0000"/>
                </a:solidFill>
              </a:rPr>
              <a:t>7</a:t>
            </a:r>
            <a:r>
              <a:rPr lang="en-US" sz="20300" b="1" dirty="0" smtClean="0">
                <a:solidFill>
                  <a:srgbClr val="FF0000"/>
                </a:solidFill>
              </a:rPr>
              <a:t> </a:t>
            </a:r>
            <a:r>
              <a:rPr lang="en-US" sz="20300" b="1" dirty="0" smtClean="0">
                <a:solidFill>
                  <a:prstClr val="black"/>
                </a:solidFill>
              </a:rPr>
              <a:t>= 35</a:t>
            </a:r>
            <a:r>
              <a:rPr lang="en-US" sz="20300" b="1" dirty="0" smtClean="0">
                <a:solidFill>
                  <a:srgbClr val="FF0000"/>
                </a:solidFill>
              </a:rPr>
              <a:t> 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5105400" y="2438399"/>
            <a:ext cx="13716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0300" b="1" dirty="0" smtClean="0">
                <a:solidFill>
                  <a:prstClr val="black"/>
                </a:solidFill>
              </a:rPr>
              <a:t>= 35</a:t>
            </a:r>
            <a:r>
              <a:rPr lang="en-US" sz="20300" b="1" dirty="0" smtClean="0">
                <a:solidFill>
                  <a:srgbClr val="FF0000"/>
                </a:solidFill>
              </a:rPr>
              <a:t>  </a:t>
            </a:r>
            <a:endParaRPr lang="en-US" sz="6000" b="1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sz="6600" b="1" dirty="0" smtClean="0">
                <a:solidFill>
                  <a:prstClr val="black"/>
                </a:solidFill>
              </a:rPr>
              <a:t>     </a:t>
            </a:r>
          </a:p>
          <a:p>
            <a:pPr>
              <a:buFont typeface="Arial" pitchFamily="34" charset="0"/>
              <a:buNone/>
            </a:pPr>
            <a:endParaRPr lang="en-US" sz="6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2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7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2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7" grpId="0"/>
      <p:bldP spid="53" grpId="0"/>
      <p:bldP spid="54" grpId="0"/>
      <p:bldP spid="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3"/>
            <a:ext cx="6777317" cy="95294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sz="1200" dirty="0"/>
          </a:p>
          <a:p>
            <a:pPr marL="68580" indent="0">
              <a:buNone/>
            </a:pPr>
            <a:r>
              <a:rPr lang="en-US" dirty="0" smtClean="0"/>
              <a:t>Here’s an example using numbers only.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95892" y="3810000"/>
            <a:ext cx="1699708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7400" dirty="0" smtClean="0"/>
              <a:t>68 x 7 = </a:t>
            </a:r>
            <a:endParaRPr lang="en-US" sz="7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43000" y="4572000"/>
            <a:ext cx="2209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(60 + 8) x  7 = </a:t>
            </a:r>
            <a:endParaRPr lang="en-US" sz="51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414711" y="4495800"/>
            <a:ext cx="4562475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dirty="0" smtClean="0"/>
              <a:t>(60 x 7 ) + (8 x 7)  = 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00400" y="5267325"/>
            <a:ext cx="4562475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dirty="0"/>
              <a:t> </a:t>
            </a:r>
            <a:r>
              <a:rPr lang="en-US" dirty="0" smtClean="0"/>
              <a:t>    420    + </a:t>
            </a:r>
            <a:r>
              <a:rPr lang="en-US" dirty="0"/>
              <a:t> </a:t>
            </a:r>
            <a:r>
              <a:rPr lang="en-US" dirty="0" smtClean="0"/>
              <a:t>    56     =        476 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076700" y="4948237"/>
            <a:ext cx="0" cy="3190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>
            <a:off x="5481637" y="4948237"/>
            <a:ext cx="1" cy="3190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600200" y="4412456"/>
            <a:ext cx="76200" cy="23574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76400" y="4412456"/>
            <a:ext cx="457200" cy="23574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40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024744" cy="1143000"/>
          </a:xfrm>
        </p:spPr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47403"/>
            <a:ext cx="6777317" cy="876747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endParaRPr lang="en-US" sz="1200" dirty="0" smtClean="0"/>
          </a:p>
          <a:p>
            <a:pPr marL="68580" indent="0">
              <a:buNone/>
            </a:pPr>
            <a:r>
              <a:rPr lang="en-US" dirty="0" smtClean="0"/>
              <a:t>When we are using numbers only, we can always refer back to the pictures of the area model in our minds.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20"/>
          <a:stretch/>
        </p:blipFill>
        <p:spPr bwMode="auto">
          <a:xfrm>
            <a:off x="2057400" y="2724150"/>
            <a:ext cx="432123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905000" y="4191000"/>
            <a:ext cx="381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905000" y="4191000"/>
            <a:ext cx="0" cy="838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15000" y="4191000"/>
            <a:ext cx="0" cy="838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724400" y="4200525"/>
            <a:ext cx="0" cy="838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05000" y="5029200"/>
            <a:ext cx="381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/>
          <p:cNvSpPr txBox="1">
            <a:spLocks/>
          </p:cNvSpPr>
          <p:nvPr/>
        </p:nvSpPr>
        <p:spPr>
          <a:xfrm>
            <a:off x="2971800" y="3819525"/>
            <a:ext cx="2514600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60        +              8  </a:t>
            </a:r>
            <a:endParaRPr lang="en-US" sz="5100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295400" y="4424362"/>
            <a:ext cx="533400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7</a:t>
            </a:r>
            <a:endParaRPr lang="en-US" sz="51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352800" y="3562350"/>
            <a:ext cx="609600" cy="9334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867276" y="3562350"/>
            <a:ext cx="85724" cy="8620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819400" y="4434959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 x 7 = 420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4382869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x 7 = 56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657600" y="5505450"/>
            <a:ext cx="231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420 + 56 = 476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0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1043493" y="2323653"/>
            <a:ext cx="3604708" cy="95294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sz="1200" dirty="0"/>
          </a:p>
          <a:p>
            <a:pPr marL="68580" indent="0">
              <a:buNone/>
            </a:pPr>
            <a:r>
              <a:rPr lang="en-US" dirty="0" smtClean="0"/>
              <a:t>Are you ready to try?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00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024744" cy="1143000"/>
          </a:xfrm>
        </p:spPr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6777317" cy="1105348"/>
          </a:xfrm>
        </p:spPr>
        <p:txBody>
          <a:bodyPr/>
          <a:lstStyle/>
          <a:p>
            <a:r>
              <a:rPr lang="en-US" dirty="0" smtClean="0"/>
              <a:t>Break apart </a:t>
            </a:r>
            <a:r>
              <a:rPr lang="en-US" b="1" dirty="0" smtClean="0"/>
              <a:t>both</a:t>
            </a:r>
            <a:r>
              <a:rPr lang="en-US" dirty="0" smtClean="0"/>
              <a:t> factors to make the multiplication problems easier to solve.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Text Box 7"/>
          <p:cNvSpPr txBox="1"/>
          <p:nvPr/>
        </p:nvSpPr>
        <p:spPr>
          <a:xfrm>
            <a:off x="1266825" y="2819400"/>
            <a:ext cx="7086600" cy="2819400"/>
          </a:xfrm>
          <a:prstGeom prst="rect">
            <a:avLst/>
          </a:prstGeom>
          <a:solidFill>
            <a:schemeClr val="lt1"/>
          </a:solidFill>
          <a:ln w="190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Arial"/>
                <a:ea typeface="Calibri"/>
                <a:cs typeface="Times New Roman"/>
              </a:rPr>
              <a:t> </a:t>
            </a:r>
            <a:r>
              <a:rPr lang="en-US" sz="1400" b="1" dirty="0" smtClean="0">
                <a:latin typeface="Arial"/>
                <a:ea typeface="Calibri"/>
                <a:cs typeface="Times New Roman"/>
              </a:rPr>
              <a:t>                                              </a:t>
            </a:r>
            <a:r>
              <a:rPr lang="en-US" dirty="0" smtClean="0">
                <a:effectLst/>
                <a:ea typeface="Calibri"/>
                <a:cs typeface="Times New Roman"/>
              </a:rPr>
              <a:t>43 </a:t>
            </a:r>
            <a:r>
              <a:rPr lang="en-US" dirty="0">
                <a:effectLst/>
                <a:ea typeface="Calibri"/>
                <a:cs typeface="Times New Roman"/>
              </a:rPr>
              <a:t>x 29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/>
                <a:cs typeface="Times New Roman"/>
              </a:rPr>
              <a:t> 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ffectLst/>
                <a:ea typeface="Calibri"/>
                <a:cs typeface="Times New Roman"/>
              </a:rPr>
              <a:t>40 </a:t>
            </a:r>
            <a:r>
              <a:rPr lang="en-US" dirty="0">
                <a:effectLst/>
                <a:ea typeface="Calibri"/>
                <a:cs typeface="Times New Roman"/>
              </a:rPr>
              <a:t>x 20 = 800			40 x 9 = 360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/>
                <a:cs typeface="Times New Roman"/>
              </a:rPr>
              <a:t>3 x 20 = 60			3 x 9 = </a:t>
            </a:r>
            <a:r>
              <a:rPr lang="en-US" dirty="0" smtClean="0">
                <a:effectLst/>
                <a:ea typeface="Calibri"/>
                <a:cs typeface="Times New Roman"/>
              </a:rPr>
              <a:t>27</a:t>
            </a:r>
            <a:endParaRPr lang="en-US" sz="800" dirty="0" smtClean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/>
                <a:cs typeface="Times New Roman"/>
              </a:rPr>
              <a:t>Add the partial products:  800 + 360 + 60 + 27 = </a:t>
            </a:r>
            <a:r>
              <a:rPr lang="en-US" dirty="0" smtClean="0">
                <a:effectLst/>
                <a:ea typeface="Calibri"/>
                <a:cs typeface="Times New Roman"/>
              </a:rPr>
              <a:t>1247</a:t>
            </a:r>
            <a:endParaRPr lang="en-US" dirty="0">
              <a:ea typeface="Calibri"/>
              <a:cs typeface="Times New Roman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/>
                <a:cs typeface="Times New Roman"/>
              </a:rPr>
              <a:t> </a:t>
            </a:r>
            <a:r>
              <a:rPr lang="en-US" dirty="0" smtClean="0">
                <a:effectLst/>
                <a:ea typeface="Calibri"/>
                <a:cs typeface="Times New Roman"/>
              </a:rPr>
              <a:t>                               43 </a:t>
            </a:r>
            <a:r>
              <a:rPr lang="en-US" dirty="0">
                <a:effectLst/>
                <a:ea typeface="Calibri"/>
                <a:cs typeface="Times New Roman"/>
              </a:rPr>
              <a:t>x 29 = 1247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 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511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024744" cy="1143000"/>
          </a:xfrm>
        </p:spPr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6777317" cy="1105348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dirty="0" smtClean="0"/>
              <a:t>Again, we can think back to our area model to help us visualize what we are doing.  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752600" y="2895600"/>
            <a:ext cx="52578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52600" y="4648200"/>
            <a:ext cx="52578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781175" y="2895600"/>
            <a:ext cx="0" cy="175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10400" y="2895600"/>
            <a:ext cx="0" cy="175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791200" y="2895600"/>
            <a:ext cx="0" cy="175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81175" y="4038600"/>
            <a:ext cx="52578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3390900" y="2571750"/>
            <a:ext cx="3314700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40                  +                3  </a:t>
            </a:r>
            <a:endParaRPr lang="en-US" sz="51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143000" y="3048001"/>
            <a:ext cx="6858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20</a:t>
            </a:r>
          </a:p>
          <a:p>
            <a:pPr marL="68580" indent="0">
              <a:buFont typeface="Wingdings 2" pitchFamily="18" charset="2"/>
              <a:buNone/>
            </a:pPr>
            <a:endParaRPr lang="en-US" sz="2000" dirty="0"/>
          </a:p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 +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2000" dirty="0"/>
              <a:t> </a:t>
            </a:r>
            <a:r>
              <a:rPr lang="en-US" sz="2000" dirty="0" smtClean="0"/>
              <a:t> 9</a:t>
            </a:r>
            <a:endParaRPr lang="en-US" sz="20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590800" y="3276600"/>
            <a:ext cx="2200275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 smtClean="0"/>
              <a:t>20 x 40 = 800</a:t>
            </a:r>
            <a:endParaRPr lang="en-US" sz="5100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743200" y="4114799"/>
            <a:ext cx="1666875" cy="371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5100" dirty="0"/>
              <a:t>9</a:t>
            </a:r>
            <a:r>
              <a:rPr lang="en-US" sz="5100" dirty="0" smtClean="0"/>
              <a:t> x 40 = 360</a:t>
            </a:r>
            <a:endParaRPr lang="en-US" sz="51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791201" y="3090862"/>
            <a:ext cx="1066799" cy="681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20 x 3 = 60</a:t>
            </a:r>
            <a:endParaRPr lang="en-US" sz="20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867399" y="3986211"/>
            <a:ext cx="1066799" cy="681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/>
              <a:t>9</a:t>
            </a:r>
            <a:r>
              <a:rPr lang="en-US" sz="2000" dirty="0" smtClean="0"/>
              <a:t> x 3 = 27</a:t>
            </a:r>
            <a:endParaRPr lang="en-US" sz="20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983566" y="4857134"/>
            <a:ext cx="5474634" cy="10102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2000" dirty="0" smtClean="0"/>
              <a:t>Add the partial products:    800 + 60 = 860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2000" dirty="0"/>
              <a:t>	</a:t>
            </a:r>
            <a:r>
              <a:rPr lang="en-US" sz="2000" dirty="0" smtClean="0"/>
              <a:t>		        360 + 27 = </a:t>
            </a:r>
            <a:r>
              <a:rPr lang="en-US" sz="2000" u="sng" dirty="0" smtClean="0"/>
              <a:t>387</a:t>
            </a:r>
            <a:r>
              <a:rPr lang="en-US" sz="2000" dirty="0" smtClean="0"/>
              <a:t>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dirty="0" smtClean="0"/>
              <a:t>				        1,247</a:t>
            </a:r>
          </a:p>
          <a:p>
            <a:pPr marL="68580" indent="0">
              <a:buFont typeface="Wingdings 2" pitchFamily="18" charset="2"/>
              <a:buNone/>
            </a:pPr>
            <a:endParaRPr lang="en-US" sz="2000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992842" y="5714999"/>
            <a:ext cx="3798234" cy="705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43 x 29 = 1,247</a:t>
            </a:r>
          </a:p>
          <a:p>
            <a:pPr marL="68580" indent="0">
              <a:buFont typeface="Wingdings 2" pitchFamily="18" charset="2"/>
              <a:buNone/>
            </a:pPr>
            <a:endParaRPr lang="en-US" dirty="0" smtClean="0"/>
          </a:p>
          <a:p>
            <a:pPr marL="68580" indent="0">
              <a:buFont typeface="Wingdings 2" pitchFamily="18" charset="2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53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Products</a:t>
            </a:r>
            <a:endParaRPr lang="en-US" dirty="0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1043492" y="2323653"/>
            <a:ext cx="6728908" cy="952947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endParaRPr lang="en-US" sz="1200" dirty="0"/>
          </a:p>
          <a:p>
            <a:pPr marL="68580" indent="0">
              <a:buNone/>
            </a:pPr>
            <a:r>
              <a:rPr lang="en-US" sz="3000" dirty="0" smtClean="0"/>
              <a:t>Are you ready to try breaking apart both factors?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06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r>
              <a:rPr lang="en-US" dirty="0" smtClean="0"/>
              <a:t>Area Model Using Base Ten Blocks</a:t>
            </a:r>
          </a:p>
          <a:p>
            <a:r>
              <a:rPr lang="en-US" dirty="0" smtClean="0"/>
              <a:t>Area Model</a:t>
            </a:r>
          </a:p>
          <a:p>
            <a:r>
              <a:rPr lang="en-US" dirty="0" smtClean="0"/>
              <a:t>Partial Products</a:t>
            </a:r>
          </a:p>
          <a:p>
            <a:r>
              <a:rPr lang="en-US" dirty="0" smtClean="0"/>
              <a:t>Using Friendly Numbers (Compensation)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5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286000"/>
            <a:ext cx="7620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+mj-lt"/>
                <a:ea typeface="Calibri"/>
                <a:cs typeface="Times New Roman"/>
              </a:rPr>
              <a:t>Change </a:t>
            </a:r>
            <a:r>
              <a:rPr lang="en-US" sz="2800" dirty="0">
                <a:latin typeface="+mj-lt"/>
                <a:ea typeface="Calibri"/>
                <a:cs typeface="Times New Roman"/>
              </a:rPr>
              <a:t>one </a:t>
            </a:r>
            <a:r>
              <a:rPr lang="en-US" sz="2800" dirty="0" smtClean="0">
                <a:latin typeface="+mj-lt"/>
                <a:ea typeface="Calibri"/>
                <a:cs typeface="Times New Roman"/>
              </a:rPr>
              <a:t>factor </a:t>
            </a:r>
            <a:r>
              <a:rPr lang="en-US" sz="2800" dirty="0">
                <a:latin typeface="+mj-lt"/>
                <a:ea typeface="Calibri"/>
                <a:cs typeface="Times New Roman"/>
              </a:rPr>
              <a:t>to a </a:t>
            </a:r>
            <a:r>
              <a:rPr lang="en-US" sz="2800" dirty="0" smtClean="0">
                <a:latin typeface="+mj-lt"/>
                <a:ea typeface="Calibri"/>
                <a:cs typeface="Times New Roman"/>
              </a:rPr>
              <a:t>friendly number (a number that is easy </a:t>
            </a:r>
            <a:r>
              <a:rPr lang="en-US" sz="2800" dirty="0">
                <a:latin typeface="+mj-lt"/>
                <a:ea typeface="Calibri"/>
                <a:cs typeface="Times New Roman"/>
              </a:rPr>
              <a:t>to work with</a:t>
            </a:r>
            <a:r>
              <a:rPr lang="en-US" sz="2800" dirty="0" smtClean="0">
                <a:latin typeface="+mj-lt"/>
                <a:ea typeface="Calibri"/>
                <a:cs typeface="Times New Roman"/>
              </a:rPr>
              <a:t>), and then make an adjustment at the end.</a:t>
            </a:r>
          </a:p>
          <a:p>
            <a:endParaRPr lang="en-US" sz="2400" dirty="0">
              <a:latin typeface="+mj-lt"/>
              <a:ea typeface="Calibri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35828" y="304800"/>
            <a:ext cx="7024744" cy="1143000"/>
          </a:xfrm>
        </p:spPr>
        <p:txBody>
          <a:bodyPr/>
          <a:lstStyle/>
          <a:p>
            <a:r>
              <a:rPr lang="en-US" dirty="0" smtClean="0"/>
              <a:t>Friendly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1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415703"/>
            <a:ext cx="7620000" cy="1561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j-lt"/>
                <a:ea typeface="Calibri"/>
                <a:cs typeface="Times New Roman"/>
              </a:rPr>
              <a:t>For example:  38 x 7</a:t>
            </a:r>
          </a:p>
          <a:p>
            <a:endParaRPr lang="en-US" sz="1000" dirty="0">
              <a:latin typeface="+mj-lt"/>
              <a:ea typeface="Calibri"/>
              <a:cs typeface="Times New Roman"/>
            </a:endParaRPr>
          </a:p>
          <a:p>
            <a:r>
              <a:rPr lang="en-US" sz="2400" dirty="0" smtClean="0">
                <a:latin typeface="+mj-lt"/>
                <a:ea typeface="Calibri"/>
                <a:cs typeface="Times New Roman"/>
              </a:rPr>
              <a:t>Thirty-eight is not easy to work with, so let’s change it to a number that is easier to work with.       </a:t>
            </a:r>
          </a:p>
          <a:p>
            <a:pPr>
              <a:lnSpc>
                <a:spcPct val="150000"/>
              </a:lnSpc>
            </a:pPr>
            <a:endParaRPr lang="en-US" sz="900" dirty="0"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35828" y="304800"/>
            <a:ext cx="7024744" cy="1143000"/>
          </a:xfrm>
        </p:spPr>
        <p:txBody>
          <a:bodyPr/>
          <a:lstStyle/>
          <a:p>
            <a:r>
              <a:rPr lang="en-US" dirty="0" smtClean="0"/>
              <a:t>Friendly Numbers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0257" y="5418830"/>
            <a:ext cx="7582486" cy="9529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600" dirty="0" smtClean="0"/>
              <a:t>Our final answer is 38 x 7 = 266.</a:t>
            </a:r>
            <a:endParaRPr lang="en-US" sz="3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438400" y="1788318"/>
            <a:ext cx="609600" cy="2333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1600200" y="2774013"/>
            <a:ext cx="7010400" cy="65498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40 is easier to work with, and it’s close to 38.</a:t>
            </a:r>
            <a:endParaRPr lang="en-US" sz="3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33157" y="3409071"/>
            <a:ext cx="2819400" cy="685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100" dirty="0" smtClean="0"/>
              <a:t>40 x 7 = 280</a:t>
            </a:r>
            <a:endParaRPr lang="en-US" sz="31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678702" y="3409071"/>
            <a:ext cx="5295900" cy="685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100" dirty="0" smtClean="0"/>
              <a:t>Next, make the adjustment.</a:t>
            </a:r>
            <a:endParaRPr lang="en-US" sz="31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4142614"/>
            <a:ext cx="7848600" cy="977703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800" dirty="0" smtClean="0"/>
              <a:t>Since 40 groups of 7  is 2 more groups of 7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3800" dirty="0" smtClean="0"/>
              <a:t>than 38 groups of 7, we need to take away 2 groups of 7.</a:t>
            </a:r>
            <a:endParaRPr lang="en-US" sz="3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38200" y="4876800"/>
            <a:ext cx="2134772" cy="69954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100" dirty="0" smtClean="0"/>
              <a:t>2 x 7 = 14</a:t>
            </a:r>
            <a:endParaRPr lang="en-US" sz="31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374487" y="4876799"/>
            <a:ext cx="2952165" cy="69954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endParaRPr lang="en-US" sz="1200" dirty="0" smtClean="0"/>
          </a:p>
          <a:p>
            <a:pPr marL="68580" indent="0">
              <a:buFont typeface="Wingdings 2" pitchFamily="18" charset="2"/>
              <a:buNone/>
            </a:pPr>
            <a:r>
              <a:rPr lang="en-US" sz="3100" dirty="0" smtClean="0"/>
              <a:t>280 – 14 = 266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303651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r>
              <a:rPr lang="en-US" dirty="0" smtClean="0"/>
              <a:t>Area Model Using Base Ten Blocks</a:t>
            </a:r>
          </a:p>
          <a:p>
            <a:r>
              <a:rPr lang="en-US" dirty="0" smtClean="0"/>
              <a:t>Area Model</a:t>
            </a:r>
          </a:p>
          <a:p>
            <a:r>
              <a:rPr lang="en-US" dirty="0" smtClean="0"/>
              <a:t>Partial Products</a:t>
            </a:r>
          </a:p>
          <a:p>
            <a:r>
              <a:rPr lang="en-US" dirty="0" smtClean="0"/>
              <a:t>Using Friendly Numbers (Compensation)</a:t>
            </a:r>
          </a:p>
          <a:p>
            <a:r>
              <a:rPr lang="en-US" dirty="0" smtClean="0"/>
              <a:t>Distributive Property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9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Distributive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6806184" cy="3493008"/>
          </a:xfrm>
        </p:spPr>
        <p:txBody>
          <a:bodyPr/>
          <a:lstStyle/>
          <a:p>
            <a:pPr marL="68580" indent="0">
              <a:buNone/>
            </a:pPr>
            <a:r>
              <a:rPr lang="en-US" dirty="0" smtClean="0"/>
              <a:t>Phew.    We’ve already learned this! 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All, or nearly all, </a:t>
            </a:r>
            <a:r>
              <a:rPr lang="en-US" dirty="0" smtClean="0"/>
              <a:t>of the methods we learned tonight use the distributive property</a:t>
            </a:r>
            <a:r>
              <a:rPr lang="en-US" dirty="0"/>
              <a:t> </a:t>
            </a:r>
            <a:r>
              <a:rPr lang="en-US" dirty="0" smtClean="0"/>
              <a:t>– breaking apart one or both factors to find partial products.  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7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many ways to multiply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a Place Value Chart to Multiply by 10</a:t>
            </a:r>
          </a:p>
          <a:p>
            <a:r>
              <a:rPr lang="en-US" dirty="0" smtClean="0"/>
              <a:t>Base Ten Blocks</a:t>
            </a:r>
          </a:p>
          <a:p>
            <a:r>
              <a:rPr lang="en-US" dirty="0" smtClean="0"/>
              <a:t>Area Model Using Base Ten Blocks</a:t>
            </a:r>
          </a:p>
          <a:p>
            <a:r>
              <a:rPr lang="en-US" dirty="0" smtClean="0"/>
              <a:t>Area Model</a:t>
            </a:r>
          </a:p>
          <a:p>
            <a:r>
              <a:rPr lang="en-US" dirty="0" smtClean="0"/>
              <a:t>Partial Products</a:t>
            </a:r>
          </a:p>
          <a:p>
            <a:r>
              <a:rPr lang="en-US" dirty="0" smtClean="0"/>
              <a:t>Using Friendly Numbers (Compensation)</a:t>
            </a:r>
          </a:p>
          <a:p>
            <a:r>
              <a:rPr lang="en-US" dirty="0" smtClean="0"/>
              <a:t>Distributive Property</a:t>
            </a:r>
          </a:p>
          <a:p>
            <a:r>
              <a:rPr lang="en-US" dirty="0" smtClean="0"/>
              <a:t>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914400"/>
            <a:ext cx="8001000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800" dirty="0" smtClean="0">
                <a:solidFill>
                  <a:srgbClr val="FF0000"/>
                </a:solidFill>
              </a:rPr>
              <a:t>Traditional Algorithm</a:t>
            </a:r>
            <a:endParaRPr lang="en-US" sz="5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2819400"/>
            <a:ext cx="8001000" cy="3570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</a:rPr>
              <a:t>	</a:t>
            </a:r>
            <a:r>
              <a:rPr lang="en-US" sz="3600" dirty="0" smtClean="0">
                <a:solidFill>
                  <a:srgbClr val="FF0000"/>
                </a:solidFill>
              </a:rPr>
              <a:t>Your child will learn the 	traditional algorithm by the 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0000"/>
                </a:solidFill>
              </a:rPr>
              <a:t>	</a:t>
            </a:r>
            <a:r>
              <a:rPr lang="en-US" sz="3600" dirty="0" smtClean="0">
                <a:solidFill>
                  <a:srgbClr val="FF0000"/>
                </a:solidFill>
              </a:rPr>
              <a:t>end of 5</a:t>
            </a:r>
            <a:r>
              <a:rPr lang="en-US" sz="3600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dirty="0" smtClean="0">
                <a:solidFill>
                  <a:srgbClr val="FF0000"/>
                </a:solidFill>
              </a:rPr>
              <a:t> grade.</a:t>
            </a: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80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6777317" cy="3508977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dirty="0" smtClean="0"/>
              <a:t>Please feel free to ask for help any time.  </a:t>
            </a:r>
          </a:p>
          <a:p>
            <a:pPr marL="68580" indent="0">
              <a:buNone/>
            </a:pPr>
            <a:r>
              <a:rPr lang="en-US" dirty="0" smtClean="0"/>
              <a:t>We can always be reached by email.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Thank you so much for attending our Math Night.  We hope it will be helpful to you and your child.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If you have  </a:t>
            </a:r>
            <a:r>
              <a:rPr lang="en-US" u="sng" dirty="0" smtClean="0"/>
              <a:t>any</a:t>
            </a:r>
            <a:r>
              <a:rPr lang="en-US" dirty="0" smtClean="0"/>
              <a:t> suggestions to improve our presentation, please send them our way!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7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</TotalTime>
  <Words>1552</Words>
  <Application>Microsoft Office PowerPoint</Application>
  <PresentationFormat>On-screen Show (4:3)</PresentationFormat>
  <Paragraphs>363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Austin</vt:lpstr>
      <vt:lpstr>1_Office Theme</vt:lpstr>
      <vt:lpstr>Welcome to Math Night for Parents of 4th Grade Students</vt:lpstr>
      <vt:lpstr>So many ways to multiply</vt:lpstr>
      <vt:lpstr>PowerPoint Presentation</vt:lpstr>
      <vt:lpstr>Vocabulary Review</vt:lpstr>
      <vt:lpstr>So many ways to multiply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 many ways to multiply</vt:lpstr>
      <vt:lpstr>Base Ten Blocks</vt:lpstr>
      <vt:lpstr>Base Ten Blocks</vt:lpstr>
      <vt:lpstr>Base Ten Blocks</vt:lpstr>
      <vt:lpstr>So many ways to multiply</vt:lpstr>
      <vt:lpstr>Area Model Using Base Ten Blocks</vt:lpstr>
      <vt:lpstr>Area Model Using Base Ten Blocks</vt:lpstr>
      <vt:lpstr>Area Model Using Base Ten Blocks</vt:lpstr>
      <vt:lpstr>PowerPoint Presentation</vt:lpstr>
      <vt:lpstr>So many ways to multiply</vt:lpstr>
      <vt:lpstr>Area Model</vt:lpstr>
      <vt:lpstr>Area Model</vt:lpstr>
      <vt:lpstr>Area Model</vt:lpstr>
      <vt:lpstr>So many ways to multiply</vt:lpstr>
      <vt:lpstr>Partial Products</vt:lpstr>
      <vt:lpstr>5 rows of 7 blocks = </vt:lpstr>
      <vt:lpstr>If I don’t know my 7’s tables, I can use the Distributive Property to break apart the factor 7 into two numbers that are easier for me to multiply. </vt:lpstr>
      <vt:lpstr>Partial Products</vt:lpstr>
      <vt:lpstr>Partial Products</vt:lpstr>
      <vt:lpstr>Partial Products</vt:lpstr>
      <vt:lpstr>Partial Products</vt:lpstr>
      <vt:lpstr>Partial Products</vt:lpstr>
      <vt:lpstr>Partial Products</vt:lpstr>
      <vt:lpstr>So many ways to multiply</vt:lpstr>
      <vt:lpstr>Friendly Numbers</vt:lpstr>
      <vt:lpstr>Friendly Numbers</vt:lpstr>
      <vt:lpstr>So many ways to multiply</vt:lpstr>
      <vt:lpstr>Distributive Property</vt:lpstr>
      <vt:lpstr>So many ways to multiply</vt:lpstr>
      <vt:lpstr>PowerPoint Presentation</vt:lpstr>
      <vt:lpstr>Any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93</cp:revision>
  <dcterms:created xsi:type="dcterms:W3CDTF">2015-08-11T22:55:31Z</dcterms:created>
  <dcterms:modified xsi:type="dcterms:W3CDTF">2015-08-14T22:12:27Z</dcterms:modified>
</cp:coreProperties>
</file>