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Source Code Pro" panose="020B0604020202020204" charset="0"/>
      <p:regular r:id="rId16"/>
      <p:bold r:id="rId17"/>
    </p:embeddedFont>
    <p:embeddedFont>
      <p:font typeface="Amatic SC" panose="020B0604020202020204" charset="-79"/>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14"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Shape 12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5" name="Shape 13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0" y="0"/>
            <a:ext cx="9144000" cy="34290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sp>
        <p:nvSpPr>
          <p:cNvPr id="11" name="Shape 11"/>
          <p:cNvSpPr txBox="1">
            <a:spLocks noGrp="1"/>
          </p:cNvSpPr>
          <p:nvPr>
            <p:ph type="ctrTitle"/>
          </p:nvPr>
        </p:nvSpPr>
        <p:spPr>
          <a:xfrm>
            <a:off x="311700" y="392150"/>
            <a:ext cx="8520600" cy="2690400"/>
          </a:xfrm>
          <a:prstGeom prst="rect">
            <a:avLst/>
          </a:prstGeom>
        </p:spPr>
        <p:txBody>
          <a:bodyPr wrap="square" lIns="91425" tIns="91425" rIns="91425" bIns="91425" anchor="ctr" anchorCtr="0"/>
          <a:lstStyle>
            <a:lvl1pPr lvl="0" algn="ctr">
              <a:spcBef>
                <a:spcPts val="0"/>
              </a:spcBef>
              <a:buSzPct val="100000"/>
              <a:defRPr sz="8000"/>
            </a:lvl1pPr>
            <a:lvl2pPr lvl="1" algn="ctr">
              <a:spcBef>
                <a:spcPts val="0"/>
              </a:spcBef>
              <a:buSzPct val="100000"/>
              <a:defRPr sz="8000"/>
            </a:lvl2pPr>
            <a:lvl3pPr lvl="2" algn="ctr">
              <a:spcBef>
                <a:spcPts val="0"/>
              </a:spcBef>
              <a:buSzPct val="100000"/>
              <a:defRPr sz="8000"/>
            </a:lvl3pPr>
            <a:lvl4pPr lvl="3" algn="ctr">
              <a:spcBef>
                <a:spcPts val="0"/>
              </a:spcBef>
              <a:buSzPct val="100000"/>
              <a:defRPr sz="8000"/>
            </a:lvl4pPr>
            <a:lvl5pPr lvl="4" algn="ctr">
              <a:spcBef>
                <a:spcPts val="0"/>
              </a:spcBef>
              <a:buSzPct val="100000"/>
              <a:defRPr sz="8000"/>
            </a:lvl5pPr>
            <a:lvl6pPr lvl="5" algn="ctr">
              <a:spcBef>
                <a:spcPts val="0"/>
              </a:spcBef>
              <a:buSzPct val="100000"/>
              <a:defRPr sz="8000"/>
            </a:lvl6pPr>
            <a:lvl7pPr lvl="6" algn="ctr">
              <a:spcBef>
                <a:spcPts val="0"/>
              </a:spcBef>
              <a:buSzPct val="100000"/>
              <a:defRPr sz="8000"/>
            </a:lvl7pPr>
            <a:lvl8pPr lvl="7" algn="ctr">
              <a:spcBef>
                <a:spcPts val="0"/>
              </a:spcBef>
              <a:buSzPct val="100000"/>
              <a:defRPr sz="8000"/>
            </a:lvl8pPr>
            <a:lvl9pPr lvl="8" algn="ctr">
              <a:spcBef>
                <a:spcPts val="0"/>
              </a:spcBef>
              <a:buSzPct val="100000"/>
              <a:defRPr sz="8000"/>
            </a:lvl9pPr>
          </a:lstStyle>
          <a:p>
            <a:endParaRPr/>
          </a:p>
        </p:txBody>
      </p:sp>
      <p:sp>
        <p:nvSpPr>
          <p:cNvPr id="12" name="Shape 12"/>
          <p:cNvSpPr txBox="1">
            <a:spLocks noGrp="1"/>
          </p:cNvSpPr>
          <p:nvPr>
            <p:ph type="subTitle" idx="1"/>
          </p:nvPr>
        </p:nvSpPr>
        <p:spPr>
          <a:xfrm>
            <a:off x="311700" y="3890400"/>
            <a:ext cx="8520600" cy="706200"/>
          </a:xfrm>
          <a:prstGeom prst="rect">
            <a:avLst/>
          </a:prstGeom>
        </p:spPr>
        <p:txBody>
          <a:bodyPr wrap="square" lIns="91425" tIns="91425" rIns="91425" bIns="91425" anchor="ctr" anchorCtr="0"/>
          <a:lstStyle>
            <a:lvl1pPr lvl="0" algn="ctr">
              <a:lnSpc>
                <a:spcPct val="100000"/>
              </a:lnSpc>
              <a:spcBef>
                <a:spcPts val="0"/>
              </a:spcBef>
              <a:spcAft>
                <a:spcPts val="0"/>
              </a:spcAft>
              <a:buClr>
                <a:schemeClr val="accent1"/>
              </a:buClr>
              <a:buSzPct val="100000"/>
              <a:buNone/>
              <a:defRPr sz="2100" b="1">
                <a:solidFill>
                  <a:schemeClr val="accent1"/>
                </a:solidFill>
              </a:defRPr>
            </a:lvl1pPr>
            <a:lvl2pPr lvl="1" algn="ctr">
              <a:lnSpc>
                <a:spcPct val="100000"/>
              </a:lnSpc>
              <a:spcBef>
                <a:spcPts val="0"/>
              </a:spcBef>
              <a:spcAft>
                <a:spcPts val="0"/>
              </a:spcAft>
              <a:buClr>
                <a:schemeClr val="accent1"/>
              </a:buClr>
              <a:buSzPct val="100000"/>
              <a:buNone/>
              <a:defRPr sz="2100" b="1">
                <a:solidFill>
                  <a:schemeClr val="accent1"/>
                </a:solidFill>
              </a:defRPr>
            </a:lvl2pPr>
            <a:lvl3pPr lvl="2" algn="ctr">
              <a:lnSpc>
                <a:spcPct val="100000"/>
              </a:lnSpc>
              <a:spcBef>
                <a:spcPts val="0"/>
              </a:spcBef>
              <a:spcAft>
                <a:spcPts val="0"/>
              </a:spcAft>
              <a:buClr>
                <a:schemeClr val="accent1"/>
              </a:buClr>
              <a:buSzPct val="100000"/>
              <a:buNone/>
              <a:defRPr sz="2100" b="1">
                <a:solidFill>
                  <a:schemeClr val="accent1"/>
                </a:solidFill>
              </a:defRPr>
            </a:lvl3pPr>
            <a:lvl4pPr lvl="3" algn="ctr">
              <a:lnSpc>
                <a:spcPct val="100000"/>
              </a:lnSpc>
              <a:spcBef>
                <a:spcPts val="0"/>
              </a:spcBef>
              <a:spcAft>
                <a:spcPts val="0"/>
              </a:spcAft>
              <a:buClr>
                <a:schemeClr val="accent1"/>
              </a:buClr>
              <a:buSzPct val="100000"/>
              <a:buNone/>
              <a:defRPr sz="2100" b="1">
                <a:solidFill>
                  <a:schemeClr val="accent1"/>
                </a:solidFill>
              </a:defRPr>
            </a:lvl4pPr>
            <a:lvl5pPr lvl="4" algn="ctr">
              <a:lnSpc>
                <a:spcPct val="100000"/>
              </a:lnSpc>
              <a:spcBef>
                <a:spcPts val="0"/>
              </a:spcBef>
              <a:spcAft>
                <a:spcPts val="0"/>
              </a:spcAft>
              <a:buClr>
                <a:schemeClr val="accent1"/>
              </a:buClr>
              <a:buSzPct val="100000"/>
              <a:buNone/>
              <a:defRPr sz="2100" b="1">
                <a:solidFill>
                  <a:schemeClr val="accent1"/>
                </a:solidFill>
              </a:defRPr>
            </a:lvl5pPr>
            <a:lvl6pPr lvl="5" algn="ctr">
              <a:lnSpc>
                <a:spcPct val="100000"/>
              </a:lnSpc>
              <a:spcBef>
                <a:spcPts val="0"/>
              </a:spcBef>
              <a:spcAft>
                <a:spcPts val="0"/>
              </a:spcAft>
              <a:buClr>
                <a:schemeClr val="accent1"/>
              </a:buClr>
              <a:buSzPct val="100000"/>
              <a:buNone/>
              <a:defRPr sz="2100" b="1">
                <a:solidFill>
                  <a:schemeClr val="accent1"/>
                </a:solidFill>
              </a:defRPr>
            </a:lvl6pPr>
            <a:lvl7pPr lvl="6" algn="ctr">
              <a:lnSpc>
                <a:spcPct val="100000"/>
              </a:lnSpc>
              <a:spcBef>
                <a:spcPts val="0"/>
              </a:spcBef>
              <a:spcAft>
                <a:spcPts val="0"/>
              </a:spcAft>
              <a:buClr>
                <a:schemeClr val="accent1"/>
              </a:buClr>
              <a:buSzPct val="100000"/>
              <a:buNone/>
              <a:defRPr sz="2100" b="1">
                <a:solidFill>
                  <a:schemeClr val="accent1"/>
                </a:solidFill>
              </a:defRPr>
            </a:lvl7pPr>
            <a:lvl8pPr lvl="7" algn="ctr">
              <a:lnSpc>
                <a:spcPct val="100000"/>
              </a:lnSpc>
              <a:spcBef>
                <a:spcPts val="0"/>
              </a:spcBef>
              <a:spcAft>
                <a:spcPts val="0"/>
              </a:spcAft>
              <a:buClr>
                <a:schemeClr val="accent1"/>
              </a:buClr>
              <a:buSzPct val="100000"/>
              <a:buNone/>
              <a:defRPr sz="2100" b="1">
                <a:solidFill>
                  <a:schemeClr val="accent1"/>
                </a:solidFill>
              </a:defRPr>
            </a:lvl8pPr>
            <a:lvl9pPr lvl="8" algn="ctr">
              <a:lnSpc>
                <a:spcPct val="100000"/>
              </a:lnSpc>
              <a:spcBef>
                <a:spcPts val="0"/>
              </a:spcBef>
              <a:spcAft>
                <a:spcPts val="0"/>
              </a:spcAft>
              <a:buClr>
                <a:schemeClr val="accent1"/>
              </a:buClr>
              <a:buSzPct val="100000"/>
              <a:buNone/>
              <a:defRPr sz="2100" b="1">
                <a:solidFill>
                  <a:schemeClr val="accent1"/>
                </a:solidFill>
              </a:defRPr>
            </a:lvl9pPr>
          </a:lstStyle>
          <a:p>
            <a:endParaRPr/>
          </a:p>
        </p:txBody>
      </p:sp>
      <p:sp>
        <p:nvSpPr>
          <p:cNvPr id="13" name="Shape 13"/>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2802750" y="802500"/>
            <a:ext cx="3538500" cy="3538500"/>
          </a:xfrm>
          <a:prstGeom prst="rect">
            <a:avLst/>
          </a:prstGeom>
          <a:solidFill>
            <a:srgbClr val="FFFFFF"/>
          </a:solidFill>
        </p:spPr>
        <p:txBody>
          <a:bodyPr wrap="square" lIns="91425" tIns="91425" rIns="91425" bIns="91425" anchor="ctr"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6" name="Shape 16"/>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11700" y="292850"/>
            <a:ext cx="8520600" cy="8010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311700" y="1228675"/>
            <a:ext cx="8520600" cy="3340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311700" y="292850"/>
            <a:ext cx="8520600" cy="8010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11700" y="1228675"/>
            <a:ext cx="3999900" cy="33402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body" idx="2"/>
          </p:nvPr>
        </p:nvSpPr>
        <p:spPr>
          <a:xfrm>
            <a:off x="4832400" y="1228675"/>
            <a:ext cx="3999900" cy="33402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5" name="Shape 25"/>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304800" y="309350"/>
            <a:ext cx="8537700" cy="748200"/>
          </a:xfrm>
          <a:prstGeom prst="rect">
            <a:avLst/>
          </a:prstGeom>
        </p:spPr>
        <p:txBody>
          <a:bodyPr wrap="square" lIns="91425" tIns="91425" rIns="91425" bIns="91425" anchor="t" anchorCtr="0"/>
          <a:lstStyle>
            <a:lvl1pPr lvl="0">
              <a:spcBef>
                <a:spcPts val="0"/>
              </a:spcBef>
              <a:buSzPct val="100000"/>
              <a:defRPr sz="4000"/>
            </a:lvl1pPr>
            <a:lvl2pPr lvl="1">
              <a:spcBef>
                <a:spcPts val="0"/>
              </a:spcBef>
              <a:buSzPct val="100000"/>
              <a:defRPr sz="4000"/>
            </a:lvl2pPr>
            <a:lvl3pPr lvl="2">
              <a:spcBef>
                <a:spcPts val="0"/>
              </a:spcBef>
              <a:buSzPct val="100000"/>
              <a:defRPr sz="4000"/>
            </a:lvl3pPr>
            <a:lvl4pPr lvl="3">
              <a:spcBef>
                <a:spcPts val="0"/>
              </a:spcBef>
              <a:buSzPct val="100000"/>
              <a:defRPr sz="4000"/>
            </a:lvl4pPr>
            <a:lvl5pPr lvl="4">
              <a:spcBef>
                <a:spcPts val="0"/>
              </a:spcBef>
              <a:buSzPct val="100000"/>
              <a:defRPr sz="4000"/>
            </a:lvl5pPr>
            <a:lvl6pPr lvl="5">
              <a:spcBef>
                <a:spcPts val="0"/>
              </a:spcBef>
              <a:buSzPct val="100000"/>
              <a:defRPr sz="4000"/>
            </a:lvl6pPr>
            <a:lvl7pPr lvl="6">
              <a:spcBef>
                <a:spcPts val="0"/>
              </a:spcBef>
              <a:buSzPct val="100000"/>
              <a:defRPr sz="4000"/>
            </a:lvl7pPr>
            <a:lvl8pPr lvl="7">
              <a:spcBef>
                <a:spcPts val="0"/>
              </a:spcBef>
              <a:buSzPct val="100000"/>
              <a:defRPr sz="4000"/>
            </a:lvl8pPr>
            <a:lvl9pPr lvl="8">
              <a:spcBef>
                <a:spcPts val="0"/>
              </a:spcBef>
              <a:buSzPct val="100000"/>
              <a:defRPr sz="4000"/>
            </a:lvl9pPr>
          </a:lstStyle>
          <a:p>
            <a:endParaRPr/>
          </a:p>
        </p:txBody>
      </p:sp>
      <p:sp>
        <p:nvSpPr>
          <p:cNvPr id="28" name="Shape 28"/>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555600"/>
            <a:ext cx="2808000" cy="755700"/>
          </a:xfrm>
          <a:prstGeom prst="rect">
            <a:avLst/>
          </a:prstGeom>
        </p:spPr>
        <p:txBody>
          <a:bodyPr wrap="square" lIns="91425" tIns="91425" rIns="91425" bIns="91425" anchor="b" anchorCtr="0"/>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a:endParaRPr/>
          </a:p>
        </p:txBody>
      </p:sp>
      <p:sp>
        <p:nvSpPr>
          <p:cNvPr id="31" name="Shape 31"/>
          <p:cNvSpPr txBox="1">
            <a:spLocks noGrp="1"/>
          </p:cNvSpPr>
          <p:nvPr>
            <p:ph type="body" idx="1"/>
          </p:nvPr>
        </p:nvSpPr>
        <p:spPr>
          <a:xfrm>
            <a:off x="311700" y="1389600"/>
            <a:ext cx="2808000" cy="3179400"/>
          </a:xfrm>
          <a:prstGeom prst="rect">
            <a:avLst/>
          </a:prstGeom>
        </p:spPr>
        <p:txBody>
          <a:bodyPr wrap="square"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2" name="Shape 32"/>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90250" y="526350"/>
            <a:ext cx="5618700" cy="4090800"/>
          </a:xfrm>
          <a:prstGeom prst="rect">
            <a:avLst/>
          </a:prstGeom>
        </p:spPr>
        <p:txBody>
          <a:bodyPr wrap="square" lIns="91425" tIns="91425" rIns="91425" bIns="91425" anchor="ctr" anchorCtr="0"/>
          <a:lstStyle>
            <a:lvl1pPr lvl="0">
              <a:spcBef>
                <a:spcPts val="0"/>
              </a:spcBef>
              <a:buClr>
                <a:schemeClr val="lt1"/>
              </a:buClr>
              <a:buSzPct val="100000"/>
              <a:defRPr sz="6000">
                <a:solidFill>
                  <a:schemeClr val="lt1"/>
                </a:solidFill>
              </a:defRPr>
            </a:lvl1pPr>
            <a:lvl2pPr lvl="1">
              <a:spcBef>
                <a:spcPts val="0"/>
              </a:spcBef>
              <a:buClr>
                <a:schemeClr val="lt1"/>
              </a:buClr>
              <a:buSzPct val="100000"/>
              <a:defRPr sz="6000">
                <a:solidFill>
                  <a:schemeClr val="lt1"/>
                </a:solidFill>
              </a:defRPr>
            </a:lvl2pPr>
            <a:lvl3pPr lvl="2">
              <a:spcBef>
                <a:spcPts val="0"/>
              </a:spcBef>
              <a:buClr>
                <a:schemeClr val="lt1"/>
              </a:buClr>
              <a:buSzPct val="100000"/>
              <a:defRPr sz="6000">
                <a:solidFill>
                  <a:schemeClr val="lt1"/>
                </a:solidFill>
              </a:defRPr>
            </a:lvl3pPr>
            <a:lvl4pPr lvl="3">
              <a:spcBef>
                <a:spcPts val="0"/>
              </a:spcBef>
              <a:buClr>
                <a:schemeClr val="lt1"/>
              </a:buClr>
              <a:buSzPct val="100000"/>
              <a:defRPr sz="6000">
                <a:solidFill>
                  <a:schemeClr val="lt1"/>
                </a:solidFill>
              </a:defRPr>
            </a:lvl4pPr>
            <a:lvl5pPr lvl="4">
              <a:spcBef>
                <a:spcPts val="0"/>
              </a:spcBef>
              <a:buClr>
                <a:schemeClr val="lt1"/>
              </a:buClr>
              <a:buSzPct val="100000"/>
              <a:defRPr sz="6000">
                <a:solidFill>
                  <a:schemeClr val="lt1"/>
                </a:solidFill>
              </a:defRPr>
            </a:lvl5pPr>
            <a:lvl6pPr lvl="5">
              <a:spcBef>
                <a:spcPts val="0"/>
              </a:spcBef>
              <a:buClr>
                <a:schemeClr val="lt1"/>
              </a:buClr>
              <a:buSzPct val="100000"/>
              <a:defRPr sz="6000">
                <a:solidFill>
                  <a:schemeClr val="lt1"/>
                </a:solidFill>
              </a:defRPr>
            </a:lvl6pPr>
            <a:lvl7pPr lvl="6">
              <a:spcBef>
                <a:spcPts val="0"/>
              </a:spcBef>
              <a:buClr>
                <a:schemeClr val="lt1"/>
              </a:buClr>
              <a:buSzPct val="100000"/>
              <a:defRPr sz="6000">
                <a:solidFill>
                  <a:schemeClr val="lt1"/>
                </a:solidFill>
              </a:defRPr>
            </a:lvl7pPr>
            <a:lvl8pPr lvl="7">
              <a:spcBef>
                <a:spcPts val="0"/>
              </a:spcBef>
              <a:buClr>
                <a:schemeClr val="lt1"/>
              </a:buClr>
              <a:buSzPct val="100000"/>
              <a:defRPr sz="6000">
                <a:solidFill>
                  <a:schemeClr val="lt1"/>
                </a:solidFill>
              </a:defRPr>
            </a:lvl8pPr>
            <a:lvl9pPr lvl="8">
              <a:spcBef>
                <a:spcPts val="0"/>
              </a:spcBef>
              <a:buClr>
                <a:schemeClr val="lt1"/>
              </a:buClr>
              <a:buSzPct val="100000"/>
              <a:defRPr sz="6000">
                <a:solidFill>
                  <a:schemeClr val="lt1"/>
                </a:solidFill>
              </a:defRPr>
            </a:lvl9pPr>
          </a:lstStyle>
          <a:p>
            <a:endParaRPr/>
          </a:p>
        </p:txBody>
      </p:sp>
      <p:sp>
        <p:nvSpPr>
          <p:cNvPr id="35" name="Shape 35"/>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6"/>
        <p:cNvGrpSpPr/>
        <p:nvPr/>
      </p:nvGrpSpPr>
      <p:grpSpPr>
        <a:xfrm>
          <a:off x="0" y="0"/>
          <a:ext cx="0" cy="0"/>
          <a:chOff x="0" y="0"/>
          <a:chExt cx="0" cy="0"/>
        </a:xfrm>
      </p:grpSpPr>
      <p:sp>
        <p:nvSpPr>
          <p:cNvPr id="37" name="Shape 37"/>
          <p:cNvSpPr/>
          <p:nvPr/>
        </p:nvSpPr>
        <p:spPr>
          <a:xfrm>
            <a:off x="4572000" y="-25"/>
            <a:ext cx="4572000" cy="51435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cxnSp>
        <p:nvCxnSpPr>
          <p:cNvPr id="38" name="Shape 38"/>
          <p:cNvCxnSpPr/>
          <p:nvPr/>
        </p:nvCxnSpPr>
        <p:spPr>
          <a:xfrm>
            <a:off x="5029675" y="4495500"/>
            <a:ext cx="468300" cy="0"/>
          </a:xfrm>
          <a:prstGeom prst="straightConnector1">
            <a:avLst/>
          </a:prstGeom>
          <a:noFill/>
          <a:ln w="28575" cap="flat" cmpd="sng">
            <a:solidFill>
              <a:schemeClr val="lt1"/>
            </a:solidFill>
            <a:prstDash val="solid"/>
            <a:round/>
            <a:headEnd type="none" w="med" len="med"/>
            <a:tailEnd type="none" w="med" len="med"/>
          </a:ln>
        </p:spPr>
      </p:cxnSp>
      <p:sp>
        <p:nvSpPr>
          <p:cNvPr id="39" name="Shape 39"/>
          <p:cNvSpPr txBox="1">
            <a:spLocks noGrp="1"/>
          </p:cNvSpPr>
          <p:nvPr>
            <p:ph type="title"/>
          </p:nvPr>
        </p:nvSpPr>
        <p:spPr>
          <a:xfrm>
            <a:off x="265500" y="1081400"/>
            <a:ext cx="4045200" cy="1710300"/>
          </a:xfrm>
          <a:prstGeom prst="rect">
            <a:avLst/>
          </a:prstGeom>
        </p:spPr>
        <p:txBody>
          <a:bodyPr wrap="square" lIns="91425" tIns="91425" rIns="91425" bIns="91425" anchor="b" anchorCtr="0"/>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a:endParaRPr/>
          </a:p>
        </p:txBody>
      </p:sp>
      <p:sp>
        <p:nvSpPr>
          <p:cNvPr id="40" name="Shape 40"/>
          <p:cNvSpPr txBox="1">
            <a:spLocks noGrp="1"/>
          </p:cNvSpPr>
          <p:nvPr>
            <p:ph type="subTitle" idx="1"/>
          </p:nvPr>
        </p:nvSpPr>
        <p:spPr>
          <a:xfrm>
            <a:off x="265500" y="2845222"/>
            <a:ext cx="4045200" cy="1345500"/>
          </a:xfrm>
          <a:prstGeom prst="rect">
            <a:avLst/>
          </a:prstGeom>
        </p:spPr>
        <p:txBody>
          <a:bodyPr wrap="square" lIns="91425" tIns="91425" rIns="91425" bIns="91425" anchor="t" anchorCtr="0"/>
          <a:lstStyle>
            <a:lvl1pPr lvl="0" algn="ctr">
              <a:lnSpc>
                <a:spcPct val="100000"/>
              </a:lnSpc>
              <a:spcBef>
                <a:spcPts val="0"/>
              </a:spcBef>
              <a:spcAft>
                <a:spcPts val="0"/>
              </a:spcAft>
              <a:buNone/>
              <a:defRPr/>
            </a:lvl1pPr>
            <a:lvl2pPr lvl="1" algn="ctr">
              <a:lnSpc>
                <a:spcPct val="100000"/>
              </a:lnSpc>
              <a:spcBef>
                <a:spcPts val="0"/>
              </a:spcBef>
              <a:spcAft>
                <a:spcPts val="0"/>
              </a:spcAft>
              <a:buSzPct val="100000"/>
              <a:buNone/>
              <a:defRPr sz="1800"/>
            </a:lvl2pPr>
            <a:lvl3pPr lvl="2" algn="ctr">
              <a:lnSpc>
                <a:spcPct val="100000"/>
              </a:lnSpc>
              <a:spcBef>
                <a:spcPts val="0"/>
              </a:spcBef>
              <a:spcAft>
                <a:spcPts val="0"/>
              </a:spcAft>
              <a:buSzPct val="100000"/>
              <a:buNone/>
              <a:defRPr sz="1800"/>
            </a:lvl3pPr>
            <a:lvl4pPr lvl="3" algn="ctr">
              <a:lnSpc>
                <a:spcPct val="100000"/>
              </a:lnSpc>
              <a:spcBef>
                <a:spcPts val="0"/>
              </a:spcBef>
              <a:spcAft>
                <a:spcPts val="0"/>
              </a:spcAft>
              <a:buSzPct val="100000"/>
              <a:buNone/>
              <a:defRPr sz="1800"/>
            </a:lvl4pPr>
            <a:lvl5pPr lvl="4" algn="ctr">
              <a:lnSpc>
                <a:spcPct val="100000"/>
              </a:lnSpc>
              <a:spcBef>
                <a:spcPts val="0"/>
              </a:spcBef>
              <a:spcAft>
                <a:spcPts val="0"/>
              </a:spcAft>
              <a:buSzPct val="100000"/>
              <a:buNone/>
              <a:defRPr sz="1800"/>
            </a:lvl5pPr>
            <a:lvl6pPr lvl="5" algn="ctr">
              <a:lnSpc>
                <a:spcPct val="100000"/>
              </a:lnSpc>
              <a:spcBef>
                <a:spcPts val="0"/>
              </a:spcBef>
              <a:spcAft>
                <a:spcPts val="0"/>
              </a:spcAft>
              <a:buSzPct val="100000"/>
              <a:buNone/>
              <a:defRPr sz="1800"/>
            </a:lvl6pPr>
            <a:lvl7pPr lvl="6" algn="ctr">
              <a:lnSpc>
                <a:spcPct val="100000"/>
              </a:lnSpc>
              <a:spcBef>
                <a:spcPts val="0"/>
              </a:spcBef>
              <a:spcAft>
                <a:spcPts val="0"/>
              </a:spcAft>
              <a:buSzPct val="100000"/>
              <a:buNone/>
              <a:defRPr sz="1800"/>
            </a:lvl7pPr>
            <a:lvl8pPr lvl="7" algn="ctr">
              <a:lnSpc>
                <a:spcPct val="100000"/>
              </a:lnSpc>
              <a:spcBef>
                <a:spcPts val="0"/>
              </a:spcBef>
              <a:spcAft>
                <a:spcPts val="0"/>
              </a:spcAft>
              <a:buSzPct val="100000"/>
              <a:buNone/>
              <a:defRPr sz="1800"/>
            </a:lvl8pPr>
            <a:lvl9pPr lvl="8" algn="ctr">
              <a:lnSpc>
                <a:spcPct val="100000"/>
              </a:lnSpc>
              <a:spcBef>
                <a:spcPts val="0"/>
              </a:spcBef>
              <a:spcAft>
                <a:spcPts val="0"/>
              </a:spcAft>
              <a:buSzPct val="100000"/>
              <a:buNone/>
              <a:defRPr sz="1800"/>
            </a:lvl9pPr>
          </a:lstStyle>
          <a:p>
            <a:endParaRPr/>
          </a:p>
        </p:txBody>
      </p:sp>
      <p:sp>
        <p:nvSpPr>
          <p:cNvPr id="41" name="Shape 41"/>
          <p:cNvSpPr txBox="1">
            <a:spLocks noGrp="1"/>
          </p:cNvSpPr>
          <p:nvPr>
            <p:ph type="body" idx="2"/>
          </p:nvPr>
        </p:nvSpPr>
        <p:spPr>
          <a:xfrm>
            <a:off x="4939500" y="724200"/>
            <a:ext cx="3837000" cy="3695100"/>
          </a:xfrm>
          <a:prstGeom prst="rect">
            <a:avLst/>
          </a:prstGeom>
        </p:spPr>
        <p:txBody>
          <a:bodyPr wrap="square" lIns="91425" tIns="91425" rIns="91425" bIns="91425" anchor="ctr" anchorCtr="0"/>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a:endParaRPr/>
          </a:p>
        </p:txBody>
      </p:sp>
      <p:sp>
        <p:nvSpPr>
          <p:cNvPr id="42" name="Shape 42"/>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3"/>
        <p:cNvGrpSpPr/>
        <p:nvPr/>
      </p:nvGrpSpPr>
      <p:grpSpPr>
        <a:xfrm>
          <a:off x="0" y="0"/>
          <a:ext cx="0" cy="0"/>
          <a:chOff x="0" y="0"/>
          <a:chExt cx="0" cy="0"/>
        </a:xfrm>
      </p:grpSpPr>
      <p:sp>
        <p:nvSpPr>
          <p:cNvPr id="44" name="Shape 44"/>
          <p:cNvSpPr txBox="1">
            <a:spLocks noGrp="1"/>
          </p:cNvSpPr>
          <p:nvPr>
            <p:ph type="body" idx="1"/>
          </p:nvPr>
        </p:nvSpPr>
        <p:spPr>
          <a:xfrm>
            <a:off x="319500" y="4230575"/>
            <a:ext cx="5998800" cy="598800"/>
          </a:xfrm>
          <a:prstGeom prst="rect">
            <a:avLst/>
          </a:prstGeom>
        </p:spPr>
        <p:txBody>
          <a:bodyPr wrap="square" lIns="91425" tIns="91425" rIns="91425" bIns="91425" anchor="ctr" anchorCtr="0"/>
          <a:lstStyle>
            <a:lvl1pPr lvl="0">
              <a:lnSpc>
                <a:spcPct val="100000"/>
              </a:lnSpc>
              <a:spcBef>
                <a:spcPts val="0"/>
              </a:spcBef>
              <a:spcAft>
                <a:spcPts val="0"/>
              </a:spcAft>
              <a:buClr>
                <a:schemeClr val="accent1"/>
              </a:buClr>
              <a:buSzPct val="100000"/>
              <a:buFont typeface="Amatic SC"/>
              <a:buNone/>
              <a:defRPr sz="2400" b="1">
                <a:solidFill>
                  <a:schemeClr val="accent1"/>
                </a:solidFill>
                <a:latin typeface="Amatic SC"/>
                <a:ea typeface="Amatic SC"/>
                <a:cs typeface="Amatic SC"/>
                <a:sym typeface="Amatic SC"/>
              </a:defRPr>
            </a:lvl1pPr>
          </a:lstStyle>
          <a:p>
            <a:endParaRPr/>
          </a:p>
        </p:txBody>
      </p:sp>
      <p:sp>
        <p:nvSpPr>
          <p:cNvPr id="45" name="Shape 45"/>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1240275"/>
            <a:ext cx="8520600" cy="1981800"/>
          </a:xfrm>
          <a:prstGeom prst="rect">
            <a:avLst/>
          </a:prstGeom>
        </p:spPr>
        <p:txBody>
          <a:bodyPr wrap="square"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48" name="Shape 48"/>
          <p:cNvSpPr txBox="1">
            <a:spLocks noGrp="1"/>
          </p:cNvSpPr>
          <p:nvPr>
            <p:ph type="body" idx="1"/>
          </p:nvPr>
        </p:nvSpPr>
        <p:spPr>
          <a:xfrm>
            <a:off x="311700" y="3304625"/>
            <a:ext cx="8520600" cy="1300800"/>
          </a:xfrm>
          <a:prstGeom prst="rect">
            <a:avLst/>
          </a:prstGeom>
        </p:spPr>
        <p:txBody>
          <a:bodyPr wrap="square" lIns="91425" tIns="91425" rIns="91425" bIns="91425" anchor="t" anchorCtr="0"/>
          <a:lstStyle>
            <a:lvl1pPr lvl="0" algn="ctr">
              <a:spcBef>
                <a:spcPts val="0"/>
              </a:spcBef>
              <a:buClr>
                <a:schemeClr val="accent1"/>
              </a:buClr>
              <a:defRPr>
                <a:solidFill>
                  <a:schemeClr val="accent1"/>
                </a:solidFill>
              </a:defRPr>
            </a:lvl1pPr>
            <a:lvl2pPr lvl="1" algn="ctr">
              <a:spcBef>
                <a:spcPts val="0"/>
              </a:spcBef>
              <a:buClr>
                <a:schemeClr val="accent1"/>
              </a:buClr>
              <a:defRPr>
                <a:solidFill>
                  <a:schemeClr val="accent1"/>
                </a:solidFill>
              </a:defRPr>
            </a:lvl2pPr>
            <a:lvl3pPr lvl="2" algn="ctr">
              <a:spcBef>
                <a:spcPts val="0"/>
              </a:spcBef>
              <a:buClr>
                <a:schemeClr val="accent1"/>
              </a:buClr>
              <a:defRPr>
                <a:solidFill>
                  <a:schemeClr val="accent1"/>
                </a:solidFill>
              </a:defRPr>
            </a:lvl3pPr>
            <a:lvl4pPr lvl="3" algn="ctr">
              <a:spcBef>
                <a:spcPts val="0"/>
              </a:spcBef>
              <a:buClr>
                <a:schemeClr val="accent1"/>
              </a:buClr>
              <a:defRPr>
                <a:solidFill>
                  <a:schemeClr val="accent1"/>
                </a:solidFill>
              </a:defRPr>
            </a:lvl4pPr>
            <a:lvl5pPr lvl="4" algn="ctr">
              <a:spcBef>
                <a:spcPts val="0"/>
              </a:spcBef>
              <a:buClr>
                <a:schemeClr val="accent1"/>
              </a:buClr>
              <a:defRPr>
                <a:solidFill>
                  <a:schemeClr val="accent1"/>
                </a:solidFill>
              </a:defRPr>
            </a:lvl5pPr>
            <a:lvl6pPr lvl="5" algn="ctr">
              <a:spcBef>
                <a:spcPts val="0"/>
              </a:spcBef>
              <a:buClr>
                <a:schemeClr val="accent1"/>
              </a:buClr>
              <a:defRPr>
                <a:solidFill>
                  <a:schemeClr val="accent1"/>
                </a:solidFill>
              </a:defRPr>
            </a:lvl6pPr>
            <a:lvl7pPr lvl="6" algn="ctr">
              <a:spcBef>
                <a:spcPts val="0"/>
              </a:spcBef>
              <a:buClr>
                <a:schemeClr val="accent1"/>
              </a:buClr>
              <a:defRPr>
                <a:solidFill>
                  <a:schemeClr val="accent1"/>
                </a:solidFill>
              </a:defRPr>
            </a:lvl7pPr>
            <a:lvl8pPr lvl="7" algn="ctr">
              <a:spcBef>
                <a:spcPts val="0"/>
              </a:spcBef>
              <a:buClr>
                <a:schemeClr val="accent1"/>
              </a:buClr>
              <a:defRPr>
                <a:solidFill>
                  <a:schemeClr val="accent1"/>
                </a:solidFill>
              </a:defRPr>
            </a:lvl8pPr>
            <a:lvl9pPr lvl="8" algn="ctr">
              <a:spcBef>
                <a:spcPts val="0"/>
              </a:spcBef>
              <a:buClr>
                <a:schemeClr val="accent1"/>
              </a:buClr>
              <a:defRPr>
                <a:solidFill>
                  <a:schemeClr val="accent1"/>
                </a:solidFill>
              </a:defRPr>
            </a:lvl9pPr>
          </a:lstStyle>
          <a:p>
            <a:endParaRPr/>
          </a:p>
        </p:txBody>
      </p:sp>
      <p:sp>
        <p:nvSpPr>
          <p:cNvPr id="49" name="Shape 49"/>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sldNum" idx="12"/>
          </p:nvPr>
        </p:nvSpPr>
        <p:spPr>
          <a:xfrm>
            <a:off x="8472457" y="4663216"/>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292850"/>
            <a:ext cx="8520600" cy="801000"/>
          </a:xfrm>
          <a:prstGeom prst="rect">
            <a:avLst/>
          </a:prstGeom>
          <a:noFill/>
          <a:ln>
            <a:noFill/>
          </a:ln>
        </p:spPr>
        <p:txBody>
          <a:bodyPr wrap="square" lIns="91425" tIns="91425" rIns="91425" bIns="91425" anchor="t" anchorCtr="0"/>
          <a:lstStyle>
            <a:lvl1pPr lvl="0">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1pPr>
            <a:lvl2pPr lvl="1">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2pPr>
            <a:lvl3pPr lvl="2">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3pPr>
            <a:lvl4pPr lvl="3">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4pPr>
            <a:lvl5pPr lvl="4">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5pPr>
            <a:lvl6pPr lvl="5">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6pPr>
            <a:lvl7pPr lvl="6">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7pPr>
            <a:lvl8pPr lvl="7">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8pPr>
            <a:lvl9pPr lvl="8">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9pPr>
          </a:lstStyle>
          <a:p>
            <a:endParaRPr/>
          </a:p>
        </p:txBody>
      </p:sp>
      <p:sp>
        <p:nvSpPr>
          <p:cNvPr id="7" name="Shape 7"/>
          <p:cNvSpPr txBox="1">
            <a:spLocks noGrp="1"/>
          </p:cNvSpPr>
          <p:nvPr>
            <p:ph type="body" idx="1"/>
          </p:nvPr>
        </p:nvSpPr>
        <p:spPr>
          <a:xfrm>
            <a:off x="311700" y="1228675"/>
            <a:ext cx="8520600" cy="33402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ct val="100000"/>
              <a:buFont typeface="Source Code Pro"/>
              <a:buChar char="●"/>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 sz="1000">
                <a:solidFill>
                  <a:schemeClr val="accent1"/>
                </a:solidFill>
                <a:latin typeface="Source Code Pro"/>
                <a:ea typeface="Source Code Pro"/>
                <a:cs typeface="Source Code Pro"/>
                <a:sym typeface="Source Code Pro"/>
              </a:rPr>
              <a:t>‹#›</a:t>
            </a:fld>
            <a:endParaRPr lang="en" sz="1000">
              <a:solidFill>
                <a:schemeClr val="accent1"/>
              </a:solidFill>
              <a:latin typeface="Source Code Pro"/>
              <a:ea typeface="Source Code Pro"/>
              <a:cs typeface="Source Code Pro"/>
              <a:sym typeface="Source Code Pr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ctrTitle"/>
          </p:nvPr>
        </p:nvSpPr>
        <p:spPr>
          <a:xfrm>
            <a:off x="311700" y="392150"/>
            <a:ext cx="8520600" cy="2690400"/>
          </a:xfrm>
          <a:prstGeom prst="rect">
            <a:avLst/>
          </a:prstGeom>
        </p:spPr>
        <p:txBody>
          <a:bodyPr wrap="square" lIns="91425" tIns="91425" rIns="91425" bIns="91425" anchor="ctr" anchorCtr="0">
            <a:noAutofit/>
          </a:bodyPr>
          <a:lstStyle/>
          <a:p>
            <a:pPr lvl="0">
              <a:spcBef>
                <a:spcPts val="0"/>
              </a:spcBef>
              <a:buNone/>
            </a:pPr>
            <a:r>
              <a:rPr lang="en"/>
              <a:t>Ms. Eldridge’s Road to School Counseling</a:t>
            </a:r>
          </a:p>
        </p:txBody>
      </p:sp>
      <p:sp>
        <p:nvSpPr>
          <p:cNvPr id="57" name="Shape 57"/>
          <p:cNvSpPr txBox="1">
            <a:spLocks noGrp="1"/>
          </p:cNvSpPr>
          <p:nvPr>
            <p:ph type="subTitle" idx="1"/>
          </p:nvPr>
        </p:nvSpPr>
        <p:spPr>
          <a:xfrm>
            <a:off x="311700" y="3890400"/>
            <a:ext cx="8520600" cy="706200"/>
          </a:xfrm>
          <a:prstGeom prst="rect">
            <a:avLst/>
          </a:prstGeom>
        </p:spPr>
        <p:txBody>
          <a:bodyPr wrap="square" lIns="91425" tIns="91425" rIns="91425" bIns="91425" anchor="ctr" anchorCtr="0">
            <a:noAutofit/>
          </a:bodyPr>
          <a:lstStyle/>
          <a:p>
            <a:pPr lvl="0">
              <a:spcBef>
                <a:spcPts val="0"/>
              </a:spcBef>
              <a:buNone/>
            </a:pPr>
            <a:r>
              <a:rPr lang="en"/>
              <a:t>Discovering your passion, talents, interests and their intersections!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311700" y="292850"/>
            <a:ext cx="8520600" cy="801000"/>
          </a:xfrm>
          <a:prstGeom prst="rect">
            <a:avLst/>
          </a:prstGeom>
        </p:spPr>
        <p:txBody>
          <a:bodyPr wrap="square" lIns="91425" tIns="91425" rIns="91425" bIns="91425" anchor="t" anchorCtr="0">
            <a:noAutofit/>
          </a:bodyPr>
          <a:lstStyle/>
          <a:p>
            <a:pPr lvl="0">
              <a:spcBef>
                <a:spcPts val="0"/>
              </a:spcBef>
              <a:buNone/>
            </a:pPr>
            <a:r>
              <a:rPr lang="en"/>
              <a:t>Once upon a time...</a:t>
            </a:r>
          </a:p>
        </p:txBody>
      </p:sp>
      <p:sp>
        <p:nvSpPr>
          <p:cNvPr id="63" name="Shape 63"/>
          <p:cNvSpPr txBox="1">
            <a:spLocks noGrp="1"/>
          </p:cNvSpPr>
          <p:nvPr>
            <p:ph type="body" idx="1"/>
          </p:nvPr>
        </p:nvSpPr>
        <p:spPr>
          <a:xfrm>
            <a:off x="311700" y="1190825"/>
            <a:ext cx="8520600" cy="3340200"/>
          </a:xfrm>
          <a:prstGeom prst="rect">
            <a:avLst/>
          </a:prstGeom>
        </p:spPr>
        <p:txBody>
          <a:bodyPr wrap="square" lIns="91425" tIns="91425" rIns="91425" bIns="91425" anchor="t" anchorCtr="0">
            <a:noAutofit/>
          </a:bodyPr>
          <a:lstStyle/>
          <a:p>
            <a:pPr lvl="0">
              <a:spcBef>
                <a:spcPts val="0"/>
              </a:spcBef>
              <a:buNone/>
            </a:pPr>
            <a:r>
              <a:rPr lang="en"/>
              <a:t>There was a little girl named Ashley Eldridge.  She loved to draw!  So, she dreamt of being…</a:t>
            </a:r>
          </a:p>
          <a:p>
            <a:pPr lvl="0">
              <a:spcBef>
                <a:spcPts val="0"/>
              </a:spcBef>
              <a:buNone/>
            </a:pPr>
            <a:r>
              <a:rPr lang="en" b="1"/>
              <a:t>An artist!</a:t>
            </a:r>
          </a:p>
          <a:p>
            <a:pPr lvl="0">
              <a:spcBef>
                <a:spcPts val="0"/>
              </a:spcBef>
              <a:buNone/>
            </a:pPr>
            <a:r>
              <a:rPr lang="en"/>
              <a:t>As time went on, she realized that she liked to draw for fun.  She did not want people to judge her drawings and she liked to keep them.  So, she realized art was not her calling.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2500"/>
                                        <p:tgtEl>
                                          <p:spTgt spid="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
                                            <p:txEl>
                                              <p:pRg st="1" end="1"/>
                                            </p:txEl>
                                          </p:spTgt>
                                        </p:tgtEl>
                                        <p:attrNameLst>
                                          <p:attrName>style.visibility</p:attrName>
                                        </p:attrNameLst>
                                      </p:cBhvr>
                                      <p:to>
                                        <p:strVal val="visible"/>
                                      </p:to>
                                    </p:set>
                                    <p:animEffect transition="in" filter="fade">
                                      <p:cBhvr>
                                        <p:cTn id="12" dur="2500"/>
                                        <p:tgtEl>
                                          <p:spTgt spid="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3">
                                            <p:txEl>
                                              <p:pRg st="2" end="2"/>
                                            </p:txEl>
                                          </p:spTgt>
                                        </p:tgtEl>
                                        <p:attrNameLst>
                                          <p:attrName>style.visibility</p:attrName>
                                        </p:attrNameLst>
                                      </p:cBhvr>
                                      <p:to>
                                        <p:strVal val="visible"/>
                                      </p:to>
                                    </p:set>
                                    <p:animEffect transition="in" filter="fade">
                                      <p:cBhvr>
                                        <p:cTn id="17" dur="2500"/>
                                        <p:tgtEl>
                                          <p:spTgt spid="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1700" y="555600"/>
            <a:ext cx="2808000" cy="755700"/>
          </a:xfrm>
          <a:prstGeom prst="rect">
            <a:avLst/>
          </a:prstGeom>
        </p:spPr>
        <p:txBody>
          <a:bodyPr wrap="square" lIns="91425" tIns="91425" rIns="91425" bIns="91425" anchor="b" anchorCtr="0">
            <a:noAutofit/>
          </a:bodyPr>
          <a:lstStyle/>
          <a:p>
            <a:pPr lvl="0">
              <a:spcBef>
                <a:spcPts val="0"/>
              </a:spcBef>
              <a:buNone/>
            </a:pPr>
            <a:r>
              <a:rPr lang="en"/>
              <a:t>Not Picasso</a:t>
            </a:r>
          </a:p>
        </p:txBody>
      </p:sp>
      <p:sp>
        <p:nvSpPr>
          <p:cNvPr id="69" name="Shape 69"/>
          <p:cNvSpPr txBox="1">
            <a:spLocks noGrp="1"/>
          </p:cNvSpPr>
          <p:nvPr>
            <p:ph type="body" idx="1"/>
          </p:nvPr>
        </p:nvSpPr>
        <p:spPr>
          <a:xfrm>
            <a:off x="311700" y="1389600"/>
            <a:ext cx="2808000" cy="3179400"/>
          </a:xfrm>
          <a:prstGeom prst="rect">
            <a:avLst/>
          </a:prstGeom>
        </p:spPr>
        <p:txBody>
          <a:bodyPr wrap="square" lIns="91425" tIns="91425" rIns="91425" bIns="91425" anchor="t" anchorCtr="0">
            <a:noAutofit/>
          </a:bodyPr>
          <a:lstStyle/>
          <a:p>
            <a:pPr lvl="0">
              <a:spcBef>
                <a:spcPts val="0"/>
              </a:spcBef>
              <a:buNone/>
            </a:pPr>
            <a:r>
              <a:rPr lang="en"/>
              <a:t>Ms. Eldridge’s grandmother was a nurse. Ms. Eldridge liked helping people and she liked science, so she decided she would be…</a:t>
            </a:r>
          </a:p>
          <a:p>
            <a:pPr lvl="0">
              <a:spcBef>
                <a:spcPts val="0"/>
              </a:spcBef>
              <a:buNone/>
            </a:pPr>
            <a:r>
              <a:rPr lang="en" b="1"/>
              <a:t>An ER Nurse!</a:t>
            </a:r>
          </a:p>
          <a:p>
            <a:pPr lvl="0">
              <a:spcBef>
                <a:spcPts val="0"/>
              </a:spcBef>
              <a:buNone/>
            </a:pPr>
            <a:r>
              <a:rPr lang="en"/>
              <a:t>After watching a show called Rescue 911, she learned that ER nurses had to see a lot of sad stuff and blood, so she realized that nursing was not her calling. </a:t>
            </a:r>
          </a:p>
        </p:txBody>
      </p:sp>
      <p:sp>
        <p:nvSpPr>
          <p:cNvPr id="70" name="Shape 70"/>
          <p:cNvSpPr/>
          <p:nvPr/>
        </p:nvSpPr>
        <p:spPr>
          <a:xfrm>
            <a:off x="3894671" y="392149"/>
            <a:ext cx="1734399" cy="864925"/>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0000"/>
                </a:solidFill>
                <a:latin typeface="Arial"/>
              </a:rPr>
              <a:t>Artist</a:t>
            </a:r>
          </a:p>
        </p:txBody>
      </p:sp>
      <p:sp>
        <p:nvSpPr>
          <p:cNvPr id="71" name="Shape 71"/>
          <p:cNvSpPr/>
          <p:nvPr/>
        </p:nvSpPr>
        <p:spPr>
          <a:xfrm>
            <a:off x="5780150" y="1479875"/>
            <a:ext cx="2978455" cy="633225"/>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0000"/>
                </a:solidFill>
                <a:latin typeface="Arial"/>
              </a:rPr>
              <a:t>ER Nurse</a:t>
            </a:r>
          </a:p>
        </p:txBody>
      </p:sp>
      <p:sp>
        <p:nvSpPr>
          <p:cNvPr id="72" name="Shape 72"/>
          <p:cNvSpPr/>
          <p:nvPr/>
        </p:nvSpPr>
        <p:spPr>
          <a:xfrm rot="5400000">
            <a:off x="5668700" y="838012"/>
            <a:ext cx="641700" cy="418800"/>
          </a:xfrm>
          <a:prstGeom prst="bentArrow">
            <a:avLst>
              <a:gd name="adj1" fmla="val 25000"/>
              <a:gd name="adj2" fmla="val 50000"/>
              <a:gd name="adj3" fmla="val 25000"/>
              <a:gd name="adj4" fmla="val 43750"/>
            </a:avLst>
          </a:prstGeom>
          <a:solidFill>
            <a:srgbClr val="4A86E8"/>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
                                            <p:txEl>
                                              <p:pRg st="0" end="0"/>
                                            </p:txEl>
                                          </p:spTgt>
                                        </p:tgtEl>
                                        <p:attrNameLst>
                                          <p:attrName>style.visibility</p:attrName>
                                        </p:attrNameLst>
                                      </p:cBhvr>
                                      <p:to>
                                        <p:strVal val="visible"/>
                                      </p:to>
                                    </p:set>
                                    <p:animEffect transition="in" filter="fade">
                                      <p:cBhvr>
                                        <p:cTn id="7" dur="1000"/>
                                        <p:tgtEl>
                                          <p:spTgt spid="6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
                                            <p:txEl>
                                              <p:pRg st="1" end="1"/>
                                            </p:txEl>
                                          </p:spTgt>
                                        </p:tgtEl>
                                        <p:attrNameLst>
                                          <p:attrName>style.visibility</p:attrName>
                                        </p:attrNameLst>
                                      </p:cBhvr>
                                      <p:to>
                                        <p:strVal val="visible"/>
                                      </p:to>
                                    </p:set>
                                    <p:animEffect transition="in" filter="fade">
                                      <p:cBhvr>
                                        <p:cTn id="12" dur="1000"/>
                                        <p:tgtEl>
                                          <p:spTgt spid="6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
                                            <p:txEl>
                                              <p:pRg st="2" end="2"/>
                                            </p:txEl>
                                          </p:spTgt>
                                        </p:tgtEl>
                                        <p:attrNameLst>
                                          <p:attrName>style.visibility</p:attrName>
                                        </p:attrNameLst>
                                      </p:cBhvr>
                                      <p:to>
                                        <p:strVal val="visible"/>
                                      </p:to>
                                    </p:set>
                                    <p:animEffect transition="in" filter="fade">
                                      <p:cBhvr>
                                        <p:cTn id="17" dur="1000"/>
                                        <p:tgtEl>
                                          <p:spTgt spid="69">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311700" y="213900"/>
            <a:ext cx="2808000" cy="1097400"/>
          </a:xfrm>
          <a:prstGeom prst="rect">
            <a:avLst/>
          </a:prstGeom>
        </p:spPr>
        <p:txBody>
          <a:bodyPr wrap="square" lIns="91425" tIns="91425" rIns="91425" bIns="91425" anchor="b" anchorCtr="0">
            <a:noAutofit/>
          </a:bodyPr>
          <a:lstStyle/>
          <a:p>
            <a:pPr lvl="0">
              <a:spcBef>
                <a:spcPts val="0"/>
              </a:spcBef>
              <a:buNone/>
            </a:pPr>
            <a:r>
              <a:rPr lang="en"/>
              <a:t>Not Florence Nightinggale</a:t>
            </a:r>
          </a:p>
        </p:txBody>
      </p:sp>
      <p:sp>
        <p:nvSpPr>
          <p:cNvPr id="78" name="Shape 78"/>
          <p:cNvSpPr txBox="1">
            <a:spLocks noGrp="1"/>
          </p:cNvSpPr>
          <p:nvPr>
            <p:ph type="body" idx="1"/>
          </p:nvPr>
        </p:nvSpPr>
        <p:spPr>
          <a:xfrm>
            <a:off x="311700" y="1389600"/>
            <a:ext cx="2808000" cy="3179400"/>
          </a:xfrm>
          <a:prstGeom prst="rect">
            <a:avLst/>
          </a:prstGeom>
        </p:spPr>
        <p:txBody>
          <a:bodyPr wrap="square" lIns="91425" tIns="91425" rIns="91425" bIns="91425" anchor="t" anchorCtr="0">
            <a:noAutofit/>
          </a:bodyPr>
          <a:lstStyle/>
          <a:p>
            <a:pPr lvl="0">
              <a:spcBef>
                <a:spcPts val="0"/>
              </a:spcBef>
              <a:buNone/>
            </a:pPr>
            <a:r>
              <a:rPr lang="en"/>
              <a:t>All this time, Ms. Eldridge had kept drawing. She really developed a love of drawing elaborate houseboats.  Soon, she dreamt of being…</a:t>
            </a:r>
          </a:p>
          <a:p>
            <a:pPr lvl="0">
              <a:spcBef>
                <a:spcPts val="0"/>
              </a:spcBef>
              <a:buNone/>
            </a:pPr>
            <a:r>
              <a:rPr lang="en" b="1"/>
              <a:t>A luxury yacht designer!</a:t>
            </a:r>
          </a:p>
          <a:p>
            <a:pPr lvl="0">
              <a:spcBef>
                <a:spcPts val="0"/>
              </a:spcBef>
              <a:buNone/>
            </a:pPr>
            <a:r>
              <a:rPr lang="en"/>
              <a:t>She learned that this job is REALLY hard to get, and it involved more than just drawing. So, she realized this was not her calling.</a:t>
            </a:r>
          </a:p>
        </p:txBody>
      </p:sp>
      <p:pic>
        <p:nvPicPr>
          <p:cNvPr id="79" name="Shape 79"/>
          <p:cNvPicPr preferRelativeResize="0"/>
          <p:nvPr/>
        </p:nvPicPr>
        <p:blipFill>
          <a:blip r:embed="rId3">
            <a:alphaModFix/>
          </a:blip>
          <a:stretch>
            <a:fillRect/>
          </a:stretch>
        </p:blipFill>
        <p:spPr>
          <a:xfrm>
            <a:off x="3158950" y="374299"/>
            <a:ext cx="4489074" cy="1662350"/>
          </a:xfrm>
          <a:prstGeom prst="rect">
            <a:avLst/>
          </a:prstGeom>
          <a:noFill/>
          <a:ln>
            <a:noFill/>
          </a:ln>
        </p:spPr>
      </p:pic>
      <p:sp>
        <p:nvSpPr>
          <p:cNvPr id="80" name="Shape 80"/>
          <p:cNvSpPr/>
          <p:nvPr/>
        </p:nvSpPr>
        <p:spPr>
          <a:xfrm rot="5400000">
            <a:off x="7506975" y="1824675"/>
            <a:ext cx="833100" cy="472500"/>
          </a:xfrm>
          <a:prstGeom prst="uturnArrow">
            <a:avLst>
              <a:gd name="adj1" fmla="val 25000"/>
              <a:gd name="adj2" fmla="val 25000"/>
              <a:gd name="adj3" fmla="val 25000"/>
              <a:gd name="adj4" fmla="val 43750"/>
              <a:gd name="adj5" fmla="val 75000"/>
            </a:avLst>
          </a:prstGeom>
          <a:solidFill>
            <a:srgbClr val="4A86E8"/>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81" name="Shape 81"/>
          <p:cNvSpPr/>
          <p:nvPr/>
        </p:nvSpPr>
        <p:spPr>
          <a:xfrm>
            <a:off x="3158945" y="2259452"/>
            <a:ext cx="4247548" cy="912123"/>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0000"/>
                </a:solidFill>
                <a:latin typeface="Arial"/>
              </a:rPr>
              <a:t>Luxury Yacht Designer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xEl>
                                              <p:pRg st="0" end="0"/>
                                            </p:txEl>
                                          </p:spTgt>
                                        </p:tgtEl>
                                        <p:attrNameLst>
                                          <p:attrName>style.visibility</p:attrName>
                                        </p:attrNameLst>
                                      </p:cBhvr>
                                      <p:to>
                                        <p:strVal val="visible"/>
                                      </p:to>
                                    </p:set>
                                    <p:animEffect transition="in" filter="fade">
                                      <p:cBhvr>
                                        <p:cTn id="7" dur="1000"/>
                                        <p:tgtEl>
                                          <p:spTgt spid="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8">
                                            <p:txEl>
                                              <p:pRg st="1" end="1"/>
                                            </p:txEl>
                                          </p:spTgt>
                                        </p:tgtEl>
                                        <p:attrNameLst>
                                          <p:attrName>style.visibility</p:attrName>
                                        </p:attrNameLst>
                                      </p:cBhvr>
                                      <p:to>
                                        <p:strVal val="visible"/>
                                      </p:to>
                                    </p:set>
                                    <p:animEffect transition="in" filter="fade">
                                      <p:cBhvr>
                                        <p:cTn id="12" dur="1000"/>
                                        <p:tgtEl>
                                          <p:spTgt spid="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
                                            <p:txEl>
                                              <p:pRg st="2" end="2"/>
                                            </p:txEl>
                                          </p:spTgt>
                                        </p:tgtEl>
                                        <p:attrNameLst>
                                          <p:attrName>style.visibility</p:attrName>
                                        </p:attrNameLst>
                                      </p:cBhvr>
                                      <p:to>
                                        <p:strVal val="visible"/>
                                      </p:to>
                                    </p:set>
                                    <p:animEffect transition="in" filter="fade">
                                      <p:cBhvr>
                                        <p:cTn id="17" dur="1000"/>
                                        <p:tgtEl>
                                          <p:spTgt spid="78">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1"/>
                                        </p:tgtEl>
                                        <p:attrNameLst>
                                          <p:attrName>style.visibility</p:attrName>
                                        </p:attrNameLst>
                                      </p:cBhvr>
                                      <p:to>
                                        <p:strVal val="visible"/>
                                      </p:to>
                                    </p:set>
                                    <p:animEffect transition="in" filter="fade">
                                      <p:cBhvr>
                                        <p:cTn id="20"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311700" y="555600"/>
            <a:ext cx="2808000" cy="755700"/>
          </a:xfrm>
          <a:prstGeom prst="rect">
            <a:avLst/>
          </a:prstGeom>
        </p:spPr>
        <p:txBody>
          <a:bodyPr wrap="square" lIns="91425" tIns="91425" rIns="91425" bIns="91425" anchor="b" anchorCtr="0">
            <a:noAutofit/>
          </a:bodyPr>
          <a:lstStyle/>
          <a:p>
            <a:pPr lvl="0">
              <a:spcBef>
                <a:spcPts val="0"/>
              </a:spcBef>
              <a:buNone/>
            </a:pPr>
            <a:r>
              <a:rPr lang="en"/>
              <a:t>Not a Skipper</a:t>
            </a:r>
          </a:p>
        </p:txBody>
      </p:sp>
      <p:sp>
        <p:nvSpPr>
          <p:cNvPr id="87" name="Shape 87"/>
          <p:cNvSpPr txBox="1">
            <a:spLocks noGrp="1"/>
          </p:cNvSpPr>
          <p:nvPr>
            <p:ph type="body" idx="1"/>
          </p:nvPr>
        </p:nvSpPr>
        <p:spPr>
          <a:xfrm>
            <a:off x="311700" y="1389600"/>
            <a:ext cx="2808000" cy="3574500"/>
          </a:xfrm>
          <a:prstGeom prst="rect">
            <a:avLst/>
          </a:prstGeom>
        </p:spPr>
        <p:txBody>
          <a:bodyPr wrap="square" lIns="91425" tIns="91425" rIns="91425" bIns="91425" anchor="t" anchorCtr="0">
            <a:noAutofit/>
          </a:bodyPr>
          <a:lstStyle/>
          <a:p>
            <a:pPr lvl="0">
              <a:spcBef>
                <a:spcPts val="0"/>
              </a:spcBef>
              <a:buNone/>
            </a:pPr>
            <a:r>
              <a:rPr lang="en"/>
              <a:t>Although the luxury yacht designer market was not great, but. Ms. Eldridge also loved drawing intricate homes. She learned that there was a huge market for…</a:t>
            </a:r>
          </a:p>
          <a:p>
            <a:pPr lvl="0">
              <a:spcBef>
                <a:spcPts val="0"/>
              </a:spcBef>
              <a:buNone/>
            </a:pPr>
            <a:r>
              <a:rPr lang="en" b="1"/>
              <a:t>Architects!</a:t>
            </a:r>
          </a:p>
          <a:p>
            <a:pPr lvl="0">
              <a:spcBef>
                <a:spcPts val="0"/>
              </a:spcBef>
              <a:buNone/>
            </a:pPr>
            <a:r>
              <a:rPr lang="en"/>
              <a:t>Then, in 10th grade, she took Geometry.  We’ll just say they didn’t get along, and she knew architects had to do lots of Geometry.  She realized, that architecture was not her calling.</a:t>
            </a:r>
          </a:p>
        </p:txBody>
      </p:sp>
      <p:pic>
        <p:nvPicPr>
          <p:cNvPr id="88" name="Shape 88"/>
          <p:cNvPicPr preferRelativeResize="0"/>
          <p:nvPr/>
        </p:nvPicPr>
        <p:blipFill>
          <a:blip r:embed="rId3">
            <a:alphaModFix/>
          </a:blip>
          <a:stretch>
            <a:fillRect/>
          </a:stretch>
        </p:blipFill>
        <p:spPr>
          <a:xfrm>
            <a:off x="4424150" y="71300"/>
            <a:ext cx="4443625" cy="2382149"/>
          </a:xfrm>
          <a:prstGeom prst="rect">
            <a:avLst/>
          </a:prstGeom>
          <a:noFill/>
          <a:ln>
            <a:noFill/>
          </a:ln>
        </p:spPr>
      </p:pic>
      <p:sp>
        <p:nvSpPr>
          <p:cNvPr id="89" name="Shape 89"/>
          <p:cNvSpPr/>
          <p:nvPr/>
        </p:nvSpPr>
        <p:spPr>
          <a:xfrm rot="5400000">
            <a:off x="3433225" y="2192425"/>
            <a:ext cx="677400" cy="525900"/>
          </a:xfrm>
          <a:prstGeom prst="curvedUpArrow">
            <a:avLst>
              <a:gd name="adj1" fmla="val 25000"/>
              <a:gd name="adj2" fmla="val 50000"/>
              <a:gd name="adj3" fmla="val 25000"/>
            </a:avLst>
          </a:prstGeom>
          <a:solidFill>
            <a:srgbClr val="4A86E8"/>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90" name="Shape 90"/>
          <p:cNvSpPr/>
          <p:nvPr/>
        </p:nvSpPr>
        <p:spPr>
          <a:xfrm>
            <a:off x="4251149" y="2504350"/>
            <a:ext cx="4368179" cy="588649"/>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0000"/>
                </a:solidFill>
                <a:latin typeface="Arial"/>
              </a:rPr>
              <a:t>Architect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xEl>
                                              <p:pRg st="0" end="0"/>
                                            </p:txEl>
                                          </p:spTgt>
                                        </p:tgtEl>
                                        <p:attrNameLst>
                                          <p:attrName>style.visibility</p:attrName>
                                        </p:attrNameLst>
                                      </p:cBhvr>
                                      <p:to>
                                        <p:strVal val="visible"/>
                                      </p:to>
                                    </p:set>
                                    <p:animEffect transition="in" filter="fade">
                                      <p:cBhvr>
                                        <p:cTn id="7" dur="1000"/>
                                        <p:tgtEl>
                                          <p:spTgt spid="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xEl>
                                              <p:pRg st="1" end="1"/>
                                            </p:txEl>
                                          </p:spTgt>
                                        </p:tgtEl>
                                        <p:attrNameLst>
                                          <p:attrName>style.visibility</p:attrName>
                                        </p:attrNameLst>
                                      </p:cBhvr>
                                      <p:to>
                                        <p:strVal val="visible"/>
                                      </p:to>
                                    </p:set>
                                    <p:animEffect transition="in" filter="fade">
                                      <p:cBhvr>
                                        <p:cTn id="12" dur="1000"/>
                                        <p:tgtEl>
                                          <p:spTgt spid="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7">
                                            <p:txEl>
                                              <p:pRg st="2" end="2"/>
                                            </p:txEl>
                                          </p:spTgt>
                                        </p:tgtEl>
                                        <p:attrNameLst>
                                          <p:attrName>style.visibility</p:attrName>
                                        </p:attrNameLst>
                                      </p:cBhvr>
                                      <p:to>
                                        <p:strVal val="visible"/>
                                      </p:to>
                                    </p:set>
                                    <p:animEffect transition="in" filter="fade">
                                      <p:cBhvr>
                                        <p:cTn id="17" dur="1000"/>
                                        <p:tgtEl>
                                          <p:spTgt spid="8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0"/>
                                        </p:tgtEl>
                                        <p:attrNameLst>
                                          <p:attrName>style.visibility</p:attrName>
                                        </p:attrNameLst>
                                      </p:cBhvr>
                                      <p:to>
                                        <p:strVal val="visible"/>
                                      </p:to>
                                    </p:set>
                                    <p:animEffect transition="in" filter="fade">
                                      <p:cBhvr>
                                        <p:cTn id="20" dur="10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311700" y="555600"/>
            <a:ext cx="2808000" cy="755700"/>
          </a:xfrm>
          <a:prstGeom prst="rect">
            <a:avLst/>
          </a:prstGeom>
        </p:spPr>
        <p:txBody>
          <a:bodyPr wrap="square" lIns="91425" tIns="91425" rIns="91425" bIns="91425" anchor="b" anchorCtr="0">
            <a:noAutofit/>
          </a:bodyPr>
          <a:lstStyle/>
          <a:p>
            <a:pPr lvl="0">
              <a:spcBef>
                <a:spcPts val="0"/>
              </a:spcBef>
              <a:buNone/>
            </a:pPr>
            <a:r>
              <a:rPr lang="en"/>
              <a:t>Not Bobby McAlpine</a:t>
            </a:r>
          </a:p>
        </p:txBody>
      </p:sp>
      <p:sp>
        <p:nvSpPr>
          <p:cNvPr id="96" name="Shape 96"/>
          <p:cNvSpPr txBox="1">
            <a:spLocks noGrp="1"/>
          </p:cNvSpPr>
          <p:nvPr>
            <p:ph type="body" idx="1"/>
          </p:nvPr>
        </p:nvSpPr>
        <p:spPr>
          <a:xfrm>
            <a:off x="311700" y="1389600"/>
            <a:ext cx="2808000" cy="3179400"/>
          </a:xfrm>
          <a:prstGeom prst="rect">
            <a:avLst/>
          </a:prstGeom>
        </p:spPr>
        <p:txBody>
          <a:bodyPr wrap="square" lIns="91425" tIns="91425" rIns="91425" bIns="91425" anchor="t" anchorCtr="0">
            <a:noAutofit/>
          </a:bodyPr>
          <a:lstStyle/>
          <a:p>
            <a:pPr lvl="0">
              <a:spcBef>
                <a:spcPts val="0"/>
              </a:spcBef>
              <a:buNone/>
            </a:pPr>
            <a:r>
              <a:rPr lang="en"/>
              <a:t>Ms. Eldridge was still doing REALLY well in science, and she loved helping people. Ms. Eldridge wanted to combine this passion and talent.  So when a friend’s mom told her about her job as a…</a:t>
            </a:r>
          </a:p>
          <a:p>
            <a:pPr lvl="0">
              <a:spcBef>
                <a:spcPts val="0"/>
              </a:spcBef>
              <a:buNone/>
            </a:pPr>
            <a:r>
              <a:rPr lang="en" b="1"/>
              <a:t>Physical Therapist</a:t>
            </a:r>
          </a:p>
          <a:p>
            <a:pPr lvl="0">
              <a:spcBef>
                <a:spcPts val="0"/>
              </a:spcBef>
              <a:buNone/>
            </a:pPr>
            <a:r>
              <a:rPr lang="en"/>
              <a:t>She thought it was a great idea!</a:t>
            </a:r>
          </a:p>
        </p:txBody>
      </p:sp>
      <p:pic>
        <p:nvPicPr>
          <p:cNvPr id="97" name="Shape 97"/>
          <p:cNvPicPr preferRelativeResize="0"/>
          <p:nvPr/>
        </p:nvPicPr>
        <p:blipFill>
          <a:blip r:embed="rId3">
            <a:alphaModFix/>
          </a:blip>
          <a:stretch>
            <a:fillRect/>
          </a:stretch>
        </p:blipFill>
        <p:spPr>
          <a:xfrm>
            <a:off x="3309576" y="0"/>
            <a:ext cx="5161899" cy="2868899"/>
          </a:xfrm>
          <a:prstGeom prst="rect">
            <a:avLst/>
          </a:prstGeom>
          <a:noFill/>
          <a:ln>
            <a:noFill/>
          </a:ln>
        </p:spPr>
      </p:pic>
      <p:sp>
        <p:nvSpPr>
          <p:cNvPr id="98" name="Shape 98"/>
          <p:cNvSpPr/>
          <p:nvPr/>
        </p:nvSpPr>
        <p:spPr>
          <a:xfrm>
            <a:off x="3166899" y="2998675"/>
            <a:ext cx="5906375" cy="669125"/>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0000"/>
                </a:solidFill>
                <a:latin typeface="Arial"/>
              </a:rPr>
              <a:t>Physical Therapist</a:t>
            </a:r>
          </a:p>
        </p:txBody>
      </p:sp>
      <p:sp>
        <p:nvSpPr>
          <p:cNvPr id="99" name="Shape 99"/>
          <p:cNvSpPr/>
          <p:nvPr/>
        </p:nvSpPr>
        <p:spPr>
          <a:xfrm rot="2268524">
            <a:off x="8403755" y="2294547"/>
            <a:ext cx="637165" cy="554415"/>
          </a:xfrm>
          <a:prstGeom prst="curvedDownArrow">
            <a:avLst>
              <a:gd name="adj1" fmla="val 25000"/>
              <a:gd name="adj2" fmla="val 50000"/>
              <a:gd name="adj3" fmla="val 25000"/>
            </a:avLst>
          </a:prstGeom>
          <a:solidFill>
            <a:srgbClr val="4A86E8"/>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xEl>
                                              <p:pRg st="0" end="0"/>
                                            </p:txEl>
                                          </p:spTgt>
                                        </p:tgtEl>
                                        <p:attrNameLst>
                                          <p:attrName>style.visibility</p:attrName>
                                        </p:attrNameLst>
                                      </p:cBhvr>
                                      <p:to>
                                        <p:strVal val="visible"/>
                                      </p:to>
                                    </p:set>
                                    <p:animEffect transition="in" filter="fade">
                                      <p:cBhvr>
                                        <p:cTn id="7" dur="1000"/>
                                        <p:tgtEl>
                                          <p:spTgt spid="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6">
                                            <p:txEl>
                                              <p:pRg st="1" end="1"/>
                                            </p:txEl>
                                          </p:spTgt>
                                        </p:tgtEl>
                                        <p:attrNameLst>
                                          <p:attrName>style.visibility</p:attrName>
                                        </p:attrNameLst>
                                      </p:cBhvr>
                                      <p:to>
                                        <p:strVal val="visible"/>
                                      </p:to>
                                    </p:set>
                                    <p:animEffect transition="in" filter="fade">
                                      <p:cBhvr>
                                        <p:cTn id="12" dur="1000"/>
                                        <p:tgtEl>
                                          <p:spTgt spid="9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6">
                                            <p:txEl>
                                              <p:pRg st="2" end="2"/>
                                            </p:txEl>
                                          </p:spTgt>
                                        </p:tgtEl>
                                        <p:attrNameLst>
                                          <p:attrName>style.visibility</p:attrName>
                                        </p:attrNameLst>
                                      </p:cBhvr>
                                      <p:to>
                                        <p:strVal val="visible"/>
                                      </p:to>
                                    </p:set>
                                    <p:animEffect transition="in" filter="fade">
                                      <p:cBhvr>
                                        <p:cTn id="17" dur="1000"/>
                                        <p:tgtEl>
                                          <p:spTgt spid="96">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8"/>
                                        </p:tgtEl>
                                        <p:attrNameLst>
                                          <p:attrName>style.visibility</p:attrName>
                                        </p:attrNameLst>
                                      </p:cBhvr>
                                      <p:to>
                                        <p:strVal val="visible"/>
                                      </p:to>
                                    </p:set>
                                    <p:animEffect transition="in" filter="fade">
                                      <p:cBhvr>
                                        <p:cTn id="20" dur="10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311700" y="555600"/>
            <a:ext cx="2808000" cy="755700"/>
          </a:xfrm>
          <a:prstGeom prst="rect">
            <a:avLst/>
          </a:prstGeom>
        </p:spPr>
        <p:txBody>
          <a:bodyPr wrap="square" lIns="91425" tIns="91425" rIns="91425" bIns="91425" anchor="b" anchorCtr="0">
            <a:noAutofit/>
          </a:bodyPr>
          <a:lstStyle/>
          <a:p>
            <a:pPr lvl="0">
              <a:spcBef>
                <a:spcPts val="0"/>
              </a:spcBef>
              <a:buNone/>
            </a:pPr>
            <a:r>
              <a:rPr lang="en"/>
              <a:t>Ruh Roh!</a:t>
            </a:r>
          </a:p>
        </p:txBody>
      </p:sp>
      <p:sp>
        <p:nvSpPr>
          <p:cNvPr id="105" name="Shape 105"/>
          <p:cNvSpPr txBox="1">
            <a:spLocks noGrp="1"/>
          </p:cNvSpPr>
          <p:nvPr>
            <p:ph type="body" idx="1"/>
          </p:nvPr>
        </p:nvSpPr>
        <p:spPr>
          <a:xfrm>
            <a:off x="311700" y="1389600"/>
            <a:ext cx="7510800" cy="3188400"/>
          </a:xfrm>
          <a:prstGeom prst="rect">
            <a:avLst/>
          </a:prstGeom>
        </p:spPr>
        <p:txBody>
          <a:bodyPr wrap="square" lIns="91425" tIns="91425" rIns="91425" bIns="91425" anchor="t" anchorCtr="0">
            <a:noAutofit/>
          </a:bodyPr>
          <a:lstStyle/>
          <a:p>
            <a:pPr lvl="0">
              <a:spcBef>
                <a:spcPts val="0"/>
              </a:spcBef>
              <a:buNone/>
            </a:pPr>
            <a:r>
              <a:rPr lang="en" sz="1400" dirty="0"/>
              <a:t>Ms. Eldridge went to Wake Forest, planning to be a Physical Therapist.  Once there, she learned that a requirement is completion of an Anatomy class and its lab. The lab involves a dissection of a human body...Ms. Eldridge was NOT feeling </a:t>
            </a:r>
            <a:r>
              <a:rPr lang="en" sz="1400" dirty="0" smtClean="0"/>
              <a:t>this! </a:t>
            </a:r>
            <a:r>
              <a:rPr lang="en" sz="1400" dirty="0" smtClean="0"/>
              <a:t>She realized this was NOT her calling.</a:t>
            </a:r>
            <a:endParaRPr lang="en" sz="1400" dirty="0"/>
          </a:p>
          <a:p>
            <a:pPr lvl="0">
              <a:spcBef>
                <a:spcPts val="0"/>
              </a:spcBef>
              <a:buNone/>
            </a:pPr>
            <a:r>
              <a:rPr lang="en" sz="1400" dirty="0"/>
              <a:t>So, there she is...freaking out...because she her parents were spending all this money for her to go to college and she had NO idea what to do when she grew up!</a:t>
            </a:r>
          </a:p>
          <a:p>
            <a:pPr lvl="0">
              <a:spcBef>
                <a:spcPts val="0"/>
              </a:spcBef>
              <a:buNone/>
            </a:pPr>
            <a:endParaRPr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1000"/>
                                        <p:tgtEl>
                                          <p:spTgt spid="1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
                                            <p:txEl>
                                              <p:pRg st="1" end="1"/>
                                            </p:txEl>
                                          </p:spTgt>
                                        </p:tgtEl>
                                        <p:attrNameLst>
                                          <p:attrName>style.visibility</p:attrName>
                                        </p:attrNameLst>
                                      </p:cBhvr>
                                      <p:to>
                                        <p:strVal val="visible"/>
                                      </p:to>
                                    </p:set>
                                    <p:animEffect transition="in" filter="fade">
                                      <p:cBhvr>
                                        <p:cTn id="12" dur="1000"/>
                                        <p:tgtEl>
                                          <p:spTgt spid="10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311700" y="292850"/>
            <a:ext cx="8520600" cy="801000"/>
          </a:xfrm>
          <a:prstGeom prst="rect">
            <a:avLst/>
          </a:prstGeom>
        </p:spPr>
        <p:txBody>
          <a:bodyPr wrap="square" lIns="91425" tIns="91425" rIns="91425" bIns="91425" anchor="t" anchorCtr="0">
            <a:noAutofit/>
          </a:bodyPr>
          <a:lstStyle/>
          <a:p>
            <a:pPr lvl="0">
              <a:spcBef>
                <a:spcPts val="0"/>
              </a:spcBef>
              <a:buNone/>
            </a:pPr>
            <a:r>
              <a:rPr lang="en"/>
              <a:t>A Future Counselor goes to Counseling</a:t>
            </a:r>
          </a:p>
        </p:txBody>
      </p:sp>
      <p:sp>
        <p:nvSpPr>
          <p:cNvPr id="111" name="Shape 111"/>
          <p:cNvSpPr txBox="1">
            <a:spLocks noGrp="1"/>
          </p:cNvSpPr>
          <p:nvPr>
            <p:ph type="body" idx="1"/>
          </p:nvPr>
        </p:nvSpPr>
        <p:spPr>
          <a:xfrm>
            <a:off x="311700" y="1228675"/>
            <a:ext cx="8520600" cy="3340200"/>
          </a:xfrm>
          <a:prstGeom prst="rect">
            <a:avLst/>
          </a:prstGeom>
        </p:spPr>
        <p:txBody>
          <a:bodyPr wrap="square" lIns="91425" tIns="91425" rIns="91425" bIns="91425" anchor="t" anchorCtr="0">
            <a:noAutofit/>
          </a:bodyPr>
          <a:lstStyle/>
          <a:p>
            <a:pPr lvl="0">
              <a:spcBef>
                <a:spcPts val="0"/>
              </a:spcBef>
              <a:buNone/>
            </a:pPr>
            <a:r>
              <a:rPr lang="en" sz="1400"/>
              <a:t>A friend suggested that she go to the College and Career Counseling Center at Wake. When she visited, they invited her to take 3 self-assessments that would identify...</a:t>
            </a:r>
          </a:p>
          <a:p>
            <a:pPr lvl="0">
              <a:spcBef>
                <a:spcPts val="0"/>
              </a:spcBef>
              <a:buNone/>
            </a:pPr>
            <a:r>
              <a:rPr lang="en" sz="1400"/>
              <a:t>Ms. Eldridge’s Strengths</a:t>
            </a:r>
          </a:p>
          <a:p>
            <a:pPr lvl="0">
              <a:spcBef>
                <a:spcPts val="0"/>
              </a:spcBef>
              <a:buNone/>
            </a:pPr>
            <a:r>
              <a:rPr lang="en" sz="1400"/>
              <a:t>Ms. Eldridge’s Interests</a:t>
            </a:r>
          </a:p>
          <a:p>
            <a:pPr lvl="0">
              <a:spcBef>
                <a:spcPts val="0"/>
              </a:spcBef>
              <a:buNone/>
            </a:pPr>
            <a:r>
              <a:rPr lang="en" sz="1400"/>
              <a:t>Careers that Might be Well-Matched to Ms. Eldridge</a:t>
            </a:r>
          </a:p>
          <a:p>
            <a:pPr lvl="0">
              <a:spcBef>
                <a:spcPts val="0"/>
              </a:spcBef>
              <a:buNone/>
            </a:pPr>
            <a:r>
              <a:rPr lang="en" sz="1400"/>
              <a:t>The results came back...and...</a:t>
            </a:r>
          </a:p>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xEl>
                                              <p:pRg st="0" end="0"/>
                                            </p:txEl>
                                          </p:spTgt>
                                        </p:tgtEl>
                                        <p:attrNameLst>
                                          <p:attrName>style.visibility</p:attrName>
                                        </p:attrNameLst>
                                      </p:cBhvr>
                                      <p:to>
                                        <p:strVal val="visible"/>
                                      </p:to>
                                    </p:set>
                                    <p:animEffect transition="in" filter="fade">
                                      <p:cBhvr>
                                        <p:cTn id="7" dur="1000"/>
                                        <p:tgtEl>
                                          <p:spTgt spid="1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
                                            <p:txEl>
                                              <p:pRg st="1" end="1"/>
                                            </p:txEl>
                                          </p:spTgt>
                                        </p:tgtEl>
                                        <p:attrNameLst>
                                          <p:attrName>style.visibility</p:attrName>
                                        </p:attrNameLst>
                                      </p:cBhvr>
                                      <p:to>
                                        <p:strVal val="visible"/>
                                      </p:to>
                                    </p:set>
                                    <p:animEffect transition="in" filter="fade">
                                      <p:cBhvr>
                                        <p:cTn id="12" dur="1000"/>
                                        <p:tgtEl>
                                          <p:spTgt spid="1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1">
                                            <p:txEl>
                                              <p:pRg st="2" end="2"/>
                                            </p:txEl>
                                          </p:spTgt>
                                        </p:tgtEl>
                                        <p:attrNameLst>
                                          <p:attrName>style.visibility</p:attrName>
                                        </p:attrNameLst>
                                      </p:cBhvr>
                                      <p:to>
                                        <p:strVal val="visible"/>
                                      </p:to>
                                    </p:set>
                                    <p:animEffect transition="in" filter="fade">
                                      <p:cBhvr>
                                        <p:cTn id="17" dur="1000"/>
                                        <p:tgtEl>
                                          <p:spTgt spid="1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1">
                                            <p:txEl>
                                              <p:pRg st="3" end="3"/>
                                            </p:txEl>
                                          </p:spTgt>
                                        </p:tgtEl>
                                        <p:attrNameLst>
                                          <p:attrName>style.visibility</p:attrName>
                                        </p:attrNameLst>
                                      </p:cBhvr>
                                      <p:to>
                                        <p:strVal val="visible"/>
                                      </p:to>
                                    </p:set>
                                    <p:animEffect transition="in" filter="fade">
                                      <p:cBhvr>
                                        <p:cTn id="22" dur="1000"/>
                                        <p:tgtEl>
                                          <p:spTgt spid="1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1">
                                            <p:txEl>
                                              <p:pRg st="4" end="4"/>
                                            </p:txEl>
                                          </p:spTgt>
                                        </p:tgtEl>
                                        <p:attrNameLst>
                                          <p:attrName>style.visibility</p:attrName>
                                        </p:attrNameLst>
                                      </p:cBhvr>
                                      <p:to>
                                        <p:strVal val="visible"/>
                                      </p:to>
                                    </p:set>
                                    <p:animEffect transition="in" filter="fade">
                                      <p:cBhvr>
                                        <p:cTn id="27" dur="1000"/>
                                        <p:tgtEl>
                                          <p:spTgt spid="1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1">
                                            <p:txEl>
                                              <p:pRg st="5" end="5"/>
                                            </p:txEl>
                                          </p:spTgt>
                                        </p:tgtEl>
                                        <p:attrNameLst>
                                          <p:attrName>style.visibility</p:attrName>
                                        </p:attrNameLst>
                                      </p:cBhvr>
                                      <p:to>
                                        <p:strVal val="visible"/>
                                      </p:to>
                                    </p:set>
                                    <p:animEffect transition="in" filter="fade">
                                      <p:cBhvr>
                                        <p:cTn id="32" dur="1000"/>
                                        <p:tgtEl>
                                          <p:spTgt spid="1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11700" y="292850"/>
            <a:ext cx="8520600" cy="801000"/>
          </a:xfrm>
          <a:prstGeom prst="rect">
            <a:avLst/>
          </a:prstGeom>
        </p:spPr>
        <p:txBody>
          <a:bodyPr wrap="square" lIns="91425" tIns="91425" rIns="91425" bIns="91425" anchor="t" anchorCtr="0">
            <a:noAutofit/>
          </a:bodyPr>
          <a:lstStyle/>
          <a:p>
            <a:pPr lvl="0">
              <a:spcBef>
                <a:spcPts val="0"/>
              </a:spcBef>
              <a:buNone/>
            </a:pPr>
            <a:r>
              <a:rPr lang="en"/>
              <a:t>EUREKA!</a:t>
            </a:r>
          </a:p>
        </p:txBody>
      </p:sp>
      <p:sp>
        <p:nvSpPr>
          <p:cNvPr id="117" name="Shape 117"/>
          <p:cNvSpPr txBox="1">
            <a:spLocks noGrp="1"/>
          </p:cNvSpPr>
          <p:nvPr>
            <p:ph type="body" idx="1"/>
          </p:nvPr>
        </p:nvSpPr>
        <p:spPr>
          <a:xfrm>
            <a:off x="311700" y="1228675"/>
            <a:ext cx="8520600" cy="3585300"/>
          </a:xfrm>
          <a:prstGeom prst="rect">
            <a:avLst/>
          </a:prstGeom>
        </p:spPr>
        <p:txBody>
          <a:bodyPr wrap="square" lIns="91425" tIns="91425" rIns="91425" bIns="91425" anchor="t" anchorCtr="0">
            <a:noAutofit/>
          </a:bodyPr>
          <a:lstStyle/>
          <a:p>
            <a:pPr lvl="0">
              <a:spcBef>
                <a:spcPts val="0"/>
              </a:spcBef>
              <a:buNone/>
            </a:pPr>
            <a:r>
              <a:rPr lang="en"/>
              <a:t>The results were listed from greatest match to least likely match…</a:t>
            </a:r>
          </a:p>
          <a:p>
            <a:pPr marL="457200" lvl="0" indent="-228600" rtl="0">
              <a:spcBef>
                <a:spcPts val="0"/>
              </a:spcBef>
              <a:buAutoNum type="arabicPeriod"/>
            </a:pPr>
            <a:r>
              <a:rPr lang="en"/>
              <a:t>Elementary School Counselor</a:t>
            </a:r>
          </a:p>
          <a:p>
            <a:pPr marL="457200" lvl="0" indent="-228600" rtl="0">
              <a:spcBef>
                <a:spcPts val="0"/>
              </a:spcBef>
              <a:buAutoNum type="arabicPeriod"/>
            </a:pPr>
            <a:r>
              <a:rPr lang="en"/>
              <a:t>Elementary School Speech Teacher</a:t>
            </a:r>
          </a:p>
          <a:p>
            <a:pPr marL="457200" lvl="0" indent="-228600" rtl="0">
              <a:spcBef>
                <a:spcPts val="0"/>
              </a:spcBef>
              <a:buAutoNum type="arabicPeriod"/>
            </a:pPr>
            <a:r>
              <a:rPr lang="en"/>
              <a:t>Elementary School Classroom Teacher</a:t>
            </a:r>
          </a:p>
          <a:p>
            <a:pPr marL="457200" lvl="0" indent="-228600" rtl="0">
              <a:spcBef>
                <a:spcPts val="0"/>
              </a:spcBef>
              <a:buAutoNum type="arabicPeriod"/>
            </a:pPr>
            <a:r>
              <a:rPr lang="en"/>
              <a:t>Elementary School Special Ed. Teacher</a:t>
            </a:r>
          </a:p>
          <a:p>
            <a:pPr marL="457200" lvl="0" indent="-228600" rtl="0">
              <a:spcBef>
                <a:spcPts val="0"/>
              </a:spcBef>
              <a:buAutoNum type="arabicPeriod"/>
            </a:pPr>
            <a:r>
              <a:rPr lang="en"/>
              <a:t>Elementary School Gym Teacher</a:t>
            </a:r>
          </a:p>
          <a:p>
            <a:pPr marL="457200" lvl="0" indent="-228600" rtl="0">
              <a:spcBef>
                <a:spcPts val="0"/>
              </a:spcBef>
              <a:buAutoNum type="arabicPeriod"/>
            </a:pPr>
            <a:r>
              <a:rPr lang="en"/>
              <a:t>Middle School Counselor....</a:t>
            </a:r>
          </a:p>
          <a:p>
            <a:pPr marL="457200" lvl="0" indent="-228600">
              <a:spcBef>
                <a:spcPts val="0"/>
              </a:spcBef>
              <a:buAutoNum type="arabicPeriod"/>
            </a:pPr>
            <a:r>
              <a:rPr lang="en"/>
              <a:t>Fill in the other from elementary school with middle school!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Shape 122"/>
          <p:cNvPicPr preferRelativeResize="0"/>
          <p:nvPr/>
        </p:nvPicPr>
        <p:blipFill>
          <a:blip r:embed="rId3">
            <a:alphaModFix/>
          </a:blip>
          <a:stretch>
            <a:fillRect/>
          </a:stretch>
        </p:blipFill>
        <p:spPr>
          <a:xfrm>
            <a:off x="64926" y="82600"/>
            <a:ext cx="5161899" cy="2868899"/>
          </a:xfrm>
          <a:prstGeom prst="rect">
            <a:avLst/>
          </a:prstGeom>
          <a:noFill/>
          <a:ln>
            <a:noFill/>
          </a:ln>
        </p:spPr>
      </p:pic>
      <p:sp>
        <p:nvSpPr>
          <p:cNvPr id="123" name="Shape 123"/>
          <p:cNvSpPr/>
          <p:nvPr/>
        </p:nvSpPr>
        <p:spPr>
          <a:xfrm>
            <a:off x="2105024" y="2904275"/>
            <a:ext cx="5906375" cy="669125"/>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0000"/>
                </a:solidFill>
                <a:latin typeface="Arial"/>
              </a:rPr>
              <a:t>Physical Therapist</a:t>
            </a:r>
          </a:p>
        </p:txBody>
      </p:sp>
      <p:sp>
        <p:nvSpPr>
          <p:cNvPr id="124" name="Shape 124"/>
          <p:cNvSpPr/>
          <p:nvPr/>
        </p:nvSpPr>
        <p:spPr>
          <a:xfrm rot="2268524">
            <a:off x="5329880" y="2164747"/>
            <a:ext cx="637165" cy="554415"/>
          </a:xfrm>
          <a:prstGeom prst="curvedDownArrow">
            <a:avLst>
              <a:gd name="adj1" fmla="val 25000"/>
              <a:gd name="adj2" fmla="val 50000"/>
              <a:gd name="adj3" fmla="val 25000"/>
            </a:avLst>
          </a:prstGeom>
          <a:solidFill>
            <a:srgbClr val="4A86E8"/>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25" name="Shape 125"/>
          <p:cNvSpPr/>
          <p:nvPr/>
        </p:nvSpPr>
        <p:spPr>
          <a:xfrm>
            <a:off x="2105025" y="3621425"/>
            <a:ext cx="6337081" cy="567124"/>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0000"/>
                </a:solidFill>
                <a:latin typeface="Arial"/>
              </a:rPr>
              <a:t>3rd Grade Teacher</a:t>
            </a:r>
          </a:p>
        </p:txBody>
      </p:sp>
      <p:sp>
        <p:nvSpPr>
          <p:cNvPr id="126" name="Shape 126"/>
          <p:cNvSpPr/>
          <p:nvPr/>
        </p:nvSpPr>
        <p:spPr>
          <a:xfrm rot="1544084">
            <a:off x="1120874" y="3048922"/>
            <a:ext cx="601789" cy="669144"/>
          </a:xfrm>
          <a:prstGeom prst="curvedRightArrow">
            <a:avLst>
              <a:gd name="adj1" fmla="val 25000"/>
              <a:gd name="adj2" fmla="val 50000"/>
              <a:gd name="adj3" fmla="val 25000"/>
            </a:avLst>
          </a:prstGeom>
          <a:solidFill>
            <a:srgbClr val="4A86E8"/>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311700" y="292850"/>
            <a:ext cx="8520600" cy="801000"/>
          </a:xfrm>
          <a:prstGeom prst="rect">
            <a:avLst/>
          </a:prstGeom>
        </p:spPr>
        <p:txBody>
          <a:bodyPr wrap="square" lIns="91425" tIns="91425" rIns="91425" bIns="91425" anchor="t" anchorCtr="0">
            <a:noAutofit/>
          </a:bodyPr>
          <a:lstStyle/>
          <a:p>
            <a:pPr lvl="0">
              <a:spcBef>
                <a:spcPts val="0"/>
              </a:spcBef>
              <a:buNone/>
            </a:pPr>
            <a:r>
              <a:rPr lang="en"/>
              <a:t>Discovering the Perfect fit in london!	</a:t>
            </a:r>
          </a:p>
        </p:txBody>
      </p:sp>
      <p:sp>
        <p:nvSpPr>
          <p:cNvPr id="132" name="Shape 132"/>
          <p:cNvSpPr txBox="1">
            <a:spLocks noGrp="1"/>
          </p:cNvSpPr>
          <p:nvPr>
            <p:ph type="body" idx="1"/>
          </p:nvPr>
        </p:nvSpPr>
        <p:spPr>
          <a:xfrm>
            <a:off x="311700" y="1228675"/>
            <a:ext cx="7687800" cy="3573300"/>
          </a:xfrm>
          <a:prstGeom prst="rect">
            <a:avLst/>
          </a:prstGeom>
        </p:spPr>
        <p:txBody>
          <a:bodyPr wrap="square" lIns="91425" tIns="91425" rIns="91425" bIns="91425" anchor="t" anchorCtr="0">
            <a:noAutofit/>
          </a:bodyPr>
          <a:lstStyle/>
          <a:p>
            <a:pPr lvl="0">
              <a:spcBef>
                <a:spcPts val="0"/>
              </a:spcBef>
              <a:buNone/>
            </a:pPr>
            <a:r>
              <a:rPr lang="en"/>
              <a:t>Ms. Eldridge decided she would be a school teacher, like her mom. Although she’d never wanted to be a teacher, it made sense. She liked helping. She liked kids. She liked having summers off. She liked that Wake Forest had a great education program.</a:t>
            </a:r>
          </a:p>
          <a:p>
            <a:pPr lvl="0">
              <a:spcBef>
                <a:spcPts val="0"/>
              </a:spcBef>
              <a:buNone/>
            </a:pPr>
            <a:r>
              <a:rPr lang="en"/>
              <a:t>Then, she studied abroad in London, England. There, she worked as a teacher assistant under a...</a:t>
            </a:r>
          </a:p>
          <a:p>
            <a:pPr lvl="0">
              <a:spcBef>
                <a:spcPts val="0"/>
              </a:spcBef>
              <a:buNone/>
            </a:pPr>
            <a:r>
              <a:rPr lang="en"/>
              <a:t>School Counselor!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animEffect transition="in" filter="fade">
                                      <p:cBhvr>
                                        <p:cTn id="7" dur="1000"/>
                                        <p:tgtEl>
                                          <p:spTgt spid="1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2">
                                            <p:txEl>
                                              <p:pRg st="1" end="1"/>
                                            </p:txEl>
                                          </p:spTgt>
                                        </p:tgtEl>
                                        <p:attrNameLst>
                                          <p:attrName>style.visibility</p:attrName>
                                        </p:attrNameLst>
                                      </p:cBhvr>
                                      <p:to>
                                        <p:strVal val="visible"/>
                                      </p:to>
                                    </p:set>
                                    <p:animEffect transition="in" filter="fade">
                                      <p:cBhvr>
                                        <p:cTn id="12" dur="1000"/>
                                        <p:tgtEl>
                                          <p:spTgt spid="1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xEl>
                                              <p:pRg st="2" end="2"/>
                                            </p:txEl>
                                          </p:spTgt>
                                        </p:tgtEl>
                                        <p:attrNameLst>
                                          <p:attrName>style.visibility</p:attrName>
                                        </p:attrNameLst>
                                      </p:cBhvr>
                                      <p:to>
                                        <p:strVal val="visible"/>
                                      </p:to>
                                    </p:set>
                                    <p:animEffect transition="in" filter="fade">
                                      <p:cBhvr>
                                        <p:cTn id="17" dur="1000"/>
                                        <p:tgtEl>
                                          <p:spTgt spid="1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311700" y="555600"/>
            <a:ext cx="2808000" cy="755700"/>
          </a:xfrm>
          <a:prstGeom prst="rect">
            <a:avLst/>
          </a:prstGeom>
        </p:spPr>
        <p:txBody>
          <a:bodyPr wrap="square" lIns="91425" tIns="91425" rIns="91425" bIns="91425" anchor="b" anchorCtr="0">
            <a:noAutofit/>
          </a:bodyPr>
          <a:lstStyle/>
          <a:p>
            <a:pPr lvl="0">
              <a:spcBef>
                <a:spcPts val="0"/>
              </a:spcBef>
              <a:buNone/>
            </a:pPr>
            <a:r>
              <a:rPr lang="en"/>
              <a:t>Happily Ever After</a:t>
            </a:r>
          </a:p>
        </p:txBody>
      </p:sp>
      <p:sp>
        <p:nvSpPr>
          <p:cNvPr id="138" name="Shape 138"/>
          <p:cNvSpPr txBox="1">
            <a:spLocks noGrp="1"/>
          </p:cNvSpPr>
          <p:nvPr>
            <p:ph type="body" idx="1"/>
          </p:nvPr>
        </p:nvSpPr>
        <p:spPr>
          <a:xfrm>
            <a:off x="311700" y="1389600"/>
            <a:ext cx="2808000" cy="3179400"/>
          </a:xfrm>
          <a:prstGeom prst="rect">
            <a:avLst/>
          </a:prstGeom>
        </p:spPr>
        <p:txBody>
          <a:bodyPr wrap="square" lIns="91425" tIns="91425" rIns="91425" bIns="91425" anchor="t" anchorCtr="0">
            <a:noAutofit/>
          </a:bodyPr>
          <a:lstStyle/>
          <a:p>
            <a:pPr lvl="0">
              <a:spcBef>
                <a:spcPts val="0"/>
              </a:spcBef>
              <a:buNone/>
            </a:pPr>
            <a:r>
              <a:rPr lang="en"/>
              <a:t>Once Ms. Eldridge saw how the school counselor got to know ALL the kids and teachers, how she got to do different things each day, and that there was a perfect balance between teaching and counseling, she thought…</a:t>
            </a:r>
          </a:p>
          <a:p>
            <a:pPr lvl="0">
              <a:spcBef>
                <a:spcPts val="0"/>
              </a:spcBef>
              <a:buNone/>
            </a:pPr>
            <a:r>
              <a:rPr lang="en"/>
              <a:t>THAT’S IT! School counseling is the job for me!</a:t>
            </a:r>
          </a:p>
        </p:txBody>
      </p:sp>
      <p:pic>
        <p:nvPicPr>
          <p:cNvPr id="139" name="Shape 139"/>
          <p:cNvPicPr preferRelativeResize="0"/>
          <p:nvPr/>
        </p:nvPicPr>
        <p:blipFill>
          <a:blip r:embed="rId3">
            <a:alphaModFix/>
          </a:blip>
          <a:stretch>
            <a:fillRect/>
          </a:stretch>
        </p:blipFill>
        <p:spPr>
          <a:xfrm>
            <a:off x="3067673" y="88998"/>
            <a:ext cx="6007250" cy="3040925"/>
          </a:xfrm>
          <a:prstGeom prst="rect">
            <a:avLst/>
          </a:prstGeom>
          <a:noFill/>
          <a:ln>
            <a:noFill/>
          </a:ln>
        </p:spPr>
      </p:pic>
      <p:sp>
        <p:nvSpPr>
          <p:cNvPr id="140" name="Shape 140"/>
          <p:cNvSpPr/>
          <p:nvPr/>
        </p:nvSpPr>
        <p:spPr>
          <a:xfrm>
            <a:off x="558825" y="4136695"/>
            <a:ext cx="8191600" cy="551515"/>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0000"/>
                </a:solidFill>
                <a:latin typeface="Arial"/>
              </a:rPr>
              <a:t>SCHOOL COUNSELING</a:t>
            </a:r>
          </a:p>
        </p:txBody>
      </p:sp>
      <p:sp>
        <p:nvSpPr>
          <p:cNvPr id="141" name="Shape 141"/>
          <p:cNvSpPr/>
          <p:nvPr/>
        </p:nvSpPr>
        <p:spPr>
          <a:xfrm>
            <a:off x="5215025" y="3197450"/>
            <a:ext cx="790500" cy="755700"/>
          </a:xfrm>
          <a:prstGeom prst="downArrow">
            <a:avLst>
              <a:gd name="adj1" fmla="val 50000"/>
              <a:gd name="adj2" fmla="val 50000"/>
            </a:avLst>
          </a:prstGeom>
          <a:solidFill>
            <a:srgbClr val="4A86E8"/>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2802750" y="802500"/>
            <a:ext cx="3538500" cy="3538500"/>
          </a:xfrm>
          <a:prstGeom prst="rect">
            <a:avLst/>
          </a:prstGeom>
        </p:spPr>
        <p:txBody>
          <a:bodyPr wrap="square" lIns="91425" tIns="91425" rIns="91425" bIns="91425" anchor="ctr" anchorCtr="0">
            <a:noAutofit/>
          </a:bodyPr>
          <a:lstStyle/>
          <a:p>
            <a:pPr lvl="0">
              <a:spcBef>
                <a:spcPts val="0"/>
              </a:spcBef>
              <a:buNone/>
            </a:pPr>
            <a:r>
              <a:rPr lang="en" smtClean="0"/>
              <a:t>DISCUSS: Why </a:t>
            </a:r>
            <a:r>
              <a:rPr lang="en"/>
              <a:t>did Ms. </a:t>
            </a:r>
            <a:r>
              <a:rPr lang="en" dirty="0"/>
              <a:t>Eldridge share this story with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728</Words>
  <Application>Microsoft Office PowerPoint</Application>
  <PresentationFormat>On-screen Show (16:9)</PresentationFormat>
  <Paragraphs>56</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Source Code Pro</vt:lpstr>
      <vt:lpstr>Amatic SC</vt:lpstr>
      <vt:lpstr>Beach Day</vt:lpstr>
      <vt:lpstr>Ms. Eldridge’s Road to School Counseling</vt:lpstr>
      <vt:lpstr>Once upon a time...</vt:lpstr>
      <vt:lpstr>Not Picasso</vt:lpstr>
      <vt:lpstr>Not Florence Nightinggale</vt:lpstr>
      <vt:lpstr>Not a Skipper</vt:lpstr>
      <vt:lpstr>Not Bobby McAlpine</vt:lpstr>
      <vt:lpstr>Ruh Roh!</vt:lpstr>
      <vt:lpstr>A Future Counselor goes to Counseling</vt:lpstr>
      <vt:lpstr>EUREKA!</vt:lpstr>
      <vt:lpstr>PowerPoint Presentation</vt:lpstr>
      <vt:lpstr>Discovering the Perfect fit in london! </vt:lpstr>
      <vt:lpstr>Happily Ever After</vt:lpstr>
      <vt:lpstr>DISCUSS: Why did Ms. Eldridge share this story with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 Eldridge’s Road to School Counseling</dc:title>
  <dc:creator>ELDRIDGE, LAUREL (ASHLEY)</dc:creator>
  <cp:lastModifiedBy>ELDRIDGE, LAUREL (ASHLEY)</cp:lastModifiedBy>
  <cp:revision>3</cp:revision>
  <dcterms:modified xsi:type="dcterms:W3CDTF">2017-09-07T21:10:13Z</dcterms:modified>
</cp:coreProperties>
</file>