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ccb225@cornell.edu" TargetMode="External"/><Relationship Id="rId4" Type="http://schemas.openxmlformats.org/officeDocument/2006/relationships/image" Target="../media/image0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0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0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0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Microbe Mission (B/C)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Colin Barber</a:t>
            </a:r>
          </a:p>
        </p:txBody>
      </p:sp>
      <p:pic>
        <p:nvPicPr>
          <p:cNvPr descr="science olympiad at cornell.png"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5400" y="3663675"/>
            <a:ext cx="1468600" cy="14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Before we begin...</a:t>
            </a:r>
          </a:p>
        </p:txBody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●"/>
            </a:pPr>
            <a:r>
              <a:rPr lang="en">
                <a:solidFill>
                  <a:srgbClr val="000000"/>
                </a:solidFill>
              </a:rPr>
              <a:t>Please...ask questions throughout! I have also left time at the end for questions and discussion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●"/>
            </a:pPr>
            <a:r>
              <a:rPr lang="en">
                <a:solidFill>
                  <a:srgbClr val="000000"/>
                </a:solidFill>
              </a:rPr>
              <a:t>We have a diverse crowd--I’ll try to touch on things that are important to everyone</a:t>
            </a:r>
          </a:p>
          <a:p>
            <a:pPr indent="-228600" lvl="0" marL="457200">
              <a:spcBef>
                <a:spcPts val="0"/>
              </a:spcBef>
              <a:buClr>
                <a:srgbClr val="000000"/>
              </a:buClr>
              <a:buChar char="●"/>
            </a:pPr>
            <a:r>
              <a:rPr lang="en">
                <a:solidFill>
                  <a:srgbClr val="000000"/>
                </a:solidFill>
              </a:rPr>
              <a:t>I can be reached at </a:t>
            </a:r>
            <a:r>
              <a:rPr lang="en" u="sng">
                <a:solidFill>
                  <a:schemeClr val="hlink"/>
                </a:solidFill>
                <a:hlinkClick r:id="rId3"/>
              </a:rPr>
              <a:t>ccb225@cornell.edu</a:t>
            </a:r>
            <a:r>
              <a:rPr lang="en">
                <a:solidFill>
                  <a:srgbClr val="000000"/>
                </a:solidFill>
              </a:rPr>
              <a:t> if you need anything Microbe Mission-related</a:t>
            </a:r>
          </a:p>
        </p:txBody>
      </p:sp>
      <p:pic>
        <p:nvPicPr>
          <p:cNvPr descr="science olympiad at cornell.png" id="63" name="Shape 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5400" y="3663675"/>
            <a:ext cx="1468600" cy="14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Who am I?</a:t>
            </a:r>
          </a:p>
        </p:txBody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Competitor from 2008-2013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Current senior at Cornell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First executive board for Science Olympiad at Cornell</a:t>
            </a:r>
          </a:p>
          <a:p>
            <a:pPr indent="-342900" lvl="0" marL="45720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Applying for PhD programs right now</a:t>
            </a:r>
          </a:p>
        </p:txBody>
      </p:sp>
      <p:sp>
        <p:nvSpPr>
          <p:cNvPr id="70" name="Shape 7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wwso.jpg"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7412" y="1274475"/>
            <a:ext cx="4229875" cy="317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Why microbiology?</a:t>
            </a:r>
          </a:p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Prokaryotic life - ½ of Earth’s biomass at 550x10</a:t>
            </a:r>
            <a:r>
              <a:rPr baseline="30000" lang="en" sz="1800">
                <a:solidFill>
                  <a:srgbClr val="000000"/>
                </a:solidFill>
              </a:rPr>
              <a:t>12</a:t>
            </a:r>
            <a:r>
              <a:rPr lang="en" sz="1800">
                <a:solidFill>
                  <a:srgbClr val="000000"/>
                </a:solidFill>
              </a:rPr>
              <a:t> kg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Bacteria alone comprise &gt;1000 phyla (compare to a couple hundred for eukaryotes)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Microbes play essential roles in: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Disease and health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Nutrient cycling</a:t>
            </a:r>
          </a:p>
          <a:p>
            <a:pPr indent="-342900" lvl="1" marL="91440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Industry</a:t>
            </a:r>
          </a:p>
        </p:txBody>
      </p:sp>
      <p:sp>
        <p:nvSpPr>
          <p:cNvPr id="78" name="Shape 7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biomass on google.jpg" id="79" name="Shape 79"/>
          <p:cNvPicPr preferRelativeResize="0"/>
          <p:nvPr/>
        </p:nvPicPr>
        <p:blipFill rotWithShape="1">
          <a:blip r:embed="rId3">
            <a:alphaModFix/>
          </a:blip>
          <a:srcRect b="0" l="19917" r="30090" t="0"/>
          <a:stretch/>
        </p:blipFill>
        <p:spPr>
          <a:xfrm>
            <a:off x="4832400" y="1027112"/>
            <a:ext cx="3999899" cy="366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6" name="Shape 8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bad tree of life.jpg"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09243"/>
            <a:ext cx="9144000" cy="3525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Microbiology is a highly mysterious field</a:t>
            </a:r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chemeClr val="dk1"/>
                </a:solidFill>
              </a:rPr>
              <a:t>Microbiology encompasses the vast majority of genetic diversity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Members from ~10 or so prokaryotic phyla have been cultured</a:t>
            </a:r>
          </a:p>
          <a:p>
            <a:pPr indent="-342900" lvl="0" marL="45720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And all this time, I’ve ignored viruses and eukaryotic microbes!</a:t>
            </a:r>
          </a:p>
        </p:txBody>
      </p:sp>
      <p:sp>
        <p:nvSpPr>
          <p:cNvPr id="94" name="Shape 9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9-23 cb3 dapi 100x.jpg"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5132" y="1338624"/>
            <a:ext cx="4074425" cy="304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ctrTitle"/>
          </p:nvPr>
        </p:nvSpPr>
        <p:spPr>
          <a:xfrm>
            <a:off x="311700" y="1659150"/>
            <a:ext cx="8520600" cy="1825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So what does this have to do with Microbe Mission?</a:t>
            </a:r>
          </a:p>
        </p:txBody>
      </p:sp>
      <p:sp>
        <p:nvSpPr>
          <p:cNvPr id="101" name="Shape 10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science olympiad at cornell.png"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5400" y="3663675"/>
            <a:ext cx="1468600" cy="14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rules are a balancing act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Microbiology is a diverse field as we saw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Subfields: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Medical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Industrial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Food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Ecology</a:t>
            </a:r>
          </a:p>
          <a:p>
            <a:pPr indent="-342900" lvl="1" marL="91440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Environmental</a:t>
            </a:r>
          </a:p>
        </p:txBody>
      </p:sp>
      <p:sp>
        <p:nvSpPr>
          <p:cNvPr id="109" name="Shape 10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The event must have focus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How we explore microbiology: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Highlight important cases in each subfield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Basic lab technique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Basic cellular physiology</a:t>
            </a:r>
          </a:p>
          <a:p>
            <a:pPr indent="-342900" lvl="1" marL="91440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Fundamental understanding of microbial diversity</a:t>
            </a:r>
          </a:p>
        </p:txBody>
      </p:sp>
      <p:cxnSp>
        <p:nvCxnSpPr>
          <p:cNvPr id="110" name="Shape 110"/>
          <p:cNvCxnSpPr/>
          <p:nvPr/>
        </p:nvCxnSpPr>
        <p:spPr>
          <a:xfrm>
            <a:off x="4641975" y="1282950"/>
            <a:ext cx="0" cy="319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How did I prepare for Microbes?</a:t>
            </a:r>
          </a:p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I read textbooks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Tortora, Funke, Case Introduction to Microbiology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Brock Biology of Microorganisms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I wrote tests</a:t>
            </a:r>
          </a:p>
          <a:p>
            <a:pPr indent="-342900" lvl="1" marL="91440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The best way to learn the material is to...test someone else</a:t>
            </a:r>
          </a:p>
        </p:txBody>
      </p:sp>
      <p:sp>
        <p:nvSpPr>
          <p:cNvPr id="117" name="Shape 1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tfc ninth.jpg"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7350" y="1431925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As a competitor (2010-2012), what did I find?</a:t>
            </a:r>
          </a:p>
        </p:txBody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Tests have (almost universally) a medical focus!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What about the other subfields?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Tests are focused primarily on rote memorization</a:t>
            </a:r>
          </a:p>
          <a:p>
            <a:pPr indent="-342900" lvl="0" marL="45720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Little emphasis on drawing conclusions</a:t>
            </a:r>
          </a:p>
        </p:txBody>
      </p:sp>
      <p:sp>
        <p:nvSpPr>
          <p:cNvPr id="125" name="Shape 12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2400"/>
              <a:t>CONCLUSION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lvl="0" algn="ctr">
              <a:spcBef>
                <a:spcPts val="0"/>
              </a:spcBef>
              <a:buNone/>
            </a:pPr>
            <a:r>
              <a:rPr b="1" lang="en" sz="2400"/>
              <a:t>FACTS</a:t>
            </a:r>
          </a:p>
        </p:txBody>
      </p:sp>
      <p:sp>
        <p:nvSpPr>
          <p:cNvPr id="126" name="Shape 126"/>
          <p:cNvSpPr/>
          <p:nvPr/>
        </p:nvSpPr>
        <p:spPr>
          <a:xfrm>
            <a:off x="5689350" y="3429000"/>
            <a:ext cx="2286000" cy="9564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My goals as a state supervisor</a:t>
            </a:r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Reinforce the importance of environmental microbiology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Emphasis on solving microbiological problems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Disease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Ability to make predictions about microbes in a sample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How to use lab equipment to gain knowledge</a:t>
            </a:r>
          </a:p>
        </p:txBody>
      </p:sp>
      <p:sp>
        <p:nvSpPr>
          <p:cNvPr id="133" name="Shape 13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2400"/>
              <a:t>CONCLUSION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b="1" sz="2400"/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b="1" sz="2400"/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b="1" sz="2400"/>
          </a:p>
          <a:p>
            <a:pPr lvl="0" algn="ctr">
              <a:spcBef>
                <a:spcPts val="0"/>
              </a:spcBef>
              <a:buNone/>
            </a:pPr>
            <a:r>
              <a:rPr b="1" lang="en" sz="2400"/>
              <a:t>FACTS</a:t>
            </a:r>
          </a:p>
        </p:txBody>
      </p:sp>
      <p:sp>
        <p:nvSpPr>
          <p:cNvPr id="134" name="Shape 134"/>
          <p:cNvSpPr/>
          <p:nvPr/>
        </p:nvSpPr>
        <p:spPr>
          <a:xfrm>
            <a:off x="6575700" y="1679500"/>
            <a:ext cx="513300" cy="1959300"/>
          </a:xfrm>
          <a:prstGeom prst="upDown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type="ctrTitle"/>
          </p:nvPr>
        </p:nvSpPr>
        <p:spPr>
          <a:xfrm>
            <a:off x="311700" y="1686300"/>
            <a:ext cx="8520600" cy="17709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Let’s break it down even further</a:t>
            </a:r>
          </a:p>
        </p:txBody>
      </p:sp>
      <p:sp>
        <p:nvSpPr>
          <p:cNvPr id="140" name="Shape 14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science olympiad at cornell.png"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5400" y="3663675"/>
            <a:ext cx="1468600" cy="14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Environmental and evolutionary microbiology</a:t>
            </a:r>
          </a:p>
        </p:txBody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Rule 3c is EXTREMELY broad!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A few key questions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What are the defining characteristics of each group identified in the rules?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What kinds of environments do they inhabit?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What relationships do they have with neighboring organisms?</a:t>
            </a:r>
          </a:p>
          <a:p>
            <a:pPr indent="-342900" lvl="1" marL="91440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Endosymbiotic theory</a:t>
            </a:r>
          </a:p>
        </p:txBody>
      </p:sp>
      <p:sp>
        <p:nvSpPr>
          <p:cNvPr id="148" name="Shape 14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Examples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(1) Cell wall? Organelles present/absent? Membrane structure? Ribosomal structure?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(2) Can they live anaerobically? Do they inhabit extreme environments? Are they an important component of soils, seawater, etc.?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(3) Symbioses: nitrogen-fixing bacteria, mycorrhizal fungi, lichens, gut inhabitants, etc.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(4) What organelles are thought to be of microbial origin and WHY?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Disease</a:t>
            </a:r>
          </a:p>
        </p:txBody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Causative agent of every disease on the disease list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For every disease, ask: how does it work?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Should be able to solve problems using disease knowledge</a:t>
            </a:r>
          </a:p>
          <a:p>
            <a:pPr indent="-342900" lvl="1" marL="91440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But, this is NOT Disease Detectives!</a:t>
            </a:r>
          </a:p>
        </p:txBody>
      </p:sp>
      <p:sp>
        <p:nvSpPr>
          <p:cNvPr id="155" name="Shape 155"/>
          <p:cNvSpPr txBox="1"/>
          <p:nvPr>
            <p:ph idx="2" type="body"/>
          </p:nvPr>
        </p:nvSpPr>
        <p:spPr>
          <a:xfrm>
            <a:off x="4750775" y="640350"/>
            <a:ext cx="3999900" cy="3862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Ex. A patient presents with shortness of breath, nausea, and tingling sensations all over her body within a couple hours of eating thoroughly-cooked shellfish. Name a microbial disease that may be afflicting the patient and its causative agent.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What’s in a sample?</a:t>
            </a:r>
          </a:p>
        </p:txBody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Need to know fundamental characteristics of each microbial group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Need to know what they DO</a:t>
            </a:r>
          </a:p>
          <a:p>
            <a:pPr indent="-342900" lvl="1" marL="91440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Who can live without oxygen? Who does photosynthesis? Who must live intracellularly?</a:t>
            </a:r>
          </a:p>
        </p:txBody>
      </p:sp>
      <p:sp>
        <p:nvSpPr>
          <p:cNvPr id="162" name="Shape 16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Ex. You leave nitrogen- and carbon-free medium on a well-lit windowsill after inoculating with seawater. Which microbial group do you expect to dominate your sample after several days?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How do we use lab equipment?</a:t>
            </a:r>
          </a:p>
        </p:txBody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Microscopy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What are the major microscope types, and what are they used for?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Picture analysis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Growth curves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Interpretation of optical density data</a:t>
            </a:r>
          </a:p>
          <a:p>
            <a:pPr indent="-342900" lvl="0" marL="45720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Div C: The Gram stain</a:t>
            </a:r>
          </a:p>
        </p:txBody>
      </p:sp>
      <p:sp>
        <p:nvSpPr>
          <p:cNvPr id="169" name="Shape 16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Ex. You want to visualize movement of a particular protein in your favorite bacterium, </a:t>
            </a:r>
            <a:r>
              <a:rPr i="1" lang="en" sz="2400"/>
              <a:t>Colinella barberensis</a:t>
            </a:r>
            <a:r>
              <a:rPr lang="en" sz="2400"/>
              <a:t>. Can you use a transmission electron microscope for this?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remainder of the rules</a:t>
            </a:r>
          </a:p>
        </p:txBody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Food microbiology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Major food fermentations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Spoilage is tricky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  <a:buChar char="●"/>
            </a:pPr>
            <a:r>
              <a:rPr lang="en" sz="1800">
                <a:solidFill>
                  <a:srgbClr val="000000"/>
                </a:solidFill>
              </a:rPr>
              <a:t>Div C only:</a:t>
            </a:r>
          </a:p>
          <a:p>
            <a:pPr indent="-342900" lvl="1" marL="914400" rtl="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Cellular morphology</a:t>
            </a:r>
          </a:p>
          <a:p>
            <a:pPr indent="-342900" lvl="1" marL="914400">
              <a:spcBef>
                <a:spcPts val="0"/>
              </a:spcBef>
              <a:buClr>
                <a:srgbClr val="000000"/>
              </a:buClr>
              <a:buSzPct val="100000"/>
              <a:buChar char="○"/>
            </a:pPr>
            <a:r>
              <a:rPr lang="en" sz="1800">
                <a:solidFill>
                  <a:srgbClr val="000000"/>
                </a:solidFill>
              </a:rPr>
              <a:t>Spores and cysts</a:t>
            </a:r>
          </a:p>
        </p:txBody>
      </p:sp>
      <p:sp>
        <p:nvSpPr>
          <p:cNvPr id="176" name="Shape 17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salami.JPG" id="177" name="Shape 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4796" y="1315487"/>
            <a:ext cx="4335098" cy="3090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Long story made much shorter...</a:t>
            </a:r>
          </a:p>
        </p:txBody>
      </p:sp>
      <p:sp>
        <p:nvSpPr>
          <p:cNvPr id="183" name="Shape 18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●"/>
            </a:pPr>
            <a:r>
              <a:rPr lang="en">
                <a:solidFill>
                  <a:srgbClr val="000000"/>
                </a:solidFill>
              </a:rPr>
              <a:t>In addition to having rote knowledge of microbiology, MUST be able to apply it to novel situations!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●"/>
            </a:pPr>
            <a:r>
              <a:rPr lang="en">
                <a:solidFill>
                  <a:srgbClr val="000000"/>
                </a:solidFill>
              </a:rPr>
              <a:t>For coaches: Get (especially biology) students thinking about how to solve problems!</a:t>
            </a:r>
          </a:p>
          <a:p>
            <a:pPr indent="-228600" lvl="0" marL="457200">
              <a:spcBef>
                <a:spcPts val="0"/>
              </a:spcBef>
              <a:buClr>
                <a:srgbClr val="000000"/>
              </a:buClr>
              <a:buChar char="●"/>
            </a:pPr>
            <a:r>
              <a:rPr lang="en">
                <a:solidFill>
                  <a:srgbClr val="000000"/>
                </a:solidFill>
              </a:rPr>
              <a:t>For test writers: Be creative - how can we get students to draw connections between and conclusions from a broad knowledge of microbiology?</a:t>
            </a:r>
          </a:p>
        </p:txBody>
      </p:sp>
      <p:pic>
        <p:nvPicPr>
          <p:cNvPr descr="science olympiad at cornell.png" id="184" name="Shape 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5400" y="3663675"/>
            <a:ext cx="1468600" cy="14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type="ctrTitle"/>
          </p:nvPr>
        </p:nvSpPr>
        <p:spPr>
          <a:xfrm>
            <a:off x="311700" y="2082900"/>
            <a:ext cx="8520600" cy="9777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Questions and discussion</a:t>
            </a:r>
          </a:p>
        </p:txBody>
      </p:sp>
      <p:sp>
        <p:nvSpPr>
          <p:cNvPr id="190" name="Shape 19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science olympiad at cornell.png"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5400" y="3663675"/>
            <a:ext cx="1468600" cy="14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