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2D"/>
    <a:srgbClr val="E6E35F"/>
    <a:srgbClr val="FF9933"/>
    <a:srgbClr val="E7CFE6"/>
    <a:srgbClr val="DEB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32525-4CD0-43AB-9F28-D278B946E07D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95E90-A423-44D6-BFAE-207932E2155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0"/>
            <a:ext cx="7175351" cy="1793167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McAlpine</a:t>
            </a:r>
            <a:r>
              <a:rPr lang="en-US" dirty="0" smtClean="0"/>
              <a:t> Elementary</a:t>
            </a:r>
            <a:br>
              <a:rPr lang="en-US" dirty="0" smtClean="0"/>
            </a:br>
            <a:r>
              <a:rPr lang="en-US" dirty="0" smtClean="0"/>
              <a:t>School Improvement Plan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29,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83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Data Review </a:t>
            </a:r>
            <a:r>
              <a:rPr lang="en-US" smtClean="0"/>
              <a:t>(Winter)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427989"/>
              </p:ext>
            </p:extLst>
          </p:nvPr>
        </p:nvGraphicFramePr>
        <p:xfrm>
          <a:off x="457194" y="1454150"/>
          <a:ext cx="8229600" cy="47984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157261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2014-2015 </a:t>
                      </a:r>
                      <a:r>
                        <a:rPr lang="en-US" sz="900" u="none" strike="noStrike" dirty="0" err="1">
                          <a:effectLst/>
                        </a:rPr>
                        <a:t>McAlpine</a:t>
                      </a:r>
                      <a:r>
                        <a:rPr lang="en-US" sz="900" u="none" strike="noStrike" dirty="0">
                          <a:effectLst/>
                        </a:rPr>
                        <a:t> Elementary MAP Assessment Data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0112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December 2013-September 2014 (blue columns indicate December 2014 scores)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296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EOY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BOY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MOY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MOY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CF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EOY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BOY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MOY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MOY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501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2014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2014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2013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2014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2014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2014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2013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218522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Total Students With Valid Reading Growth Test Scores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71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81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75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78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Students With Valid Reading Growth Test Scores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Students At or Above Norm Grade Level Mean RIT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41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47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46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Students At or Above Norm Grade Level Mean RIT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Total Students With Valid Math Growth Test Scores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81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77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Students With Valid Math Growth Test Scores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Students At or Above Norm Grade Level Mean RIT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30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38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45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Students At or Above Norm Grade Level Mean RIT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38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 dirty="0">
                          <a:effectLst/>
                        </a:rPr>
                        <a:t>% </a:t>
                      </a:r>
                      <a:r>
                        <a:rPr lang="en-US" sz="7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Kindergarten</a:t>
                      </a:r>
                      <a:r>
                        <a:rPr lang="en-US" sz="700" u="none" strike="noStrike" dirty="0">
                          <a:effectLst/>
                        </a:rPr>
                        <a:t> At/Above Mean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 dirty="0">
                          <a:effectLst/>
                        </a:rPr>
                        <a:t>% </a:t>
                      </a:r>
                      <a:r>
                        <a:rPr lang="en-US" sz="700" b="1" u="none" strike="noStrike" dirty="0">
                          <a:solidFill>
                            <a:srgbClr val="FF9933"/>
                          </a:solidFill>
                          <a:effectLst/>
                        </a:rPr>
                        <a:t>First</a:t>
                      </a:r>
                      <a:r>
                        <a:rPr lang="en-US" sz="700" u="none" strike="noStrike" dirty="0">
                          <a:effectLst/>
                        </a:rPr>
                        <a:t> At/Above Mean 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Reading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58%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58%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63%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solidFill>
                            <a:srgbClr val="00642D"/>
                          </a:solidFill>
                          <a:effectLst/>
                        </a:rPr>
                        <a:t>59</a:t>
                      </a:r>
                      <a:r>
                        <a:rPr lang="en-US" sz="700" u="none" strike="noStrike" dirty="0">
                          <a:effectLst/>
                        </a:rPr>
                        <a:t>%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Reading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66%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65%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61%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b="1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5011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Math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42%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47%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62%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solidFill>
                            <a:srgbClr val="00642D"/>
                          </a:solidFill>
                          <a:effectLst/>
                        </a:rPr>
                        <a:t>58</a:t>
                      </a:r>
                      <a:r>
                        <a:rPr lang="en-US" sz="700" u="none" strike="noStrike" dirty="0">
                          <a:effectLst/>
                        </a:rPr>
                        <a:t>%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Math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62%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65%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51%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b="1" u="none" strike="noStrike" kern="1200" dirty="0">
                          <a:solidFill>
                            <a:srgbClr val="00642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218522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Total Students With Valid Reading Growth Test Scores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80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77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Students With Valid Reading Growth Test Scores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Students At or Above Norm Grade Level Mean RIT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51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57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Students At or Above Norm Grade Level Mean RIT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 dirty="0">
                          <a:effectLst/>
                        </a:rPr>
                        <a:t>Total Students With Valid Math Growth Test Scores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80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76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77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Students With Valid Math Growth Test Scores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Students At or Above Norm Grade Level Mean RIT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47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48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Students At or Above Norm Grade Level Mean RIT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 dirty="0">
                          <a:effectLst/>
                        </a:rPr>
                        <a:t>%</a:t>
                      </a:r>
                      <a:r>
                        <a:rPr lang="en-US" sz="700" b="1" u="none" strike="noStrike" dirty="0">
                          <a:solidFill>
                            <a:srgbClr val="E6E35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Second</a:t>
                      </a:r>
                      <a:r>
                        <a:rPr lang="en-US" sz="700" u="none" strike="noStrike" dirty="0">
                          <a:solidFill>
                            <a:srgbClr val="E6E35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700" u="none" strike="noStrike" dirty="0">
                          <a:effectLst/>
                        </a:rPr>
                        <a:t>Grade At/Above Mean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 dirty="0">
                          <a:effectLst/>
                        </a:rPr>
                        <a:t>% </a:t>
                      </a:r>
                      <a:r>
                        <a:rPr lang="en-US" sz="700" b="1" u="none" strike="noStrike" dirty="0">
                          <a:solidFill>
                            <a:srgbClr val="00642D"/>
                          </a:solidFill>
                          <a:effectLst/>
                        </a:rPr>
                        <a:t>Third</a:t>
                      </a:r>
                      <a:r>
                        <a:rPr lang="en-US" sz="700" u="none" strike="noStrike" dirty="0">
                          <a:effectLst/>
                        </a:rPr>
                        <a:t> Grade At/Above Mean 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Reading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64%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67%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68%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solidFill>
                            <a:srgbClr val="00642D"/>
                          </a:solidFill>
                          <a:effectLst/>
                        </a:rPr>
                        <a:t>74</a:t>
                      </a:r>
                      <a:r>
                        <a:rPr lang="en-US" sz="700" u="none" strike="noStrike" dirty="0">
                          <a:effectLst/>
                        </a:rPr>
                        <a:t>%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Reading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68%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74%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76%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b="1" u="none" strike="noStrike" kern="1200" dirty="0">
                          <a:solidFill>
                            <a:srgbClr val="00642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5011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Math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59%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64%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60%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62</a:t>
                      </a:r>
                      <a:r>
                        <a:rPr lang="en-US" sz="700" u="none" strike="noStrike" dirty="0">
                          <a:effectLst/>
                        </a:rPr>
                        <a:t>%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Math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60%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63%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62%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b="1" u="none" strike="noStrike" kern="1200" dirty="0">
                          <a:solidFill>
                            <a:srgbClr val="00642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218522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Total Students With Valid Reading Growth Test Scores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97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96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88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94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Students With Valid Reading Growth Test Scores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88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95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98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Students At or Above Norm Grade Level Mean RIT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66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65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Students At or Above Norm Grade Level Mean RIT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Total Students With Valid Math Growth Test Scores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98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96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89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91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Students With Valid Math Growth Test Scores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89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95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97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Students At or Above Norm Grade Level Mean RIT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52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72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Students At or Above Norm Grade Level Mean RIT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 dirty="0">
                          <a:effectLst/>
                        </a:rPr>
                        <a:t>%</a:t>
                      </a:r>
                      <a:r>
                        <a:rPr lang="en-US" sz="7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Fourth</a:t>
                      </a:r>
                      <a:r>
                        <a:rPr lang="en-US" sz="700" u="none" strike="noStrike" dirty="0">
                          <a:effectLst/>
                        </a:rPr>
                        <a:t> Grade At/Above Mean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 dirty="0">
                          <a:effectLst/>
                        </a:rPr>
                        <a:t>% </a:t>
                      </a:r>
                      <a:r>
                        <a:rPr lang="en-US" sz="7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Fifth</a:t>
                      </a:r>
                      <a:r>
                        <a:rPr lang="en-US" sz="700" u="none" strike="noStrike" dirty="0">
                          <a:effectLst/>
                        </a:rPr>
                        <a:t> Grade At/Above Mean 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4296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Reading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68%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65%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59%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solidFill>
                            <a:srgbClr val="00642D"/>
                          </a:solidFill>
                          <a:effectLst/>
                        </a:rPr>
                        <a:t>69</a:t>
                      </a:r>
                      <a:r>
                        <a:rPr lang="en-US" sz="700" u="none" strike="noStrike" dirty="0">
                          <a:effectLst/>
                        </a:rPr>
                        <a:t>%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Reading 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59%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62%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58%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b="1" u="none" strike="noStrike" kern="1200" dirty="0">
                          <a:solidFill>
                            <a:srgbClr val="00642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  <a:tr h="15011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Math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53%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71%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56%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solidFill>
                            <a:srgbClr val="00642D"/>
                          </a:solidFill>
                          <a:effectLst/>
                        </a:rPr>
                        <a:t>79</a:t>
                      </a:r>
                      <a:r>
                        <a:rPr lang="en-US" sz="700" u="none" strike="noStrike" dirty="0">
                          <a:effectLst/>
                        </a:rPr>
                        <a:t>%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CF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u="none" strike="noStrike">
                          <a:effectLst/>
                        </a:rPr>
                        <a:t>Math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56%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51%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43%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85" marR="6185" marT="618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700" b="1" u="none" strike="noStrike" kern="1200" dirty="0">
                          <a:solidFill>
                            <a:srgbClr val="00642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185" marR="6185" marT="6185" marB="0" anchor="ctr">
                    <a:solidFill>
                      <a:srgbClr val="E7CF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57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1-Duty-free lunch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Lunchroom monitor in cafeteria for 11 hours per week</a:t>
            </a:r>
          </a:p>
          <a:p>
            <a:r>
              <a:rPr lang="en-US" dirty="0" smtClean="0"/>
              <a:t>Teacher assistants eat lunch with kindergarten students</a:t>
            </a:r>
          </a:p>
          <a:p>
            <a:r>
              <a:rPr lang="en-US" dirty="0" smtClean="0"/>
              <a:t>Teacher assistant provides support for 5</a:t>
            </a:r>
            <a:r>
              <a:rPr lang="en-US" baseline="30000" dirty="0" smtClean="0"/>
              <a:t>th</a:t>
            </a:r>
            <a:r>
              <a:rPr lang="en-US" dirty="0" smtClean="0"/>
              <a:t> grade lunch</a:t>
            </a:r>
          </a:p>
          <a:p>
            <a:r>
              <a:rPr lang="en-US" dirty="0" smtClean="0"/>
              <a:t>Zero office referrals for cafeteria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0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2 – Instructional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Monthly half-day planning</a:t>
            </a:r>
          </a:p>
          <a:p>
            <a:r>
              <a:rPr lang="en-US" dirty="0" smtClean="0"/>
              <a:t>Monthly 90-minute planning</a:t>
            </a:r>
          </a:p>
          <a:p>
            <a:r>
              <a:rPr lang="en-US" dirty="0" smtClean="0"/>
              <a:t>45 minutes M, T, </a:t>
            </a:r>
            <a:r>
              <a:rPr lang="en-US" dirty="0" err="1" smtClean="0"/>
              <a:t>Th</a:t>
            </a:r>
            <a:r>
              <a:rPr lang="en-US" dirty="0" smtClean="0"/>
              <a:t>, F</a:t>
            </a:r>
          </a:p>
          <a:p>
            <a:r>
              <a:rPr lang="en-US" dirty="0" smtClean="0"/>
              <a:t>Data discussions during staff meetings once a month</a:t>
            </a:r>
          </a:p>
          <a:p>
            <a:r>
              <a:rPr lang="en-US" dirty="0" smtClean="0"/>
              <a:t>EC teachers meeting weekly with regular education teachers</a:t>
            </a:r>
          </a:p>
          <a:p>
            <a:r>
              <a:rPr lang="en-US" dirty="0" smtClean="0"/>
              <a:t>TD teacher attending planning meetings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212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3 – Positive School Climate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Bullying Prevention Week in October</a:t>
            </a:r>
          </a:p>
          <a:p>
            <a:r>
              <a:rPr lang="en-US" dirty="0" smtClean="0"/>
              <a:t>Monthly House Meetings – This month’s theme was Filling a Bucket</a:t>
            </a:r>
          </a:p>
          <a:p>
            <a:r>
              <a:rPr lang="en-US" dirty="0" smtClean="0"/>
              <a:t>Social skills lessons during half-day planning (Evosevich and Isamat) and teachers having class meetings to address issues</a:t>
            </a:r>
          </a:p>
          <a:p>
            <a:r>
              <a:rPr lang="en-US" dirty="0" smtClean="0"/>
              <a:t>Daily recess – Teachers cannot take away recess as a punishment</a:t>
            </a:r>
          </a:p>
          <a:p>
            <a:r>
              <a:rPr lang="en-US" dirty="0" smtClean="0"/>
              <a:t>School Health Team – Started meeting monthly in December.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226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Goal 4 - </a:t>
            </a:r>
            <a:r>
              <a:rPr lang="en-US" sz="2000" dirty="0"/>
              <a:t>70% of the students K-3 will meet or exceed their Target Growth Goal </a:t>
            </a:r>
            <a:r>
              <a:rPr lang="en-US" sz="2000" dirty="0" smtClean="0"/>
              <a:t>in Reading </a:t>
            </a:r>
            <a:r>
              <a:rPr lang="en-US" sz="2000" dirty="0"/>
              <a:t>as measured by TRC Reading Levels.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Waiting for TRC testing results.</a:t>
            </a:r>
          </a:p>
          <a:p>
            <a:r>
              <a:rPr lang="en-US" dirty="0"/>
              <a:t>67% of students at or above the Norm Grade Level Mean RIT </a:t>
            </a:r>
            <a:r>
              <a:rPr lang="en-US" dirty="0" smtClean="0"/>
              <a:t>on MAP Reading assessment.</a:t>
            </a:r>
          </a:p>
        </p:txBody>
      </p:sp>
    </p:spTree>
    <p:extLst>
      <p:ext uri="{BB962C8B-B14F-4D97-AF65-F5344CB8AC3E}">
        <p14:creationId xmlns:p14="http://schemas.microsoft.com/office/powerpoint/2010/main" val="2832374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Goal 5 - </a:t>
            </a:r>
            <a:r>
              <a:rPr lang="en-US" sz="2000" dirty="0"/>
              <a:t>60% of the students K-5 will meet their Target Growth Goal in Math </a:t>
            </a:r>
            <a:r>
              <a:rPr lang="en-US" sz="2000" dirty="0" smtClean="0"/>
              <a:t>as measured </a:t>
            </a:r>
            <a:r>
              <a:rPr lang="en-US" sz="2000" dirty="0"/>
              <a:t>by the MAP Assessment.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McAlpine saw an increase in the percent of proficient students from Fall to Winter in math.</a:t>
            </a:r>
          </a:p>
          <a:p>
            <a:pPr lvl="1"/>
            <a:r>
              <a:rPr lang="en-US" dirty="0"/>
              <a:t>Fall:  41.82% proficient</a:t>
            </a:r>
          </a:p>
          <a:p>
            <a:pPr lvl="1"/>
            <a:r>
              <a:rPr lang="en-US" dirty="0"/>
              <a:t>Winter: 63.66% proficient</a:t>
            </a:r>
          </a:p>
          <a:p>
            <a:pPr lvl="1"/>
            <a:r>
              <a:rPr lang="en-US" dirty="0"/>
              <a:t>Increase: 21.85%. Top five in South Learning Community</a:t>
            </a:r>
          </a:p>
        </p:txBody>
      </p:sp>
    </p:spTree>
    <p:extLst>
      <p:ext uri="{BB962C8B-B14F-4D97-AF65-F5344CB8AC3E}">
        <p14:creationId xmlns:p14="http://schemas.microsoft.com/office/powerpoint/2010/main" val="1290519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6 – Meeting the needs of all learners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Teachers participating in </a:t>
            </a:r>
            <a:r>
              <a:rPr lang="en-US" i="1" dirty="0" smtClean="0"/>
              <a:t>boys adrift</a:t>
            </a:r>
            <a:r>
              <a:rPr lang="en-US" dirty="0" smtClean="0"/>
              <a:t> discussions to learn about working with male students</a:t>
            </a:r>
          </a:p>
          <a:p>
            <a:r>
              <a:rPr lang="en-US" dirty="0" smtClean="0"/>
              <a:t>Ms. Young offering professional development on differentiation</a:t>
            </a:r>
          </a:p>
          <a:p>
            <a:r>
              <a:rPr lang="en-US" dirty="0" smtClean="0"/>
              <a:t>Mrs. Davis training staff on using data to differentiate lessons and activities for all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45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7 – Mastery 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Teachers providing </a:t>
            </a:r>
            <a:r>
              <a:rPr lang="en-US" dirty="0" err="1" smtClean="0"/>
              <a:t>reteaching</a:t>
            </a:r>
            <a:r>
              <a:rPr lang="en-US" dirty="0" smtClean="0"/>
              <a:t> and reassessment for students who score below an 84% on benchmark assessments</a:t>
            </a:r>
          </a:p>
          <a:p>
            <a:r>
              <a:rPr lang="en-US" dirty="0" smtClean="0"/>
              <a:t>Enrichment/remediation block allows for differentiated support for students</a:t>
            </a:r>
          </a:p>
          <a:p>
            <a:r>
              <a:rPr lang="en-US" dirty="0" smtClean="0"/>
              <a:t>Hired two tutors to prepare students for EOG testing</a:t>
            </a:r>
          </a:p>
          <a:p>
            <a:r>
              <a:rPr lang="en-US" dirty="0" smtClean="0"/>
              <a:t>Working with the ASEP to hire two teachers to tutor during the after-school program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372040"/>
      </p:ext>
    </p:extLst>
  </p:cSld>
  <p:clrMapOvr>
    <a:masterClrMapping/>
  </p:clrMapOvr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55BF87177C4449C2C411CFFD017BC" ma:contentTypeVersion="0" ma:contentTypeDescription="Create a new document." ma:contentTypeScope="" ma:versionID="d578c5e3603e71d0b13a0bc7ba352b3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3FDBD0D-C8BE-4CAB-A2CD-B45B7D2ECDFD}"/>
</file>

<file path=customXml/itemProps2.xml><?xml version="1.0" encoding="utf-8"?>
<ds:datastoreItem xmlns:ds="http://schemas.openxmlformats.org/officeDocument/2006/customXml" ds:itemID="{0E27338D-419C-4756-8BE5-B49991612520}"/>
</file>

<file path=customXml/itemProps3.xml><?xml version="1.0" encoding="utf-8"?>
<ds:datastoreItem xmlns:ds="http://schemas.openxmlformats.org/officeDocument/2006/customXml" ds:itemID="{C0EB5BF4-5D47-4B66-8CB9-FBCAFDA89039}"/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TM02455519[[fn=Winter]]</Template>
  <TotalTime>37</TotalTime>
  <Words>827</Words>
  <Application>Microsoft Office PowerPoint</Application>
  <PresentationFormat>On-screen Show (4:3)</PresentationFormat>
  <Paragraphs>351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Winter</vt:lpstr>
      <vt:lpstr>McAlpine Elementary School Improvement Plan Review</vt:lpstr>
      <vt:lpstr>MAP Data Review (Winter)</vt:lpstr>
      <vt:lpstr>Goal 1-Duty-free lunch period</vt:lpstr>
      <vt:lpstr>Goal 2 – Instructional Planning</vt:lpstr>
      <vt:lpstr>Goal 3 – Positive School Climate</vt:lpstr>
      <vt:lpstr>Goal 4 - 70% of the students K-3 will meet or exceed their Target Growth Goal in Reading as measured by TRC Reading Levels.</vt:lpstr>
      <vt:lpstr>Goal 5 - 60% of the students K-5 will meet their Target Growth Goal in Math as measured by the MAP Assessment.</vt:lpstr>
      <vt:lpstr>Goal 6 – Meeting the needs of all learners</vt:lpstr>
      <vt:lpstr>Goal 7 – Mastery Grading</vt:lpstr>
    </vt:vector>
  </TitlesOfParts>
  <Company>Charlotte-Mecklenburg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McAlpine Elementary School Improvement Plan Review</dc:title>
  <dc:creator>dina.modine</dc:creator>
  <cp:lastModifiedBy>dina.modine</cp:lastModifiedBy>
  <cp:revision>9</cp:revision>
  <dcterms:created xsi:type="dcterms:W3CDTF">2015-01-27T15:26:03Z</dcterms:created>
  <dcterms:modified xsi:type="dcterms:W3CDTF">2015-01-29T19:45:30Z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0x01010088855BF87177C4449C2C411CFFD017BC</vt:lpwstr>
  </property>
</Properties>
</file>