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30" r:id="rId1"/>
  </p:sldMasterIdLst>
  <p:notesMasterIdLst>
    <p:notesMasterId r:id="rId24"/>
  </p:notesMasterIdLst>
  <p:sldIdLst>
    <p:sldId id="256" r:id="rId2"/>
    <p:sldId id="278" r:id="rId3"/>
    <p:sldId id="257" r:id="rId4"/>
    <p:sldId id="261" r:id="rId5"/>
    <p:sldId id="262" r:id="rId6"/>
    <p:sldId id="258" r:id="rId7"/>
    <p:sldId id="259" r:id="rId8"/>
    <p:sldId id="263" r:id="rId9"/>
    <p:sldId id="264" r:id="rId10"/>
    <p:sldId id="265" r:id="rId11"/>
    <p:sldId id="269" r:id="rId12"/>
    <p:sldId id="266" r:id="rId13"/>
    <p:sldId id="267" r:id="rId14"/>
    <p:sldId id="268" r:id="rId15"/>
    <p:sldId id="273" r:id="rId16"/>
    <p:sldId id="270" r:id="rId17"/>
    <p:sldId id="271" r:id="rId18"/>
    <p:sldId id="272" r:id="rId19"/>
    <p:sldId id="275" r:id="rId20"/>
    <p:sldId id="279"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5" autoAdjust="0"/>
    <p:restoredTop sz="77760" autoAdjust="0"/>
  </p:normalViewPr>
  <p:slideViewPr>
    <p:cSldViewPr snapToGrid="0">
      <p:cViewPr varScale="1">
        <p:scale>
          <a:sx n="54" d="100"/>
          <a:sy n="54" d="100"/>
        </p:scale>
        <p:origin x="904" y="56"/>
      </p:cViewPr>
      <p:guideLst>
        <p:guide orient="horz" pos="2160"/>
        <p:guide pos="3840"/>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AF4526-C847-4A57-A6E3-A605D5302FA0}" type="datetimeFigureOut">
              <a:rPr lang="en-US" smtClean="0"/>
              <a:t>6/24/2019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31F933-5762-462C-B57E-0A16F90D6136}" type="slidenum">
              <a:rPr lang="en-US" smtClean="0"/>
              <a:t>‹#›</a:t>
            </a:fld>
            <a:endParaRPr lang="en-US"/>
          </a:p>
        </p:txBody>
      </p:sp>
    </p:spTree>
    <p:extLst>
      <p:ext uri="{BB962C8B-B14F-4D97-AF65-F5344CB8AC3E}">
        <p14:creationId xmlns:p14="http://schemas.microsoft.com/office/powerpoint/2010/main" val="820949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Hello and welcome to the OSPI video series on the Smarter Balanced assessment claims and their relationship to instruction. </a:t>
            </a:r>
            <a:endParaRPr lang="en-US" dirty="0"/>
          </a:p>
        </p:txBody>
      </p:sp>
      <p:sp>
        <p:nvSpPr>
          <p:cNvPr id="4" name="Slide Number Placeholder 3"/>
          <p:cNvSpPr>
            <a:spLocks noGrp="1"/>
          </p:cNvSpPr>
          <p:nvPr>
            <p:ph type="sldNum" sz="quarter" idx="10"/>
          </p:nvPr>
        </p:nvSpPr>
        <p:spPr/>
        <p:txBody>
          <a:bodyPr/>
          <a:lstStyle/>
          <a:p>
            <a:fld id="{4831F933-5762-462C-B57E-0A16F90D6136}" type="slidenum">
              <a:rPr lang="en-US" smtClean="0"/>
              <a:t>1</a:t>
            </a:fld>
            <a:endParaRPr lang="en-US"/>
          </a:p>
        </p:txBody>
      </p:sp>
    </p:spTree>
    <p:extLst>
      <p:ext uri="{BB962C8B-B14F-4D97-AF65-F5344CB8AC3E}">
        <p14:creationId xmlns:p14="http://schemas.microsoft.com/office/powerpoint/2010/main" val="2568487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video focuses on:</a:t>
            </a:r>
          </a:p>
          <a:p>
            <a:pPr lvl="0"/>
            <a:r>
              <a:rPr lang="en-US" sz="1200" kern="1200" dirty="0" smtClean="0">
                <a:solidFill>
                  <a:schemeClr val="tx1"/>
                </a:solidFill>
                <a:effectLst/>
                <a:latin typeface="+mn-lt"/>
                <a:ea typeface="+mn-ea"/>
                <a:cs typeface="+mn-cs"/>
              </a:rPr>
              <a:t>- understanding what an assessment claim is;</a:t>
            </a:r>
          </a:p>
          <a:p>
            <a:pPr lvl="0"/>
            <a:r>
              <a:rPr lang="en-US" sz="1200" kern="1200" dirty="0" smtClean="0">
                <a:solidFill>
                  <a:schemeClr val="tx1"/>
                </a:solidFill>
                <a:effectLst/>
                <a:latin typeface="+mn-lt"/>
                <a:ea typeface="+mn-ea"/>
                <a:cs typeface="+mn-cs"/>
              </a:rPr>
              <a:t>- the development of the claims, based on the content standards and the Standards for Mathematical Practices; and</a:t>
            </a:r>
          </a:p>
          <a:p>
            <a:pPr lvl="0"/>
            <a:r>
              <a:rPr lang="en-US" sz="1200" kern="1200" dirty="0" smtClean="0">
                <a:solidFill>
                  <a:schemeClr val="tx1"/>
                </a:solidFill>
                <a:effectLst/>
                <a:latin typeface="+mn-lt"/>
                <a:ea typeface="+mn-ea"/>
                <a:cs typeface="+mn-cs"/>
              </a:rPr>
              <a:t>- how these claims inform both instruction and assessment.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hope this video increases your understanding of the claim structure used by Smarter Balanced and the claims’ relationships to the Washington State K–12 Learning Standards for mathematics.</a:t>
            </a:r>
            <a:endParaRPr lang="en-US" dirty="0"/>
          </a:p>
        </p:txBody>
      </p:sp>
      <p:sp>
        <p:nvSpPr>
          <p:cNvPr id="4" name="Slide Number Placeholder 3"/>
          <p:cNvSpPr>
            <a:spLocks noGrp="1"/>
          </p:cNvSpPr>
          <p:nvPr>
            <p:ph type="sldNum" sz="quarter" idx="10"/>
          </p:nvPr>
        </p:nvSpPr>
        <p:spPr/>
        <p:txBody>
          <a:bodyPr/>
          <a:lstStyle/>
          <a:p>
            <a:fld id="{4831F933-5762-462C-B57E-0A16F90D6136}" type="slidenum">
              <a:rPr lang="en-US" smtClean="0"/>
              <a:t>2</a:t>
            </a:fld>
            <a:endParaRPr lang="en-US"/>
          </a:p>
        </p:txBody>
      </p:sp>
    </p:spTree>
    <p:extLst>
      <p:ext uri="{BB962C8B-B14F-4D97-AF65-F5344CB8AC3E}">
        <p14:creationId xmlns:p14="http://schemas.microsoft.com/office/powerpoint/2010/main" val="502216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claim is simply a statement of </a:t>
            </a:r>
            <a:r>
              <a:rPr lang="en-US" sz="1200" kern="1200" dirty="0" smtClean="0">
                <a:solidFill>
                  <a:srgbClr val="FF0000"/>
                </a:solidFill>
                <a:effectLst/>
                <a:latin typeface="+mn-lt"/>
                <a:ea typeface="+mn-ea"/>
                <a:cs typeface="+mn-cs"/>
              </a:rPr>
              <a:t>critical mathematical learning outcomes </a:t>
            </a:r>
            <a:r>
              <a:rPr lang="en-US" sz="1200" kern="1200" dirty="0" smtClean="0">
                <a:solidFill>
                  <a:schemeClr val="tx1"/>
                </a:solidFill>
                <a:effectLst/>
                <a:latin typeface="+mn-lt"/>
                <a:ea typeface="+mn-ea"/>
                <a:cs typeface="+mn-cs"/>
              </a:rPr>
              <a:t>for students. Each claim focuses on particular</a:t>
            </a:r>
            <a:r>
              <a:rPr lang="en-US" sz="1200" kern="1200" baseline="0" dirty="0" smtClean="0">
                <a:solidFill>
                  <a:schemeClr val="tx1"/>
                </a:solidFill>
                <a:effectLst/>
                <a:latin typeface="+mn-lt"/>
                <a:ea typeface="+mn-ea"/>
                <a:cs typeface="+mn-cs"/>
              </a:rPr>
              <a:t> knowledge and skills</a:t>
            </a:r>
            <a:r>
              <a:rPr lang="en-US" sz="1200" kern="1200" dirty="0" smtClean="0">
                <a:solidFill>
                  <a:schemeClr val="tx1"/>
                </a:solidFill>
                <a:effectLst/>
                <a:latin typeface="+mn-lt"/>
                <a:ea typeface="+mn-ea"/>
                <a:cs typeface="+mn-cs"/>
              </a:rPr>
              <a:t> students should learn and develop, both from the content standards and from the practices. These statements are very broad and apply to all grade levels, including high school.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Each claim requires that students produce evidence that support whether certain learnings have been achieved. The items a student sees on the summative assessment provide this evidence. A single item may provide evidence for one or more claims. Student reports given to students, parents, and educators are based on this evidence. These reports will describe each student’s proficiency related to the claims.</a:t>
            </a:r>
          </a:p>
        </p:txBody>
      </p:sp>
      <p:sp>
        <p:nvSpPr>
          <p:cNvPr id="4" name="Slide Number Placeholder 3"/>
          <p:cNvSpPr>
            <a:spLocks noGrp="1"/>
          </p:cNvSpPr>
          <p:nvPr>
            <p:ph type="sldNum" sz="quarter" idx="10"/>
          </p:nvPr>
        </p:nvSpPr>
        <p:spPr/>
        <p:txBody>
          <a:bodyPr/>
          <a:lstStyle/>
          <a:p>
            <a:fld id="{4831F933-5762-462C-B57E-0A16F90D6136}" type="slidenum">
              <a:rPr lang="en-US" smtClean="0"/>
              <a:t>3</a:t>
            </a:fld>
            <a:endParaRPr lang="en-US"/>
          </a:p>
        </p:txBody>
      </p:sp>
    </p:spTree>
    <p:extLst>
      <p:ext uri="{BB962C8B-B14F-4D97-AF65-F5344CB8AC3E}">
        <p14:creationId xmlns:p14="http://schemas.microsoft.com/office/powerpoint/2010/main" val="139131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Smarter Balanced has five claims: one overall claim and four specific claims. The overall claim is based on the evidence provided by the four other claims. This overall claim implies whether a student is learning and developing the mathematical abilities necessary for success in college and a career. Those career- and college-ready abilities are described in the four specific claims.</a:t>
            </a:r>
          </a:p>
        </p:txBody>
      </p:sp>
      <p:sp>
        <p:nvSpPr>
          <p:cNvPr id="4" name="Slide Number Placeholder 3"/>
          <p:cNvSpPr>
            <a:spLocks noGrp="1"/>
          </p:cNvSpPr>
          <p:nvPr>
            <p:ph type="sldNum" sz="quarter" idx="10"/>
          </p:nvPr>
        </p:nvSpPr>
        <p:spPr/>
        <p:txBody>
          <a:bodyPr/>
          <a:lstStyle/>
          <a:p>
            <a:fld id="{4831F933-5762-462C-B57E-0A16F90D6136}" type="slidenum">
              <a:rPr lang="en-US" smtClean="0"/>
              <a:t>4</a:t>
            </a:fld>
            <a:endParaRPr lang="en-US"/>
          </a:p>
        </p:txBody>
      </p:sp>
    </p:spTree>
    <p:extLst>
      <p:ext uri="{BB962C8B-B14F-4D97-AF65-F5344CB8AC3E}">
        <p14:creationId xmlns:p14="http://schemas.microsoft.com/office/powerpoint/2010/main" val="943363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four claims are:</a:t>
            </a:r>
          </a:p>
          <a:p>
            <a:pPr lvl="0"/>
            <a:r>
              <a:rPr lang="en-US" sz="1200" kern="1200" dirty="0" smtClean="0">
                <a:solidFill>
                  <a:schemeClr val="tx1"/>
                </a:solidFill>
                <a:effectLst/>
                <a:latin typeface="+mn-lt"/>
                <a:ea typeface="+mn-ea"/>
                <a:cs typeface="+mn-cs"/>
              </a:rPr>
              <a:t>- Claim 1, which is about developing conceptual understanding and procedural fluency</a:t>
            </a:r>
          </a:p>
          <a:p>
            <a:pPr lvl="0"/>
            <a:r>
              <a:rPr lang="en-US" sz="1200" kern="1200" dirty="0" smtClean="0">
                <a:solidFill>
                  <a:schemeClr val="tx1"/>
                </a:solidFill>
                <a:effectLst/>
                <a:latin typeface="+mn-lt"/>
                <a:ea typeface="+mn-ea"/>
                <a:cs typeface="+mn-cs"/>
              </a:rPr>
              <a:t>- Claim 2, which is about solving well-posed problems in pure and applied mathematics</a:t>
            </a:r>
          </a:p>
          <a:p>
            <a:pPr lvl="0"/>
            <a:r>
              <a:rPr lang="en-US" sz="1200" kern="1200" dirty="0" smtClean="0">
                <a:solidFill>
                  <a:schemeClr val="tx1"/>
                </a:solidFill>
                <a:effectLst/>
                <a:latin typeface="+mn-lt"/>
                <a:ea typeface="+mn-ea"/>
                <a:cs typeface="+mn-cs"/>
              </a:rPr>
              <a:t>- Claim 3, which is about clearly and precisely constructing arguments and critiquing the reasoning of others</a:t>
            </a:r>
          </a:p>
          <a:p>
            <a:pPr lvl="0"/>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Claim 4, which is about analyzing complex, real-world scenarios to interpret and solve problems</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other words, Claim 1 is part mathematical procedures that, historically, have been the major focus of classroom instruction. This first claim also assesses students’ conceptual understanding of why mathematics works the ways it does. Claims 2, 3, and 4 ask students to use the mathematics from Claim 1 in a variety of ways. Claim 2 is about using mathematics to solve well-defined problems. Claim 3 asks students to reason with and about mathematics using precise language and notation. Working with mathematics in these two ways has typically been limited in a mathematics classroom. Claim 4, applying mathematical content and reasoning to real-world, “messy” situations, has typically been the most under-developed ability. Developing students’ abilities related to Claim 4 will need the most attention to authentically include this claim in instruction.</a:t>
            </a:r>
          </a:p>
        </p:txBody>
      </p:sp>
      <p:sp>
        <p:nvSpPr>
          <p:cNvPr id="4" name="Slide Number Placeholder 3"/>
          <p:cNvSpPr>
            <a:spLocks noGrp="1"/>
          </p:cNvSpPr>
          <p:nvPr>
            <p:ph type="sldNum" sz="quarter" idx="10"/>
          </p:nvPr>
        </p:nvSpPr>
        <p:spPr/>
        <p:txBody>
          <a:bodyPr/>
          <a:lstStyle/>
          <a:p>
            <a:fld id="{4831F933-5762-462C-B57E-0A16F90D6136}" type="slidenum">
              <a:rPr lang="en-US" smtClean="0"/>
              <a:t>5</a:t>
            </a:fld>
            <a:endParaRPr lang="en-US"/>
          </a:p>
        </p:txBody>
      </p:sp>
    </p:spTree>
    <p:extLst>
      <p:ext uri="{BB962C8B-B14F-4D97-AF65-F5344CB8AC3E}">
        <p14:creationId xmlns:p14="http://schemas.microsoft.com/office/powerpoint/2010/main" val="2645133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Further information about each claim is in the claim-specific videos and the Content Specifications, online at this website. </a:t>
            </a:r>
          </a:p>
        </p:txBody>
      </p:sp>
      <p:sp>
        <p:nvSpPr>
          <p:cNvPr id="4" name="Slide Number Placeholder 3"/>
          <p:cNvSpPr>
            <a:spLocks noGrp="1"/>
          </p:cNvSpPr>
          <p:nvPr>
            <p:ph type="sldNum" sz="quarter" idx="10"/>
          </p:nvPr>
        </p:nvSpPr>
        <p:spPr/>
        <p:txBody>
          <a:bodyPr/>
          <a:lstStyle/>
          <a:p>
            <a:fld id="{4831F933-5762-462C-B57E-0A16F90D6136}" type="slidenum">
              <a:rPr lang="en-US" smtClean="0"/>
              <a:t>6</a:t>
            </a:fld>
            <a:endParaRPr lang="en-US"/>
          </a:p>
        </p:txBody>
      </p:sp>
    </p:spTree>
    <p:extLst>
      <p:ext uri="{BB962C8B-B14F-4D97-AF65-F5344CB8AC3E}">
        <p14:creationId xmlns:p14="http://schemas.microsoft.com/office/powerpoint/2010/main" val="1717125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standards were developed to elicit a variety of mathematical abilities from students. The language and structure of the standards guided the creation of the claims. Examples of standards that informed each claim include:</a:t>
            </a:r>
          </a:p>
          <a:p>
            <a:pPr lvl="0"/>
            <a:r>
              <a:rPr lang="en-US" sz="1200" kern="1200" dirty="0" smtClean="0">
                <a:solidFill>
                  <a:schemeClr val="tx1"/>
                </a:solidFill>
                <a:effectLst/>
                <a:latin typeface="+mn-lt"/>
                <a:ea typeface="+mn-ea"/>
                <a:cs typeface="+mn-cs"/>
              </a:rPr>
              <a:t>- For Claim 1, the concept and procedure of rounding multi-digit whole numbers to any place.</a:t>
            </a:r>
          </a:p>
          <a:p>
            <a:pPr lvl="0"/>
            <a:r>
              <a:rPr lang="en-US" sz="1200" kern="1200" dirty="0" smtClean="0">
                <a:solidFill>
                  <a:schemeClr val="tx1"/>
                </a:solidFill>
                <a:effectLst/>
                <a:latin typeface="+mn-lt"/>
                <a:ea typeface="+mn-ea"/>
                <a:cs typeface="+mn-cs"/>
              </a:rPr>
              <a:t>- For Claim 2, solving problems involving unit rate, including unit pricing and constant speed.</a:t>
            </a:r>
          </a:p>
          <a:p>
            <a:pPr lvl="0"/>
            <a:r>
              <a:rPr lang="en-US" sz="1200" kern="1200" dirty="0" smtClean="0">
                <a:solidFill>
                  <a:schemeClr val="tx1"/>
                </a:solidFill>
                <a:effectLst/>
                <a:latin typeface="+mn-lt"/>
                <a:ea typeface="+mn-ea"/>
                <a:cs typeface="+mn-cs"/>
              </a:rPr>
              <a:t>- For Claim 3, using precise language and notation to explain a proof of the Pythagorean Theorem and its converse.</a:t>
            </a:r>
          </a:p>
          <a:p>
            <a:pPr lvl="0"/>
            <a:r>
              <a:rPr lang="en-US" sz="1200" kern="1200" dirty="0" smtClean="0">
                <a:solidFill>
                  <a:schemeClr val="tx1"/>
                </a:solidFill>
                <a:effectLst/>
                <a:latin typeface="+mn-lt"/>
                <a:ea typeface="+mn-ea"/>
                <a:cs typeface="+mn-cs"/>
              </a:rPr>
              <a:t>- For Claim 4, defining appropriate quantities for the purpose of descriptive modeling.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clusters in grade 3 through 8, and several clusters in high school, are assessed in Claim 1. Many clusters and some specific standards make up the major focus of Claims 2, 3, and 4 at each grade.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7</a:t>
            </a:fld>
            <a:endParaRPr lang="en-US"/>
          </a:p>
        </p:txBody>
      </p:sp>
    </p:spTree>
    <p:extLst>
      <p:ext uri="{BB962C8B-B14F-4D97-AF65-F5344CB8AC3E}">
        <p14:creationId xmlns:p14="http://schemas.microsoft.com/office/powerpoint/2010/main" val="855609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information about the focus clusters and standards for Claims 2, 3, and 4 is in claim-specific documents online at this website.</a:t>
            </a:r>
            <a:endParaRPr lang="en-US" dirty="0"/>
          </a:p>
        </p:txBody>
      </p:sp>
      <p:sp>
        <p:nvSpPr>
          <p:cNvPr id="4" name="Slide Number Placeholder 3"/>
          <p:cNvSpPr>
            <a:spLocks noGrp="1"/>
          </p:cNvSpPr>
          <p:nvPr>
            <p:ph type="sldNum" sz="quarter" idx="10"/>
          </p:nvPr>
        </p:nvSpPr>
        <p:spPr/>
        <p:txBody>
          <a:bodyPr/>
          <a:lstStyle/>
          <a:p>
            <a:fld id="{4831F933-5762-462C-B57E-0A16F90D6136}" type="slidenum">
              <a:rPr lang="en-US" smtClean="0"/>
              <a:t>8</a:t>
            </a:fld>
            <a:endParaRPr lang="en-US"/>
          </a:p>
        </p:txBody>
      </p:sp>
    </p:spTree>
    <p:extLst>
      <p:ext uri="{BB962C8B-B14F-4D97-AF65-F5344CB8AC3E}">
        <p14:creationId xmlns:p14="http://schemas.microsoft.com/office/powerpoint/2010/main" val="947043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claims also build from the Standards for Mathematical Practices. The foundation of each claim is evident in these eight practices. These practices</a:t>
            </a:r>
            <a:r>
              <a:rPr lang="en-US" sz="1200" kern="1200" baseline="0" dirty="0" smtClean="0">
                <a:solidFill>
                  <a:schemeClr val="tx1"/>
                </a:solidFill>
                <a:effectLst/>
                <a:latin typeface="+mn-lt"/>
                <a:ea typeface="+mn-ea"/>
                <a:cs typeface="+mn-cs"/>
              </a:rPr>
              <a:t> describe the variety of abilities and habits of mind teachers should work to develop in their students.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831F933-5762-462C-B57E-0A16F90D6136}" type="slidenum">
              <a:rPr lang="en-US" smtClean="0"/>
              <a:t>9</a:t>
            </a:fld>
            <a:endParaRPr lang="en-US"/>
          </a:p>
        </p:txBody>
      </p:sp>
    </p:spTree>
    <p:extLst>
      <p:ext uri="{BB962C8B-B14F-4D97-AF65-F5344CB8AC3E}">
        <p14:creationId xmlns:p14="http://schemas.microsoft.com/office/powerpoint/2010/main" val="1400895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developing conceptual understanding and procedural fluency, students need to be aware of how concepts link together, and why mathematical procedures work in the way that they do. This relates to the structural nature of mathematics. Students should be able to carry out procedures, describe concepts, and communicate results. The tools that are appropriate for a particular grade level should be used strategically. Many content standards ask student to explain why a procedure works and to perform some procedures with fluency.</a:t>
            </a:r>
            <a:endParaRPr lang="en-US" sz="2400" dirty="0" smtClean="0"/>
          </a:p>
          <a:p>
            <a:pPr lvl="1"/>
            <a:endParaRPr lang="en-US" sz="2400" dirty="0" smtClean="0"/>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10</a:t>
            </a:fld>
            <a:endParaRPr lang="en-US"/>
          </a:p>
        </p:txBody>
      </p:sp>
    </p:spTree>
    <p:extLst>
      <p:ext uri="{BB962C8B-B14F-4D97-AF65-F5344CB8AC3E}">
        <p14:creationId xmlns:p14="http://schemas.microsoft.com/office/powerpoint/2010/main" val="598678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Problems are well-posed in claim 2 but the solution path is not immediately obvious. Students construct their own pathway, rather than having to follow a provided path. Claim 2 is less structured than those under Claim 1. Students who are proficient start by explaining the meaning of the problem to themselves and then look for an entry point. They plan a solution pathway rather than just jumping into a solution attempt.  Problem solving sits at the core of </a:t>
            </a:r>
            <a:r>
              <a:rPr lang="en-US" sz="1200" i="1" kern="1200" dirty="0" smtClean="0">
                <a:solidFill>
                  <a:schemeClr val="tx1"/>
                </a:solidFill>
                <a:effectLst/>
                <a:latin typeface="+mn-lt"/>
                <a:ea typeface="+mn-ea"/>
                <a:cs typeface="+mn-cs"/>
              </a:rPr>
              <a:t>doing</a:t>
            </a:r>
            <a:r>
              <a:rPr lang="en-US" sz="1200" kern="1200" dirty="0" smtClean="0">
                <a:solidFill>
                  <a:schemeClr val="tx1"/>
                </a:solidFill>
                <a:effectLst/>
                <a:latin typeface="+mn-lt"/>
                <a:ea typeface="+mn-ea"/>
                <a:cs typeface="+mn-cs"/>
              </a:rPr>
              <a:t> mathematics. Students develop skills such as oversight of the problem solving process and evaluating the reasonableness of their answers. They use tools strategically.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11</a:t>
            </a:fld>
            <a:endParaRPr lang="en-US"/>
          </a:p>
        </p:txBody>
      </p:sp>
    </p:spTree>
    <p:extLst>
      <p:ext uri="{BB962C8B-B14F-4D97-AF65-F5344CB8AC3E}">
        <p14:creationId xmlns:p14="http://schemas.microsoft.com/office/powerpoint/2010/main" val="630066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content and practice standards often describe opportunities for students to construct and present a clear, logical, convincing argument. Rigor in reasoning is about the precision and logical progression of an argument. Students should have the ability to analyze a provided explanation, identify any flaws in</a:t>
            </a:r>
            <a:r>
              <a:rPr lang="en-US" sz="1200" kern="1200" baseline="0" dirty="0" smtClean="0">
                <a:solidFill>
                  <a:schemeClr val="tx1"/>
                </a:solidFill>
                <a:effectLst/>
                <a:latin typeface="+mn-lt"/>
                <a:ea typeface="+mn-ea"/>
                <a:cs typeface="+mn-cs"/>
              </a:rPr>
              <a:t> the explanation</a:t>
            </a:r>
            <a:r>
              <a:rPr lang="en-US" sz="1200" kern="1200" dirty="0" smtClean="0">
                <a:solidFill>
                  <a:schemeClr val="tx1"/>
                </a:solidFill>
                <a:effectLst/>
                <a:latin typeface="+mn-lt"/>
                <a:ea typeface="+mn-ea"/>
                <a:cs typeface="+mn-cs"/>
              </a:rPr>
              <a:t>, and then present, if needed, a logical sequence of proof</a:t>
            </a:r>
            <a:r>
              <a:rPr lang="en-US" sz="1200" kern="1200" baseline="0" dirty="0" smtClean="0">
                <a:solidFill>
                  <a:schemeClr val="tx1"/>
                </a:solidFill>
                <a:effectLst/>
                <a:latin typeface="+mn-lt"/>
                <a:ea typeface="+mn-ea"/>
                <a:cs typeface="+mn-cs"/>
              </a:rPr>
              <a:t> or a </a:t>
            </a:r>
            <a:r>
              <a:rPr lang="en-US" sz="1200" kern="1200" dirty="0" smtClean="0">
                <a:solidFill>
                  <a:schemeClr val="tx1"/>
                </a:solidFill>
                <a:effectLst/>
                <a:latin typeface="+mn-lt"/>
                <a:ea typeface="+mn-ea"/>
                <a:cs typeface="+mn-cs"/>
              </a:rPr>
              <a:t>complete, correct argument. Communicating in precise language and symbols increases the strength of the argument.</a:t>
            </a:r>
          </a:p>
        </p:txBody>
      </p:sp>
      <p:sp>
        <p:nvSpPr>
          <p:cNvPr id="4" name="Slide Number Placeholder 3"/>
          <p:cNvSpPr>
            <a:spLocks noGrp="1"/>
          </p:cNvSpPr>
          <p:nvPr>
            <p:ph type="sldNum" sz="quarter" idx="10"/>
          </p:nvPr>
        </p:nvSpPr>
        <p:spPr/>
        <p:txBody>
          <a:bodyPr/>
          <a:lstStyle/>
          <a:p>
            <a:fld id="{4831F933-5762-462C-B57E-0A16F90D6136}" type="slidenum">
              <a:rPr lang="en-US" smtClean="0"/>
              <a:t>12</a:t>
            </a:fld>
            <a:endParaRPr lang="en-US"/>
          </a:p>
        </p:txBody>
      </p:sp>
    </p:spTree>
    <p:extLst>
      <p:ext uri="{BB962C8B-B14F-4D97-AF65-F5344CB8AC3E}">
        <p14:creationId xmlns:p14="http://schemas.microsoft.com/office/powerpoint/2010/main" val="120605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Real-world problems do not come neatly “packaged.” They often are complex and contain too little or too much information. Students often have to model the problem to better understand how to solve it. As students use this abstract model to work through a solution, they must interpret the results and check them for reasonableness in the context of the original problem.</a:t>
            </a:r>
          </a:p>
        </p:txBody>
      </p:sp>
      <p:sp>
        <p:nvSpPr>
          <p:cNvPr id="4" name="Slide Number Placeholder 3"/>
          <p:cNvSpPr>
            <a:spLocks noGrp="1"/>
          </p:cNvSpPr>
          <p:nvPr>
            <p:ph type="sldNum" sz="quarter" idx="10"/>
          </p:nvPr>
        </p:nvSpPr>
        <p:spPr/>
        <p:txBody>
          <a:bodyPr/>
          <a:lstStyle/>
          <a:p>
            <a:fld id="{4831F933-5762-462C-B57E-0A16F90D6136}" type="slidenum">
              <a:rPr lang="en-US" smtClean="0"/>
              <a:t>13</a:t>
            </a:fld>
            <a:endParaRPr lang="en-US"/>
          </a:p>
        </p:txBody>
      </p:sp>
    </p:spTree>
    <p:extLst>
      <p:ext uri="{BB962C8B-B14F-4D97-AF65-F5344CB8AC3E}">
        <p14:creationId xmlns:p14="http://schemas.microsoft.com/office/powerpoint/2010/main" val="3889025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Items assessing each claim, therefore, provide evidence about students’ ability with the practices as well as with the standards. More specific information about how these practices inform each claim is given in the videos for Claims 1 through 4.</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More information on the relationship between claims and the practices is in the Content Specifications, online at this website.</a:t>
            </a:r>
            <a:endParaRPr lang="en-US" dirty="0"/>
          </a:p>
        </p:txBody>
      </p:sp>
      <p:sp>
        <p:nvSpPr>
          <p:cNvPr id="4" name="Slide Number Placeholder 3"/>
          <p:cNvSpPr>
            <a:spLocks noGrp="1"/>
          </p:cNvSpPr>
          <p:nvPr>
            <p:ph type="sldNum" sz="quarter" idx="10"/>
          </p:nvPr>
        </p:nvSpPr>
        <p:spPr/>
        <p:txBody>
          <a:bodyPr/>
          <a:lstStyle/>
          <a:p>
            <a:fld id="{4831F933-5762-462C-B57E-0A16F90D6136}" type="slidenum">
              <a:rPr lang="en-US" smtClean="0"/>
              <a:t>14</a:t>
            </a:fld>
            <a:endParaRPr lang="en-US"/>
          </a:p>
        </p:txBody>
      </p:sp>
    </p:spTree>
    <p:extLst>
      <p:ext uri="{BB962C8B-B14F-4D97-AF65-F5344CB8AC3E}">
        <p14:creationId xmlns:p14="http://schemas.microsoft.com/office/powerpoint/2010/main" val="579360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claims are the areas of student learning the summative assessment seeks to measure. These claims guide a large part of item development. It is very important that each item is carefully designed to elicit the correct evidence from the student. The strong connections between the claims, standards, and practices ensure that students are assessed on the concepts, procedures, and applications they should develop at that grade-level.</a:t>
            </a:r>
          </a:p>
        </p:txBody>
      </p:sp>
      <p:sp>
        <p:nvSpPr>
          <p:cNvPr id="4" name="Slide Number Placeholder 3"/>
          <p:cNvSpPr>
            <a:spLocks noGrp="1"/>
          </p:cNvSpPr>
          <p:nvPr>
            <p:ph type="sldNum" sz="quarter" idx="10"/>
          </p:nvPr>
        </p:nvSpPr>
        <p:spPr/>
        <p:txBody>
          <a:bodyPr/>
          <a:lstStyle/>
          <a:p>
            <a:fld id="{4831F933-5762-462C-B57E-0A16F90D6136}" type="slidenum">
              <a:rPr lang="en-US" smtClean="0"/>
              <a:t>15</a:t>
            </a:fld>
            <a:endParaRPr lang="en-US"/>
          </a:p>
        </p:txBody>
      </p:sp>
    </p:spTree>
    <p:extLst>
      <p:ext uri="{BB962C8B-B14F-4D97-AF65-F5344CB8AC3E}">
        <p14:creationId xmlns:p14="http://schemas.microsoft.com/office/powerpoint/2010/main" val="3434671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Instruction aligned to the standards and practices must provide multiple, varied opportunities to engage with the mathematics at that grade level.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Students should have opportunities to develop grade-level appropriate conceptual understanding and procedural fluency as called for in the shifts of the standards. Instructional time must be explicit to organize and connect current learning to previous learning.</a:t>
            </a:r>
          </a:p>
        </p:txBody>
      </p:sp>
      <p:sp>
        <p:nvSpPr>
          <p:cNvPr id="4" name="Slide Number Placeholder 3"/>
          <p:cNvSpPr>
            <a:spLocks noGrp="1"/>
          </p:cNvSpPr>
          <p:nvPr>
            <p:ph type="sldNum" sz="quarter" idx="10"/>
          </p:nvPr>
        </p:nvSpPr>
        <p:spPr/>
        <p:txBody>
          <a:bodyPr/>
          <a:lstStyle/>
          <a:p>
            <a:fld id="{4831F933-5762-462C-B57E-0A16F90D6136}" type="slidenum">
              <a:rPr lang="en-US" smtClean="0"/>
              <a:t>16</a:t>
            </a:fld>
            <a:endParaRPr lang="en-US"/>
          </a:p>
        </p:txBody>
      </p:sp>
    </p:spTree>
    <p:extLst>
      <p:ext uri="{BB962C8B-B14F-4D97-AF65-F5344CB8AC3E}">
        <p14:creationId xmlns:p14="http://schemas.microsoft.com/office/powerpoint/2010/main" val="1116219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 should use mathematics to solve a variety of well-defined, grade-appropriate problems. These problems should support the use of a variety of strategies that students choose to find a solution, and not follow a pre-determined path. Teachers should monitor student</a:t>
            </a:r>
            <a:r>
              <a:rPr lang="en-US" sz="1200" kern="1200" baseline="0" dirty="0" smtClean="0">
                <a:solidFill>
                  <a:schemeClr val="tx1"/>
                </a:solidFill>
                <a:effectLst/>
                <a:latin typeface="+mn-lt"/>
                <a:ea typeface="+mn-ea"/>
                <a:cs typeface="+mn-cs"/>
              </a:rPr>
              <a:t> progress and allow opportunities to compare solution methods.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17</a:t>
            </a:fld>
            <a:endParaRPr lang="en-US"/>
          </a:p>
        </p:txBody>
      </p:sp>
    </p:spTree>
    <p:extLst>
      <p:ext uri="{BB962C8B-B14F-4D97-AF65-F5344CB8AC3E}">
        <p14:creationId xmlns:p14="http://schemas.microsoft.com/office/powerpoint/2010/main" val="2471770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Discourse, both verbally and written, around meaningful mathematical situations should be part of every student’s experience. Teachers need to guide students to use precise mathematical language and symbols when constructing and evaluating arguments.</a:t>
            </a:r>
          </a:p>
        </p:txBody>
      </p:sp>
      <p:sp>
        <p:nvSpPr>
          <p:cNvPr id="4" name="Slide Number Placeholder 3"/>
          <p:cNvSpPr>
            <a:spLocks noGrp="1"/>
          </p:cNvSpPr>
          <p:nvPr>
            <p:ph type="sldNum" sz="quarter" idx="10"/>
          </p:nvPr>
        </p:nvSpPr>
        <p:spPr/>
        <p:txBody>
          <a:bodyPr/>
          <a:lstStyle/>
          <a:p>
            <a:fld id="{4831F933-5762-462C-B57E-0A16F90D6136}" type="slidenum">
              <a:rPr lang="en-US" smtClean="0"/>
              <a:t>18</a:t>
            </a:fld>
            <a:endParaRPr lang="en-US"/>
          </a:p>
        </p:txBody>
      </p:sp>
    </p:spTree>
    <p:extLst>
      <p:ext uri="{BB962C8B-B14F-4D97-AF65-F5344CB8AC3E}">
        <p14:creationId xmlns:p14="http://schemas.microsoft.com/office/powerpoint/2010/main" val="364078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Applying mathematics to real-world situations, both to analyze and solve problems, teaches students that mathematics is a useful human endeavor. They begin to see mathematics as something that has a place in their everyday lives, not just in a classroom. Students should develop skills at formalizing a problem that is not fully formed. They can then develop ways to approach and solve the problem. Teachers should allow</a:t>
            </a:r>
            <a:r>
              <a:rPr lang="en-US" sz="1200" kern="1200" baseline="0" dirty="0" smtClean="0">
                <a:solidFill>
                  <a:schemeClr val="tx1"/>
                </a:solidFill>
                <a:effectLst/>
                <a:latin typeface="+mn-lt"/>
                <a:ea typeface="+mn-ea"/>
                <a:cs typeface="+mn-cs"/>
              </a:rPr>
              <a:t> students </a:t>
            </a:r>
            <a:r>
              <a:rPr lang="en-US" sz="1200" kern="1200" dirty="0" smtClean="0">
                <a:solidFill>
                  <a:schemeClr val="tx1"/>
                </a:solidFill>
                <a:effectLst/>
                <a:latin typeface="+mn-lt"/>
                <a:ea typeface="+mn-ea"/>
                <a:cs typeface="+mn-cs"/>
              </a:rPr>
              <a:t>to engage in “productive struggle” when working with these types of problems.</a:t>
            </a:r>
          </a:p>
        </p:txBody>
      </p:sp>
      <p:sp>
        <p:nvSpPr>
          <p:cNvPr id="4" name="Slide Number Placeholder 3"/>
          <p:cNvSpPr>
            <a:spLocks noGrp="1"/>
          </p:cNvSpPr>
          <p:nvPr>
            <p:ph type="sldNum" sz="quarter" idx="10"/>
          </p:nvPr>
        </p:nvSpPr>
        <p:spPr/>
        <p:txBody>
          <a:bodyPr/>
          <a:lstStyle/>
          <a:p>
            <a:fld id="{4831F933-5762-462C-B57E-0A16F90D6136}" type="slidenum">
              <a:rPr lang="en-US" smtClean="0"/>
              <a:t>19</a:t>
            </a:fld>
            <a:endParaRPr lang="en-US"/>
          </a:p>
        </p:txBody>
      </p:sp>
    </p:spTree>
    <p:extLst>
      <p:ext uri="{BB962C8B-B14F-4D97-AF65-F5344CB8AC3E}">
        <p14:creationId xmlns:p14="http://schemas.microsoft.com/office/powerpoint/2010/main" val="616704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example shows how the concept of multiplying fractions can look across the claims. </a:t>
            </a:r>
            <a:r>
              <a:rPr lang="en-US" baseline="0" dirty="0" smtClean="0"/>
              <a:t>Students need to have strong conceptual understanding of both fractions and multiplication to carry out the procedure shown under Claim 1. They need to apply that understanding and procedure to solve the problem under Claim 2, evaluate the reasoning under Claim 3, and create a model under Claim 4. These are the skills described in the standards and practices. The claim structure can help ensure all these skills are part of instruction and assessment.</a:t>
            </a:r>
          </a:p>
          <a:p>
            <a:r>
              <a:rPr lang="en-US" sz="1200" i="1" kern="1200" dirty="0" smtClean="0">
                <a:solidFill>
                  <a:schemeClr val="tx1"/>
                </a:solidFill>
                <a:effectLst/>
                <a:latin typeface="+mn-lt"/>
                <a:ea typeface="+mn-ea"/>
                <a:cs typeface="+mn-cs"/>
              </a:rPr>
              <a:t>(Pause to let them read the problem.)</a:t>
            </a:r>
            <a:endParaRPr lang="en-US" dirty="0"/>
          </a:p>
        </p:txBody>
      </p:sp>
      <p:sp>
        <p:nvSpPr>
          <p:cNvPr id="4" name="Slide Number Placeholder 3"/>
          <p:cNvSpPr>
            <a:spLocks noGrp="1"/>
          </p:cNvSpPr>
          <p:nvPr>
            <p:ph type="sldNum" sz="quarter" idx="10"/>
          </p:nvPr>
        </p:nvSpPr>
        <p:spPr/>
        <p:txBody>
          <a:bodyPr/>
          <a:lstStyle/>
          <a:p>
            <a:fld id="{4831F933-5762-462C-B57E-0A16F90D6136}" type="slidenum">
              <a:rPr lang="en-US" smtClean="0"/>
              <a:t>20</a:t>
            </a:fld>
            <a:endParaRPr lang="en-US"/>
          </a:p>
        </p:txBody>
      </p:sp>
    </p:spTree>
    <p:extLst>
      <p:ext uri="{BB962C8B-B14F-4D97-AF65-F5344CB8AC3E}">
        <p14:creationId xmlns:p14="http://schemas.microsoft.com/office/powerpoint/2010/main" val="3948404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Illustrative Mathematics website, online at this website,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provides activities that engage students across the learning outcomes described in these claims. The Smarter Balanced Digital Library, online at this website, also provides many ideas of how to engage students with the skills described in all four claims, through a formative assessment process.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21</a:t>
            </a:fld>
            <a:endParaRPr lang="en-US"/>
          </a:p>
        </p:txBody>
      </p:sp>
    </p:spTree>
    <p:extLst>
      <p:ext uri="{BB962C8B-B14F-4D97-AF65-F5344CB8AC3E}">
        <p14:creationId xmlns:p14="http://schemas.microsoft.com/office/powerpoint/2010/main" val="1496696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hope this brief introduction to the claims gives you greater insight into teaching and assessing students’ learning related to the Washington State K–12 Learning Standards and the Standards for Mathematical Practice.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encourage you to view the videos for Claims 1 through 4 to get a more complete picture of each claim. Thank you.</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22</a:t>
            </a:fld>
            <a:endParaRPr lang="en-US"/>
          </a:p>
        </p:txBody>
      </p:sp>
    </p:spTree>
    <p:extLst>
      <p:ext uri="{BB962C8B-B14F-4D97-AF65-F5344CB8AC3E}">
        <p14:creationId xmlns:p14="http://schemas.microsoft.com/office/powerpoint/2010/main" val="2579198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B78A697-9D75-4DE8-8C28-1296A6CF43C1}" type="datetimeFigureOut">
              <a:rPr lang="en-US" smtClean="0"/>
              <a:t>6/24/2019</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10663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4526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1490F-3E6A-4544-9694-22B6007FE3C6}"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9824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697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smtClean="0"/>
              <a:t>6/24/2019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5774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smtClean="0"/>
              <a:t>6/24/2019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962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smtClean="0"/>
              <a:t>6/24/2019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1849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829323-6A73-409C-86A6-9EAF0F851121}"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194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240176-F1D3-49EC-82F4-0915A3AC4184}"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8828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72865-FBF0-458A-BAFF-4F75173770F5}"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034292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72865-FBF0-458A-BAFF-4F75173770F5}"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0371299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0172865-FBF0-458A-BAFF-4F75173770F5}"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7545511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0172865-FBF0-458A-BAFF-4F75173770F5}"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286895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0172865-FBF0-458A-BAFF-4F75173770F5}"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8216925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40158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C562D5-4244-4B26-B385-E71032EABECD}"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3155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0172865-FBF0-458A-BAFF-4F75173770F5}" type="datetimeFigureOut">
              <a:rPr lang="en-US" smtClean="0"/>
              <a:t>6/24/2019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65906244"/>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smarterbalanced.org/assessments/developmen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smarterbalanced.org/assessments/developmen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llustrativemathematics.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sbdigitallibrary.or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is a Claim?</a:t>
            </a:r>
            <a:endParaRPr lang="en-US" dirty="0"/>
          </a:p>
        </p:txBody>
      </p:sp>
      <p:sp>
        <p:nvSpPr>
          <p:cNvPr id="3" name="Subtitle 2"/>
          <p:cNvSpPr>
            <a:spLocks noGrp="1"/>
          </p:cNvSpPr>
          <p:nvPr>
            <p:ph type="subTitle" idx="1"/>
          </p:nvPr>
        </p:nvSpPr>
        <p:spPr/>
        <p:txBody>
          <a:bodyPr>
            <a:normAutofit/>
          </a:bodyPr>
          <a:lstStyle/>
          <a:p>
            <a:r>
              <a:rPr lang="en-US" sz="2400" dirty="0" smtClean="0"/>
              <a:t>The Smarter Balanced summative mathematics assessment and its relationship to instruction</a:t>
            </a:r>
            <a:endParaRPr lang="en-US" sz="2400" dirty="0"/>
          </a:p>
        </p:txBody>
      </p:sp>
    </p:spTree>
    <p:extLst>
      <p:ext uri="{BB962C8B-B14F-4D97-AF65-F5344CB8AC3E}">
        <p14:creationId xmlns:p14="http://schemas.microsoft.com/office/powerpoint/2010/main" val="3969656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Video</a:t>
            </a:r>
          </a:p>
        </p:txBody>
      </p:sp>
      <p:sp>
        <p:nvSpPr>
          <p:cNvPr id="3" name="Content Placeholder 2"/>
          <p:cNvSpPr>
            <a:spLocks noGrp="1"/>
          </p:cNvSpPr>
          <p:nvPr>
            <p:ph idx="1"/>
          </p:nvPr>
        </p:nvSpPr>
        <p:spPr/>
        <p:txBody>
          <a:bodyPr/>
          <a:lstStyle/>
          <a:p>
            <a:r>
              <a:rPr lang="en-US" sz="2400" dirty="0"/>
              <a:t>This video focuses on understanding:</a:t>
            </a:r>
          </a:p>
          <a:p>
            <a:pPr lvl="1"/>
            <a:r>
              <a:rPr lang="en-US" sz="2400" dirty="0"/>
              <a:t>what an assessment claim </a:t>
            </a:r>
            <a:r>
              <a:rPr lang="en-US" sz="2400" dirty="0" smtClean="0"/>
              <a:t>is</a:t>
            </a:r>
          </a:p>
          <a:p>
            <a:pPr lvl="1"/>
            <a:r>
              <a:rPr lang="en-US" sz="2400" dirty="0"/>
              <a:t>how the claims are related to the content standards and the Standards for Mathematical Practices</a:t>
            </a:r>
          </a:p>
          <a:p>
            <a:pPr lvl="1"/>
            <a:r>
              <a:rPr lang="en-US" sz="2400" dirty="0"/>
              <a:t>how the claims inform both instruction and </a:t>
            </a:r>
            <a:r>
              <a:rPr lang="en-US" sz="2400" dirty="0" smtClean="0"/>
              <a:t>assessment</a:t>
            </a:r>
            <a:endParaRPr lang="en-US" sz="2400" dirty="0"/>
          </a:p>
          <a:p>
            <a:pPr lvl="1"/>
            <a:endParaRPr lang="en-US" dirty="0"/>
          </a:p>
        </p:txBody>
      </p:sp>
    </p:spTree>
    <p:extLst>
      <p:ext uri="{BB962C8B-B14F-4D97-AF65-F5344CB8AC3E}">
        <p14:creationId xmlns:p14="http://schemas.microsoft.com/office/powerpoint/2010/main" val="593986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claim is:</a:t>
            </a:r>
            <a:endParaRPr lang="en-US" dirty="0"/>
          </a:p>
        </p:txBody>
      </p:sp>
      <p:sp>
        <p:nvSpPr>
          <p:cNvPr id="3" name="Content Placeholder 2"/>
          <p:cNvSpPr>
            <a:spLocks noGrp="1"/>
          </p:cNvSpPr>
          <p:nvPr>
            <p:ph idx="1"/>
          </p:nvPr>
        </p:nvSpPr>
        <p:spPr>
          <a:xfrm>
            <a:off x="2208244" y="1425193"/>
            <a:ext cx="9681048" cy="3777622"/>
          </a:xfrm>
        </p:spPr>
        <p:txBody>
          <a:bodyPr>
            <a:noAutofit/>
          </a:bodyPr>
          <a:lstStyle/>
          <a:p>
            <a:r>
              <a:rPr lang="en-US" sz="2400" dirty="0" smtClean="0"/>
              <a:t>A statement of critical mathematical learning outcomes for students.</a:t>
            </a:r>
          </a:p>
          <a:p>
            <a:pPr lvl="1"/>
            <a:r>
              <a:rPr lang="en-US" sz="2400" dirty="0" smtClean="0"/>
              <a:t>Each claim focuses on the knowledge and skills students should learn and develop.</a:t>
            </a:r>
          </a:p>
          <a:p>
            <a:pPr lvl="1"/>
            <a:r>
              <a:rPr lang="en-US" sz="2400" dirty="0" smtClean="0"/>
              <a:t>The claims are based on the Standards for Mathematical Practices.</a:t>
            </a:r>
          </a:p>
          <a:p>
            <a:pPr lvl="1"/>
            <a:r>
              <a:rPr lang="en-US" sz="2400" dirty="0" smtClean="0"/>
              <a:t>They apply to grades 3 -8 and grade 11.</a:t>
            </a:r>
          </a:p>
          <a:p>
            <a:pPr lvl="1"/>
            <a:r>
              <a:rPr lang="en-US" sz="2400" dirty="0" smtClean="0"/>
              <a:t>Students produce evidence for each claim when they take the summative assessment.</a:t>
            </a:r>
          </a:p>
          <a:p>
            <a:pPr lvl="1"/>
            <a:r>
              <a:rPr lang="en-US" sz="2400" dirty="0" smtClean="0"/>
              <a:t>A single item may provide evidence for more than one claim.</a:t>
            </a:r>
            <a:endParaRPr lang="en-US" sz="2400" dirty="0"/>
          </a:p>
        </p:txBody>
      </p:sp>
    </p:spTree>
    <p:extLst>
      <p:ext uri="{BB962C8B-B14F-4D97-AF65-F5344CB8AC3E}">
        <p14:creationId xmlns:p14="http://schemas.microsoft.com/office/powerpoint/2010/main" val="3280627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Assessment Claims</a:t>
            </a:r>
            <a:endParaRPr lang="en-US" dirty="0"/>
          </a:p>
        </p:txBody>
      </p:sp>
      <p:sp>
        <p:nvSpPr>
          <p:cNvPr id="3" name="Content Placeholder 2"/>
          <p:cNvSpPr>
            <a:spLocks noGrp="1"/>
          </p:cNvSpPr>
          <p:nvPr>
            <p:ph idx="1"/>
          </p:nvPr>
        </p:nvSpPr>
        <p:spPr>
          <a:xfrm>
            <a:off x="2592925" y="1688757"/>
            <a:ext cx="8915400" cy="3777622"/>
          </a:xfrm>
        </p:spPr>
        <p:txBody>
          <a:bodyPr>
            <a:normAutofit/>
          </a:bodyPr>
          <a:lstStyle/>
          <a:p>
            <a:r>
              <a:rPr lang="en-US" sz="2600" b="1" dirty="0"/>
              <a:t>Claim for Grades 3-8</a:t>
            </a:r>
            <a:r>
              <a:rPr lang="en-US" sz="2600" b="1" dirty="0" smtClean="0"/>
              <a:t>:</a:t>
            </a:r>
          </a:p>
          <a:p>
            <a:pPr lvl="1"/>
            <a:r>
              <a:rPr lang="en-US" sz="2600" dirty="0"/>
              <a:t>“Students can demonstrate progress toward college and career readiness in mathematics.”</a:t>
            </a:r>
          </a:p>
          <a:p>
            <a:pPr lvl="1"/>
            <a:endParaRPr lang="en-US" sz="2600" dirty="0" smtClean="0"/>
          </a:p>
          <a:p>
            <a:r>
              <a:rPr lang="en-US" sz="2600" b="1" dirty="0"/>
              <a:t>Claim for Grade 11:</a:t>
            </a:r>
          </a:p>
          <a:p>
            <a:pPr lvl="1"/>
            <a:r>
              <a:rPr lang="en-US" sz="2600" dirty="0"/>
              <a:t>“Students can demonstrate college and career readiness in mathematics</a:t>
            </a:r>
            <a:r>
              <a:rPr lang="en-US" sz="3200" dirty="0"/>
              <a:t>.”</a:t>
            </a:r>
          </a:p>
        </p:txBody>
      </p:sp>
    </p:spTree>
    <p:extLst>
      <p:ext uri="{BB962C8B-B14F-4D97-AF65-F5344CB8AC3E}">
        <p14:creationId xmlns:p14="http://schemas.microsoft.com/office/powerpoint/2010/main" val="1709900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457200"/>
            <a:ext cx="8229600" cy="1143000"/>
          </a:xfrm>
        </p:spPr>
        <p:txBody>
          <a:bodyPr/>
          <a:lstStyle/>
          <a:p>
            <a:r>
              <a:rPr lang="en-US" dirty="0" smtClean="0"/>
              <a:t>Assessment Claims 1- 4</a:t>
            </a:r>
            <a:endParaRPr lang="en-US" dirty="0"/>
          </a:p>
        </p:txBody>
      </p:sp>
      <p:sp>
        <p:nvSpPr>
          <p:cNvPr id="3" name="Content Placeholder 2"/>
          <p:cNvSpPr>
            <a:spLocks noGrp="1"/>
          </p:cNvSpPr>
          <p:nvPr>
            <p:ph idx="1"/>
          </p:nvPr>
        </p:nvSpPr>
        <p:spPr>
          <a:xfrm>
            <a:off x="1013254" y="1524001"/>
            <a:ext cx="10738021" cy="4800599"/>
          </a:xfrm>
        </p:spPr>
        <p:txBody>
          <a:bodyPr>
            <a:noAutofit/>
          </a:bodyPr>
          <a:lstStyle/>
          <a:p>
            <a:r>
              <a:rPr lang="en-US" sz="2400" b="1" dirty="0"/>
              <a:t>Claim 1 – Concepts &amp; </a:t>
            </a:r>
            <a:r>
              <a:rPr lang="en-US" sz="2400" b="1" dirty="0" smtClean="0"/>
              <a:t>Procedures </a:t>
            </a:r>
            <a:r>
              <a:rPr lang="en-US" sz="2400" dirty="0" smtClean="0"/>
              <a:t>– The student can explain and apply mathematical concepts and interpret and carry out mathematical procedures with precision and fluency.</a:t>
            </a:r>
            <a:endParaRPr lang="en-US" sz="2400" dirty="0"/>
          </a:p>
          <a:p>
            <a:r>
              <a:rPr lang="en-US" sz="2400" b="1" dirty="0"/>
              <a:t>Claim 2 – Problem </a:t>
            </a:r>
            <a:r>
              <a:rPr lang="en-US" sz="2400" b="1" dirty="0" smtClean="0"/>
              <a:t>Solving </a:t>
            </a:r>
            <a:r>
              <a:rPr lang="en-US" sz="2400" dirty="0" smtClean="0"/>
              <a:t>– The student can solve a range of complex well-posed problems in pure and applied mathematics, making productive use of knowledge and problem solving strategies.</a:t>
            </a:r>
            <a:endParaRPr lang="en-US" sz="2400" dirty="0"/>
          </a:p>
          <a:p>
            <a:r>
              <a:rPr lang="en-US" sz="2400" b="1" dirty="0"/>
              <a:t>Claim 3 – Communicating </a:t>
            </a:r>
            <a:r>
              <a:rPr lang="en-US" sz="2400" b="1" dirty="0" smtClean="0"/>
              <a:t>Reasoning </a:t>
            </a:r>
            <a:r>
              <a:rPr lang="en-US" sz="2400" dirty="0" smtClean="0"/>
              <a:t>– The student can clearly and precisely construct viable arguments to support their own reasoning and to critique the reasoning of others.</a:t>
            </a:r>
            <a:endParaRPr lang="en-US" sz="2400" dirty="0"/>
          </a:p>
          <a:p>
            <a:r>
              <a:rPr lang="en-US" sz="2400" b="1" dirty="0"/>
              <a:t>Claim 4 – Modeling and Data </a:t>
            </a:r>
            <a:r>
              <a:rPr lang="en-US" sz="2400" b="1" dirty="0" smtClean="0"/>
              <a:t>Analysis </a:t>
            </a:r>
            <a:r>
              <a:rPr lang="en-US" sz="2400" dirty="0" smtClean="0"/>
              <a:t>– The student can analyze complex, real-world scenarios and can construct and use mathematical models to interpret and solve problems.</a:t>
            </a:r>
            <a:endParaRPr lang="en-US" sz="2400" dirty="0"/>
          </a:p>
          <a:p>
            <a:endParaRPr lang="en-US" sz="2400" dirty="0"/>
          </a:p>
          <a:p>
            <a:pPr marL="0" indent="0">
              <a:buNone/>
            </a:pPr>
            <a:r>
              <a:rPr lang="en-US" sz="2400" dirty="0" smtClean="0"/>
              <a:t>.</a:t>
            </a:r>
            <a:endParaRPr lang="en-US" sz="2400" dirty="0"/>
          </a:p>
        </p:txBody>
      </p:sp>
    </p:spTree>
    <p:extLst>
      <p:ext uri="{BB962C8B-B14F-4D97-AF65-F5344CB8AC3E}">
        <p14:creationId xmlns:p14="http://schemas.microsoft.com/office/powerpoint/2010/main" val="3520532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find information on the claims</a:t>
            </a:r>
            <a:endParaRPr lang="en-US" dirty="0"/>
          </a:p>
        </p:txBody>
      </p:sp>
      <p:sp>
        <p:nvSpPr>
          <p:cNvPr id="3" name="Content Placeholder 2"/>
          <p:cNvSpPr>
            <a:spLocks noGrp="1"/>
          </p:cNvSpPr>
          <p:nvPr>
            <p:ph idx="1"/>
          </p:nvPr>
        </p:nvSpPr>
        <p:spPr/>
        <p:txBody>
          <a:bodyPr>
            <a:normAutofit/>
          </a:bodyPr>
          <a:lstStyle/>
          <a:p>
            <a:r>
              <a:rPr lang="en-US" sz="2400" dirty="0" smtClean="0"/>
              <a:t>Other Claim videos</a:t>
            </a:r>
          </a:p>
          <a:p>
            <a:r>
              <a:rPr lang="en-US" sz="2400" dirty="0" smtClean="0"/>
              <a:t>Content Specifications:</a:t>
            </a:r>
          </a:p>
          <a:p>
            <a:pPr lvl="1"/>
            <a:r>
              <a:rPr lang="en-US" sz="2200" dirty="0" smtClean="0"/>
              <a:t>Available at: </a:t>
            </a:r>
            <a:r>
              <a:rPr lang="en-US" sz="2400" u="sng" dirty="0" smtClean="0">
                <a:solidFill>
                  <a:schemeClr val="tx1"/>
                </a:solidFill>
                <a:hlinkClick r:id="rId3"/>
              </a:rPr>
              <a:t>http://www.smarterbalanced.org/assessments/development/</a:t>
            </a:r>
            <a:endParaRPr lang="en-US" sz="2400" u="sng" dirty="0" smtClean="0">
              <a:solidFill>
                <a:schemeClr val="tx1"/>
              </a:solidFill>
            </a:endParaRPr>
          </a:p>
        </p:txBody>
      </p:sp>
    </p:spTree>
    <p:extLst>
      <p:ext uri="{BB962C8B-B14F-4D97-AF65-F5344CB8AC3E}">
        <p14:creationId xmlns:p14="http://schemas.microsoft.com/office/powerpoint/2010/main" val="35837182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Claims are based on the content standards</a:t>
            </a:r>
            <a:endParaRPr lang="en-US" dirty="0"/>
          </a:p>
        </p:txBody>
      </p:sp>
      <p:sp>
        <p:nvSpPr>
          <p:cNvPr id="3" name="Content Placeholder 2"/>
          <p:cNvSpPr>
            <a:spLocks noGrp="1"/>
          </p:cNvSpPr>
          <p:nvPr>
            <p:ph idx="1"/>
          </p:nvPr>
        </p:nvSpPr>
        <p:spPr>
          <a:xfrm>
            <a:off x="2589212" y="1905000"/>
            <a:ext cx="8915400" cy="4613190"/>
          </a:xfrm>
        </p:spPr>
        <p:txBody>
          <a:bodyPr>
            <a:normAutofit lnSpcReduction="10000"/>
          </a:bodyPr>
          <a:lstStyle/>
          <a:p>
            <a:r>
              <a:rPr lang="en-US" sz="2400" dirty="0" smtClean="0"/>
              <a:t>Examples of standards that informed each claim include:</a:t>
            </a:r>
          </a:p>
          <a:p>
            <a:pPr lvl="1"/>
            <a:r>
              <a:rPr lang="en-US" sz="2400" dirty="0" smtClean="0"/>
              <a:t>Claim 1: Standard 4.NBT.A.3 – Use place value understanding to round multi-digit whole numbers to any place.</a:t>
            </a:r>
          </a:p>
          <a:p>
            <a:pPr lvl="1"/>
            <a:r>
              <a:rPr lang="en-US" sz="2400" dirty="0" smtClean="0"/>
              <a:t>Claim 2: Standard 6.RP.A.3b – Solve unit rate problems including those involving unit pricing and constant speed.</a:t>
            </a:r>
          </a:p>
          <a:p>
            <a:pPr lvl="1"/>
            <a:r>
              <a:rPr lang="en-US" sz="2400" dirty="0" smtClean="0"/>
              <a:t>Claim 3: Standard 8.G.B.6 – Explain a proof of the Pythagorean Theorem and its converse.</a:t>
            </a:r>
          </a:p>
          <a:p>
            <a:pPr lvl="1"/>
            <a:r>
              <a:rPr lang="en-US" sz="2400" dirty="0" smtClean="0"/>
              <a:t>Claim 4: Standard N-Q.A.2 – Define appropriate quantities for the purpose of descriptive modeling.</a:t>
            </a:r>
            <a:endParaRPr lang="en-US" sz="2400" dirty="0"/>
          </a:p>
        </p:txBody>
      </p:sp>
    </p:spTree>
    <p:extLst>
      <p:ext uri="{BB962C8B-B14F-4D97-AF65-F5344CB8AC3E}">
        <p14:creationId xmlns:p14="http://schemas.microsoft.com/office/powerpoint/2010/main" val="11671330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information about the focus clusters and standards for Claims 2, 3, and 4</a:t>
            </a:r>
            <a:endParaRPr lang="en-US" dirty="0"/>
          </a:p>
        </p:txBody>
      </p:sp>
      <p:sp>
        <p:nvSpPr>
          <p:cNvPr id="3" name="Content Placeholder 2"/>
          <p:cNvSpPr>
            <a:spLocks noGrp="1"/>
          </p:cNvSpPr>
          <p:nvPr>
            <p:ph idx="1"/>
          </p:nvPr>
        </p:nvSpPr>
        <p:spPr/>
        <p:txBody>
          <a:bodyPr>
            <a:normAutofit/>
          </a:bodyPr>
          <a:lstStyle/>
          <a:p>
            <a:r>
              <a:rPr lang="en-US" sz="2800" dirty="0" smtClean="0"/>
              <a:t>Claim-specific documents</a:t>
            </a:r>
          </a:p>
          <a:p>
            <a:pPr lvl="1"/>
            <a:r>
              <a:rPr lang="en-US" sz="2600" dirty="0" smtClean="0"/>
              <a:t>Available at: </a:t>
            </a:r>
            <a:r>
              <a:rPr lang="en-US" sz="2400" u="sng" dirty="0" smtClean="0">
                <a:solidFill>
                  <a:schemeClr val="tx1"/>
                </a:solidFill>
                <a:hlinkClick r:id="rId3"/>
              </a:rPr>
              <a:t>http</a:t>
            </a:r>
            <a:r>
              <a:rPr lang="en-US" sz="2400" u="sng" dirty="0">
                <a:solidFill>
                  <a:schemeClr val="tx1"/>
                </a:solidFill>
                <a:hlinkClick r:id="rId3"/>
              </a:rPr>
              <a:t>://www.smarterbalanced.org/smarter-balanced-assessments/#</a:t>
            </a:r>
            <a:r>
              <a:rPr lang="en-US" sz="2400" u="sng" dirty="0" smtClean="0">
                <a:solidFill>
                  <a:schemeClr val="tx1"/>
                </a:solidFill>
                <a:hlinkClick r:id="rId3"/>
              </a:rPr>
              <a:t>item</a:t>
            </a:r>
            <a:endParaRPr lang="en-US" sz="2400" dirty="0">
              <a:solidFill>
                <a:schemeClr val="tx1"/>
              </a:solidFill>
            </a:endParaRPr>
          </a:p>
        </p:txBody>
      </p:sp>
    </p:spTree>
    <p:extLst>
      <p:ext uri="{BB962C8B-B14F-4D97-AF65-F5344CB8AC3E}">
        <p14:creationId xmlns:p14="http://schemas.microsoft.com/office/powerpoint/2010/main" val="316830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Claims and the mathematics practices</a:t>
            </a:r>
            <a:endParaRPr lang="en-US" dirty="0"/>
          </a:p>
        </p:txBody>
      </p:sp>
      <p:sp>
        <p:nvSpPr>
          <p:cNvPr id="3" name="Content Placeholder 2"/>
          <p:cNvSpPr>
            <a:spLocks noGrp="1"/>
          </p:cNvSpPr>
          <p:nvPr>
            <p:ph idx="1"/>
          </p:nvPr>
        </p:nvSpPr>
        <p:spPr>
          <a:xfrm>
            <a:off x="939115" y="1905000"/>
            <a:ext cx="10762734" cy="4290428"/>
          </a:xfrm>
        </p:spPr>
        <p:txBody>
          <a:bodyPr>
            <a:noAutofit/>
          </a:bodyPr>
          <a:lstStyle/>
          <a:p>
            <a:r>
              <a:rPr lang="en-US" sz="2400" dirty="0"/>
              <a:t>Practice 1 - Makes sense of problems and persevere in solving them</a:t>
            </a:r>
          </a:p>
          <a:p>
            <a:r>
              <a:rPr lang="en-US" sz="2400" dirty="0"/>
              <a:t>Practice 2 - Reason abstractly and quantitatively</a:t>
            </a:r>
          </a:p>
          <a:p>
            <a:r>
              <a:rPr lang="en-US" sz="2400" dirty="0"/>
              <a:t>Practice 3 - Construct viable arguments and critique the reasoning of others</a:t>
            </a:r>
          </a:p>
          <a:p>
            <a:r>
              <a:rPr lang="en-US" sz="2400" dirty="0"/>
              <a:t>Practice 4 - Model with mathematics</a:t>
            </a:r>
          </a:p>
          <a:p>
            <a:r>
              <a:rPr lang="en-US" sz="2400" dirty="0"/>
              <a:t>Practice 5 - Use appropriate tools strategically</a:t>
            </a:r>
          </a:p>
          <a:p>
            <a:r>
              <a:rPr lang="en-US" sz="2400" dirty="0"/>
              <a:t>Practice 6 - Attend to precision</a:t>
            </a:r>
          </a:p>
          <a:p>
            <a:r>
              <a:rPr lang="en-US" sz="2400" dirty="0"/>
              <a:t>Practice 7 - Look for and make use of structure</a:t>
            </a:r>
          </a:p>
          <a:p>
            <a:r>
              <a:rPr lang="en-US" sz="2400" dirty="0"/>
              <a:t>Practice 8 - Look for and express regularity in repeated reasoning </a:t>
            </a:r>
          </a:p>
        </p:txBody>
      </p:sp>
    </p:spTree>
    <p:extLst>
      <p:ext uri="{BB962C8B-B14F-4D97-AF65-F5344CB8AC3E}">
        <p14:creationId xmlns:p14="http://schemas.microsoft.com/office/powerpoint/2010/main" val="4287043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1</a:t>
            </a:r>
            <a:endParaRPr lang="en-US" dirty="0"/>
          </a:p>
        </p:txBody>
      </p:sp>
      <p:sp>
        <p:nvSpPr>
          <p:cNvPr id="3" name="Content Placeholder 2"/>
          <p:cNvSpPr>
            <a:spLocks noGrp="1"/>
          </p:cNvSpPr>
          <p:nvPr>
            <p:ph idx="1"/>
          </p:nvPr>
        </p:nvSpPr>
        <p:spPr>
          <a:xfrm>
            <a:off x="2465644" y="1466336"/>
            <a:ext cx="8915400" cy="3777622"/>
          </a:xfrm>
        </p:spPr>
        <p:txBody>
          <a:bodyPr>
            <a:normAutofit/>
          </a:bodyPr>
          <a:lstStyle/>
          <a:p>
            <a:r>
              <a:rPr lang="en-US" sz="2400" dirty="0" smtClean="0"/>
              <a:t>Claim 1 – Concepts and Procedures</a:t>
            </a:r>
          </a:p>
          <a:p>
            <a:pPr lvl="1"/>
            <a:r>
              <a:rPr lang="en-US" sz="2400" dirty="0" smtClean="0"/>
              <a:t>Practice </a:t>
            </a:r>
            <a:r>
              <a:rPr lang="en-US" sz="2400" dirty="0"/>
              <a:t>5 - Use appropriate tools </a:t>
            </a:r>
            <a:r>
              <a:rPr lang="en-US" sz="2400" dirty="0" smtClean="0"/>
              <a:t>strategically</a:t>
            </a:r>
            <a:endParaRPr lang="en-US" sz="2400" dirty="0"/>
          </a:p>
          <a:p>
            <a:pPr lvl="1"/>
            <a:r>
              <a:rPr lang="en-US" sz="2400" dirty="0"/>
              <a:t>Practice 6 - Attend to precision</a:t>
            </a:r>
          </a:p>
          <a:p>
            <a:pPr lvl="1"/>
            <a:r>
              <a:rPr lang="en-US" sz="2400" dirty="0"/>
              <a:t>Practice 7 - Look for and make use of structure</a:t>
            </a:r>
          </a:p>
          <a:p>
            <a:pPr lvl="1"/>
            <a:r>
              <a:rPr lang="en-US" sz="2400" dirty="0"/>
              <a:t>Practice 8 - Look for and express regularity in repeated reasoning </a:t>
            </a:r>
          </a:p>
          <a:p>
            <a:pPr marL="457200" lvl="1" indent="0">
              <a:buNone/>
            </a:pPr>
            <a:r>
              <a:rPr lang="en-US" sz="2200" dirty="0" smtClean="0"/>
              <a:t> </a:t>
            </a:r>
            <a:endParaRPr lang="en-US" sz="2200" dirty="0"/>
          </a:p>
        </p:txBody>
      </p:sp>
    </p:spTree>
    <p:extLst>
      <p:ext uri="{BB962C8B-B14F-4D97-AF65-F5344CB8AC3E}">
        <p14:creationId xmlns:p14="http://schemas.microsoft.com/office/powerpoint/2010/main" val="4235656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2</a:t>
            </a:r>
            <a:endParaRPr lang="en-US" dirty="0"/>
          </a:p>
        </p:txBody>
      </p:sp>
      <p:sp>
        <p:nvSpPr>
          <p:cNvPr id="3" name="Content Placeholder 2"/>
          <p:cNvSpPr>
            <a:spLocks noGrp="1"/>
          </p:cNvSpPr>
          <p:nvPr>
            <p:ph idx="1"/>
          </p:nvPr>
        </p:nvSpPr>
        <p:spPr>
          <a:xfrm>
            <a:off x="2379147" y="1602259"/>
            <a:ext cx="8915400" cy="3777622"/>
          </a:xfrm>
        </p:spPr>
        <p:txBody>
          <a:bodyPr>
            <a:normAutofit/>
          </a:bodyPr>
          <a:lstStyle/>
          <a:p>
            <a:r>
              <a:rPr lang="en-US" sz="2400" dirty="0" smtClean="0"/>
              <a:t>Claim 2 – Problem Solving</a:t>
            </a:r>
          </a:p>
          <a:p>
            <a:pPr lvl="1"/>
            <a:r>
              <a:rPr lang="en-US" sz="2400" dirty="0" smtClean="0"/>
              <a:t>Practice </a:t>
            </a:r>
            <a:r>
              <a:rPr lang="en-US" sz="2400" dirty="0"/>
              <a:t>1 - Makes sense of problems and persevere in solving them</a:t>
            </a:r>
          </a:p>
          <a:p>
            <a:pPr lvl="1"/>
            <a:r>
              <a:rPr lang="en-US" sz="2400" dirty="0" smtClean="0"/>
              <a:t>Practice </a:t>
            </a:r>
            <a:r>
              <a:rPr lang="en-US" sz="2400" dirty="0"/>
              <a:t>5 - Use appropriate tools </a:t>
            </a:r>
            <a:r>
              <a:rPr lang="en-US" sz="2400" dirty="0" smtClean="0"/>
              <a:t>strategically</a:t>
            </a:r>
          </a:p>
          <a:p>
            <a:pPr lvl="1"/>
            <a:r>
              <a:rPr lang="en-US" sz="2400" dirty="0" smtClean="0"/>
              <a:t>Practice 7 – Look for and make use of structure</a:t>
            </a:r>
          </a:p>
          <a:p>
            <a:pPr lvl="1"/>
            <a:r>
              <a:rPr lang="en-US" sz="2400" dirty="0" smtClean="0"/>
              <a:t>Practice 8 – Look for and express regularity in repeated reasoning</a:t>
            </a:r>
          </a:p>
          <a:p>
            <a:pPr marL="457200" lvl="1" indent="0">
              <a:buNone/>
            </a:pPr>
            <a:endParaRPr lang="en-US" sz="2400" dirty="0" smtClean="0"/>
          </a:p>
          <a:p>
            <a:pPr lvl="1"/>
            <a:endParaRPr lang="en-US" sz="2400" dirty="0"/>
          </a:p>
          <a:p>
            <a:pPr lvl="1"/>
            <a:endParaRPr lang="en-US" sz="2400" dirty="0"/>
          </a:p>
        </p:txBody>
      </p:sp>
    </p:spTree>
    <p:extLst>
      <p:ext uri="{BB962C8B-B14F-4D97-AF65-F5344CB8AC3E}">
        <p14:creationId xmlns:p14="http://schemas.microsoft.com/office/powerpoint/2010/main" val="4127629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3</a:t>
            </a:r>
            <a:endParaRPr lang="en-US" dirty="0"/>
          </a:p>
        </p:txBody>
      </p:sp>
      <p:sp>
        <p:nvSpPr>
          <p:cNvPr id="3" name="Content Placeholder 2"/>
          <p:cNvSpPr>
            <a:spLocks noGrp="1"/>
          </p:cNvSpPr>
          <p:nvPr>
            <p:ph idx="1"/>
          </p:nvPr>
        </p:nvSpPr>
        <p:spPr>
          <a:xfrm>
            <a:off x="2589212" y="1562100"/>
            <a:ext cx="8915400" cy="3777622"/>
          </a:xfrm>
        </p:spPr>
        <p:txBody>
          <a:bodyPr/>
          <a:lstStyle/>
          <a:p>
            <a:r>
              <a:rPr lang="en-US" sz="2400" dirty="0" smtClean="0"/>
              <a:t>Claim 3 – Communicating Reasoning</a:t>
            </a:r>
          </a:p>
          <a:p>
            <a:pPr lvl="1"/>
            <a:r>
              <a:rPr lang="en-US" sz="2400" dirty="0"/>
              <a:t>Practice 3 - Construct viable arguments and critique the reasoning of others</a:t>
            </a:r>
          </a:p>
          <a:p>
            <a:pPr lvl="1"/>
            <a:r>
              <a:rPr lang="en-US" sz="2400" dirty="0"/>
              <a:t>Practice 6 - Attend to precision</a:t>
            </a:r>
          </a:p>
          <a:p>
            <a:endParaRPr lang="en-US" dirty="0" smtClean="0"/>
          </a:p>
          <a:p>
            <a:pPr marL="0" indent="0">
              <a:buNone/>
            </a:pPr>
            <a:endParaRPr lang="en-US" dirty="0"/>
          </a:p>
        </p:txBody>
      </p:sp>
    </p:spTree>
    <p:extLst>
      <p:ext uri="{BB962C8B-B14F-4D97-AF65-F5344CB8AC3E}">
        <p14:creationId xmlns:p14="http://schemas.microsoft.com/office/powerpoint/2010/main" val="3447673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4</a:t>
            </a:r>
            <a:endParaRPr lang="en-US" dirty="0"/>
          </a:p>
        </p:txBody>
      </p:sp>
      <p:sp>
        <p:nvSpPr>
          <p:cNvPr id="3" name="Content Placeholder 2"/>
          <p:cNvSpPr>
            <a:spLocks noGrp="1"/>
          </p:cNvSpPr>
          <p:nvPr>
            <p:ph idx="1"/>
          </p:nvPr>
        </p:nvSpPr>
        <p:spPr>
          <a:xfrm>
            <a:off x="2379147" y="1614617"/>
            <a:ext cx="8915400" cy="3777622"/>
          </a:xfrm>
        </p:spPr>
        <p:txBody>
          <a:bodyPr>
            <a:normAutofit/>
          </a:bodyPr>
          <a:lstStyle/>
          <a:p>
            <a:r>
              <a:rPr lang="en-US" sz="2400" dirty="0" smtClean="0"/>
              <a:t>Claim 4 – Modeling and Data Analysis</a:t>
            </a:r>
          </a:p>
          <a:p>
            <a:pPr lvl="1"/>
            <a:r>
              <a:rPr lang="en-US" sz="2400" dirty="0" smtClean="0"/>
              <a:t>Practice 2 – Reason abstractly and quantitatively</a:t>
            </a:r>
          </a:p>
          <a:p>
            <a:pPr lvl="1"/>
            <a:r>
              <a:rPr lang="en-US" sz="2400" dirty="0" smtClean="0"/>
              <a:t>Practice 4 – Model with mathematics</a:t>
            </a:r>
          </a:p>
          <a:p>
            <a:pPr lvl="1"/>
            <a:r>
              <a:rPr lang="en-US" sz="2400" dirty="0" smtClean="0"/>
              <a:t>Practice 5 – Use appropriate tools strategically</a:t>
            </a:r>
            <a:endParaRPr lang="en-US" sz="2400" dirty="0"/>
          </a:p>
        </p:txBody>
      </p:sp>
    </p:spTree>
    <p:extLst>
      <p:ext uri="{BB962C8B-B14F-4D97-AF65-F5344CB8AC3E}">
        <p14:creationId xmlns:p14="http://schemas.microsoft.com/office/powerpoint/2010/main" val="2994452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find more information about the relationship of claims and practices</a:t>
            </a:r>
            <a:endParaRPr lang="en-US" dirty="0"/>
          </a:p>
        </p:txBody>
      </p:sp>
      <p:sp>
        <p:nvSpPr>
          <p:cNvPr id="3" name="Content Placeholder 2"/>
          <p:cNvSpPr>
            <a:spLocks noGrp="1"/>
          </p:cNvSpPr>
          <p:nvPr>
            <p:ph idx="1"/>
          </p:nvPr>
        </p:nvSpPr>
        <p:spPr/>
        <p:txBody>
          <a:bodyPr>
            <a:normAutofit/>
          </a:bodyPr>
          <a:lstStyle/>
          <a:p>
            <a:r>
              <a:rPr lang="en-US" sz="2400" dirty="0" smtClean="0"/>
              <a:t>Claim 1 through 4 videos</a:t>
            </a:r>
          </a:p>
          <a:p>
            <a:r>
              <a:rPr lang="en-US" sz="2400" dirty="0" smtClean="0"/>
              <a:t>Content Specifications</a:t>
            </a:r>
          </a:p>
          <a:p>
            <a:pPr lvl="1"/>
            <a:r>
              <a:rPr lang="en-US" sz="2200" dirty="0" smtClean="0"/>
              <a:t>Available at: </a:t>
            </a:r>
            <a:r>
              <a:rPr lang="en-US" sz="2400" u="sng" dirty="0" smtClean="0">
                <a:solidFill>
                  <a:schemeClr val="tx1"/>
                </a:solidFill>
                <a:hlinkClick r:id="rId3"/>
              </a:rPr>
              <a:t>http://www.smarterbalanced.org/assessments/development/</a:t>
            </a:r>
            <a:endParaRPr lang="en-US" sz="2400" dirty="0">
              <a:solidFill>
                <a:schemeClr val="tx1"/>
              </a:solidFill>
            </a:endParaRPr>
          </a:p>
        </p:txBody>
      </p:sp>
    </p:spTree>
    <p:extLst>
      <p:ext uri="{BB962C8B-B14F-4D97-AF65-F5344CB8AC3E}">
        <p14:creationId xmlns:p14="http://schemas.microsoft.com/office/powerpoint/2010/main" val="1576114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the claims inform assessment </a:t>
            </a:r>
            <a:endParaRPr lang="en-US" dirty="0"/>
          </a:p>
        </p:txBody>
      </p:sp>
      <p:sp>
        <p:nvSpPr>
          <p:cNvPr id="3" name="Content Placeholder 2"/>
          <p:cNvSpPr>
            <a:spLocks noGrp="1"/>
          </p:cNvSpPr>
          <p:nvPr>
            <p:ph idx="1"/>
          </p:nvPr>
        </p:nvSpPr>
        <p:spPr>
          <a:xfrm>
            <a:off x="2551112" y="1422400"/>
            <a:ext cx="8915400" cy="3777622"/>
          </a:xfrm>
        </p:spPr>
        <p:txBody>
          <a:bodyPr>
            <a:normAutofit/>
          </a:bodyPr>
          <a:lstStyle/>
          <a:p>
            <a:r>
              <a:rPr lang="en-US" sz="2400" dirty="0" smtClean="0"/>
              <a:t>The claims are what the summative assessment seeks to measure.</a:t>
            </a:r>
          </a:p>
          <a:p>
            <a:r>
              <a:rPr lang="en-US" sz="2400" dirty="0" smtClean="0"/>
              <a:t>The claims guide item development.</a:t>
            </a:r>
          </a:p>
          <a:p>
            <a:r>
              <a:rPr lang="en-US" sz="2400" dirty="0" smtClean="0"/>
              <a:t>The strong connections between the claims, standards, and practices ensure that students are assessed on the concepts, procedures, and application they should develop at each grade level.</a:t>
            </a:r>
            <a:endParaRPr lang="en-US" sz="2400" dirty="0"/>
          </a:p>
        </p:txBody>
      </p:sp>
    </p:spTree>
    <p:extLst>
      <p:ext uri="{BB962C8B-B14F-4D97-AF65-F5344CB8AC3E}">
        <p14:creationId xmlns:p14="http://schemas.microsoft.com/office/powerpoint/2010/main" val="39920640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1 informs instruction</a:t>
            </a:r>
            <a:endParaRPr lang="en-US" dirty="0"/>
          </a:p>
        </p:txBody>
      </p:sp>
      <p:sp>
        <p:nvSpPr>
          <p:cNvPr id="3" name="Content Placeholder 2"/>
          <p:cNvSpPr>
            <a:spLocks noGrp="1"/>
          </p:cNvSpPr>
          <p:nvPr>
            <p:ph idx="1"/>
          </p:nvPr>
        </p:nvSpPr>
        <p:spPr>
          <a:xfrm>
            <a:off x="2563812" y="1422400"/>
            <a:ext cx="8915400" cy="3777622"/>
          </a:xfrm>
        </p:spPr>
        <p:txBody>
          <a:bodyPr>
            <a:normAutofit/>
          </a:bodyPr>
          <a:lstStyle/>
          <a:p>
            <a:r>
              <a:rPr lang="en-US" sz="2400" dirty="0" smtClean="0"/>
              <a:t> Claim 1 – Concepts and Procedures</a:t>
            </a:r>
          </a:p>
          <a:p>
            <a:pPr lvl="1"/>
            <a:r>
              <a:rPr lang="en-US" sz="2400" dirty="0"/>
              <a:t> Students should </a:t>
            </a:r>
            <a:r>
              <a:rPr lang="en-US" sz="2400" dirty="0" smtClean="0"/>
              <a:t>have opportunities </a:t>
            </a:r>
            <a:r>
              <a:rPr lang="en-US" sz="2400" dirty="0"/>
              <a:t>to develop </a:t>
            </a:r>
            <a:r>
              <a:rPr lang="en-US" sz="2400" dirty="0" smtClean="0"/>
              <a:t>both:</a:t>
            </a:r>
          </a:p>
          <a:p>
            <a:pPr lvl="2"/>
            <a:r>
              <a:rPr lang="en-US" sz="2200" dirty="0" smtClean="0"/>
              <a:t>conceptual understanding</a:t>
            </a:r>
          </a:p>
          <a:p>
            <a:pPr lvl="2"/>
            <a:r>
              <a:rPr lang="en-US" sz="2200" dirty="0" smtClean="0"/>
              <a:t>procedural fluency</a:t>
            </a:r>
          </a:p>
          <a:p>
            <a:pPr lvl="1"/>
            <a:r>
              <a:rPr lang="en-US" sz="2400" dirty="0" smtClean="0"/>
              <a:t>Instructional </a:t>
            </a:r>
            <a:r>
              <a:rPr lang="en-US" sz="2400" dirty="0"/>
              <a:t>time </a:t>
            </a:r>
            <a:r>
              <a:rPr lang="en-US" sz="2400" dirty="0" smtClean="0"/>
              <a:t>must:</a:t>
            </a:r>
          </a:p>
          <a:p>
            <a:pPr lvl="2"/>
            <a:r>
              <a:rPr lang="en-US" sz="2200" dirty="0" smtClean="0"/>
              <a:t>explicitly organize and</a:t>
            </a:r>
            <a:r>
              <a:rPr lang="en-US" sz="2200" dirty="0"/>
              <a:t> </a:t>
            </a:r>
            <a:r>
              <a:rPr lang="en-US" sz="2200" dirty="0" smtClean="0"/>
              <a:t>connect </a:t>
            </a:r>
            <a:r>
              <a:rPr lang="en-US" sz="2200" dirty="0"/>
              <a:t>current learning to previous learning.</a:t>
            </a:r>
          </a:p>
          <a:p>
            <a:pPr lvl="1"/>
            <a:endParaRPr lang="en-US" sz="2400" dirty="0"/>
          </a:p>
        </p:txBody>
      </p:sp>
    </p:spTree>
    <p:extLst>
      <p:ext uri="{BB962C8B-B14F-4D97-AF65-F5344CB8AC3E}">
        <p14:creationId xmlns:p14="http://schemas.microsoft.com/office/powerpoint/2010/main" val="8859135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2 informs instruction</a:t>
            </a:r>
            <a:endParaRPr lang="en-US" dirty="0"/>
          </a:p>
        </p:txBody>
      </p:sp>
      <p:sp>
        <p:nvSpPr>
          <p:cNvPr id="3" name="Content Placeholder 2"/>
          <p:cNvSpPr>
            <a:spLocks noGrp="1"/>
          </p:cNvSpPr>
          <p:nvPr>
            <p:ph idx="1"/>
          </p:nvPr>
        </p:nvSpPr>
        <p:spPr>
          <a:xfrm>
            <a:off x="2592925" y="1799967"/>
            <a:ext cx="8915400" cy="3777622"/>
          </a:xfrm>
        </p:spPr>
        <p:txBody>
          <a:bodyPr>
            <a:normAutofit fontScale="92500" lnSpcReduction="10000"/>
          </a:bodyPr>
          <a:lstStyle/>
          <a:p>
            <a:r>
              <a:rPr lang="en-US" sz="2400" dirty="0" smtClean="0"/>
              <a:t>Claim 2 – Problem Solving</a:t>
            </a:r>
          </a:p>
          <a:p>
            <a:pPr lvl="1"/>
            <a:r>
              <a:rPr lang="en-US" sz="2400" dirty="0"/>
              <a:t> Students </a:t>
            </a:r>
            <a:r>
              <a:rPr lang="en-US" sz="2400" dirty="0" smtClean="0"/>
              <a:t>should:</a:t>
            </a:r>
          </a:p>
          <a:p>
            <a:pPr lvl="2"/>
            <a:r>
              <a:rPr lang="en-US" sz="2200" dirty="0" smtClean="0"/>
              <a:t> use mathematics </a:t>
            </a:r>
            <a:r>
              <a:rPr lang="en-US" sz="2200" dirty="0"/>
              <a:t>to solve a variety of </a:t>
            </a:r>
            <a:r>
              <a:rPr lang="en-US" sz="2200" dirty="0" smtClean="0"/>
              <a:t>problems.</a:t>
            </a:r>
          </a:p>
          <a:p>
            <a:pPr lvl="2"/>
            <a:r>
              <a:rPr lang="en-US" sz="2200" dirty="0" smtClean="0"/>
              <a:t>use </a:t>
            </a:r>
            <a:r>
              <a:rPr lang="en-US" sz="2200" dirty="0"/>
              <a:t>of a variety of </a:t>
            </a:r>
            <a:r>
              <a:rPr lang="en-US" sz="2200" dirty="0" smtClean="0"/>
              <a:t>strategies</a:t>
            </a:r>
          </a:p>
          <a:p>
            <a:pPr lvl="2"/>
            <a:r>
              <a:rPr lang="en-US" sz="2200" dirty="0" smtClean="0"/>
              <a:t>choose a path to </a:t>
            </a:r>
            <a:r>
              <a:rPr lang="en-US" sz="2200" dirty="0"/>
              <a:t>find a solution, not follow a pre-determined path</a:t>
            </a:r>
            <a:r>
              <a:rPr lang="en-US" sz="2200" dirty="0" smtClean="0"/>
              <a:t>.</a:t>
            </a:r>
          </a:p>
          <a:p>
            <a:pPr lvl="1"/>
            <a:r>
              <a:rPr lang="en-US" sz="2400" dirty="0" smtClean="0"/>
              <a:t>Teachers should:</a:t>
            </a:r>
          </a:p>
          <a:p>
            <a:pPr lvl="2"/>
            <a:r>
              <a:rPr lang="en-US" sz="2200" dirty="0"/>
              <a:t>m</a:t>
            </a:r>
            <a:r>
              <a:rPr lang="en-US" sz="2200" dirty="0" smtClean="0"/>
              <a:t>onitor student progress</a:t>
            </a:r>
          </a:p>
          <a:p>
            <a:pPr lvl="2"/>
            <a:r>
              <a:rPr lang="en-US" sz="2200" dirty="0"/>
              <a:t>g</a:t>
            </a:r>
            <a:r>
              <a:rPr lang="en-US" sz="2200" dirty="0" smtClean="0"/>
              <a:t>uide comparisons of solution methods</a:t>
            </a:r>
            <a:endParaRPr lang="en-US" sz="2200" dirty="0"/>
          </a:p>
          <a:p>
            <a:pPr marL="457200" lvl="1" indent="0">
              <a:buNone/>
            </a:pPr>
            <a:endParaRPr lang="en-US" sz="2400" dirty="0"/>
          </a:p>
        </p:txBody>
      </p:sp>
    </p:spTree>
    <p:extLst>
      <p:ext uri="{BB962C8B-B14F-4D97-AF65-F5344CB8AC3E}">
        <p14:creationId xmlns:p14="http://schemas.microsoft.com/office/powerpoint/2010/main" val="42102288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3 informs instruction</a:t>
            </a:r>
            <a:endParaRPr lang="en-US" dirty="0"/>
          </a:p>
        </p:txBody>
      </p:sp>
      <p:sp>
        <p:nvSpPr>
          <p:cNvPr id="3" name="Content Placeholder 2"/>
          <p:cNvSpPr>
            <a:spLocks noGrp="1"/>
          </p:cNvSpPr>
          <p:nvPr>
            <p:ph idx="1"/>
          </p:nvPr>
        </p:nvSpPr>
        <p:spPr>
          <a:xfrm>
            <a:off x="2589212" y="1651000"/>
            <a:ext cx="8915400" cy="3777622"/>
          </a:xfrm>
        </p:spPr>
        <p:txBody>
          <a:bodyPr>
            <a:normAutofit/>
          </a:bodyPr>
          <a:lstStyle/>
          <a:p>
            <a:r>
              <a:rPr lang="en-US" sz="2400" dirty="0" smtClean="0"/>
              <a:t>Claim 3 – Communicating Reasoning</a:t>
            </a:r>
          </a:p>
          <a:p>
            <a:pPr lvl="1"/>
            <a:r>
              <a:rPr lang="en-US" sz="2400" dirty="0" smtClean="0"/>
              <a:t>Student should experience:</a:t>
            </a:r>
          </a:p>
          <a:p>
            <a:pPr lvl="2"/>
            <a:r>
              <a:rPr lang="en-US" sz="2200" dirty="0"/>
              <a:t>v</a:t>
            </a:r>
            <a:r>
              <a:rPr lang="en-US" sz="2200" dirty="0" smtClean="0"/>
              <a:t>erbal discourse</a:t>
            </a:r>
          </a:p>
          <a:p>
            <a:pPr lvl="2"/>
            <a:r>
              <a:rPr lang="en-US" sz="2200" dirty="0"/>
              <a:t>w</a:t>
            </a:r>
            <a:r>
              <a:rPr lang="en-US" sz="2200" dirty="0" smtClean="0"/>
              <a:t>ritten discourse</a:t>
            </a:r>
          </a:p>
          <a:p>
            <a:pPr lvl="1"/>
            <a:r>
              <a:rPr lang="en-US" sz="2400" dirty="0" smtClean="0"/>
              <a:t>Teachers </a:t>
            </a:r>
            <a:r>
              <a:rPr lang="en-US" sz="2400" dirty="0"/>
              <a:t>need </a:t>
            </a:r>
            <a:r>
              <a:rPr lang="en-US" sz="2400" dirty="0" smtClean="0"/>
              <a:t>to:</a:t>
            </a:r>
          </a:p>
          <a:p>
            <a:pPr lvl="2"/>
            <a:r>
              <a:rPr lang="en-US" sz="2200" dirty="0" smtClean="0"/>
              <a:t>guide student when </a:t>
            </a:r>
            <a:r>
              <a:rPr lang="en-US" sz="2200" dirty="0"/>
              <a:t>constructing and evaluating arguments.</a:t>
            </a:r>
          </a:p>
          <a:p>
            <a:pPr lvl="1"/>
            <a:endParaRPr lang="en-US" sz="2400" dirty="0"/>
          </a:p>
        </p:txBody>
      </p:sp>
    </p:spTree>
    <p:extLst>
      <p:ext uri="{BB962C8B-B14F-4D97-AF65-F5344CB8AC3E}">
        <p14:creationId xmlns:p14="http://schemas.microsoft.com/office/powerpoint/2010/main" val="31012006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4 informs instruction</a:t>
            </a:r>
            <a:endParaRPr lang="en-US" dirty="0"/>
          </a:p>
        </p:txBody>
      </p:sp>
      <p:sp>
        <p:nvSpPr>
          <p:cNvPr id="3" name="Content Placeholder 2"/>
          <p:cNvSpPr>
            <a:spLocks noGrp="1"/>
          </p:cNvSpPr>
          <p:nvPr>
            <p:ph idx="1"/>
          </p:nvPr>
        </p:nvSpPr>
        <p:spPr>
          <a:xfrm>
            <a:off x="2589212" y="1701113"/>
            <a:ext cx="8915400" cy="3777622"/>
          </a:xfrm>
        </p:spPr>
        <p:txBody>
          <a:bodyPr>
            <a:normAutofit/>
          </a:bodyPr>
          <a:lstStyle/>
          <a:p>
            <a:r>
              <a:rPr lang="en-US" sz="2400" dirty="0" smtClean="0"/>
              <a:t>Claim 4 – Modeling and Data Analysis</a:t>
            </a:r>
          </a:p>
          <a:p>
            <a:pPr lvl="1"/>
            <a:r>
              <a:rPr lang="en-US" sz="2400" dirty="0" smtClean="0"/>
              <a:t>Students should:</a:t>
            </a:r>
          </a:p>
          <a:p>
            <a:pPr lvl="2"/>
            <a:r>
              <a:rPr lang="en-US" sz="2200" dirty="0" smtClean="0"/>
              <a:t>Apply mathematics to real-world situations</a:t>
            </a:r>
          </a:p>
          <a:p>
            <a:pPr lvl="2"/>
            <a:r>
              <a:rPr lang="en-US" sz="2200" dirty="0" smtClean="0"/>
              <a:t>analyze and solve problems</a:t>
            </a:r>
          </a:p>
          <a:p>
            <a:pPr lvl="2"/>
            <a:r>
              <a:rPr lang="en-US" sz="2200" dirty="0" smtClean="0"/>
              <a:t>formalizing a problem that is not fully formed</a:t>
            </a:r>
          </a:p>
          <a:p>
            <a:pPr lvl="1"/>
            <a:r>
              <a:rPr lang="en-US" sz="2400" dirty="0" smtClean="0"/>
              <a:t>Teachers can:</a:t>
            </a:r>
          </a:p>
          <a:p>
            <a:pPr lvl="2"/>
            <a:r>
              <a:rPr lang="en-US" sz="2200" dirty="0"/>
              <a:t>a</a:t>
            </a:r>
            <a:r>
              <a:rPr lang="en-US" sz="2200" dirty="0" smtClean="0"/>
              <a:t>llow students to engage in “productive struggle”</a:t>
            </a:r>
            <a:endParaRPr lang="en-US" sz="2200" dirty="0"/>
          </a:p>
        </p:txBody>
      </p:sp>
    </p:spTree>
    <p:extLst>
      <p:ext uri="{BB962C8B-B14F-4D97-AF65-F5344CB8AC3E}">
        <p14:creationId xmlns:p14="http://schemas.microsoft.com/office/powerpoint/2010/main" val="29648001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Claims 1- 4</a:t>
            </a:r>
            <a:br>
              <a:rPr lang="en-US" dirty="0" smtClean="0"/>
            </a:br>
            <a:r>
              <a:rPr lang="en-US" dirty="0" smtClean="0"/>
              <a:t>Multiplying fractions</a:t>
            </a:r>
            <a:endParaRPr lang="en-US" dirty="0"/>
          </a:p>
        </p:txBody>
      </p:sp>
      <mc:AlternateContent xmlns:mc="http://schemas.openxmlformats.org/markup-compatibility/2006" xmlns:a14="http://schemas.microsoft.com/office/drawing/2010/main">
        <mc:Choice Requires="a14">
          <p:graphicFrame>
            <p:nvGraphicFramePr>
              <p:cNvPr id="4" name="Content Placeholder 3" descr="A table with 4 columns and 2 rows" title="Claim Comparison"/>
              <p:cNvGraphicFramePr>
                <a:graphicFrameLocks noGrp="1"/>
              </p:cNvGraphicFramePr>
              <p:nvPr>
                <p:ph idx="1"/>
                <p:extLst>
                  <p:ext uri="{D42A27DB-BD31-4B8C-83A1-F6EECF244321}">
                    <p14:modId xmlns:p14="http://schemas.microsoft.com/office/powerpoint/2010/main" val="2087593150"/>
                  </p:ext>
                </p:extLst>
              </p:nvPr>
            </p:nvGraphicFramePr>
            <p:xfrm>
              <a:off x="790222" y="1817508"/>
              <a:ext cx="11176000" cy="4710292"/>
            </p:xfrm>
            <a:graphic>
              <a:graphicData uri="http://schemas.openxmlformats.org/drawingml/2006/table">
                <a:tbl>
                  <a:tblPr firstRow="1" bandRow="1">
                    <a:tableStyleId>{5C22544A-7EE6-4342-B048-85BDC9FD1C3A}</a:tableStyleId>
                  </a:tblPr>
                  <a:tblGrid>
                    <a:gridCol w="1286934">
                      <a:extLst>
                        <a:ext uri="{9D8B030D-6E8A-4147-A177-3AD203B41FA5}">
                          <a16:colId xmlns:a16="http://schemas.microsoft.com/office/drawing/2014/main" val="20000"/>
                        </a:ext>
                      </a:extLst>
                    </a:gridCol>
                    <a:gridCol w="4907844">
                      <a:extLst>
                        <a:ext uri="{9D8B030D-6E8A-4147-A177-3AD203B41FA5}">
                          <a16:colId xmlns:a16="http://schemas.microsoft.com/office/drawing/2014/main" val="20001"/>
                        </a:ext>
                      </a:extLst>
                    </a:gridCol>
                    <a:gridCol w="2187222">
                      <a:extLst>
                        <a:ext uri="{9D8B030D-6E8A-4147-A177-3AD203B41FA5}">
                          <a16:colId xmlns:a16="http://schemas.microsoft.com/office/drawing/2014/main" val="20002"/>
                        </a:ext>
                      </a:extLst>
                    </a:gridCol>
                    <a:gridCol w="2794000">
                      <a:extLst>
                        <a:ext uri="{9D8B030D-6E8A-4147-A177-3AD203B41FA5}">
                          <a16:colId xmlns:a16="http://schemas.microsoft.com/office/drawing/2014/main" val="20003"/>
                        </a:ext>
                      </a:extLst>
                    </a:gridCol>
                  </a:tblGrid>
                  <a:tr h="664970">
                    <a:tc>
                      <a:txBody>
                        <a:bodyPr/>
                        <a:lstStyle/>
                        <a:p>
                          <a:pPr algn="ctr"/>
                          <a:r>
                            <a:rPr lang="en-US" dirty="0" smtClean="0"/>
                            <a:t>Claim 1</a:t>
                          </a:r>
                          <a:endParaRPr lang="en-US" dirty="0"/>
                        </a:p>
                      </a:txBody>
                      <a:tcPr/>
                    </a:tc>
                    <a:tc>
                      <a:txBody>
                        <a:bodyPr/>
                        <a:lstStyle/>
                        <a:p>
                          <a:pPr algn="ctr"/>
                          <a:r>
                            <a:rPr lang="en-US" dirty="0" smtClean="0"/>
                            <a:t>Claim 2</a:t>
                          </a:r>
                          <a:endParaRPr lang="en-US" dirty="0"/>
                        </a:p>
                      </a:txBody>
                      <a:tcPr/>
                    </a:tc>
                    <a:tc>
                      <a:txBody>
                        <a:bodyPr/>
                        <a:lstStyle/>
                        <a:p>
                          <a:pPr algn="ctr"/>
                          <a:r>
                            <a:rPr lang="en-US" dirty="0" smtClean="0"/>
                            <a:t>Claim 3</a:t>
                          </a:r>
                          <a:endParaRPr lang="en-US" dirty="0"/>
                        </a:p>
                      </a:txBody>
                      <a:tcPr/>
                    </a:tc>
                    <a:tc>
                      <a:txBody>
                        <a:bodyPr/>
                        <a:lstStyle/>
                        <a:p>
                          <a:pPr algn="ctr"/>
                          <a:r>
                            <a:rPr lang="en-US" dirty="0" smtClean="0"/>
                            <a:t>Claim 4</a:t>
                          </a:r>
                          <a:endParaRPr lang="en-US" dirty="0"/>
                        </a:p>
                      </a:txBody>
                      <a:tcPr/>
                    </a:tc>
                    <a:extLst>
                      <a:ext uri="{0D108BD9-81ED-4DB2-BD59-A6C34878D82A}">
                        <a16:rowId xmlns:a16="http://schemas.microsoft.com/office/drawing/2014/main" val="10000"/>
                      </a:ext>
                    </a:extLst>
                  </a:tr>
                  <a:tr h="4045322">
                    <a:tc>
                      <a:txBody>
                        <a:bodyPr/>
                        <a:lstStyle/>
                        <a:p>
                          <a:pPr algn="ctr"/>
                          <a:endParaRPr lang="en-US" dirty="0" smtClean="0"/>
                        </a:p>
                        <a:p>
                          <a:pPr algn="ct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6</m:t>
                                  </m:r>
                                </m:den>
                              </m:f>
                            </m:oMath>
                          </a14:m>
                          <a:r>
                            <a:rPr lang="en-US" dirty="0" smtClean="0"/>
                            <a:t>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 </m:t>
                              </m:r>
                              <m:f>
                                <m:fPr>
                                  <m:ctrlPr>
                                    <a:rPr lang="en-US" b="0" i="1" dirty="0" smtClean="0">
                                      <a:latin typeface="Cambria Math" panose="02040503050406030204" pitchFamily="18" charset="0"/>
                                      <a:ea typeface="Cambria Math" panose="02040503050406030204" pitchFamily="18" charset="0"/>
                                    </a:rPr>
                                  </m:ctrlPr>
                                </m:fPr>
                                <m:num>
                                  <m:r>
                                    <a:rPr lang="en-US" b="0" i="1" dirty="0" smtClean="0">
                                      <a:latin typeface="Cambria Math" panose="02040503050406030204" pitchFamily="18" charset="0"/>
                                      <a:ea typeface="Cambria Math" panose="02040503050406030204" pitchFamily="18" charset="0"/>
                                    </a:rPr>
                                    <m:t>1</m:t>
                                  </m:r>
                                </m:num>
                                <m:den>
                                  <m:r>
                                    <a:rPr lang="en-US" b="0" i="1" dirty="0" smtClean="0">
                                      <a:latin typeface="Cambria Math" panose="02040503050406030204" pitchFamily="18" charset="0"/>
                                      <a:ea typeface="Cambria Math" panose="02040503050406030204" pitchFamily="18" charset="0"/>
                                    </a:rPr>
                                    <m:t>2</m:t>
                                  </m:r>
                                </m:den>
                              </m:f>
                            </m:oMath>
                          </a14:m>
                          <a:endParaRPr lang="en-US" dirty="0"/>
                        </a:p>
                      </a:txBody>
                      <a:tcPr/>
                    </a:tc>
                    <a:tc>
                      <a:txBody>
                        <a:bodyPr/>
                        <a:lstStyle/>
                        <a:p>
                          <a:r>
                            <a:rPr lang="en-US" dirty="0" smtClean="0"/>
                            <a:t>Nicolas is helping to paint a wall at a park</a:t>
                          </a:r>
                          <a:r>
                            <a:rPr lang="en-US" baseline="0" dirty="0" smtClean="0"/>
                            <a:t> near his house as part of a community service project. He had painted half of the wall yellow when the park director walked by and said, “This wall is supposed to be painted red.”</a:t>
                          </a:r>
                        </a:p>
                        <a:p>
                          <a:r>
                            <a:rPr lang="en-US" baseline="0" dirty="0" smtClean="0"/>
                            <a:t>Nicolas immediately started painting over the yellow portion of the wall. By the end of the day, he had repainted </a:t>
                          </a:r>
                          <a14:m>
                            <m:oMath xmlns:m="http://schemas.openxmlformats.org/officeDocument/2006/math">
                              <m:f>
                                <m:fPr>
                                  <m:ctrlPr>
                                    <a:rPr lang="en-US" i="1" baseline="0" smtClean="0">
                                      <a:latin typeface="Cambria Math" panose="02040503050406030204" pitchFamily="18" charset="0"/>
                                    </a:rPr>
                                  </m:ctrlPr>
                                </m:fPr>
                                <m:num>
                                  <m:r>
                                    <a:rPr lang="en-US" b="0" i="1" baseline="0" smtClean="0">
                                      <a:latin typeface="Cambria Math" panose="02040503050406030204" pitchFamily="18" charset="0"/>
                                    </a:rPr>
                                    <m:t>5</m:t>
                                  </m:r>
                                </m:num>
                                <m:den>
                                  <m:r>
                                    <a:rPr lang="en-US" b="0" i="1" baseline="0" smtClean="0">
                                      <a:latin typeface="Cambria Math" panose="02040503050406030204" pitchFamily="18" charset="0"/>
                                    </a:rPr>
                                    <m:t>6</m:t>
                                  </m:r>
                                </m:den>
                              </m:f>
                            </m:oMath>
                          </a14:m>
                          <a:r>
                            <a:rPr lang="en-US" dirty="0" smtClean="0"/>
                            <a:t> of the yellow portion red.</a:t>
                          </a:r>
                        </a:p>
                        <a:p>
                          <a:r>
                            <a:rPr lang="en-US" dirty="0" smtClean="0"/>
                            <a:t>What fraction of the entire wall is painted red at the end of the day?</a:t>
                          </a:r>
                          <a:endParaRPr lang="en-US" dirty="0"/>
                        </a:p>
                      </a:txBody>
                      <a:tcPr/>
                    </a:tc>
                    <a:tc>
                      <a:txBody>
                        <a:bodyPr/>
                        <a:lstStyle/>
                        <a:p>
                          <a:endParaRPr lang="en-US" dirty="0" smtClean="0"/>
                        </a:p>
                        <a:p>
                          <a:r>
                            <a:rPr lang="en-US" dirty="0" smtClean="0"/>
                            <a:t>Nicolas says that</a:t>
                          </a:r>
                          <a:r>
                            <a:rPr lang="en-US" baseline="0" dirty="0" smtClean="0"/>
                            <a:t> he</a:t>
                          </a:r>
                          <a:r>
                            <a:rPr lang="en-US" dirty="0" smtClean="0"/>
                            <a:t> has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7</m:t>
                                  </m:r>
                                </m:num>
                                <m:den>
                                  <m:r>
                                    <a:rPr lang="en-US" b="0" i="1" smtClean="0">
                                      <a:latin typeface="Cambria Math" panose="02040503050406030204" pitchFamily="18" charset="0"/>
                                    </a:rPr>
                                    <m:t>12</m:t>
                                  </m:r>
                                </m:den>
                              </m:f>
                            </m:oMath>
                          </a14:m>
                          <a:r>
                            <a:rPr lang="en-US" dirty="0" smtClean="0"/>
                            <a:t> of the wall left to paint</a:t>
                          </a:r>
                          <a:r>
                            <a:rPr lang="en-US" baseline="0" dirty="0" smtClean="0"/>
                            <a:t> red. Is he correct? Explain your reasoning.</a:t>
                          </a:r>
                          <a:endParaRPr lang="en-US" dirty="0"/>
                        </a:p>
                      </a:txBody>
                      <a:tcPr/>
                    </a:tc>
                    <a:tc>
                      <a:txBody>
                        <a:bodyPr/>
                        <a:lstStyle/>
                        <a:p>
                          <a:endParaRPr lang="en-US" dirty="0" smtClean="0"/>
                        </a:p>
                        <a:p>
                          <a:r>
                            <a:rPr lang="en-US" baseline="0" dirty="0" smtClean="0"/>
                            <a:t>Draw a model of the wall and indicate what part of the wall is painted red, what part is painted yellow and what remains to be painted at the end of the day.</a:t>
                          </a:r>
                          <a:endParaRPr lang="en-US" dirty="0"/>
                        </a:p>
                      </a:txBody>
                      <a:tcPr/>
                    </a:tc>
                    <a:extLst>
                      <a:ext uri="{0D108BD9-81ED-4DB2-BD59-A6C34878D82A}">
                        <a16:rowId xmlns:a16="http://schemas.microsoft.com/office/drawing/2014/main" val="10001"/>
                      </a:ext>
                    </a:extLst>
                  </a:tr>
                </a:tbl>
              </a:graphicData>
            </a:graphic>
          </p:graphicFrame>
        </mc:Choice>
        <mc:Fallback xmlns="">
          <p:graphicFrame>
            <p:nvGraphicFramePr>
              <p:cNvPr id="4" name="Content Placeholder 3" descr="A table with 4 columns and 2 rows" title="Claim Comparison"/>
              <p:cNvGraphicFramePr>
                <a:graphicFrameLocks noGrp="1"/>
              </p:cNvGraphicFramePr>
              <p:nvPr>
                <p:ph idx="1"/>
                <p:extLst>
                  <p:ext uri="{D42A27DB-BD31-4B8C-83A1-F6EECF244321}">
                    <p14:modId xmlns:p14="http://schemas.microsoft.com/office/powerpoint/2010/main" val="2087593150"/>
                  </p:ext>
                </p:extLst>
              </p:nvPr>
            </p:nvGraphicFramePr>
            <p:xfrm>
              <a:off x="790222" y="1817508"/>
              <a:ext cx="11176000" cy="4710292"/>
            </p:xfrm>
            <a:graphic>
              <a:graphicData uri="http://schemas.openxmlformats.org/drawingml/2006/table">
                <a:tbl>
                  <a:tblPr firstRow="1" bandRow="1">
                    <a:tableStyleId>{5C22544A-7EE6-4342-B048-85BDC9FD1C3A}</a:tableStyleId>
                  </a:tblPr>
                  <a:tblGrid>
                    <a:gridCol w="1286934">
                      <a:extLst>
                        <a:ext uri="{9D8B030D-6E8A-4147-A177-3AD203B41FA5}">
                          <a16:colId xmlns:a16="http://schemas.microsoft.com/office/drawing/2014/main" val="20000"/>
                        </a:ext>
                      </a:extLst>
                    </a:gridCol>
                    <a:gridCol w="4907844">
                      <a:extLst>
                        <a:ext uri="{9D8B030D-6E8A-4147-A177-3AD203B41FA5}">
                          <a16:colId xmlns:a16="http://schemas.microsoft.com/office/drawing/2014/main" val="20001"/>
                        </a:ext>
                      </a:extLst>
                    </a:gridCol>
                    <a:gridCol w="2187222">
                      <a:extLst>
                        <a:ext uri="{9D8B030D-6E8A-4147-A177-3AD203B41FA5}">
                          <a16:colId xmlns:a16="http://schemas.microsoft.com/office/drawing/2014/main" val="20002"/>
                        </a:ext>
                      </a:extLst>
                    </a:gridCol>
                    <a:gridCol w="2794000">
                      <a:extLst>
                        <a:ext uri="{9D8B030D-6E8A-4147-A177-3AD203B41FA5}">
                          <a16:colId xmlns:a16="http://schemas.microsoft.com/office/drawing/2014/main" val="20003"/>
                        </a:ext>
                      </a:extLst>
                    </a:gridCol>
                  </a:tblGrid>
                  <a:tr h="664970">
                    <a:tc>
                      <a:txBody>
                        <a:bodyPr/>
                        <a:lstStyle/>
                        <a:p>
                          <a:pPr algn="ctr"/>
                          <a:r>
                            <a:rPr lang="en-US" dirty="0" smtClean="0"/>
                            <a:t>Claim 1</a:t>
                          </a:r>
                          <a:endParaRPr lang="en-US" dirty="0"/>
                        </a:p>
                      </a:txBody>
                      <a:tcPr/>
                    </a:tc>
                    <a:tc>
                      <a:txBody>
                        <a:bodyPr/>
                        <a:lstStyle/>
                        <a:p>
                          <a:pPr algn="ctr"/>
                          <a:r>
                            <a:rPr lang="en-US" dirty="0" smtClean="0"/>
                            <a:t>Claim 2</a:t>
                          </a:r>
                          <a:endParaRPr lang="en-US" dirty="0"/>
                        </a:p>
                      </a:txBody>
                      <a:tcPr/>
                    </a:tc>
                    <a:tc>
                      <a:txBody>
                        <a:bodyPr/>
                        <a:lstStyle/>
                        <a:p>
                          <a:pPr algn="ctr"/>
                          <a:r>
                            <a:rPr lang="en-US" dirty="0" smtClean="0"/>
                            <a:t>Claim 3</a:t>
                          </a:r>
                          <a:endParaRPr lang="en-US" dirty="0"/>
                        </a:p>
                      </a:txBody>
                      <a:tcPr/>
                    </a:tc>
                    <a:tc>
                      <a:txBody>
                        <a:bodyPr/>
                        <a:lstStyle/>
                        <a:p>
                          <a:pPr algn="ctr"/>
                          <a:r>
                            <a:rPr lang="en-US" dirty="0" smtClean="0"/>
                            <a:t>Claim 4</a:t>
                          </a:r>
                          <a:endParaRPr lang="en-US" dirty="0"/>
                        </a:p>
                      </a:txBody>
                      <a:tcPr/>
                    </a:tc>
                    <a:extLst>
                      <a:ext uri="{0D108BD9-81ED-4DB2-BD59-A6C34878D82A}">
                        <a16:rowId xmlns:a16="http://schemas.microsoft.com/office/drawing/2014/main" val="10000"/>
                      </a:ext>
                    </a:extLst>
                  </a:tr>
                  <a:tr h="4045322">
                    <a:tc>
                      <a:txBody>
                        <a:bodyPr/>
                        <a:lstStyle/>
                        <a:p>
                          <a:endParaRPr lang="en-US"/>
                        </a:p>
                      </a:txBody>
                      <a:tcPr>
                        <a:blipFill>
                          <a:blip r:embed="rId3"/>
                          <a:stretch>
                            <a:fillRect l="-474" t="-17169" r="-771564" b="-301"/>
                          </a:stretch>
                        </a:blipFill>
                      </a:tcPr>
                    </a:tc>
                    <a:tc>
                      <a:txBody>
                        <a:bodyPr/>
                        <a:lstStyle/>
                        <a:p>
                          <a:endParaRPr lang="en-US"/>
                        </a:p>
                      </a:txBody>
                      <a:tcPr>
                        <a:blipFill>
                          <a:blip r:embed="rId3"/>
                          <a:stretch>
                            <a:fillRect l="-26303" t="-17169" r="-101985" b="-301"/>
                          </a:stretch>
                        </a:blipFill>
                      </a:tcPr>
                    </a:tc>
                    <a:tc>
                      <a:txBody>
                        <a:bodyPr/>
                        <a:lstStyle/>
                        <a:p>
                          <a:endParaRPr lang="en-US"/>
                        </a:p>
                      </a:txBody>
                      <a:tcPr>
                        <a:blipFill>
                          <a:blip r:embed="rId3"/>
                          <a:stretch>
                            <a:fillRect l="-283565" t="-17169" r="-128969" b="-301"/>
                          </a:stretch>
                        </a:blipFill>
                      </a:tcPr>
                    </a:tc>
                    <a:tc>
                      <a:txBody>
                        <a:bodyPr/>
                        <a:lstStyle/>
                        <a:p>
                          <a:endParaRPr lang="en-US" dirty="0" smtClean="0"/>
                        </a:p>
                        <a:p>
                          <a:r>
                            <a:rPr lang="en-US" baseline="0" dirty="0" smtClean="0"/>
                            <a:t>Draw a model of the wall and indicate what part of the wall is painted red, what part is painted yellow and what remains to be painted at the end of the day.</a:t>
                          </a:r>
                          <a:endParaRPr lang="en-US" dirty="0"/>
                        </a:p>
                      </a:txBody>
                      <a:tcPr/>
                    </a:tc>
                    <a:extLst>
                      <a:ext uri="{0D108BD9-81ED-4DB2-BD59-A6C34878D82A}">
                        <a16:rowId xmlns:a16="http://schemas.microsoft.com/office/drawing/2014/main" val="10001"/>
                      </a:ext>
                    </a:extLst>
                  </a:tr>
                </a:tbl>
              </a:graphicData>
            </a:graphic>
          </p:graphicFrame>
        </mc:Fallback>
      </mc:AlternateContent>
    </p:spTree>
    <p:extLst>
      <p:ext uri="{BB962C8B-B14F-4D97-AF65-F5344CB8AC3E}">
        <p14:creationId xmlns:p14="http://schemas.microsoft.com/office/powerpoint/2010/main" val="729948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Deep dive into examples</a:t>
            </a:r>
            <a:br>
              <a:rPr lang="en-US" dirty="0" smtClean="0"/>
            </a:br>
            <a:r>
              <a:rPr lang="en-US" dirty="0"/>
              <a:t/>
            </a:r>
            <a:br>
              <a:rPr lang="en-US" dirty="0"/>
            </a:br>
            <a:r>
              <a:rPr lang="en-US" dirty="0" smtClean="0"/>
              <a:t/>
            </a:r>
            <a:br>
              <a:rPr lang="en-US" dirty="0" smtClean="0"/>
            </a:br>
            <a:endParaRPr lang="en-US" dirty="0"/>
          </a:p>
        </p:txBody>
      </p:sp>
      <p:sp>
        <p:nvSpPr>
          <p:cNvPr id="3" name="Content Placeholder 2"/>
          <p:cNvSpPr>
            <a:spLocks noGrp="1"/>
          </p:cNvSpPr>
          <p:nvPr>
            <p:ph idx="1"/>
          </p:nvPr>
        </p:nvSpPr>
        <p:spPr>
          <a:xfrm>
            <a:off x="2589212" y="1386348"/>
            <a:ext cx="8915400" cy="4524874"/>
          </a:xfrm>
        </p:spPr>
        <p:txBody>
          <a:bodyPr>
            <a:normAutofit/>
          </a:bodyPr>
          <a:lstStyle/>
          <a:p>
            <a:r>
              <a:rPr lang="en-US" sz="2400" dirty="0" smtClean="0"/>
              <a:t> </a:t>
            </a:r>
            <a:r>
              <a:rPr lang="en-US" sz="2400" b="1" dirty="0" smtClean="0"/>
              <a:t>Illustrative Mathematics webpage –  </a:t>
            </a:r>
            <a:r>
              <a:rPr lang="en-US" sz="2400" u="sng" dirty="0">
                <a:hlinkClick r:id="rId3"/>
              </a:rPr>
              <a:t>https://</a:t>
            </a:r>
            <a:r>
              <a:rPr lang="en-US" sz="2400" u="sng" dirty="0" smtClean="0">
                <a:hlinkClick r:id="rId3"/>
              </a:rPr>
              <a:t>www.illustrativemathematics.org/</a:t>
            </a:r>
            <a:endParaRPr lang="en-US" sz="2400" u="sng" dirty="0"/>
          </a:p>
          <a:p>
            <a:pPr lvl="1"/>
            <a:r>
              <a:rPr lang="en-US" sz="2400" dirty="0" smtClean="0"/>
              <a:t>Provides activities at each grade level that cover all the claims and are aligned to the standards.</a:t>
            </a:r>
          </a:p>
          <a:p>
            <a:r>
              <a:rPr lang="en-US" sz="2400" b="1" dirty="0" smtClean="0"/>
              <a:t>Digital Library webpage – </a:t>
            </a:r>
            <a:br>
              <a:rPr lang="en-US" sz="2400" b="1" dirty="0" smtClean="0"/>
            </a:br>
            <a:r>
              <a:rPr lang="en-US" sz="2400" i="1" dirty="0" smtClean="0">
                <a:hlinkClick r:id="rId4"/>
              </a:rPr>
              <a:t>https://sbdigitallibrary.org/</a:t>
            </a:r>
            <a:endParaRPr lang="en-US" sz="2400" i="1" dirty="0"/>
          </a:p>
          <a:p>
            <a:pPr lvl="1"/>
            <a:r>
              <a:rPr lang="en-US" sz="2400" dirty="0" smtClean="0"/>
              <a:t>Provides teacher vetted activities and lessons that incorporate the formative assessment process and engage students with the skills described in the four claims.</a:t>
            </a:r>
          </a:p>
        </p:txBody>
      </p:sp>
    </p:spTree>
    <p:extLst>
      <p:ext uri="{BB962C8B-B14F-4D97-AF65-F5344CB8AC3E}">
        <p14:creationId xmlns:p14="http://schemas.microsoft.com/office/powerpoint/2010/main" val="421865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Further help</a:t>
            </a:r>
            <a:endParaRPr lang="en-US" dirty="0"/>
          </a:p>
        </p:txBody>
      </p:sp>
      <p:sp>
        <p:nvSpPr>
          <p:cNvPr id="3" name="Content Placeholder 2"/>
          <p:cNvSpPr>
            <a:spLocks noGrp="1"/>
          </p:cNvSpPr>
          <p:nvPr>
            <p:ph idx="1"/>
          </p:nvPr>
        </p:nvSpPr>
        <p:spPr/>
        <p:txBody>
          <a:bodyPr>
            <a:normAutofit/>
          </a:bodyPr>
          <a:lstStyle/>
          <a:p>
            <a:r>
              <a:rPr lang="en-US" sz="2400" smtClean="0"/>
              <a:t>Specific </a:t>
            </a:r>
            <a:r>
              <a:rPr lang="en-US" sz="2400" dirty="0" smtClean="0"/>
              <a:t>Claim 1 through 4 videos to get a more complete picture of each claim and the skills students should develop through focused instruction.</a:t>
            </a:r>
            <a:endParaRPr lang="en-US" sz="2400" dirty="0"/>
          </a:p>
        </p:txBody>
      </p:sp>
    </p:spTree>
    <p:extLst>
      <p:ext uri="{BB962C8B-B14F-4D97-AF65-F5344CB8AC3E}">
        <p14:creationId xmlns:p14="http://schemas.microsoft.com/office/powerpoint/2010/main" val="1698116525"/>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669</TotalTime>
  <Words>2564</Words>
  <Application>Microsoft Office PowerPoint</Application>
  <PresentationFormat>Widescreen</PresentationFormat>
  <Paragraphs>202</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Cambria Math</vt:lpstr>
      <vt:lpstr>Century Gothic</vt:lpstr>
      <vt:lpstr>Wingdings 3</vt:lpstr>
      <vt:lpstr>Wisp</vt:lpstr>
      <vt:lpstr>What is a Claim?</vt:lpstr>
      <vt:lpstr>Goals of Video</vt:lpstr>
      <vt:lpstr>A claim is:</vt:lpstr>
      <vt:lpstr>Overall Assessment Claims</vt:lpstr>
      <vt:lpstr>Assessment Claims 1- 4</vt:lpstr>
      <vt:lpstr>Where to find information on the claims</vt:lpstr>
      <vt:lpstr>Claims are based on the content standards</vt:lpstr>
      <vt:lpstr>More information about the focus clusters and standards for Claims 2, 3, and 4</vt:lpstr>
      <vt:lpstr>Claims and the mathematics practices</vt:lpstr>
      <vt:lpstr>Claim 1</vt:lpstr>
      <vt:lpstr>Claim 2</vt:lpstr>
      <vt:lpstr>Claim 3</vt:lpstr>
      <vt:lpstr>Claim 4</vt:lpstr>
      <vt:lpstr>How to find more information about the relationship of claims and practices</vt:lpstr>
      <vt:lpstr>How the claims inform assessment </vt:lpstr>
      <vt:lpstr>How Claim 1 informs instruction</vt:lpstr>
      <vt:lpstr>How Claim 2 informs instruction</vt:lpstr>
      <vt:lpstr>How Claim 3 informs instruction</vt:lpstr>
      <vt:lpstr>How Claim 4 informs instruction</vt:lpstr>
      <vt:lpstr>Claims 1- 4 Multiplying fractions</vt:lpstr>
      <vt:lpstr>Deep dive into examples   </vt:lpstr>
      <vt:lpstr>Further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Claim?</dc:title>
  <dc:subject>Smarter Balanced Claim</dc:subject>
  <dc:creator>Julie Wagner</dc:creator>
  <cp:keywords>Smarter Balanced Math Claim</cp:keywords>
  <cp:lastModifiedBy>Anton Jackson</cp:lastModifiedBy>
  <cp:revision>70</cp:revision>
  <dcterms:created xsi:type="dcterms:W3CDTF">2014-10-01T20:55:19Z</dcterms:created>
  <dcterms:modified xsi:type="dcterms:W3CDTF">2019-06-24T14:50:52Z</dcterms:modified>
  <cp:category>Smarter Balanced Claim</cp:category>
</cp:coreProperties>
</file>