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9" r:id="rId4"/>
    <p:sldId id="260" r:id="rId5"/>
    <p:sldId id="261" r:id="rId6"/>
    <p:sldId id="265" r:id="rId7"/>
    <p:sldId id="262" r:id="rId8"/>
    <p:sldId id="263" r:id="rId9"/>
    <p:sldId id="264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854" autoAdjust="0"/>
  </p:normalViewPr>
  <p:slideViewPr>
    <p:cSldViewPr>
      <p:cViewPr>
        <p:scale>
          <a:sx n="79" d="100"/>
          <a:sy n="79" d="100"/>
        </p:scale>
        <p:origin x="-9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87D4D6-05A6-420C-90F1-63BCC2AA2E9A}" type="datetimeFigureOut">
              <a:rPr lang="en-US" smtClean="0"/>
              <a:t>4/28/2014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8E500-B315-42CD-94CA-CB9B69D26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12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AA video- partners – 1 takes notes on active engagement, 1 takes notes on  vocabulary instruction, discuss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Components of vocabulary instruction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4 parts of vocabulary instruction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Word sorts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Frayer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Venn diagrams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8E500-B315-42CD-94CA-CB9B69D2693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85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en-US" baseline="0" dirty="0" smtClean="0"/>
              <a:t>White boards gets all involved</a:t>
            </a:r>
          </a:p>
          <a:p>
            <a:pPr marL="171450" indent="-171450">
              <a:buFont typeface="Arial" charset="0"/>
              <a:buChar char="•"/>
            </a:pPr>
            <a:r>
              <a:rPr lang="en-US" baseline="0" dirty="0" smtClean="0"/>
              <a:t>Walks around the room</a:t>
            </a:r>
          </a:p>
          <a:p>
            <a:pPr marL="171450" indent="-171450">
              <a:buFont typeface="Arial" charset="0"/>
              <a:buChar char="•"/>
            </a:pPr>
            <a:r>
              <a:rPr lang="en-US" baseline="0" dirty="0" smtClean="0"/>
              <a:t>Choral response</a:t>
            </a:r>
          </a:p>
          <a:p>
            <a:pPr marL="171450" indent="-171450">
              <a:buFont typeface="Arial" charset="0"/>
              <a:buChar char="•"/>
            </a:pPr>
            <a:r>
              <a:rPr lang="en-US" baseline="0" dirty="0" smtClean="0"/>
              <a:t>Activities: start with modeling, have students practice (I do, we do, you do)</a:t>
            </a:r>
          </a:p>
          <a:p>
            <a:pPr marL="171450" indent="-171450">
              <a:buFont typeface="Arial" charset="0"/>
              <a:buChar char="•"/>
            </a:pPr>
            <a:r>
              <a:rPr lang="en-US" baseline="0" dirty="0" smtClean="0"/>
              <a:t>Partner check strategy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8E500-B315-42CD-94CA-CB9B69D2693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017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Advance</a:t>
            </a:r>
            <a:r>
              <a:rPr lang="en-US" baseline="0" dirty="0" smtClean="0"/>
              <a:t> organizer can be a list of words, graphic organizer, or other cue to help students focus what they are expected to learn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Written record- consider journal, math notebook, etc. where students keep a list of all vocabulary terms. A word wall is another option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8E500-B315-42CD-94CA-CB9B69D2693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288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65B024F7-F1C4-40BA-AA3E-74D01AAE1714}" type="datetimeFigureOut">
              <a:rPr lang="en-US" smtClean="0"/>
              <a:t>4/28/2014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6A5E64B-CC8D-48D3-B856-BE1898AB5A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24F7-F1C4-40BA-AA3E-74D01AAE1714}" type="datetimeFigureOut">
              <a:rPr lang="en-US" smtClean="0"/>
              <a:t>4/28/2014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5E64B-CC8D-48D3-B856-BE1898AB5A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24F7-F1C4-40BA-AA3E-74D01AAE1714}" type="datetimeFigureOut">
              <a:rPr lang="en-US" smtClean="0"/>
              <a:t>4/28/2014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5E64B-CC8D-48D3-B856-BE1898AB5A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24F7-F1C4-40BA-AA3E-74D01AAE1714}" type="datetimeFigureOut">
              <a:rPr lang="en-US" smtClean="0"/>
              <a:t>4/28/2014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5E64B-CC8D-48D3-B856-BE1898AB5A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5B024F7-F1C4-40BA-AA3E-74D01AAE1714}" type="datetimeFigureOut">
              <a:rPr lang="en-US" smtClean="0"/>
              <a:t>4/28/2014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6A5E64B-CC8D-48D3-B856-BE1898AB5A16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65B024F7-F1C4-40BA-AA3E-74D01AAE1714}" type="datetimeFigureOut">
              <a:rPr lang="en-US" smtClean="0"/>
              <a:t>4/28/2014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66A5E64B-CC8D-48D3-B856-BE1898AB5A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24F7-F1C4-40BA-AA3E-74D01AAE1714}" type="datetimeFigureOut">
              <a:rPr lang="en-US" smtClean="0"/>
              <a:t>4/28/2014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5E64B-CC8D-48D3-B856-BE1898AB5A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24F7-F1C4-40BA-AA3E-74D01AAE1714}" type="datetimeFigureOut">
              <a:rPr lang="en-US" smtClean="0"/>
              <a:t>4/28/2014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5E64B-CC8D-48D3-B856-BE1898AB5A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24F7-F1C4-40BA-AA3E-74D01AAE1714}" type="datetimeFigureOut">
              <a:rPr lang="en-US" smtClean="0"/>
              <a:t>4/28/2014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5E64B-CC8D-48D3-B856-BE1898AB5A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24F7-F1C4-40BA-AA3E-74D01AAE1714}" type="datetimeFigureOut">
              <a:rPr lang="en-US" smtClean="0"/>
              <a:t>4/28/2014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5E64B-CC8D-48D3-B856-BE1898AB5A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24F7-F1C4-40BA-AA3E-74D01AAE1714}" type="datetimeFigureOut">
              <a:rPr lang="en-US" smtClean="0"/>
              <a:t>4/28/2014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5E64B-CC8D-48D3-B856-BE1898AB5A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65B024F7-F1C4-40BA-AA3E-74D01AAE1714}" type="datetimeFigureOut">
              <a:rPr lang="en-US" smtClean="0"/>
              <a:t>4/28/2014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66A5E64B-CC8D-48D3-B856-BE1898AB5A1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xplicitinstruction.org/?page_id=319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dygeek.org/math_vocabulary/" TargetMode="External"/><Relationship Id="rId2" Type="http://schemas.openxmlformats.org/officeDocument/2006/relationships/hyperlink" Target="http://www.icoachmath.com/math_dictionary/Inverse_Variation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amathsdictionaryforkids.com/" TargetMode="External"/><Relationship Id="rId4" Type="http://schemas.openxmlformats.org/officeDocument/2006/relationships/hyperlink" Target="http://www.glencoe.com/apps/eGlossary612/grade.php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Things All Math Teachers Should Know About Vocabulary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343400"/>
            <a:ext cx="86868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Presented by:</a:t>
            </a:r>
          </a:p>
          <a:p>
            <a:r>
              <a:rPr lang="en-US" dirty="0" smtClean="0"/>
              <a:t>Julie </a:t>
            </a:r>
            <a:r>
              <a:rPr lang="en-US" dirty="0" err="1" smtClean="0"/>
              <a:t>Frawley</a:t>
            </a:r>
            <a:r>
              <a:rPr lang="en-US" dirty="0" smtClean="0"/>
              <a:t>, Math Collaborative Planner </a:t>
            </a:r>
          </a:p>
          <a:p>
            <a:r>
              <a:rPr lang="en-US" dirty="0" smtClean="0"/>
              <a:t>Jennifer Lake, Literacy Collaborative Planner</a:t>
            </a:r>
          </a:p>
          <a:p>
            <a:r>
              <a:rPr lang="en-US" dirty="0" smtClean="0"/>
              <a:t>St. Croix River Education District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07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Anita Archer demonstrates vocabulary review in an 8</a:t>
            </a:r>
            <a:r>
              <a:rPr lang="en-US" baseline="30000" dirty="0" smtClean="0"/>
              <a:t>th</a:t>
            </a:r>
            <a:r>
              <a:rPr lang="en-US" dirty="0" smtClean="0"/>
              <a:t> grade math class</a:t>
            </a:r>
          </a:p>
          <a:p>
            <a:pPr lvl="1"/>
            <a:r>
              <a:rPr lang="en-US" dirty="0">
                <a:hlinkClick r:id="rId3"/>
              </a:rPr>
              <a:t>http://explicitinstruction.org/?</a:t>
            </a:r>
            <a:r>
              <a:rPr lang="en-US" dirty="0" smtClean="0">
                <a:hlinkClick r:id="rId3"/>
              </a:rPr>
              <a:t>page_id=319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Partner activity: active engagement and vocabulary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109728" indent="0" algn="r">
              <a:buNone/>
            </a:pPr>
            <a:endParaRPr lang="en-US" sz="1800" dirty="0" smtClean="0"/>
          </a:p>
          <a:p>
            <a:pPr marL="109728" indent="0" algn="r">
              <a:buNone/>
            </a:pPr>
            <a:r>
              <a:rPr lang="en-US" sz="1800" dirty="0" smtClean="0"/>
              <a:t>http</a:t>
            </a:r>
            <a:r>
              <a:rPr lang="en-US" sz="1800" dirty="0"/>
              <a:t>://explicitinstruction.org/?page_id=319</a:t>
            </a:r>
          </a:p>
        </p:txBody>
      </p:sp>
    </p:spTree>
    <p:extLst>
      <p:ext uri="{BB962C8B-B14F-4D97-AF65-F5344CB8AC3E}">
        <p14:creationId xmlns:p14="http://schemas.microsoft.com/office/powerpoint/2010/main" val="221402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Components of Effective Vocabulary Instruction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25112"/>
          </a:xfrm>
        </p:spPr>
        <p:txBody>
          <a:bodyPr>
            <a:normAutofit lnSpcReduction="10000"/>
          </a:bodyPr>
          <a:lstStyle/>
          <a:p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pPr lvl="1" fontAlgn="base"/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An advance 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organizer</a:t>
            </a:r>
          </a:p>
          <a:p>
            <a:pPr lvl="1" fontAlgn="base"/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Consistent instructional process</a:t>
            </a:r>
          </a:p>
          <a:p>
            <a:pPr lvl="1" fontAlgn="base"/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Well-organized instruction</a:t>
            </a:r>
          </a:p>
          <a:p>
            <a:pPr lvl="1" fontAlgn="base"/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Time dedicated to important academic words</a:t>
            </a:r>
          </a:p>
          <a:p>
            <a:pPr lvl="1" fontAlgn="base"/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Visual 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representation of the words being taught</a:t>
            </a:r>
          </a:p>
          <a:p>
            <a:pPr lvl="1" fontAlgn="base"/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Written record</a:t>
            </a:r>
          </a:p>
          <a:p>
            <a:pPr marL="109728" indent="0">
              <a:buNone/>
            </a:pPr>
            <a:endParaRPr lang="en-US" dirty="0" smtClean="0"/>
          </a:p>
          <a:p>
            <a:pPr marL="109728" indent="0" algn="r">
              <a:buNone/>
            </a:pPr>
            <a:r>
              <a:rPr lang="en-US" sz="1800" dirty="0"/>
              <a:t>Kinsella, http://www.scoe.org/docs/ah/AH_kinsella1.pdf</a:t>
            </a:r>
          </a:p>
        </p:txBody>
      </p:sp>
    </p:spTree>
    <p:extLst>
      <p:ext uri="{BB962C8B-B14F-4D97-AF65-F5344CB8AC3E}">
        <p14:creationId xmlns:p14="http://schemas.microsoft.com/office/powerpoint/2010/main" val="411013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80772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4 Parts to Vocabulary Instruction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21936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Introduce Word</a:t>
            </a:r>
          </a:p>
          <a:p>
            <a:pPr lvl="1"/>
            <a:r>
              <a:rPr lang="en-US" dirty="0"/>
              <a:t>Write word on board</a:t>
            </a:r>
          </a:p>
          <a:p>
            <a:pPr lvl="1"/>
            <a:r>
              <a:rPr lang="en-US" dirty="0"/>
              <a:t>Say word and have students repeat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/>
              <a:t>Introduce Meaning for </a:t>
            </a:r>
            <a:r>
              <a:rPr lang="en-US" dirty="0" smtClean="0"/>
              <a:t>word: Student </a:t>
            </a:r>
            <a:r>
              <a:rPr lang="en-US" dirty="0"/>
              <a:t>Friendly Definition</a:t>
            </a:r>
          </a:p>
          <a:p>
            <a:pPr lvl="1"/>
            <a:r>
              <a:rPr lang="en-US" dirty="0" smtClean="0"/>
              <a:t>The largest number that is possible is the maximum.  </a:t>
            </a:r>
            <a:r>
              <a:rPr lang="en-US" dirty="0"/>
              <a:t>So, </a:t>
            </a:r>
            <a:r>
              <a:rPr lang="en-US" dirty="0" smtClean="0"/>
              <a:t>in a group of numbers, the largest number is called the </a:t>
            </a:r>
            <a:r>
              <a:rPr lang="en-US" dirty="0"/>
              <a:t>___________.</a:t>
            </a:r>
          </a:p>
          <a:p>
            <a:pPr marL="41148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96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/>
              <a:t>4 Parts to Vocabulary </a:t>
            </a:r>
            <a:r>
              <a:rPr lang="en-US" dirty="0" smtClean="0"/>
              <a:t>Instruction </a:t>
            </a:r>
            <a:r>
              <a:rPr lang="en-US" sz="3100" dirty="0" smtClean="0"/>
              <a:t>(cont.)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21936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US" sz="3500" dirty="0"/>
              <a:t>Provide Examples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The money you and four friends have in your pocket is as follows: $13, $20, $1, $5, $12. The </a:t>
            </a:r>
            <a:r>
              <a:rPr lang="en-US" u="sng" dirty="0" smtClean="0">
                <a:solidFill>
                  <a:schemeClr val="accent6">
                    <a:lumMod val="75000"/>
                  </a:schemeClr>
                </a:solidFill>
              </a:rPr>
              <a:t>maximum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is $20.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 The vertex of the parabola that opens downward is the </a:t>
            </a:r>
            <a:r>
              <a:rPr lang="en-US" u="sng" dirty="0" smtClean="0">
                <a:solidFill>
                  <a:schemeClr val="accent6">
                    <a:lumMod val="75000"/>
                  </a:schemeClr>
                </a:solidFill>
              </a:rPr>
              <a:t>maximum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value of the function.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pPr marL="508000" indent="-508000">
              <a:buFont typeface="+mj-lt"/>
              <a:buAutoNum type="arabicPeriod" startAt="4"/>
            </a:pPr>
            <a:r>
              <a:rPr lang="en-US" sz="3500" dirty="0"/>
              <a:t>Check for Understanding</a:t>
            </a:r>
          </a:p>
          <a:p>
            <a:pPr lvl="1"/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If you 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have a set of numbers, how would you find the maximum?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  <a:p>
            <a:pPr lvl="1"/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If 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you are looking at a graph how do you find a maximum value?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  <a:p>
            <a:pPr lvl="1"/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Tell your partner a time when 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you needed to determine a maximum.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01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Websites for student-friendly definitions and student reference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800600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/>
              <a:t>Icoach</a:t>
            </a:r>
            <a:r>
              <a:rPr lang="en-US" dirty="0"/>
              <a:t> Math provides an extensive dictionary that includes examples and visuals. </a:t>
            </a:r>
            <a:r>
              <a:rPr lang="en-US" dirty="0">
                <a:hlinkClick r:id="rId2"/>
              </a:rPr>
              <a:t>http://www.icoachmath.com/math_dictionary/Inverse_Variation.html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Study Geek provides tutorials and lessons a variety of math concepts and includes a math </a:t>
            </a:r>
            <a:r>
              <a:rPr lang="en-US" dirty="0"/>
              <a:t>vocabulary section. </a:t>
            </a:r>
            <a:r>
              <a:rPr lang="en-US" dirty="0">
                <a:hlinkClick r:id="rId3"/>
              </a:rPr>
              <a:t>http://www.studygeek.org/math_vocabulary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The McGraw-Hill </a:t>
            </a:r>
            <a:r>
              <a:rPr lang="en-US" dirty="0" err="1" smtClean="0"/>
              <a:t>eGlossary</a:t>
            </a:r>
            <a:r>
              <a:rPr lang="en-US" dirty="0" smtClean="0"/>
              <a:t> provides </a:t>
            </a:r>
            <a:r>
              <a:rPr lang="en-US" dirty="0" err="1" smtClean="0"/>
              <a:t>defintions</a:t>
            </a:r>
            <a:r>
              <a:rPr lang="en-US" dirty="0" smtClean="0"/>
              <a:t> sorted by grade level. Students can click on the speaker icon to have words and </a:t>
            </a:r>
            <a:r>
              <a:rPr lang="en-US" dirty="0"/>
              <a:t>definitions read. </a:t>
            </a:r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www.glencoe.com/apps/eGlossary612/grade.php</a:t>
            </a:r>
            <a:endParaRPr lang="en-US" dirty="0" smtClean="0"/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err="1"/>
              <a:t>Maths</a:t>
            </a:r>
            <a:r>
              <a:rPr lang="en-US" dirty="0"/>
              <a:t> Dictionary for Kids is an animated, interactive online math dictionary. </a:t>
            </a:r>
            <a:r>
              <a:rPr lang="en-US" dirty="0">
                <a:hlinkClick r:id="rId5"/>
              </a:rPr>
              <a:t>http://www.amathsdictionaryforkids.com</a:t>
            </a:r>
            <a:r>
              <a:rPr lang="en-US" dirty="0" smtClean="0">
                <a:hlinkClick r:id="rId5"/>
              </a:rPr>
              <a:t>/</a:t>
            </a:r>
            <a:endParaRPr lang="en-US" dirty="0" smtClean="0"/>
          </a:p>
          <a:p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30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Hands-On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Word Sort</a:t>
            </a:r>
          </a:p>
          <a:p>
            <a:r>
              <a:rPr lang="en-US" dirty="0" err="1" smtClean="0"/>
              <a:t>Frayer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36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algn="ctr"/>
            <a:r>
              <a:rPr lang="en-US" dirty="0" smtClean="0"/>
              <a:t>Word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2296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End or beginning of chapter</a:t>
            </a:r>
          </a:p>
          <a:p>
            <a:r>
              <a:rPr lang="en-US" dirty="0" smtClean="0"/>
              <a:t>Teacher must stand back and allow students to brainstorm categories</a:t>
            </a:r>
          </a:p>
          <a:p>
            <a:r>
              <a:rPr lang="en-US" dirty="0" smtClean="0"/>
              <a:t>How:</a:t>
            </a:r>
          </a:p>
          <a:p>
            <a:pPr lvl="1"/>
            <a:r>
              <a:rPr lang="en-US" dirty="0" smtClean="0"/>
              <a:t>Provide word list</a:t>
            </a:r>
          </a:p>
          <a:p>
            <a:pPr lvl="1"/>
            <a:r>
              <a:rPr lang="en-US" dirty="0" smtClean="0"/>
              <a:t>Have students look for what words have in common</a:t>
            </a:r>
          </a:p>
          <a:p>
            <a:pPr lvl="1"/>
            <a:r>
              <a:rPr lang="en-US" dirty="0" smtClean="0"/>
              <a:t>Have students separate based on what they find in common </a:t>
            </a:r>
          </a:p>
          <a:p>
            <a:pPr lvl="1"/>
            <a:r>
              <a:rPr lang="en-US" dirty="0" smtClean="0"/>
              <a:t>Have students label each group as a category</a:t>
            </a:r>
          </a:p>
          <a:p>
            <a:pPr lvl="1"/>
            <a:r>
              <a:rPr lang="en-US" dirty="0" smtClean="0"/>
              <a:t>Remind students to have justifications for grouping</a:t>
            </a:r>
          </a:p>
          <a:p>
            <a:pPr lvl="1"/>
            <a:r>
              <a:rPr lang="en-US" dirty="0" smtClean="0"/>
              <a:t>Have students share out</a:t>
            </a:r>
          </a:p>
          <a:p>
            <a:pPr marL="411480" lvl="1" indent="0" algn="r">
              <a:buNone/>
            </a:pPr>
            <a:r>
              <a:rPr lang="en-US" sz="1400" i="1" dirty="0" smtClean="0"/>
              <a:t>Inside Words: Tools for Teaching Academic Vocabulary, Janet Allen, 2007</a:t>
            </a:r>
          </a:p>
          <a:p>
            <a:pPr lvl="1" algn="r"/>
            <a:endParaRPr lang="en-US" sz="1400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4097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229600" cy="1066800"/>
          </a:xfrm>
        </p:spPr>
        <p:txBody>
          <a:bodyPr/>
          <a:lstStyle/>
          <a:p>
            <a:pPr algn="ctr"/>
            <a:r>
              <a:rPr lang="en-US" dirty="0" err="1" smtClean="0"/>
              <a:t>Frayer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4336"/>
          </a:xfrm>
        </p:spPr>
        <p:txBody>
          <a:bodyPr/>
          <a:lstStyle/>
          <a:p>
            <a:pPr marL="109728" indent="0">
              <a:buNone/>
            </a:pPr>
            <a:r>
              <a:rPr lang="en-US" sz="2000" dirty="0" smtClean="0"/>
              <a:t>Definition</a:t>
            </a:r>
            <a:r>
              <a:rPr lang="en-US" dirty="0" smtClean="0"/>
              <a:t>				                    </a:t>
            </a:r>
            <a:r>
              <a:rPr lang="en-US" sz="2000" dirty="0" smtClean="0"/>
              <a:t>Characteristics</a:t>
            </a:r>
          </a:p>
          <a:p>
            <a:pPr marL="109728" indent="0">
              <a:buNone/>
            </a:pPr>
            <a:r>
              <a:rPr lang="en-US" sz="2000" dirty="0" smtClean="0"/>
              <a:t>A polygon with three sides		Three sides</a:t>
            </a:r>
            <a:endParaRPr lang="en-US" sz="2000" dirty="0"/>
          </a:p>
          <a:p>
            <a:pPr marL="109728" indent="0">
              <a:buNone/>
            </a:pPr>
            <a:r>
              <a:rPr lang="en-US" sz="2000" dirty="0" smtClean="0"/>
              <a:t>					Three angles</a:t>
            </a:r>
          </a:p>
          <a:p>
            <a:pPr marL="109728" indent="0">
              <a:buNone/>
            </a:pPr>
            <a:r>
              <a:rPr lang="en-US" sz="2000" dirty="0" smtClean="0"/>
              <a:t>					Angles add up to 180 degrees</a:t>
            </a:r>
            <a:endParaRPr lang="en-US" sz="2000" dirty="0"/>
          </a:p>
          <a:p>
            <a:pPr marL="109728" indent="0">
              <a:buNone/>
            </a:pPr>
            <a:r>
              <a:rPr lang="en-US" sz="2000" dirty="0" smtClean="0"/>
              <a:t>					    Right, isosceles, scalene</a:t>
            </a:r>
          </a:p>
          <a:p>
            <a:pPr marL="109728" indent="0">
              <a:buNone/>
            </a:pPr>
            <a:r>
              <a:rPr lang="en-US" sz="2000" dirty="0" smtClean="0"/>
              <a:t>					        Obtuse, acute, equilateral</a:t>
            </a:r>
            <a:endParaRPr lang="en-US" sz="2000" dirty="0"/>
          </a:p>
          <a:p>
            <a:pPr marL="109728" indent="0">
              <a:buNone/>
            </a:pPr>
            <a:endParaRPr lang="en-US" sz="2000" dirty="0" smtClean="0"/>
          </a:p>
          <a:p>
            <a:pPr marL="109728" indent="0">
              <a:buNone/>
            </a:pPr>
            <a:r>
              <a:rPr lang="en-US" sz="2000" dirty="0" smtClean="0"/>
              <a:t>Examples/models			                             Non-examples</a:t>
            </a:r>
          </a:p>
          <a:p>
            <a:pPr marL="109728" indent="0">
              <a:buNone/>
            </a:pPr>
            <a:r>
              <a:rPr lang="en-US" sz="2000" dirty="0" smtClean="0"/>
              <a:t>Right Triangle 					</a:t>
            </a:r>
            <a:endParaRPr lang="en-US" sz="20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325353" y="1371600"/>
            <a:ext cx="18047" cy="533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10" idx="1"/>
            <a:endCxn id="10" idx="3"/>
          </p:cNvCxnSpPr>
          <p:nvPr/>
        </p:nvCxnSpPr>
        <p:spPr>
          <a:xfrm>
            <a:off x="228600" y="4038600"/>
            <a:ext cx="8610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28600" y="1371600"/>
            <a:ext cx="8610600" cy="5334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048000" y="3048000"/>
            <a:ext cx="2514600" cy="1828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TRIANGLE</a:t>
            </a:r>
            <a:endParaRPr lang="en-US" dirty="0"/>
          </a:p>
        </p:txBody>
      </p:sp>
      <p:sp>
        <p:nvSpPr>
          <p:cNvPr id="15" name="Right Triangle 14"/>
          <p:cNvSpPr/>
          <p:nvPr/>
        </p:nvSpPr>
        <p:spPr>
          <a:xfrm>
            <a:off x="609600" y="5181600"/>
            <a:ext cx="457200" cy="38100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/>
          <p:cNvSpPr/>
          <p:nvPr/>
        </p:nvSpPr>
        <p:spPr>
          <a:xfrm>
            <a:off x="2286000" y="5029200"/>
            <a:ext cx="533400" cy="533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owchart: Extract 16"/>
          <p:cNvSpPr/>
          <p:nvPr/>
        </p:nvSpPr>
        <p:spPr>
          <a:xfrm>
            <a:off x="1295400" y="5943600"/>
            <a:ext cx="990600" cy="457200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/>
          <p:cNvSpPr/>
          <p:nvPr/>
        </p:nvSpPr>
        <p:spPr>
          <a:xfrm>
            <a:off x="3276600" y="5295900"/>
            <a:ext cx="685800" cy="876300"/>
          </a:xfrm>
          <a:prstGeom prst="triangle">
            <a:avLst>
              <a:gd name="adj" fmla="val 78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410200" y="4876800"/>
            <a:ext cx="381000" cy="419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gular Pentagon 19"/>
          <p:cNvSpPr/>
          <p:nvPr/>
        </p:nvSpPr>
        <p:spPr>
          <a:xfrm>
            <a:off x="6858000" y="4800600"/>
            <a:ext cx="685800" cy="685800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iamond 20"/>
          <p:cNvSpPr/>
          <p:nvPr/>
        </p:nvSpPr>
        <p:spPr>
          <a:xfrm>
            <a:off x="4876800" y="5734050"/>
            <a:ext cx="838200" cy="51435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955632" y="5429250"/>
            <a:ext cx="4572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6858000" y="5991225"/>
            <a:ext cx="152400" cy="4095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6858000" y="5943600"/>
            <a:ext cx="457200" cy="476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315200" y="5967412"/>
            <a:ext cx="0" cy="4333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884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066800"/>
          </a:xfrm>
        </p:spPr>
        <p:txBody>
          <a:bodyPr/>
          <a:lstStyle/>
          <a:p>
            <a:pPr algn="ctr"/>
            <a:r>
              <a:rPr lang="en-US" dirty="0" smtClean="0"/>
              <a:t>Venn Diagrams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495800" y="1371600"/>
            <a:ext cx="4038600" cy="5272881"/>
          </a:xfrm>
        </p:spPr>
        <p:txBody>
          <a:bodyPr/>
          <a:lstStyle/>
          <a:p>
            <a:r>
              <a:rPr lang="en-US" dirty="0" smtClean="0"/>
              <a:t>Algebra:</a:t>
            </a:r>
          </a:p>
          <a:p>
            <a:pPr lvl="1"/>
            <a:r>
              <a:rPr lang="en-US" dirty="0" smtClean="0"/>
              <a:t>Number sets</a:t>
            </a:r>
          </a:p>
          <a:p>
            <a:pPr lvl="1"/>
            <a:r>
              <a:rPr lang="en-US" dirty="0" smtClean="0"/>
              <a:t>Equation &amp; expression</a:t>
            </a:r>
            <a:endParaRPr lang="en-US" dirty="0"/>
          </a:p>
          <a:p>
            <a:r>
              <a:rPr lang="en-US" dirty="0" smtClean="0"/>
              <a:t>Graphs:</a:t>
            </a:r>
          </a:p>
          <a:p>
            <a:pPr lvl="1"/>
            <a:r>
              <a:rPr lang="en-US" dirty="0" smtClean="0"/>
              <a:t>Linear </a:t>
            </a:r>
            <a:r>
              <a:rPr lang="en-US" dirty="0"/>
              <a:t>&amp; quadratic</a:t>
            </a:r>
          </a:p>
          <a:p>
            <a:pPr lvl="1"/>
            <a:r>
              <a:rPr lang="en-US" dirty="0"/>
              <a:t>Trig </a:t>
            </a:r>
            <a:r>
              <a:rPr lang="en-US" dirty="0" smtClean="0"/>
              <a:t>functions</a:t>
            </a:r>
          </a:p>
          <a:p>
            <a:r>
              <a:rPr lang="en-US" dirty="0" smtClean="0"/>
              <a:t>Statistics:</a:t>
            </a:r>
          </a:p>
          <a:p>
            <a:pPr lvl="1"/>
            <a:r>
              <a:rPr lang="en-US" dirty="0" smtClean="0"/>
              <a:t>Different graphic displays</a:t>
            </a:r>
          </a:p>
          <a:p>
            <a:pPr lvl="1"/>
            <a:r>
              <a:rPr lang="en-US" dirty="0" smtClean="0"/>
              <a:t>Mean, median, mode</a:t>
            </a:r>
          </a:p>
          <a:p>
            <a:r>
              <a:rPr lang="en-US" dirty="0" smtClean="0"/>
              <a:t>Geometry:</a:t>
            </a:r>
          </a:p>
          <a:p>
            <a:pPr lvl="1"/>
            <a:r>
              <a:rPr lang="en-US" dirty="0"/>
              <a:t>Polygons</a:t>
            </a:r>
          </a:p>
          <a:p>
            <a:pPr lvl="1"/>
            <a:r>
              <a:rPr lang="en-US" dirty="0"/>
              <a:t>Theorems &amp; postulates</a:t>
            </a:r>
          </a:p>
          <a:p>
            <a:pPr lvl="1"/>
            <a:r>
              <a:rPr lang="en-US" dirty="0"/>
              <a:t>2-d &amp; </a:t>
            </a:r>
            <a:r>
              <a:rPr lang="en-US" dirty="0" smtClean="0"/>
              <a:t>3-d</a:t>
            </a:r>
          </a:p>
          <a:p>
            <a:r>
              <a:rPr lang="en-US" dirty="0" smtClean="0"/>
              <a:t>Number Sense</a:t>
            </a:r>
          </a:p>
          <a:p>
            <a:pPr lvl="1"/>
            <a:r>
              <a:rPr lang="en-US" dirty="0" smtClean="0"/>
              <a:t>Multiples 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04800" y="1283368"/>
            <a:ext cx="2514600" cy="3276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066800" y="2971800"/>
            <a:ext cx="2514600" cy="3276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73450" y="1341566"/>
            <a:ext cx="13773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MULTIPLE</a:t>
            </a:r>
          </a:p>
          <a:p>
            <a:r>
              <a:rPr lang="en-US" dirty="0" smtClean="0"/>
              <a:t>     OF 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676400" y="5544234"/>
            <a:ext cx="1433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MULTIPLE </a:t>
            </a:r>
          </a:p>
          <a:p>
            <a:r>
              <a:rPr lang="en-US" dirty="0"/>
              <a:t> </a:t>
            </a:r>
            <a:r>
              <a:rPr lang="en-US" dirty="0" smtClean="0"/>
              <a:t>    OF 3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71743" y="2514600"/>
            <a:ext cx="1935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2, 4, 8, 10, 14, 16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427747" y="3633173"/>
            <a:ext cx="1016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6, 12, 18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752600" y="4953000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3, 9, 15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5303" y="433915"/>
            <a:ext cx="21226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Place the multiples</a:t>
            </a:r>
          </a:p>
          <a:p>
            <a:r>
              <a:rPr lang="en-US" dirty="0" smtClean="0"/>
              <a:t>of 2 &amp; 3 into the </a:t>
            </a:r>
          </a:p>
          <a:p>
            <a:r>
              <a:rPr lang="en-US" dirty="0" smtClean="0"/>
              <a:t>Venn Diagram.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3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204</TotalTime>
  <Words>621</Words>
  <Application>Microsoft Office PowerPoint</Application>
  <PresentationFormat>On-screen Show (4:3)</PresentationFormat>
  <Paragraphs>122</Paragraphs>
  <Slides>10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Urban</vt:lpstr>
      <vt:lpstr>Things All Math Teachers Should Know About Vocabulary</vt:lpstr>
      <vt:lpstr>Vocabulary Review</vt:lpstr>
      <vt:lpstr>Components of Effective Vocabulary Instruction</vt:lpstr>
      <vt:lpstr>4 Parts to Vocabulary Instruction</vt:lpstr>
      <vt:lpstr>4 Parts to Vocabulary Instruction (cont.)</vt:lpstr>
      <vt:lpstr>Websites for student-friendly definitions and student reference</vt:lpstr>
      <vt:lpstr>Hands-On Activities</vt:lpstr>
      <vt:lpstr>Word Sort</vt:lpstr>
      <vt:lpstr>Frayer</vt:lpstr>
      <vt:lpstr>Venn Diagrams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Things All Math Teachers Should Know About Vocabulary</dc:title>
  <dc:creator>Jennifer A. Lake</dc:creator>
  <cp:lastModifiedBy>Julie Frawley</cp:lastModifiedBy>
  <cp:revision>23</cp:revision>
  <dcterms:created xsi:type="dcterms:W3CDTF">2014-04-21T18:41:38Z</dcterms:created>
  <dcterms:modified xsi:type="dcterms:W3CDTF">2014-04-28T19:13:33Z</dcterms:modified>
</cp:coreProperties>
</file>