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60" r:id="rId2"/>
    <p:sldId id="257" r:id="rId3"/>
    <p:sldId id="273" r:id="rId4"/>
    <p:sldId id="258" r:id="rId5"/>
    <p:sldId id="256"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69295" autoAdjust="0"/>
  </p:normalViewPr>
  <p:slideViewPr>
    <p:cSldViewPr>
      <p:cViewPr varScale="1">
        <p:scale>
          <a:sx n="69" d="100"/>
          <a:sy n="69" d="100"/>
        </p:scale>
        <p:origin x="-9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054F4A-68E0-4E8A-83D5-9AA2513EC55A}" type="datetimeFigureOut">
              <a:rPr lang="en-US" smtClean="0"/>
              <a:pPr/>
              <a:t>2/26/2009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F6DAFE-327A-4BD1-BA95-698F02F0E788}"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Participants will solve the problem independently.</a:t>
            </a:r>
          </a:p>
          <a:p>
            <a:endParaRPr lang="en-US" dirty="0" smtClean="0"/>
          </a:p>
          <a:p>
            <a:r>
              <a:rPr lang="en-US" dirty="0" smtClean="0"/>
              <a:t>After</a:t>
            </a:r>
            <a:r>
              <a:rPr lang="en-US" baseline="0" dirty="0" smtClean="0"/>
              <a:t> several minutes, instruct the participants to reach a table consensus.</a:t>
            </a:r>
          </a:p>
          <a:p>
            <a:endParaRPr lang="en-US" baseline="0" dirty="0" smtClean="0"/>
          </a:p>
          <a:p>
            <a:r>
              <a:rPr lang="en-US" baseline="0" dirty="0" smtClean="0"/>
              <a:t>Allow time for groups to share their solutions and justification of the solution and process.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4F6DAFE-327A-4BD1-BA95-698F02F0E788}"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Display problem during</a:t>
            </a:r>
            <a:r>
              <a:rPr lang="en-US" baseline="0" dirty="0" smtClean="0"/>
              <a:t> the discussion.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F4F6DAFE-327A-4BD1-BA95-698F02F0E788}"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Task to engage students with mathematics at the beginning of class.</a:t>
            </a:r>
          </a:p>
          <a:p>
            <a:r>
              <a:rPr lang="en-US" dirty="0" smtClean="0"/>
              <a:t>	Engage the students at the beginning of class</a:t>
            </a:r>
            <a:r>
              <a:rPr lang="en-US" baseline="0" dirty="0" smtClean="0"/>
              <a:t> with a problem the challenges their thinking.</a:t>
            </a:r>
          </a:p>
          <a:p>
            <a:endParaRPr lang="en-US" dirty="0" smtClean="0"/>
          </a:p>
          <a:p>
            <a:r>
              <a:rPr lang="en-US" dirty="0" smtClean="0"/>
              <a:t>Problem was given a title.</a:t>
            </a:r>
          </a:p>
          <a:p>
            <a:r>
              <a:rPr lang="en-US" dirty="0" smtClean="0"/>
              <a:t>	In language arts the title</a:t>
            </a:r>
            <a:r>
              <a:rPr lang="en-US" baseline="0" dirty="0" smtClean="0"/>
              <a:t> gives an indication  of the subject matter of the piece of literature.  The title of a “story” problem provides students with a context for the problem.</a:t>
            </a:r>
          </a:p>
          <a:p>
            <a:endParaRPr lang="en-US" dirty="0" smtClean="0"/>
          </a:p>
          <a:p>
            <a:r>
              <a:rPr lang="en-US" dirty="0" smtClean="0"/>
              <a:t>Quiet independent work time was provided.</a:t>
            </a:r>
          </a:p>
          <a:p>
            <a:r>
              <a:rPr lang="en-US" dirty="0" smtClean="0"/>
              <a:t>	Some students need to quiet</a:t>
            </a:r>
            <a:r>
              <a:rPr lang="en-US" baseline="0" dirty="0" smtClean="0"/>
              <a:t> time to think.  This allows time to process their thoughts without the distraction of talking.</a:t>
            </a:r>
          </a:p>
          <a:p>
            <a:endParaRPr lang="en-US" dirty="0" smtClean="0"/>
          </a:p>
          <a:p>
            <a:r>
              <a:rPr lang="en-US" dirty="0" smtClean="0"/>
              <a:t>Mathematical thinking was shared with a partner or small group.</a:t>
            </a:r>
          </a:p>
          <a:p>
            <a:r>
              <a:rPr lang="en-US" dirty="0" smtClean="0"/>
              <a:t>	Sharing thinking with a small group</a:t>
            </a:r>
            <a:r>
              <a:rPr lang="en-US" baseline="0" dirty="0" smtClean="0"/>
              <a:t> provides students the opportunity to clarify their thinking in a safe environment.</a:t>
            </a:r>
          </a:p>
          <a:p>
            <a:endParaRPr lang="en-US" dirty="0" smtClean="0"/>
          </a:p>
          <a:p>
            <a:r>
              <a:rPr lang="en-US" dirty="0" smtClean="0"/>
              <a:t>Group mathematical thinking shared with the entire group.</a:t>
            </a:r>
          </a:p>
          <a:p>
            <a:r>
              <a:rPr lang="en-US" dirty="0" smtClean="0"/>
              <a:t>	There is safety in numbers.  An</a:t>
            </a:r>
            <a:r>
              <a:rPr lang="en-US" baseline="0" dirty="0" smtClean="0"/>
              <a:t> entire “group” owns the solution.</a:t>
            </a:r>
            <a:endParaRPr lang="en-US" dirty="0" smtClean="0"/>
          </a:p>
          <a:p>
            <a:endParaRPr lang="en-US" dirty="0"/>
          </a:p>
        </p:txBody>
      </p:sp>
      <p:sp>
        <p:nvSpPr>
          <p:cNvPr id="4" name="Slide Number Placeholder 3"/>
          <p:cNvSpPr>
            <a:spLocks noGrp="1"/>
          </p:cNvSpPr>
          <p:nvPr>
            <p:ph type="sldNum" sz="quarter" idx="10"/>
          </p:nvPr>
        </p:nvSpPr>
        <p:spPr/>
        <p:txBody>
          <a:bodyPr/>
          <a:lstStyle/>
          <a:p>
            <a:fld id="{F4F6DAFE-327A-4BD1-BA95-698F02F0E788}"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As we move from math</a:t>
            </a:r>
            <a:r>
              <a:rPr lang="en-US" baseline="0" dirty="0" smtClean="0"/>
              <a:t>ematics for all to mathematics for every student, NCTM has identified several lenses for us to look through as we design instruction within the RtI model</a:t>
            </a:r>
          </a:p>
          <a:p>
            <a:endParaRPr lang="en-US" baseline="0" dirty="0" smtClean="0"/>
          </a:p>
          <a:p>
            <a:r>
              <a:rPr lang="en-US" b="1" baseline="0" dirty="0" smtClean="0">
                <a:solidFill>
                  <a:srgbClr val="FF0000"/>
                </a:solidFill>
              </a:rPr>
              <a:t>Learning Significant Mathematics—all </a:t>
            </a:r>
            <a:r>
              <a:rPr lang="en-US" baseline="0" dirty="0" smtClean="0"/>
              <a:t>students are entitled to learn significant mathematics.  What guarantees the learning of every student?  What provides the mathematical power that every student should expect?  This is the lens that determines the shape of the other lenses.</a:t>
            </a:r>
          </a:p>
          <a:p>
            <a:endParaRPr lang="en-US" b="1" baseline="0" dirty="0" smtClean="0"/>
          </a:p>
          <a:p>
            <a:r>
              <a:rPr lang="en-US" b="1" baseline="0" dirty="0" smtClean="0"/>
              <a:t>Knowing the Mathematics-  </a:t>
            </a:r>
            <a:r>
              <a:rPr lang="en-US" baseline="0" dirty="0" smtClean="0"/>
              <a:t>Teachers need a deep understanding of the mathematics they teach, its form and its structure, its developmental nature and its power in order to make effective decisions in the math instruction of their students.  Teachers make decisions as to the order concepts are taught, strategies used, which manipulatives will help students develop an understanding of the concept, and when to use technology to further a student’s understanding.</a:t>
            </a:r>
          </a:p>
          <a:p>
            <a:endParaRPr lang="en-US" baseline="0" dirty="0" smtClean="0"/>
          </a:p>
          <a:p>
            <a:r>
              <a:rPr lang="en-US" b="1" dirty="0" smtClean="0"/>
              <a:t>Assessment and Data Gathering</a:t>
            </a:r>
            <a:r>
              <a:rPr lang="en-US" b="0" dirty="0" smtClean="0"/>
              <a:t>—How</a:t>
            </a:r>
            <a:r>
              <a:rPr lang="en-US" b="0" baseline="0" dirty="0" smtClean="0"/>
              <a:t> </a:t>
            </a:r>
            <a:r>
              <a:rPr lang="en-US" baseline="0" dirty="0" smtClean="0"/>
              <a:t>do we know the understanding that every student brings to the situation?  What information determines the goal setting?  It is important for teachers to make informed decisions.  We want to collect important data.  Which pieces of data will give us the needed information to make decisions about the instructional process.  It is not a good use of time to simply collect data for the sake of collecting data.  What are you going to do with the data once you have gathered it.  If it is going to be compiled into a large box, just in case you may need it, your time would be better spent with another learning task.  Data should also come from multiple sources including teacher observation.</a:t>
            </a:r>
          </a:p>
          <a:p>
            <a:endParaRPr lang="en-US" baseline="0" dirty="0" smtClean="0"/>
          </a:p>
          <a:p>
            <a:r>
              <a:rPr lang="en-US" b="1" baseline="0" dirty="0" smtClean="0"/>
              <a:t>Quality Planning and Delivery</a:t>
            </a:r>
            <a:r>
              <a:rPr lang="en-US" b="0" baseline="0" dirty="0" smtClean="0"/>
              <a:t>—Is</a:t>
            </a:r>
            <a:r>
              <a:rPr lang="en-US" b="1" baseline="0" dirty="0" smtClean="0"/>
              <a:t> </a:t>
            </a:r>
            <a:r>
              <a:rPr lang="en-US" baseline="0" dirty="0" smtClean="0"/>
              <a:t>the planning and delivery transparent?  Are they flexible enough to address the needs of every student?  This is often assumed, but it can fall into the “one-size-fits-all” category.  Teachers should be using research-based strategies to deliver instruction to their students.</a:t>
            </a:r>
          </a:p>
          <a:p>
            <a:endParaRPr lang="en-US" baseline="0" dirty="0" smtClean="0"/>
          </a:p>
          <a:p>
            <a:r>
              <a:rPr lang="en-US" b="1" baseline="0" dirty="0" smtClean="0"/>
              <a:t>Alignment—</a:t>
            </a:r>
            <a:r>
              <a:rPr lang="en-US" baseline="0" dirty="0" smtClean="0"/>
              <a:t>1) chronology—intervention must be timely 2) curriculum—intervention materials need to compliment the materials used in the classroom 3) pedagogy—strategies for intervention must be based on specific needs 4) standards and goals—intervention materials should reflect the nature and intent of the mathematical standards and goals.</a:t>
            </a:r>
          </a:p>
          <a:p>
            <a:endParaRPr lang="en-US" baseline="0" dirty="0" smtClean="0"/>
          </a:p>
          <a:p>
            <a:r>
              <a:rPr lang="en-US" baseline="0" dirty="0" smtClean="0"/>
              <a:t>These lenses should be used not only to frame classroom instruction in Tier I, but should be used to impact all components of the RtI process.</a:t>
            </a:r>
            <a:endParaRPr lang="en-US" dirty="0"/>
          </a:p>
        </p:txBody>
      </p:sp>
      <p:sp>
        <p:nvSpPr>
          <p:cNvPr id="4" name="Slide Number Placeholder 3"/>
          <p:cNvSpPr>
            <a:spLocks noGrp="1"/>
          </p:cNvSpPr>
          <p:nvPr>
            <p:ph type="sldNum" sz="quarter" idx="10"/>
          </p:nvPr>
        </p:nvSpPr>
        <p:spPr/>
        <p:txBody>
          <a:bodyPr/>
          <a:lstStyle/>
          <a:p>
            <a:fld id="{85292E44-A4CB-4320-923A-16A44FC76DFD}"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r>
              <a:rPr lang="en-US" baseline="0" dirty="0" smtClean="0"/>
              <a:t>We need to begin with the WV CSOs and the assessment of the lesson.  This is supported by the work of Jay McTighe and Grant Wiggins in their work with Understanding By Design.  We need to begin our planning with the end in mind.</a:t>
            </a:r>
          </a:p>
          <a:p>
            <a:endParaRPr lang="en-US" baseline="0" dirty="0" smtClean="0"/>
          </a:p>
          <a:p>
            <a:r>
              <a:rPr lang="en-US" baseline="0" dirty="0" smtClean="0"/>
              <a:t>The WV CSOs drive our classroom instruction.  When we speak of the CORE, we are referring to our Content Standards and Objectives not the textbook.  The textbook is one of many resources we may use during our classroom instruction.  With the revisions of our content standards, it is difficult if not impossible to develop a student’s understanding of the concepts of one objective within one lesson.  There are multiple learning targets in each of our CSOs.  Students’ mastery of an objective will take place throughout the year.</a:t>
            </a:r>
          </a:p>
          <a:p>
            <a:endParaRPr lang="en-US" baseline="0" dirty="0" smtClean="0"/>
          </a:p>
          <a:p>
            <a:r>
              <a:rPr lang="en-US" baseline="0" dirty="0" smtClean="0"/>
              <a:t>Once you have determined the purpose of the lesson, you need to focus on the assessment.  How will you know if the students achieved the goal you set for this lesson?  What behaviors will you observe?, What type of discussions do you want to hear?  Assessment will take different forms.  This assessment will drive future instruction in mathematics.</a:t>
            </a:r>
          </a:p>
          <a:p>
            <a:pPr eaLnBrk="1" hangingPunct="1"/>
            <a:endParaRPr lang="en-US" dirty="0" smtClean="0"/>
          </a:p>
          <a:p>
            <a:r>
              <a:rPr lang="en-US" baseline="0" dirty="0" smtClean="0"/>
              <a:t>Next our thoughts turn to the delivery of the lesson.</a:t>
            </a:r>
          </a:p>
          <a:p>
            <a:endParaRPr lang="en-US" baseline="0" dirty="0" smtClean="0"/>
          </a:p>
          <a:p>
            <a:r>
              <a:rPr lang="en-US" baseline="0" dirty="0" smtClean="0"/>
              <a:t>The Launch is the introduction of the lesson.  How will you get the students’ attention?  This section may include a review of the students’ prior knowledge, a selection of children’s literature such as </a:t>
            </a:r>
            <a:r>
              <a:rPr lang="en-US" i="1" baseline="0" dirty="0" smtClean="0"/>
              <a:t>Spaghetti and Meatballs for All</a:t>
            </a:r>
            <a:r>
              <a:rPr lang="en-US" baseline="0" dirty="0" smtClean="0"/>
              <a:t>, by Marilyn Burns, or a problem to solve.  The teacher wants to “hook” the students into wanting to learn more.  The Launch is more than a “bell ringer or sponge.”  It is the Velcro on which students attach new knowledge.</a:t>
            </a:r>
          </a:p>
          <a:p>
            <a:endParaRPr lang="en-US" baseline="0" dirty="0" smtClean="0"/>
          </a:p>
          <a:p>
            <a:r>
              <a:rPr lang="en-US" baseline="0" dirty="0" smtClean="0"/>
              <a:t>William Bender, an authority on Differentiated Instruction in the area of mathematic, states “…instruction in math will be built almost entirely on prerequisite learned skills rather than on maturational-based knowledge.”  What does this mean to a mathematics teacher?  If a student does not have prior knowledge to attach the new concepts, the teacher must construct the this knowledge.</a:t>
            </a:r>
          </a:p>
          <a:p>
            <a:endParaRPr lang="en-US" baseline="0" dirty="0" smtClean="0"/>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Explore:  This section of the lesson is the main section of the lesson.  It is probably the longest of the three sections.  This is where the students develop new knowledge and skills.  Students should be actively engaged in doing mathematics instead of passively watching others do mathematics.  This section may include:  inquiry-based tasks, vocabulary development, research-based instructional strategies and collaborative learning experiences.</a:t>
            </a:r>
          </a:p>
          <a:p>
            <a:r>
              <a:rPr lang="en-US" baseline="0" dirty="0" smtClean="0"/>
              <a:t>Summarize:  This section of the lesson design is a valuable component.  It is frequently overlooked because teachers “run out of time.”  Summarization is a research-based strategy that has been proven to be effective in classroom instruction.  Classroom teachers need to monitor the flow of the instruction in order to allow time for summarization.  This is the part of the lesson in which teachers insure that students have understood the mathematical concepts developed in the lesson.  It is important to identify misconceptions early in the instructional process.</a:t>
            </a:r>
          </a:p>
          <a:p>
            <a:endParaRPr lang="en-US" baseline="0" dirty="0" smtClean="0"/>
          </a:p>
          <a:p>
            <a:r>
              <a:rPr lang="en-US" baseline="0" dirty="0" smtClean="0"/>
              <a:t>Speaking of misconceptions.  Misconceptions are created by the students.  For example all rectangles have two long sides the same and two short sides the same with four right angles.  This misconception may have been created by students because the examples of rectangles that were provided to the students always looked this way.  Were examples of squares shown to the students as examples of rectangles.  Misconceptions are difficult to “correct”  because students have ownership of the them.  They created them.  So they will frequently create a new misconception in order to correct their old one.  They do not want to give it up.  Teachers need to always be watching for misconceptions.  This will enable us to correct the students’ thinking early in the concept development process.</a:t>
            </a:r>
          </a:p>
          <a:p>
            <a:endParaRPr lang="en-US" baseline="0" dirty="0" smtClean="0"/>
          </a:p>
          <a:p>
            <a:pPr eaLnBrk="1" hangingPunct="1"/>
            <a:endParaRPr lang="en-US" dirty="0" smtClean="0"/>
          </a:p>
          <a:p>
            <a:pPr eaLnBrk="1" hangingPunct="1"/>
            <a:endParaRPr lang="en-US" dirty="0" smtClean="0"/>
          </a:p>
        </p:txBody>
      </p:sp>
      <p:sp>
        <p:nvSpPr>
          <p:cNvPr id="50180" name="Slide Number Placeholder 3"/>
          <p:cNvSpPr>
            <a:spLocks noGrp="1"/>
          </p:cNvSpPr>
          <p:nvPr>
            <p:ph type="sldNum" sz="quarter" idx="5"/>
          </p:nvPr>
        </p:nvSpPr>
        <p:spPr>
          <a:noFill/>
        </p:spPr>
        <p:txBody>
          <a:bodyPr/>
          <a:lstStyle/>
          <a:p>
            <a:fld id="{DE1B1D54-E7DB-4D81-BFCF-9B5907BA8C5C}" type="slidenum">
              <a:rPr lang="en-US" smtClean="0"/>
              <a:pPr/>
              <a:t>8</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Launch is the introduction of the lesson.  How will you get the students attention?  This section may include a review of the student’s prior knowledge, a selection of children’s literature, a problem for them to solve.  The teacher wants to “hook” them into wanting to learn more.  The Launch is more than a “bell ringer or sponge.”  It is the Velcro on which students attach new knowledge.</a:t>
            </a:r>
          </a:p>
        </p:txBody>
      </p:sp>
      <p:sp>
        <p:nvSpPr>
          <p:cNvPr id="4" name="Slide Number Placeholder 3"/>
          <p:cNvSpPr>
            <a:spLocks noGrp="1"/>
          </p:cNvSpPr>
          <p:nvPr>
            <p:ph type="sldNum" sz="quarter" idx="10"/>
          </p:nvPr>
        </p:nvSpPr>
        <p:spPr/>
        <p:txBody>
          <a:bodyPr/>
          <a:lstStyle/>
          <a:p>
            <a:fld id="{251B9483-2562-4080-8F8C-B24F52F8BBCB}" type="slidenum">
              <a:rPr lang="en-US" smtClean="0"/>
              <a:pPr/>
              <a:t>9</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r>
              <a:rPr lang="en-US" dirty="0" smtClean="0"/>
              <a:t>Introduce classroom management strategy (Red, Green, Yellow)</a:t>
            </a:r>
          </a:p>
          <a:p>
            <a:pPr eaLnBrk="1" hangingPunct="1"/>
            <a:endParaRPr lang="en-US" dirty="0" smtClean="0"/>
          </a:p>
          <a:p>
            <a:pPr eaLnBrk="1" hangingPunct="1"/>
            <a:r>
              <a:rPr lang="en-US" dirty="0" smtClean="0"/>
              <a:t>Each group will receive a set of colored table tents.  [I use cups in the classroom.]</a:t>
            </a:r>
          </a:p>
          <a:p>
            <a:pPr eaLnBrk="1" hangingPunct="1"/>
            <a:endParaRPr lang="en-US" dirty="0" smtClean="0"/>
          </a:p>
          <a:p>
            <a:pPr eaLnBrk="1" hangingPunct="1"/>
            <a:r>
              <a:rPr lang="en-US" dirty="0" smtClean="0"/>
              <a:t>Green—Everything is fine.  Our group does not need any help to continue.</a:t>
            </a:r>
          </a:p>
          <a:p>
            <a:pPr eaLnBrk="1" hangingPunct="1"/>
            <a:r>
              <a:rPr lang="en-US" dirty="0" smtClean="0"/>
              <a:t>Yellow—Our group needs help from the teacher, but we are able to continue.</a:t>
            </a:r>
          </a:p>
          <a:p>
            <a:pPr eaLnBrk="1" hangingPunct="1"/>
            <a:r>
              <a:rPr lang="en-US" dirty="0" smtClean="0"/>
              <a:t>Red—Emergency-Our group is not able to proceed.  We need the teacher’s help before we can continue.</a:t>
            </a:r>
          </a:p>
        </p:txBody>
      </p:sp>
      <p:sp>
        <p:nvSpPr>
          <p:cNvPr id="45060" name="Slide Number Placeholder 3"/>
          <p:cNvSpPr>
            <a:spLocks noGrp="1"/>
          </p:cNvSpPr>
          <p:nvPr>
            <p:ph type="sldNum" sz="quarter" idx="5"/>
          </p:nvPr>
        </p:nvSpPr>
        <p:spPr>
          <a:noFill/>
        </p:spPr>
        <p:txBody>
          <a:bodyPr/>
          <a:lstStyle/>
          <a:p>
            <a:fld id="{1930983F-78AC-4136-B88E-0D4B06DECBB6}" type="slidenum">
              <a:rPr lang="en-US" smtClean="0"/>
              <a:pPr/>
              <a:t>10</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r>
              <a:rPr lang="en-US" dirty="0" smtClean="0"/>
              <a:t>After posing the problem, make sure all participants understand who is allowed in the boat.  Answer any questions.</a:t>
            </a:r>
          </a:p>
          <a:p>
            <a:pPr eaLnBrk="1" hangingPunct="1"/>
            <a:endParaRPr lang="en-US" dirty="0" smtClean="0"/>
          </a:p>
          <a:p>
            <a:pPr eaLnBrk="1" hangingPunct="1"/>
            <a:r>
              <a:rPr lang="en-US" dirty="0" smtClean="0"/>
              <a:t>(Linda and Lynn will monitor the group, assisting, questioning, and making notes on the index cards.)  This observational technique will be shared later.  Teachers will have the opportunity to make a folder to use in their classrooms this fall.)</a:t>
            </a:r>
          </a:p>
          <a:p>
            <a:pPr eaLnBrk="1" hangingPunct="1"/>
            <a:endParaRPr lang="en-US" dirty="0" smtClean="0"/>
          </a:p>
          <a:p>
            <a:pPr eaLnBrk="1" hangingPunct="1"/>
            <a:r>
              <a:rPr lang="en-US" dirty="0" smtClean="0"/>
              <a:t>Debrief at the conclusion of this lesson.  Highlight the role of the student, teacher, task.</a:t>
            </a:r>
          </a:p>
          <a:p>
            <a:pPr eaLnBrk="1" hangingPunct="1"/>
            <a:endParaRPr lang="en-US" dirty="0" smtClean="0"/>
          </a:p>
          <a:p>
            <a:pPr eaLnBrk="1" hangingPunct="1"/>
            <a:r>
              <a:rPr lang="en-US" dirty="0" smtClean="0"/>
              <a:t>What makes this task a good task to use to get to know your students as mathematicians?</a:t>
            </a:r>
          </a:p>
          <a:p>
            <a:pPr eaLnBrk="1" hangingPunct="1"/>
            <a:endParaRPr lang="en-US" dirty="0" smtClean="0"/>
          </a:p>
          <a:p>
            <a:pPr eaLnBrk="1" hangingPunct="1"/>
            <a:r>
              <a:rPr lang="en-US" dirty="0" smtClean="0"/>
              <a:t>Share what we learned about the teachers as mathematicians.</a:t>
            </a:r>
          </a:p>
        </p:txBody>
      </p:sp>
      <p:sp>
        <p:nvSpPr>
          <p:cNvPr id="46084" name="Slide Number Placeholder 3"/>
          <p:cNvSpPr>
            <a:spLocks noGrp="1"/>
          </p:cNvSpPr>
          <p:nvPr>
            <p:ph type="sldNum" sz="quarter" idx="5"/>
          </p:nvPr>
        </p:nvSpPr>
        <p:spPr>
          <a:noFill/>
        </p:spPr>
        <p:txBody>
          <a:bodyPr/>
          <a:lstStyle/>
          <a:p>
            <a:fld id="{9E3C135F-4ECE-4B25-863A-50099525D2E3}" type="slidenum">
              <a:rPr lang="en-US" smtClean="0"/>
              <a:pPr/>
              <a:t>11</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r>
              <a:rPr lang="en-US" dirty="0" smtClean="0"/>
              <a:t>Each table has a chart</a:t>
            </a:r>
            <a:r>
              <a:rPr lang="en-US" baseline="0" dirty="0" smtClean="0"/>
              <a:t> on their table.  As a group take a moment and answer each of these questions.  Some responses may apply to more than one question.</a:t>
            </a:r>
            <a:endParaRPr lang="en-US" dirty="0" smtClean="0"/>
          </a:p>
        </p:txBody>
      </p:sp>
      <p:sp>
        <p:nvSpPr>
          <p:cNvPr id="52228" name="Slide Number Placeholder 3"/>
          <p:cNvSpPr>
            <a:spLocks noGrp="1"/>
          </p:cNvSpPr>
          <p:nvPr>
            <p:ph type="sldNum" sz="quarter" idx="5"/>
          </p:nvPr>
        </p:nvSpPr>
        <p:spPr>
          <a:noFill/>
        </p:spPr>
        <p:txBody>
          <a:bodyPr/>
          <a:lstStyle/>
          <a:p>
            <a:fld id="{468DCF81-8EE2-4B59-BA5A-393EF486B265}" type="slidenum">
              <a:rPr lang="en-US" smtClean="0"/>
              <a:pPr/>
              <a:t>12</a:t>
            </a:fld>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r>
              <a:rPr lang="en-US" dirty="0" smtClean="0"/>
              <a:t>After posing the problem, make sure all participants understand who is allowed in the boat.  Answer any questions.</a:t>
            </a:r>
          </a:p>
          <a:p>
            <a:pPr eaLnBrk="1" hangingPunct="1"/>
            <a:endParaRPr lang="en-US" dirty="0" smtClean="0"/>
          </a:p>
          <a:p>
            <a:pPr eaLnBrk="1" hangingPunct="1"/>
            <a:r>
              <a:rPr lang="en-US" dirty="0" smtClean="0"/>
              <a:t>(Linda and Lynn will monitor the group, assisting, questioning, and making notes on the index cards.)  This observational technique will be shared later.  Teachers will have the opportunity to make a folder to use in their classrooms this fall.)</a:t>
            </a:r>
          </a:p>
          <a:p>
            <a:pPr eaLnBrk="1" hangingPunct="1"/>
            <a:endParaRPr lang="en-US" dirty="0" smtClean="0"/>
          </a:p>
          <a:p>
            <a:pPr eaLnBrk="1" hangingPunct="1"/>
            <a:r>
              <a:rPr lang="en-US" dirty="0" smtClean="0"/>
              <a:t>Debrief at the conclusion of this lesson.  Highlight the role of the student, teacher, task.</a:t>
            </a:r>
          </a:p>
          <a:p>
            <a:pPr eaLnBrk="1" hangingPunct="1"/>
            <a:endParaRPr lang="en-US" dirty="0" smtClean="0"/>
          </a:p>
          <a:p>
            <a:pPr eaLnBrk="1" hangingPunct="1"/>
            <a:r>
              <a:rPr lang="en-US" dirty="0" smtClean="0"/>
              <a:t>What makes this task a good task to use to get to know your students as mathematicians?</a:t>
            </a:r>
          </a:p>
          <a:p>
            <a:pPr eaLnBrk="1" hangingPunct="1"/>
            <a:endParaRPr lang="en-US" dirty="0" smtClean="0"/>
          </a:p>
          <a:p>
            <a:pPr eaLnBrk="1" hangingPunct="1"/>
            <a:r>
              <a:rPr lang="en-US" dirty="0" smtClean="0"/>
              <a:t>Share what we learned about the teachers as mathematicians.</a:t>
            </a:r>
          </a:p>
        </p:txBody>
      </p:sp>
      <p:sp>
        <p:nvSpPr>
          <p:cNvPr id="46084" name="Slide Number Placeholder 3"/>
          <p:cNvSpPr>
            <a:spLocks noGrp="1"/>
          </p:cNvSpPr>
          <p:nvPr>
            <p:ph type="sldNum" sz="quarter" idx="5"/>
          </p:nvPr>
        </p:nvSpPr>
        <p:spPr>
          <a:noFill/>
        </p:spPr>
        <p:txBody>
          <a:bodyPr/>
          <a:lstStyle/>
          <a:p>
            <a:fld id="{9E3C135F-4ECE-4B25-863A-50099525D2E3}" type="slidenum">
              <a:rPr lang="en-US" smtClean="0"/>
              <a:pPr/>
              <a:t>13</a:t>
            </a:fld>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Explore-Student are actively engaged in doing math.</a:t>
            </a:r>
          </a:p>
          <a:p>
            <a:endParaRPr lang="en-US" baseline="0" dirty="0" smtClean="0"/>
          </a:p>
          <a:p>
            <a:r>
              <a:rPr lang="en-US" baseline="0" dirty="0" smtClean="0"/>
              <a:t>The participants will be completing the Crossing the River problem at this time.  Facilitators will circulate the room and ask probing questions as needed.</a:t>
            </a:r>
          </a:p>
        </p:txBody>
      </p:sp>
      <p:sp>
        <p:nvSpPr>
          <p:cNvPr id="4" name="Slide Number Placeholder 3"/>
          <p:cNvSpPr>
            <a:spLocks noGrp="1"/>
          </p:cNvSpPr>
          <p:nvPr>
            <p:ph type="sldNum" sz="quarter" idx="10"/>
          </p:nvPr>
        </p:nvSpPr>
        <p:spPr/>
        <p:txBody>
          <a:bodyPr/>
          <a:lstStyle/>
          <a:p>
            <a:fld id="{251B9483-2562-4080-8F8C-B24F52F8BBCB}" type="slidenum">
              <a:rPr lang="en-US" smtClean="0"/>
              <a:pPr/>
              <a:t>14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Summarize: Debrief this lesson.  Each group should share the process they used to find the solution to this problem.</a:t>
            </a:r>
          </a:p>
        </p:txBody>
      </p:sp>
      <p:sp>
        <p:nvSpPr>
          <p:cNvPr id="4" name="Slide Number Placeholder 3"/>
          <p:cNvSpPr>
            <a:spLocks noGrp="1"/>
          </p:cNvSpPr>
          <p:nvPr>
            <p:ph type="sldNum" sz="quarter" idx="10"/>
          </p:nvPr>
        </p:nvSpPr>
        <p:spPr/>
        <p:txBody>
          <a:bodyPr/>
          <a:lstStyle/>
          <a:p>
            <a:fld id="{251B9483-2562-4080-8F8C-B24F52F8BBCB}" type="slidenum">
              <a:rPr lang="en-US" smtClean="0"/>
              <a:pPr/>
              <a:t>15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r>
              <a:rPr lang="en-US" dirty="0" smtClean="0"/>
              <a:t>Debrief this lesson as a whole.  Identify the various components.  Multiple</a:t>
            </a:r>
            <a:r>
              <a:rPr lang="en-US" baseline="0" dirty="0" smtClean="0"/>
              <a:t> points of entry, formative assessment, differentiation.  Etc…</a:t>
            </a:r>
            <a:endParaRPr lang="en-US" dirty="0" smtClean="0"/>
          </a:p>
        </p:txBody>
      </p:sp>
      <p:sp>
        <p:nvSpPr>
          <p:cNvPr id="50180" name="Slide Number Placeholder 3"/>
          <p:cNvSpPr>
            <a:spLocks noGrp="1"/>
          </p:cNvSpPr>
          <p:nvPr>
            <p:ph type="sldNum" sz="quarter" idx="5"/>
          </p:nvPr>
        </p:nvSpPr>
        <p:spPr>
          <a:noFill/>
        </p:spPr>
        <p:txBody>
          <a:bodyPr/>
          <a:lstStyle/>
          <a:p>
            <a:fld id="{DE1B1D54-E7DB-4D81-BFCF-9B5907BA8C5C}" type="slidenum">
              <a:rPr lang="en-US" smtClean="0"/>
              <a:pPr/>
              <a:t>16</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a:t>
            </a:r>
            <a:r>
              <a:rPr lang="en-US" baseline="0" dirty="0" smtClean="0"/>
              <a:t> 21 site</a:t>
            </a:r>
          </a:p>
          <a:p>
            <a:endParaRPr lang="en-US" baseline="0" dirty="0" smtClean="0"/>
          </a:p>
          <a:p>
            <a:r>
              <a:rPr lang="en-US" baseline="0" dirty="0" smtClean="0"/>
              <a:t>Share the strategy bank.</a:t>
            </a:r>
          </a:p>
          <a:p>
            <a:r>
              <a:rPr lang="en-US" baseline="0" dirty="0" smtClean="0"/>
              <a:t>Instructional Guides etc….</a:t>
            </a:r>
          </a:p>
          <a:p>
            <a:r>
              <a:rPr lang="en-US" baseline="0" dirty="0" smtClean="0"/>
              <a:t>IMA</a:t>
            </a:r>
            <a:endParaRPr lang="en-US" dirty="0" smtClean="0"/>
          </a:p>
        </p:txBody>
      </p:sp>
      <p:sp>
        <p:nvSpPr>
          <p:cNvPr id="4" name="Slide Number Placeholder 3"/>
          <p:cNvSpPr>
            <a:spLocks noGrp="1"/>
          </p:cNvSpPr>
          <p:nvPr>
            <p:ph type="sldNum" sz="quarter" idx="10"/>
          </p:nvPr>
        </p:nvSpPr>
        <p:spPr/>
        <p:txBody>
          <a:bodyPr/>
          <a:lstStyle/>
          <a:p>
            <a:fld id="{2563E18F-1A90-4329-AFAC-E0E5F619851A}" type="slidenum">
              <a:rPr lang="en-US" smtClean="0"/>
              <a:pPr/>
              <a:t>18</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Thank you for joining</a:t>
            </a:r>
            <a:r>
              <a:rPr lang="en-US" baseline="0" dirty="0" smtClean="0"/>
              <a:t> us today.  If you have any questions about the information you heard today, please contact either or both of us at the email addresses noted on the slide.  Again, thank you and we look forward to sharing more information about RTI for mathematics in the future.</a:t>
            </a:r>
            <a:endParaRPr lang="en-US" dirty="0"/>
          </a:p>
        </p:txBody>
      </p:sp>
      <p:sp>
        <p:nvSpPr>
          <p:cNvPr id="4" name="Slide Number Placeholder 3"/>
          <p:cNvSpPr>
            <a:spLocks noGrp="1"/>
          </p:cNvSpPr>
          <p:nvPr>
            <p:ph type="sldNum" sz="quarter" idx="10"/>
          </p:nvPr>
        </p:nvSpPr>
        <p:spPr/>
        <p:txBody>
          <a:bodyPr/>
          <a:lstStyle/>
          <a:p>
            <a:fld id="{61AC2846-B1B8-4A49-BCC7-7A883D230422}" type="slidenum">
              <a:rPr lang="en-US" smtClean="0"/>
              <a:pPr/>
              <a:t>19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09600" y="4953000"/>
            <a:ext cx="7924800" cy="917575"/>
          </a:xfrm>
        </p:spPr>
        <p:txBody>
          <a:bodyPr/>
          <a:lstStyle>
            <a:lvl1pPr algn="ctr">
              <a:defRPr sz="44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295400" y="5867400"/>
            <a:ext cx="6553200" cy="533400"/>
          </a:xfrm>
        </p:spPr>
        <p:txBody>
          <a:bodyPr/>
          <a:lstStyle>
            <a:lvl1pPr marL="0" indent="0" algn="ctr">
              <a:buFontTx/>
              <a:buNone/>
              <a:defRPr sz="2400" b="1"/>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228600" y="6553200"/>
            <a:ext cx="2362200" cy="304800"/>
          </a:xfrm>
        </p:spPr>
        <p:txBody>
          <a:bodyPr/>
          <a:lstStyle>
            <a:lvl1pPr>
              <a:defRPr/>
            </a:lvl1pPr>
          </a:lstStyle>
          <a:p>
            <a:fld id="{5D3682EE-A9E4-4DFF-9BAC-117BCD4A1B78}" type="datetimeFigureOut">
              <a:rPr lang="en-US" smtClean="0"/>
              <a:pPr/>
              <a:t>2/26/2009</a:t>
            </a:fld>
            <a:endParaRPr lang="en-US" dirty="0"/>
          </a:p>
        </p:txBody>
      </p:sp>
      <p:sp>
        <p:nvSpPr>
          <p:cNvPr id="3077" name="Rectangle 5"/>
          <p:cNvSpPr>
            <a:spLocks noGrp="1" noChangeArrowheads="1"/>
          </p:cNvSpPr>
          <p:nvPr>
            <p:ph type="ftr" sz="quarter" idx="3"/>
          </p:nvPr>
        </p:nvSpPr>
        <p:spPr>
          <a:xfrm>
            <a:off x="2814638" y="6553200"/>
            <a:ext cx="3205162" cy="304800"/>
          </a:xfrm>
        </p:spPr>
        <p:txBody>
          <a:bodyPr/>
          <a:lstStyle>
            <a:lvl1pPr>
              <a:defRPr/>
            </a:lvl1pPr>
          </a:lstStyle>
          <a:p>
            <a:endParaRPr lang="en-US" dirty="0"/>
          </a:p>
        </p:txBody>
      </p:sp>
      <p:sp>
        <p:nvSpPr>
          <p:cNvPr id="3078" name="Rectangle 6"/>
          <p:cNvSpPr>
            <a:spLocks noGrp="1" noChangeArrowheads="1"/>
          </p:cNvSpPr>
          <p:nvPr>
            <p:ph type="sldNum" sz="quarter" idx="4"/>
          </p:nvPr>
        </p:nvSpPr>
        <p:spPr>
          <a:xfrm>
            <a:off x="6553200" y="6553200"/>
            <a:ext cx="2362200" cy="304800"/>
          </a:xfrm>
        </p:spPr>
        <p:txBody>
          <a:bodyPr/>
          <a:lstStyle>
            <a:lvl1pPr>
              <a:defRPr/>
            </a:lvl1pPr>
          </a:lstStyle>
          <a:p>
            <a:fld id="{3A1C8A1D-524E-4095-AB6A-B9DD168E526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D3682EE-A9E4-4DFF-9BAC-117BCD4A1B78}" type="datetimeFigureOut">
              <a:rPr lang="en-US" smtClean="0"/>
              <a:pPr/>
              <a:t>2/26/2009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A1C8A1D-524E-4095-AB6A-B9DD168E526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5D3682EE-A9E4-4DFF-9BAC-117BCD4A1B78}" type="datetimeFigureOut">
              <a:rPr lang="en-US" smtClean="0"/>
              <a:pPr/>
              <a:t>2/26/2009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A1C8A1D-524E-4095-AB6A-B9DD168E526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19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5D3682EE-A9E4-4DFF-9BAC-117BCD4A1B78}" type="datetimeFigureOut">
              <a:rPr lang="en-US" smtClean="0"/>
              <a:pPr/>
              <a:t>2/26/2009</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3A1C8A1D-524E-4095-AB6A-B9DD168E526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5D3682EE-A9E4-4DFF-9BAC-117BCD4A1B78}" type="datetimeFigureOut">
              <a:rPr lang="en-US" smtClean="0"/>
              <a:pPr/>
              <a:t>2/26/2009</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3A1C8A1D-524E-4095-AB6A-B9DD168E526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5D3682EE-A9E4-4DFF-9BAC-117BCD4A1B78}" type="datetimeFigureOut">
              <a:rPr lang="en-US" smtClean="0"/>
              <a:pPr/>
              <a:t>2/26/2009</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3A1C8A1D-524E-4095-AB6A-B9DD168E526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D3682EE-A9E4-4DFF-9BAC-117BCD4A1B78}" type="datetimeFigureOut">
              <a:rPr lang="en-US" smtClean="0"/>
              <a:pPr/>
              <a:t>2/26/2009</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3A1C8A1D-524E-4095-AB6A-B9DD168E526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D3682EE-A9E4-4DFF-9BAC-117BCD4A1B78}" type="datetimeFigureOut">
              <a:rPr lang="en-US" smtClean="0"/>
              <a:pPr/>
              <a:t>2/26/2009</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3A1C8A1D-524E-4095-AB6A-B9DD168E526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D3682EE-A9E4-4DFF-9BAC-117BCD4A1B78}" type="datetimeFigureOut">
              <a:rPr lang="en-US" smtClean="0"/>
              <a:pPr/>
              <a:t>2/26/2009</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3A1C8A1D-524E-4095-AB6A-B9DD168E526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D3682EE-A9E4-4DFF-9BAC-117BCD4A1B78}" type="datetimeFigureOut">
              <a:rPr lang="en-US" smtClean="0"/>
              <a:pPr/>
              <a:t>2/26/2009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A1C8A1D-524E-4095-AB6A-B9DD168E526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D3682EE-A9E4-4DFF-9BAC-117BCD4A1B78}" type="datetimeFigureOut">
              <a:rPr lang="en-US" smtClean="0"/>
              <a:pPr/>
              <a:t>2/26/2009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A1C8A1D-524E-4095-AB6A-B9DD168E526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8229600" cy="7921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219200"/>
            <a:ext cx="8229600" cy="5257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537325"/>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5D3682EE-A9E4-4DFF-9BAC-117BCD4A1B78}" type="datetimeFigureOut">
              <a:rPr lang="en-US" smtClean="0"/>
              <a:pPr/>
              <a:t>2/26/2009</a:t>
            </a:fld>
            <a:endParaRPr lang="en-US" dirty="0"/>
          </a:p>
        </p:txBody>
      </p:sp>
      <p:sp>
        <p:nvSpPr>
          <p:cNvPr id="1029" name="Rectangle 5"/>
          <p:cNvSpPr>
            <a:spLocks noGrp="1" noChangeArrowheads="1"/>
          </p:cNvSpPr>
          <p:nvPr>
            <p:ph type="ftr" sz="quarter" idx="3"/>
          </p:nvPr>
        </p:nvSpPr>
        <p:spPr bwMode="auto">
          <a:xfrm>
            <a:off x="3124200" y="6537325"/>
            <a:ext cx="2895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6553200" y="6537325"/>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A1C8A1D-524E-4095-AB6A-B9DD168E5269}" type="slidenum">
              <a:rPr lang="en-US" smtClean="0"/>
              <a:pPr/>
              <a:t>‹#›</a:t>
            </a:fld>
            <a:endParaRPr lang="en-US" dirty="0"/>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800" b="1">
          <a:solidFill>
            <a:schemeClr val="tx2"/>
          </a:solidFill>
          <a:latin typeface="+mj-lt"/>
          <a:ea typeface="+mj-ea"/>
          <a:cs typeface="+mj-cs"/>
        </a:defRPr>
      </a:lvl1pPr>
      <a:lvl2pPr algn="l" rtl="0" eaLnBrk="1" fontAlgn="base" hangingPunct="1">
        <a:spcBef>
          <a:spcPct val="0"/>
        </a:spcBef>
        <a:spcAft>
          <a:spcPct val="0"/>
        </a:spcAft>
        <a:defRPr sz="3800" b="1">
          <a:solidFill>
            <a:schemeClr val="tx2"/>
          </a:solidFill>
          <a:latin typeface="Arial" charset="0"/>
        </a:defRPr>
      </a:lvl2pPr>
      <a:lvl3pPr algn="l" rtl="0" eaLnBrk="1" fontAlgn="base" hangingPunct="1">
        <a:spcBef>
          <a:spcPct val="0"/>
        </a:spcBef>
        <a:spcAft>
          <a:spcPct val="0"/>
        </a:spcAft>
        <a:defRPr sz="3800" b="1">
          <a:solidFill>
            <a:schemeClr val="tx2"/>
          </a:solidFill>
          <a:latin typeface="Arial" charset="0"/>
        </a:defRPr>
      </a:lvl3pPr>
      <a:lvl4pPr algn="l" rtl="0" eaLnBrk="1" fontAlgn="base" hangingPunct="1">
        <a:spcBef>
          <a:spcPct val="0"/>
        </a:spcBef>
        <a:spcAft>
          <a:spcPct val="0"/>
        </a:spcAft>
        <a:defRPr sz="3800" b="1">
          <a:solidFill>
            <a:schemeClr val="tx2"/>
          </a:solidFill>
          <a:latin typeface="Arial" charset="0"/>
        </a:defRPr>
      </a:lvl4pPr>
      <a:lvl5pPr algn="l" rtl="0" eaLnBrk="1" fontAlgn="base" hangingPunct="1">
        <a:spcBef>
          <a:spcPct val="0"/>
        </a:spcBef>
        <a:spcAft>
          <a:spcPct val="0"/>
        </a:spcAft>
        <a:defRPr sz="3800" b="1">
          <a:solidFill>
            <a:schemeClr val="tx2"/>
          </a:solidFill>
          <a:latin typeface="Arial" charset="0"/>
        </a:defRPr>
      </a:lvl5pPr>
      <a:lvl6pPr marL="457200" algn="l" rtl="0" eaLnBrk="1" fontAlgn="base" hangingPunct="1">
        <a:spcBef>
          <a:spcPct val="0"/>
        </a:spcBef>
        <a:spcAft>
          <a:spcPct val="0"/>
        </a:spcAft>
        <a:defRPr sz="3800" b="1">
          <a:solidFill>
            <a:schemeClr val="tx2"/>
          </a:solidFill>
          <a:latin typeface="Arial" charset="0"/>
        </a:defRPr>
      </a:lvl6pPr>
      <a:lvl7pPr marL="914400" algn="l" rtl="0" eaLnBrk="1" fontAlgn="base" hangingPunct="1">
        <a:spcBef>
          <a:spcPct val="0"/>
        </a:spcBef>
        <a:spcAft>
          <a:spcPct val="0"/>
        </a:spcAft>
        <a:defRPr sz="3800" b="1">
          <a:solidFill>
            <a:schemeClr val="tx2"/>
          </a:solidFill>
          <a:latin typeface="Arial" charset="0"/>
        </a:defRPr>
      </a:lvl7pPr>
      <a:lvl8pPr marL="1371600" algn="l" rtl="0" eaLnBrk="1" fontAlgn="base" hangingPunct="1">
        <a:spcBef>
          <a:spcPct val="0"/>
        </a:spcBef>
        <a:spcAft>
          <a:spcPct val="0"/>
        </a:spcAft>
        <a:defRPr sz="3800" b="1">
          <a:solidFill>
            <a:schemeClr val="tx2"/>
          </a:solidFill>
          <a:latin typeface="Arial" charset="0"/>
        </a:defRPr>
      </a:lvl8pPr>
      <a:lvl9pPr marL="1828800" algn="l" rtl="0" eaLnBrk="1" fontAlgn="base" hangingPunct="1">
        <a:spcBef>
          <a:spcPct val="0"/>
        </a:spcBef>
        <a:spcAft>
          <a:spcPct val="0"/>
        </a:spcAft>
        <a:defRPr sz="38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3200">
          <a:solidFill>
            <a:schemeClr val="tx1"/>
          </a:solidFill>
          <a:latin typeface="+mn-lt"/>
        </a:defRPr>
      </a:lvl2pPr>
      <a:lvl3pPr marL="1143000" indent="-228600" algn="l" rtl="0" eaLnBrk="1" fontAlgn="base" hangingPunct="1">
        <a:spcBef>
          <a:spcPct val="20000"/>
        </a:spcBef>
        <a:spcAft>
          <a:spcPct val="0"/>
        </a:spcAft>
        <a:buChar char="•"/>
        <a:defRPr sz="3200">
          <a:solidFill>
            <a:schemeClr val="tx1"/>
          </a:solidFill>
          <a:latin typeface="+mn-lt"/>
        </a:defRPr>
      </a:lvl3pPr>
      <a:lvl4pPr marL="1600200" indent="-228600" algn="l" rtl="0" eaLnBrk="1" fontAlgn="base" hangingPunct="1">
        <a:spcBef>
          <a:spcPct val="20000"/>
        </a:spcBef>
        <a:spcAft>
          <a:spcPct val="0"/>
        </a:spcAft>
        <a:buChar char="–"/>
        <a:defRPr sz="3200">
          <a:solidFill>
            <a:schemeClr val="tx1"/>
          </a:solidFill>
          <a:latin typeface="+mn-lt"/>
        </a:defRPr>
      </a:lvl4pPr>
      <a:lvl5pPr marL="2057400" indent="-228600" algn="l" rtl="0" eaLnBrk="1" fontAlgn="base" hangingPunct="1">
        <a:spcBef>
          <a:spcPct val="20000"/>
        </a:spcBef>
        <a:spcAft>
          <a:spcPct val="0"/>
        </a:spcAft>
        <a:buChar char="»"/>
        <a:defRPr sz="3200">
          <a:solidFill>
            <a:schemeClr val="tx1"/>
          </a:solidFill>
          <a:latin typeface="+mn-lt"/>
        </a:defRPr>
      </a:lvl5pPr>
      <a:lvl6pPr marL="2514600" indent="-228600" algn="l" rtl="0" eaLnBrk="1" fontAlgn="base" hangingPunct="1">
        <a:spcBef>
          <a:spcPct val="20000"/>
        </a:spcBef>
        <a:spcAft>
          <a:spcPct val="0"/>
        </a:spcAft>
        <a:buChar char="»"/>
        <a:defRPr sz="3200">
          <a:solidFill>
            <a:schemeClr val="tx1"/>
          </a:solidFill>
          <a:latin typeface="+mn-lt"/>
        </a:defRPr>
      </a:lvl6pPr>
      <a:lvl7pPr marL="2971800" indent="-228600" algn="l" rtl="0" eaLnBrk="1" fontAlgn="base" hangingPunct="1">
        <a:spcBef>
          <a:spcPct val="20000"/>
        </a:spcBef>
        <a:spcAft>
          <a:spcPct val="0"/>
        </a:spcAft>
        <a:buChar char="»"/>
        <a:defRPr sz="3200">
          <a:solidFill>
            <a:schemeClr val="tx1"/>
          </a:solidFill>
          <a:latin typeface="+mn-lt"/>
        </a:defRPr>
      </a:lvl7pPr>
      <a:lvl8pPr marL="3429000" indent="-228600" algn="l" rtl="0" eaLnBrk="1" fontAlgn="base" hangingPunct="1">
        <a:spcBef>
          <a:spcPct val="20000"/>
        </a:spcBef>
        <a:spcAft>
          <a:spcPct val="0"/>
        </a:spcAft>
        <a:buChar char="»"/>
        <a:defRPr sz="3200">
          <a:solidFill>
            <a:schemeClr val="tx1"/>
          </a:solidFill>
          <a:latin typeface="+mn-lt"/>
        </a:defRPr>
      </a:lvl8pPr>
      <a:lvl9pPr marL="3886200" indent="-228600" algn="l" rtl="0" eaLnBrk="1" fontAlgn="base" hangingPunct="1">
        <a:spcBef>
          <a:spcPct val="20000"/>
        </a:spcBef>
        <a:spcAft>
          <a:spcPct val="0"/>
        </a:spcAft>
        <a:buChar char="»"/>
        <a:defRPr sz="3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wvde.state.wv.us/teach21"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hyperlink" Target="mailto:jford@access.k12.wv.u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mailto:lhbaker@access.k12.wv.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876800"/>
            <a:ext cx="7924800" cy="917575"/>
          </a:xfrm>
        </p:spPr>
        <p:txBody>
          <a:bodyPr/>
          <a:lstStyle/>
          <a:p>
            <a:r>
              <a:rPr lang="en-US" sz="3600" dirty="0" smtClean="0"/>
              <a:t>Standards Based Mathematics Instruction for Tier I</a:t>
            </a:r>
            <a:endParaRPr lang="en-US" sz="3600" dirty="0"/>
          </a:p>
        </p:txBody>
      </p:sp>
      <p:sp>
        <p:nvSpPr>
          <p:cNvPr id="3" name="Subtitle 2"/>
          <p:cNvSpPr>
            <a:spLocks noGrp="1"/>
          </p:cNvSpPr>
          <p:nvPr>
            <p:ph type="subTitle" idx="1"/>
          </p:nvPr>
        </p:nvSpPr>
        <p:spPr/>
        <p:txBody>
          <a:bodyPr/>
          <a:lstStyle/>
          <a:p>
            <a:r>
              <a:rPr lang="en-US" sz="1800" dirty="0" smtClean="0">
                <a:solidFill>
                  <a:schemeClr val="accent1">
                    <a:lumMod val="60000"/>
                    <a:lumOff val="40000"/>
                  </a:schemeClr>
                </a:solidFill>
              </a:rPr>
              <a:t>Title 1 Directors’ Conference</a:t>
            </a:r>
          </a:p>
          <a:p>
            <a:r>
              <a:rPr lang="en-US" sz="1800" dirty="0" smtClean="0">
                <a:solidFill>
                  <a:schemeClr val="accent1">
                    <a:lumMod val="60000"/>
                    <a:lumOff val="40000"/>
                  </a:schemeClr>
                </a:solidFill>
              </a:rPr>
              <a:t>March 10-12, 2009</a:t>
            </a:r>
          </a:p>
          <a:p>
            <a:r>
              <a:rPr lang="en-US" sz="1800" dirty="0" smtClean="0">
                <a:solidFill>
                  <a:schemeClr val="accent1">
                    <a:lumMod val="60000"/>
                    <a:lumOff val="40000"/>
                  </a:schemeClr>
                </a:solidFill>
              </a:rPr>
              <a:t>Morgantown, WV</a:t>
            </a:r>
            <a:endParaRPr lang="en-US" sz="1800" dirty="0">
              <a:solidFill>
                <a:schemeClr val="accent1">
                  <a:lumMod val="60000"/>
                  <a:lumOff val="4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dirty="0" smtClean="0"/>
              <a:t>Trading Horses</a:t>
            </a:r>
            <a:endParaRPr lang="en-US" dirty="0"/>
          </a:p>
        </p:txBody>
      </p:sp>
      <p:sp>
        <p:nvSpPr>
          <p:cNvPr id="3" name="Content Placeholder 2"/>
          <p:cNvSpPr>
            <a:spLocks noGrp="1"/>
          </p:cNvSpPr>
          <p:nvPr>
            <p:ph idx="1"/>
          </p:nvPr>
        </p:nvSpPr>
        <p:spPr>
          <a:xfrm>
            <a:off x="381000" y="1447800"/>
            <a:ext cx="8229600" cy="4525963"/>
          </a:xfrm>
        </p:spPr>
        <p:txBody>
          <a:bodyPr/>
          <a:lstStyle/>
          <a:p>
            <a:r>
              <a:rPr lang="en-US" dirty="0" smtClean="0"/>
              <a:t>Independently solve the problem located on your table.</a:t>
            </a:r>
          </a:p>
          <a:p>
            <a:r>
              <a:rPr lang="en-US" dirty="0" smtClean="0"/>
              <a:t>Be ready to justify your solution.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Trading Horses</a:t>
            </a:r>
            <a:endParaRPr lang="en-US" dirty="0"/>
          </a:p>
        </p:txBody>
      </p:sp>
      <p:sp>
        <p:nvSpPr>
          <p:cNvPr id="3" name="Content Placeholder 2"/>
          <p:cNvSpPr>
            <a:spLocks noGrp="1"/>
          </p:cNvSpPr>
          <p:nvPr>
            <p:ph idx="1"/>
          </p:nvPr>
        </p:nvSpPr>
        <p:spPr/>
        <p:txBody>
          <a:bodyPr/>
          <a:lstStyle/>
          <a:p>
            <a:pPr>
              <a:buNone/>
            </a:pPr>
            <a:r>
              <a:rPr lang="en-US" sz="4000" dirty="0" smtClean="0"/>
              <a:t>A man bought a horse for $50.</a:t>
            </a:r>
          </a:p>
          <a:p>
            <a:pPr>
              <a:buNone/>
            </a:pPr>
            <a:r>
              <a:rPr lang="en-US" sz="4000" dirty="0" smtClean="0"/>
              <a:t>He sold it for $60.</a:t>
            </a:r>
          </a:p>
          <a:p>
            <a:pPr>
              <a:buNone/>
            </a:pPr>
            <a:r>
              <a:rPr lang="en-US" sz="4000" dirty="0" smtClean="0"/>
              <a:t>Then he bought the horse for $70.</a:t>
            </a:r>
          </a:p>
          <a:p>
            <a:pPr>
              <a:buNone/>
            </a:pPr>
            <a:r>
              <a:rPr lang="en-US" sz="4000" dirty="0" smtClean="0"/>
              <a:t>He sold it again for $80.</a:t>
            </a:r>
          </a:p>
          <a:p>
            <a:pPr>
              <a:buNone/>
            </a:pPr>
            <a:endParaRPr lang="en-US" dirty="0"/>
          </a:p>
          <a:p>
            <a:pPr>
              <a:buNone/>
            </a:pPr>
            <a:r>
              <a:rPr lang="en-US" dirty="0" smtClean="0">
                <a:solidFill>
                  <a:schemeClr val="accent6">
                    <a:lumMod val="75000"/>
                  </a:schemeClr>
                </a:solidFill>
              </a:rPr>
              <a:t>What is the financial outcome of these transactions?  </a:t>
            </a:r>
            <a:r>
              <a:rPr lang="en-US" dirty="0" smtClean="0"/>
              <a:t>(Ignore cost of feed for horse, cost of boarding etc.)</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Strategies</a:t>
            </a:r>
            <a:endParaRPr lang="en-US" dirty="0"/>
          </a:p>
        </p:txBody>
      </p:sp>
      <p:sp>
        <p:nvSpPr>
          <p:cNvPr id="3" name="Content Placeholder 2"/>
          <p:cNvSpPr>
            <a:spLocks noGrp="1"/>
          </p:cNvSpPr>
          <p:nvPr>
            <p:ph idx="1"/>
          </p:nvPr>
        </p:nvSpPr>
        <p:spPr/>
        <p:txBody>
          <a:bodyPr/>
          <a:lstStyle/>
          <a:p>
            <a:r>
              <a:rPr lang="en-US" dirty="0" smtClean="0"/>
              <a:t>Task to engage students with mathematics at the beginning of class</a:t>
            </a:r>
          </a:p>
          <a:p>
            <a:r>
              <a:rPr lang="en-US" dirty="0" smtClean="0"/>
              <a:t>Problem was given a title.</a:t>
            </a:r>
          </a:p>
          <a:p>
            <a:r>
              <a:rPr lang="en-US" dirty="0" smtClean="0"/>
              <a:t>Quiet independent work time was provided.</a:t>
            </a:r>
          </a:p>
          <a:p>
            <a:r>
              <a:rPr lang="en-US" dirty="0" smtClean="0"/>
              <a:t>Mathematical thinking was shared with a partner or small group.</a:t>
            </a:r>
          </a:p>
          <a:p>
            <a:r>
              <a:rPr lang="en-US" dirty="0" smtClean="0"/>
              <a:t>Group mathematical thinking shared with the entire group.</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800600"/>
            <a:ext cx="7924800" cy="917575"/>
          </a:xfrm>
        </p:spPr>
        <p:txBody>
          <a:bodyPr/>
          <a:lstStyle/>
          <a:p>
            <a:r>
              <a:rPr lang="en-US" sz="3200" dirty="0" smtClean="0"/>
              <a:t>Standards Based Mathematics Instruction for Tier I</a:t>
            </a:r>
            <a:endParaRPr lang="en-US" sz="3200" dirty="0"/>
          </a:p>
        </p:txBody>
      </p:sp>
      <p:sp>
        <p:nvSpPr>
          <p:cNvPr id="3" name="Subtitle 2"/>
          <p:cNvSpPr>
            <a:spLocks noGrp="1"/>
          </p:cNvSpPr>
          <p:nvPr>
            <p:ph type="subTitle" idx="1"/>
          </p:nvPr>
        </p:nvSpPr>
        <p:spPr>
          <a:xfrm>
            <a:off x="762000" y="5943600"/>
            <a:ext cx="7924800" cy="914400"/>
          </a:xfrm>
        </p:spPr>
        <p:txBody>
          <a:bodyPr>
            <a:noAutofit/>
          </a:bodyPr>
          <a:lstStyle/>
          <a:p>
            <a:r>
              <a:rPr lang="en-US" sz="2000" dirty="0" smtClean="0">
                <a:solidFill>
                  <a:srgbClr val="FFFF00"/>
                </a:solidFill>
              </a:rPr>
              <a:t>John Ford, WVDE Coordinator, Title I Mathematics</a:t>
            </a:r>
          </a:p>
          <a:p>
            <a:r>
              <a:rPr lang="en-US" sz="2000" dirty="0" smtClean="0">
                <a:solidFill>
                  <a:srgbClr val="FFFF00"/>
                </a:solidFill>
              </a:rPr>
              <a:t>Lynn Baker, WVDE Coordinator, Math Science Partnership</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for Session</a:t>
            </a:r>
            <a:endParaRPr lang="en-US" dirty="0"/>
          </a:p>
        </p:txBody>
      </p:sp>
      <p:sp>
        <p:nvSpPr>
          <p:cNvPr id="3" name="Content Placeholder 2"/>
          <p:cNvSpPr>
            <a:spLocks noGrp="1"/>
          </p:cNvSpPr>
          <p:nvPr>
            <p:ph idx="1"/>
          </p:nvPr>
        </p:nvSpPr>
        <p:spPr>
          <a:xfrm>
            <a:off x="0" y="1905000"/>
            <a:ext cx="8686800" cy="3886200"/>
          </a:xfrm>
        </p:spPr>
        <p:txBody>
          <a:bodyPr/>
          <a:lstStyle/>
          <a:p>
            <a:r>
              <a:rPr lang="en-US" dirty="0" smtClean="0"/>
              <a:t>Actively engage in mathematics</a:t>
            </a:r>
          </a:p>
          <a:p>
            <a:r>
              <a:rPr lang="en-US" dirty="0" smtClean="0"/>
              <a:t>Build an understanding of Tier 1 instruction</a:t>
            </a:r>
          </a:p>
          <a:p>
            <a:r>
              <a:rPr lang="en-US" dirty="0" smtClean="0"/>
              <a:t>Use research-based instructional strategies</a:t>
            </a:r>
          </a:p>
          <a:p>
            <a:r>
              <a:rPr lang="en-US" dirty="0" smtClean="0"/>
              <a:t>Identify components of quality  </a:t>
            </a:r>
            <a:r>
              <a:rPr lang="en-US" dirty="0"/>
              <a:t>m</a:t>
            </a:r>
            <a:r>
              <a:rPr lang="en-US" dirty="0" smtClean="0"/>
              <a:t>athematics lessons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NCTM-Intervention Lenses</a:t>
            </a:r>
            <a:endParaRPr lang="en-US" b="1" dirty="0"/>
          </a:p>
        </p:txBody>
      </p:sp>
      <p:sp>
        <p:nvSpPr>
          <p:cNvPr id="3" name="Content Placeholder 2"/>
          <p:cNvSpPr>
            <a:spLocks noGrp="1"/>
          </p:cNvSpPr>
          <p:nvPr>
            <p:ph idx="1"/>
          </p:nvPr>
        </p:nvSpPr>
        <p:spPr/>
        <p:txBody>
          <a:bodyPr/>
          <a:lstStyle/>
          <a:p>
            <a:r>
              <a:rPr lang="en-US" b="1" dirty="0" smtClean="0"/>
              <a:t>Learning Significant Mathematics</a:t>
            </a:r>
          </a:p>
          <a:p>
            <a:r>
              <a:rPr lang="en-US" b="1" dirty="0" smtClean="0"/>
              <a:t>Knowing the Mathematics</a:t>
            </a:r>
          </a:p>
          <a:p>
            <a:r>
              <a:rPr lang="en-US" b="1" dirty="0" smtClean="0"/>
              <a:t>Assessment and Data Gathering</a:t>
            </a:r>
          </a:p>
          <a:p>
            <a:r>
              <a:rPr lang="en-US" b="1" dirty="0" smtClean="0"/>
              <a:t>Quality Planning and Delivery</a:t>
            </a:r>
          </a:p>
          <a:p>
            <a:r>
              <a:rPr lang="en-US" b="1" dirty="0" smtClean="0"/>
              <a:t>Alignment</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dirty="0" smtClean="0"/>
              <a:t>Quality Lesson Design</a:t>
            </a:r>
          </a:p>
        </p:txBody>
      </p:sp>
      <p:sp>
        <p:nvSpPr>
          <p:cNvPr id="17411" name="Content Placeholder 2"/>
          <p:cNvSpPr>
            <a:spLocks noGrp="1"/>
          </p:cNvSpPr>
          <p:nvPr>
            <p:ph idx="1"/>
          </p:nvPr>
        </p:nvSpPr>
        <p:spPr/>
        <p:txBody>
          <a:bodyPr>
            <a:normAutofit lnSpcReduction="10000"/>
          </a:bodyPr>
          <a:lstStyle/>
          <a:p>
            <a:pPr eaLnBrk="1" hangingPunct="1"/>
            <a:r>
              <a:rPr lang="en-US" b="1" dirty="0" smtClean="0">
                <a:solidFill>
                  <a:schemeClr val="bg2">
                    <a:lumMod val="60000"/>
                    <a:lumOff val="40000"/>
                  </a:schemeClr>
                </a:solidFill>
              </a:rPr>
              <a:t>WV CSOs/ Assessment</a:t>
            </a:r>
          </a:p>
          <a:p>
            <a:pPr eaLnBrk="1" hangingPunct="1"/>
            <a:r>
              <a:rPr lang="en-US" b="1" dirty="0" smtClean="0"/>
              <a:t>Launch</a:t>
            </a:r>
          </a:p>
          <a:p>
            <a:pPr eaLnBrk="1" hangingPunct="1"/>
            <a:r>
              <a:rPr lang="en-US" b="1" dirty="0" smtClean="0"/>
              <a:t>Explore</a:t>
            </a:r>
          </a:p>
          <a:p>
            <a:pPr eaLnBrk="1" hangingPunct="1"/>
            <a:r>
              <a:rPr lang="en-US" b="1" dirty="0" smtClean="0"/>
              <a:t>Summarize</a:t>
            </a:r>
          </a:p>
          <a:p>
            <a:pPr lvl="2" eaLnBrk="1" hangingPunct="1">
              <a:buFont typeface="Symbol" pitchFamily="18" charset="2"/>
              <a:buNone/>
            </a:pPr>
            <a:endParaRPr lang="en-US" dirty="0" smtClean="0"/>
          </a:p>
          <a:p>
            <a:pPr lvl="2" eaLnBrk="1" hangingPunct="1"/>
            <a:r>
              <a:rPr lang="en-US" dirty="0" smtClean="0"/>
              <a:t>Research-based Strategies</a:t>
            </a:r>
          </a:p>
          <a:p>
            <a:pPr lvl="2" eaLnBrk="1" hangingPunct="1"/>
            <a:r>
              <a:rPr lang="en-US" dirty="0" smtClean="0"/>
              <a:t>Vocabulary Instruction</a:t>
            </a:r>
          </a:p>
          <a:p>
            <a:pPr lvl="2" eaLnBrk="1" hangingPunct="1"/>
            <a:r>
              <a:rPr lang="en-US" dirty="0" smtClean="0"/>
              <a:t>Formative Assessment</a:t>
            </a:r>
          </a:p>
          <a:p>
            <a:pPr lvl="2" eaLnBrk="1" hangingPunct="1"/>
            <a:r>
              <a:rPr lang="en-US" dirty="0" smtClean="0"/>
              <a:t>Differentiation Strategies</a:t>
            </a:r>
          </a:p>
          <a:p>
            <a:pPr eaLnBrk="1" hangingPunct="1">
              <a:buFont typeface="Symbol" pitchFamily="18" charset="2"/>
              <a:buNone/>
            </a:pPr>
            <a:endParaRPr lang="en-US" dirty="0" smtClean="0"/>
          </a:p>
        </p:txBody>
      </p:sp>
      <p:pic>
        <p:nvPicPr>
          <p:cNvPr id="4" name="Picture 8" descr="C:\Documents and Settings\jputnam\Local Settings\Temporary Internet Files\Content.IE5\3OEVS3OG\MPj04394840000[1].jpg"/>
          <p:cNvPicPr>
            <a:picLocks noChangeAspect="1" noChangeArrowheads="1"/>
          </p:cNvPicPr>
          <p:nvPr/>
        </p:nvPicPr>
        <p:blipFill>
          <a:blip r:embed="rId3" cstate="print"/>
          <a:srcRect/>
          <a:stretch>
            <a:fillRect/>
          </a:stretch>
        </p:blipFill>
        <p:spPr bwMode="auto">
          <a:xfrm>
            <a:off x="5257800" y="1676400"/>
            <a:ext cx="2819400" cy="1887655"/>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Tier 1 Universal Instruction</a:t>
            </a:r>
            <a:br>
              <a:rPr lang="en-US" b="1" dirty="0" smtClean="0"/>
            </a:br>
            <a:r>
              <a:rPr lang="en-US" b="1" dirty="0" smtClean="0"/>
              <a:t>Quality Lesson Design</a:t>
            </a:r>
            <a:endParaRPr lang="en-US" b="1" dirty="0"/>
          </a:p>
        </p:txBody>
      </p:sp>
      <p:sp>
        <p:nvSpPr>
          <p:cNvPr id="3" name="Content Placeholder 2"/>
          <p:cNvSpPr>
            <a:spLocks noGrp="1"/>
          </p:cNvSpPr>
          <p:nvPr>
            <p:ph idx="1"/>
          </p:nvPr>
        </p:nvSpPr>
        <p:spPr/>
        <p:txBody>
          <a:bodyPr/>
          <a:lstStyle/>
          <a:p>
            <a:r>
              <a:rPr lang="en-US" sz="4800" b="1" dirty="0" smtClean="0">
                <a:solidFill>
                  <a:schemeClr val="bg2">
                    <a:lumMod val="60000"/>
                    <a:lumOff val="40000"/>
                  </a:schemeClr>
                </a:solidFill>
              </a:rPr>
              <a:t>WV CSOs/ Assessment</a:t>
            </a:r>
            <a:endParaRPr lang="en-US" sz="4800" b="1" dirty="0" smtClean="0"/>
          </a:p>
          <a:p>
            <a:r>
              <a:rPr lang="en-US" sz="4800" b="1" dirty="0" smtClean="0"/>
              <a:t>Launch</a:t>
            </a:r>
          </a:p>
          <a:p>
            <a:pPr lvl="2">
              <a:buNone/>
            </a:pPr>
            <a:endParaRPr lang="en-US" dirty="0" smtClean="0"/>
          </a:p>
          <a:p>
            <a:pPr>
              <a:buNone/>
            </a:pPr>
            <a:endParaRPr lang="en-US" dirty="0"/>
          </a:p>
        </p:txBody>
      </p:sp>
      <p:pic>
        <p:nvPicPr>
          <p:cNvPr id="1032" name="Picture 8" descr="C:\Documents and Settings\jputnam\Local Settings\Temporary Internet Files\Content.IE5\3OEVS3OG\MPj04394840000[1].jpg"/>
          <p:cNvPicPr>
            <a:picLocks noChangeAspect="1" noChangeArrowheads="1"/>
          </p:cNvPicPr>
          <p:nvPr/>
        </p:nvPicPr>
        <p:blipFill>
          <a:blip r:embed="rId3" cstate="print"/>
          <a:srcRect/>
          <a:stretch>
            <a:fillRect/>
          </a:stretch>
        </p:blipFill>
        <p:spPr bwMode="auto">
          <a:xfrm>
            <a:off x="3429000" y="2743200"/>
            <a:ext cx="4438677" cy="2971800"/>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457200" y="381000"/>
            <a:ext cx="8229600" cy="1371600"/>
          </a:xfrm>
          <a:prstGeom prst="rect">
            <a:avLst/>
          </a:prstGeom>
        </p:spPr>
        <p:txBody>
          <a:bodyPr/>
          <a:lstStyle/>
          <a:p>
            <a:pPr algn="ctr">
              <a:defRPr/>
            </a:pPr>
            <a:r>
              <a:rPr lang="en-US" sz="4400" b="1" kern="0" dirty="0">
                <a:effectLst>
                  <a:outerShdw blurRad="38100" dist="38100" dir="2700000" algn="tl">
                    <a:srgbClr val="000000"/>
                  </a:outerShdw>
                </a:effectLst>
                <a:latin typeface="+mj-lt"/>
                <a:ea typeface="+mj-ea"/>
                <a:cs typeface="+mj-cs"/>
              </a:rPr>
              <a:t>Crossing the River</a:t>
            </a:r>
          </a:p>
        </p:txBody>
      </p:sp>
      <p:pic>
        <p:nvPicPr>
          <p:cNvPr id="10243" name="Picture 7" descr="j0090206"/>
          <p:cNvPicPr>
            <a:picLocks noChangeAspect="1" noChangeArrowheads="1"/>
          </p:cNvPicPr>
          <p:nvPr/>
        </p:nvPicPr>
        <p:blipFill>
          <a:blip r:embed="rId3"/>
          <a:srcRect/>
          <a:stretch>
            <a:fillRect/>
          </a:stretch>
        </p:blipFill>
        <p:spPr bwMode="auto">
          <a:xfrm>
            <a:off x="2057400" y="1828800"/>
            <a:ext cx="5257800" cy="37750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71513" y="457200"/>
            <a:ext cx="6870700" cy="803275"/>
          </a:xfrm>
        </p:spPr>
        <p:txBody>
          <a:bodyPr/>
          <a:lstStyle/>
          <a:p>
            <a:pPr eaLnBrk="1" hangingPunct="1"/>
            <a:r>
              <a:rPr lang="en-US" dirty="0" smtClean="0">
                <a:solidFill>
                  <a:schemeClr val="tx1"/>
                </a:solidFill>
              </a:rPr>
              <a:t>Crossing the River</a:t>
            </a:r>
          </a:p>
        </p:txBody>
      </p:sp>
      <p:sp>
        <p:nvSpPr>
          <p:cNvPr id="26627" name="Rectangle 3"/>
          <p:cNvSpPr>
            <a:spLocks noGrp="1" noChangeArrowheads="1"/>
          </p:cNvSpPr>
          <p:nvPr>
            <p:ph idx="1"/>
          </p:nvPr>
        </p:nvSpPr>
        <p:spPr>
          <a:xfrm>
            <a:off x="381000" y="1447800"/>
            <a:ext cx="8229600" cy="4114800"/>
          </a:xfrm>
        </p:spPr>
        <p:txBody>
          <a:bodyPr>
            <a:normAutofit fontScale="92500" lnSpcReduction="10000"/>
          </a:bodyPr>
          <a:lstStyle/>
          <a:p>
            <a:pPr eaLnBrk="1" hangingPunct="1">
              <a:buFont typeface="Wingdings" pitchFamily="2" charset="2"/>
              <a:buNone/>
              <a:defRPr/>
            </a:pPr>
            <a:r>
              <a:rPr lang="en-US" dirty="0" smtClean="0">
                <a:solidFill>
                  <a:schemeClr val="accent4">
                    <a:lumMod val="25000"/>
                  </a:schemeClr>
                </a:solidFill>
              </a:rPr>
              <a:t>       Eight adults and two children need to cross a river, and they have one small boat available to help them.  The boat can hold either one adult, or one or two children.  Everyone in the group is able to row the boat.  How many one-way trips does it take for the eight adults and two children to cross the river?</a:t>
            </a:r>
          </a:p>
          <a:p>
            <a:pPr algn="ctr" eaLnBrk="1" hangingPunct="1">
              <a:buFont typeface="Wingdings" pitchFamily="2" charset="2"/>
              <a:buNone/>
              <a:defRPr/>
            </a:pPr>
            <a:r>
              <a:rPr lang="en-US" sz="2800" b="1" dirty="0" smtClean="0">
                <a:solidFill>
                  <a:srgbClr val="333399"/>
                </a:solidFill>
              </a:rPr>
              <a:t>        Use the chart paper to record your thinking</a:t>
            </a:r>
            <a:r>
              <a:rPr lang="en-US" sz="2800" dirty="0" smtClean="0">
                <a:solidFill>
                  <a:srgbClr val="333399"/>
                </a:solidFill>
              </a:rPr>
              <a:t>.</a:t>
            </a:r>
          </a:p>
          <a:p>
            <a:pPr eaLnBrk="1" hangingPunct="1">
              <a:buFont typeface="Wingdings" pitchFamily="2" charset="2"/>
              <a:buNone/>
              <a:defRPr/>
            </a:pPr>
            <a:endParaRPr lang="en-US" sz="2800" dirty="0" smtClean="0">
              <a:solidFill>
                <a:srgbClr val="FF0066"/>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t>Crossing the River</a:t>
            </a:r>
          </a:p>
        </p:txBody>
      </p:sp>
      <p:graphicFrame>
        <p:nvGraphicFramePr>
          <p:cNvPr id="4" name="Content Placeholder 3"/>
          <p:cNvGraphicFramePr>
            <a:graphicFrameLocks noGrp="1"/>
          </p:cNvGraphicFramePr>
          <p:nvPr>
            <p:ph idx="1"/>
          </p:nvPr>
        </p:nvGraphicFramePr>
        <p:xfrm>
          <a:off x="685800" y="1828800"/>
          <a:ext cx="7696200" cy="2103120"/>
        </p:xfrm>
        <a:graphic>
          <a:graphicData uri="http://schemas.openxmlformats.org/drawingml/2006/table">
            <a:tbl>
              <a:tblPr firstRow="1" bandRow="1">
                <a:tableStyleId>{5C22544A-7EE6-4342-B048-85BDC9FD1C3A}</a:tableStyleId>
              </a:tblPr>
              <a:tblGrid>
                <a:gridCol w="2565400"/>
                <a:gridCol w="2565400"/>
                <a:gridCol w="2565400"/>
              </a:tblGrid>
              <a:tr h="370840">
                <a:tc>
                  <a:txBody>
                    <a:bodyPr/>
                    <a:lstStyle/>
                    <a:p>
                      <a:r>
                        <a:rPr lang="en-US" dirty="0" smtClean="0">
                          <a:solidFill>
                            <a:schemeClr val="tx1"/>
                          </a:solidFill>
                        </a:rPr>
                        <a:t>What do you </a:t>
                      </a:r>
                      <a:r>
                        <a:rPr lang="en-US" dirty="0" smtClean="0">
                          <a:solidFill>
                            <a:schemeClr val="bg2"/>
                          </a:solidFill>
                        </a:rPr>
                        <a:t>KNOW</a:t>
                      </a:r>
                      <a:r>
                        <a:rPr lang="en-US" baseline="0" dirty="0" smtClean="0">
                          <a:solidFill>
                            <a:schemeClr val="bg2"/>
                          </a:solidFill>
                        </a:rPr>
                        <a:t> </a:t>
                      </a:r>
                      <a:r>
                        <a:rPr lang="en-US" dirty="0" smtClean="0">
                          <a:solidFill>
                            <a:schemeClr val="tx1"/>
                          </a:solidFill>
                        </a:rPr>
                        <a:t>for sure? </a:t>
                      </a:r>
                      <a:endParaRPr lang="en-US" dirty="0">
                        <a:solidFill>
                          <a:schemeClr val="tx1"/>
                        </a:solidFill>
                      </a:endParaRPr>
                    </a:p>
                  </a:txBody>
                  <a:tcPr/>
                </a:tc>
                <a:tc>
                  <a:txBody>
                    <a:bodyPr/>
                    <a:lstStyle/>
                    <a:p>
                      <a:r>
                        <a:rPr lang="en-US" dirty="0" smtClean="0">
                          <a:solidFill>
                            <a:schemeClr val="tx1"/>
                          </a:solidFill>
                        </a:rPr>
                        <a:t>What do</a:t>
                      </a:r>
                      <a:r>
                        <a:rPr lang="en-US" baseline="0" dirty="0" smtClean="0">
                          <a:solidFill>
                            <a:schemeClr val="tx1"/>
                          </a:solidFill>
                        </a:rPr>
                        <a:t> you </a:t>
                      </a:r>
                      <a:r>
                        <a:rPr lang="en-US" baseline="0" dirty="0" smtClean="0">
                          <a:solidFill>
                            <a:schemeClr val="bg2"/>
                          </a:solidFill>
                        </a:rPr>
                        <a:t>WANT </a:t>
                      </a:r>
                      <a:r>
                        <a:rPr lang="en-US" baseline="0" dirty="0" smtClean="0">
                          <a:solidFill>
                            <a:schemeClr val="tx1"/>
                          </a:solidFill>
                        </a:rPr>
                        <a:t>to do, figure out, find out?</a:t>
                      </a:r>
                      <a:endParaRPr lang="en-US" dirty="0">
                        <a:solidFill>
                          <a:schemeClr val="tx1"/>
                        </a:solidFill>
                      </a:endParaRPr>
                    </a:p>
                  </a:txBody>
                  <a:tcPr/>
                </a:tc>
                <a:tc>
                  <a:txBody>
                    <a:bodyPr/>
                    <a:lstStyle/>
                    <a:p>
                      <a:r>
                        <a:rPr lang="en-US" dirty="0" smtClean="0">
                          <a:solidFill>
                            <a:schemeClr val="tx1"/>
                          </a:solidFill>
                        </a:rPr>
                        <a:t>Are there</a:t>
                      </a:r>
                      <a:r>
                        <a:rPr lang="en-US" baseline="0" dirty="0" smtClean="0">
                          <a:solidFill>
                            <a:schemeClr val="tx1"/>
                          </a:solidFill>
                        </a:rPr>
                        <a:t> any special </a:t>
                      </a:r>
                      <a:r>
                        <a:rPr lang="en-US" baseline="0" dirty="0" smtClean="0">
                          <a:solidFill>
                            <a:schemeClr val="bg2"/>
                          </a:solidFill>
                        </a:rPr>
                        <a:t>CONDITIONS</a:t>
                      </a:r>
                      <a:r>
                        <a:rPr lang="en-US" baseline="0" dirty="0" smtClean="0">
                          <a:solidFill>
                            <a:schemeClr val="tx1"/>
                          </a:solidFill>
                        </a:rPr>
                        <a:t>?</a:t>
                      </a:r>
                      <a:endParaRPr lang="en-US" dirty="0">
                        <a:solidFill>
                          <a:schemeClr val="tx1"/>
                        </a:solidFill>
                      </a:endParaRPr>
                    </a:p>
                  </a:txBody>
                  <a:tcPr/>
                </a:tc>
              </a:tr>
              <a:tr h="370840">
                <a:tc>
                  <a:txBody>
                    <a:bodyPr/>
                    <a:lstStyle/>
                    <a:p>
                      <a:endParaRPr lang="en-US" dirty="0" smtClean="0"/>
                    </a:p>
                    <a:p>
                      <a:endParaRPr lang="en-US" dirty="0" smtClean="0"/>
                    </a:p>
                    <a:p>
                      <a:endParaRPr lang="en-US" dirty="0" smtClean="0"/>
                    </a:p>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19473" name="TextBox 4"/>
          <p:cNvSpPr txBox="1">
            <a:spLocks noChangeArrowheads="1"/>
          </p:cNvSpPr>
          <p:nvPr/>
        </p:nvSpPr>
        <p:spPr bwMode="auto">
          <a:xfrm>
            <a:off x="838200" y="3962400"/>
            <a:ext cx="7523163" cy="368300"/>
          </a:xfrm>
          <a:prstGeom prst="rect">
            <a:avLst/>
          </a:prstGeom>
          <a:noFill/>
          <a:ln w="9525">
            <a:noFill/>
            <a:miter lim="800000"/>
            <a:headEnd/>
            <a:tailEnd/>
          </a:ln>
        </p:spPr>
        <p:txBody>
          <a:bodyPr>
            <a:spAutoFit/>
          </a:bodyPr>
          <a:lstStyle/>
          <a:p>
            <a:pPr eaLnBrk="0" hangingPunct="0"/>
            <a:r>
              <a:rPr lang="en-US" dirty="0"/>
              <a:t>Show how you solved the problem using pictures, numbers and words.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71513" y="457200"/>
            <a:ext cx="6870700" cy="803275"/>
          </a:xfrm>
        </p:spPr>
        <p:txBody>
          <a:bodyPr/>
          <a:lstStyle/>
          <a:p>
            <a:pPr eaLnBrk="1" hangingPunct="1"/>
            <a:r>
              <a:rPr lang="en-US" dirty="0" smtClean="0">
                <a:solidFill>
                  <a:schemeClr val="tx1"/>
                </a:solidFill>
              </a:rPr>
              <a:t>Crossing the River</a:t>
            </a:r>
          </a:p>
        </p:txBody>
      </p:sp>
      <p:sp>
        <p:nvSpPr>
          <p:cNvPr id="26627" name="Rectangle 3"/>
          <p:cNvSpPr>
            <a:spLocks noGrp="1" noChangeArrowheads="1"/>
          </p:cNvSpPr>
          <p:nvPr>
            <p:ph idx="1"/>
          </p:nvPr>
        </p:nvSpPr>
        <p:spPr>
          <a:xfrm>
            <a:off x="381000" y="1447800"/>
            <a:ext cx="8229600" cy="4114800"/>
          </a:xfrm>
        </p:spPr>
        <p:txBody>
          <a:bodyPr>
            <a:normAutofit fontScale="92500" lnSpcReduction="10000"/>
          </a:bodyPr>
          <a:lstStyle/>
          <a:p>
            <a:pPr eaLnBrk="1" hangingPunct="1">
              <a:buFont typeface="Wingdings" pitchFamily="2" charset="2"/>
              <a:buNone/>
              <a:defRPr/>
            </a:pPr>
            <a:r>
              <a:rPr lang="en-US" dirty="0" smtClean="0">
                <a:solidFill>
                  <a:schemeClr val="tx2">
                    <a:lumMod val="75000"/>
                  </a:schemeClr>
                </a:solidFill>
              </a:rPr>
              <a:t>       </a:t>
            </a:r>
            <a:r>
              <a:rPr lang="en-US" dirty="0" smtClean="0">
                <a:solidFill>
                  <a:schemeClr val="accent4">
                    <a:lumMod val="25000"/>
                  </a:schemeClr>
                </a:solidFill>
              </a:rPr>
              <a:t>Eight adults and two children need to cross a river, and they have one small boat available to help them.  The boat can hold either one adult, or one or two children.  Everyone in the group is able to row the boat.  How many one-way trips does it take for the eight adults and two children to cross the river?</a:t>
            </a:r>
          </a:p>
          <a:p>
            <a:pPr algn="ctr" eaLnBrk="1" hangingPunct="1">
              <a:buFont typeface="Wingdings" pitchFamily="2" charset="2"/>
              <a:buNone/>
              <a:defRPr/>
            </a:pPr>
            <a:r>
              <a:rPr lang="en-US" sz="2800" b="1" dirty="0" smtClean="0">
                <a:solidFill>
                  <a:srgbClr val="333399"/>
                </a:solidFill>
              </a:rPr>
              <a:t>        Use the chart paper to record your thinking</a:t>
            </a:r>
            <a:r>
              <a:rPr lang="en-US" sz="2800" dirty="0" smtClean="0">
                <a:solidFill>
                  <a:srgbClr val="333399"/>
                </a:solidFill>
              </a:rPr>
              <a:t>.</a:t>
            </a:r>
          </a:p>
          <a:p>
            <a:pPr eaLnBrk="1" hangingPunct="1">
              <a:buFont typeface="Wingdings" pitchFamily="2" charset="2"/>
              <a:buNone/>
              <a:defRPr/>
            </a:pPr>
            <a:endParaRPr lang="en-US" sz="2800" dirty="0" smtClean="0">
              <a:solidFill>
                <a:srgbClr val="FF0066"/>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Tier 1 Universal Instruction</a:t>
            </a:r>
            <a:br>
              <a:rPr lang="en-US" b="1" dirty="0" smtClean="0"/>
            </a:br>
            <a:r>
              <a:rPr lang="en-US" b="1" dirty="0" smtClean="0"/>
              <a:t>Quality Lesson Design</a:t>
            </a:r>
            <a:endParaRPr lang="en-US" b="1" dirty="0"/>
          </a:p>
        </p:txBody>
      </p:sp>
      <p:sp>
        <p:nvSpPr>
          <p:cNvPr id="3" name="Content Placeholder 2"/>
          <p:cNvSpPr>
            <a:spLocks noGrp="1"/>
          </p:cNvSpPr>
          <p:nvPr>
            <p:ph idx="1"/>
          </p:nvPr>
        </p:nvSpPr>
        <p:spPr/>
        <p:txBody>
          <a:bodyPr/>
          <a:lstStyle/>
          <a:p>
            <a:r>
              <a:rPr lang="en-US" sz="4800" b="1" dirty="0" smtClean="0">
                <a:solidFill>
                  <a:schemeClr val="bg2">
                    <a:lumMod val="60000"/>
                    <a:lumOff val="40000"/>
                  </a:schemeClr>
                </a:solidFill>
              </a:rPr>
              <a:t>WV CSOs/ Assessment</a:t>
            </a:r>
            <a:endParaRPr lang="en-US" sz="4800" b="1" dirty="0" smtClean="0"/>
          </a:p>
          <a:p>
            <a:r>
              <a:rPr lang="en-US" sz="4800" b="1" dirty="0" smtClean="0"/>
              <a:t>Launch</a:t>
            </a:r>
          </a:p>
          <a:p>
            <a:r>
              <a:rPr lang="en-US" sz="4800" b="1" dirty="0" smtClean="0"/>
              <a:t>Explore</a:t>
            </a:r>
          </a:p>
          <a:p>
            <a:pPr lvl="2">
              <a:buNone/>
            </a:pPr>
            <a:endParaRPr lang="en-US" dirty="0" smtClean="0"/>
          </a:p>
          <a:p>
            <a:pPr>
              <a:buNone/>
            </a:pPr>
            <a:endParaRPr lang="en-US" dirty="0"/>
          </a:p>
        </p:txBody>
      </p:sp>
      <p:pic>
        <p:nvPicPr>
          <p:cNvPr id="1032" name="Picture 8" descr="C:\Documents and Settings\jputnam\Local Settings\Temporary Internet Files\Content.IE5\3OEVS3OG\MPj04394840000[1].jpg"/>
          <p:cNvPicPr>
            <a:picLocks noChangeAspect="1" noChangeArrowheads="1"/>
          </p:cNvPicPr>
          <p:nvPr/>
        </p:nvPicPr>
        <p:blipFill>
          <a:blip r:embed="rId3" cstate="print"/>
          <a:srcRect/>
          <a:stretch>
            <a:fillRect/>
          </a:stretch>
        </p:blipFill>
        <p:spPr bwMode="auto">
          <a:xfrm>
            <a:off x="4114800" y="3200400"/>
            <a:ext cx="4438677" cy="2971800"/>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Tier 1 Universal Instruction</a:t>
            </a:r>
            <a:br>
              <a:rPr lang="en-US" b="1" dirty="0" smtClean="0"/>
            </a:br>
            <a:r>
              <a:rPr lang="en-US" b="1" dirty="0" smtClean="0"/>
              <a:t>Quality Lesson Design</a:t>
            </a:r>
            <a:endParaRPr lang="en-US" b="1" dirty="0"/>
          </a:p>
        </p:txBody>
      </p:sp>
      <p:sp>
        <p:nvSpPr>
          <p:cNvPr id="3" name="Content Placeholder 2"/>
          <p:cNvSpPr>
            <a:spLocks noGrp="1"/>
          </p:cNvSpPr>
          <p:nvPr>
            <p:ph idx="1"/>
          </p:nvPr>
        </p:nvSpPr>
        <p:spPr/>
        <p:txBody>
          <a:bodyPr/>
          <a:lstStyle/>
          <a:p>
            <a:r>
              <a:rPr lang="en-US" sz="4800" b="1" dirty="0" smtClean="0">
                <a:solidFill>
                  <a:schemeClr val="bg2">
                    <a:lumMod val="60000"/>
                    <a:lumOff val="40000"/>
                  </a:schemeClr>
                </a:solidFill>
              </a:rPr>
              <a:t>WV CSOs/ Assessment</a:t>
            </a:r>
          </a:p>
          <a:p>
            <a:r>
              <a:rPr lang="en-US" sz="4800" b="1" dirty="0" smtClean="0"/>
              <a:t>Launch</a:t>
            </a:r>
          </a:p>
          <a:p>
            <a:r>
              <a:rPr lang="en-US" sz="4800" b="1" dirty="0" smtClean="0"/>
              <a:t>Explore</a:t>
            </a:r>
          </a:p>
          <a:p>
            <a:r>
              <a:rPr lang="en-US" sz="4800" b="1" dirty="0" smtClean="0"/>
              <a:t>Summarize</a:t>
            </a:r>
          </a:p>
          <a:p>
            <a:pPr lvl="2">
              <a:buNone/>
            </a:pPr>
            <a:endParaRPr lang="en-US" dirty="0" smtClean="0"/>
          </a:p>
          <a:p>
            <a:pPr>
              <a:buNone/>
            </a:pPr>
            <a:endParaRPr lang="en-US" dirty="0"/>
          </a:p>
        </p:txBody>
      </p:sp>
      <p:pic>
        <p:nvPicPr>
          <p:cNvPr id="1032" name="Picture 8" descr="C:\Documents and Settings\jputnam\Local Settings\Temporary Internet Files\Content.IE5\3OEVS3OG\MPj04394840000[1].jpg"/>
          <p:cNvPicPr>
            <a:picLocks noChangeAspect="1" noChangeArrowheads="1"/>
          </p:cNvPicPr>
          <p:nvPr/>
        </p:nvPicPr>
        <p:blipFill>
          <a:blip r:embed="rId3" cstate="print"/>
          <a:srcRect/>
          <a:stretch>
            <a:fillRect/>
          </a:stretch>
        </p:blipFill>
        <p:spPr bwMode="auto">
          <a:xfrm>
            <a:off x="4114800" y="3200400"/>
            <a:ext cx="4438677" cy="2971800"/>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dirty="0" smtClean="0"/>
              <a:t>Quality Lesson Design</a:t>
            </a:r>
          </a:p>
        </p:txBody>
      </p:sp>
      <p:sp>
        <p:nvSpPr>
          <p:cNvPr id="17411" name="Content Placeholder 2"/>
          <p:cNvSpPr>
            <a:spLocks noGrp="1"/>
          </p:cNvSpPr>
          <p:nvPr>
            <p:ph idx="1"/>
          </p:nvPr>
        </p:nvSpPr>
        <p:spPr/>
        <p:txBody>
          <a:bodyPr>
            <a:normAutofit lnSpcReduction="10000"/>
          </a:bodyPr>
          <a:lstStyle/>
          <a:p>
            <a:pPr eaLnBrk="1" hangingPunct="1"/>
            <a:r>
              <a:rPr lang="en-US" b="1" dirty="0" smtClean="0">
                <a:solidFill>
                  <a:schemeClr val="bg2">
                    <a:lumMod val="60000"/>
                    <a:lumOff val="40000"/>
                  </a:schemeClr>
                </a:solidFill>
              </a:rPr>
              <a:t>WV CSOs/ Assessment</a:t>
            </a:r>
          </a:p>
          <a:p>
            <a:pPr eaLnBrk="1" hangingPunct="1"/>
            <a:r>
              <a:rPr lang="en-US" b="1" dirty="0" smtClean="0"/>
              <a:t>Launch</a:t>
            </a:r>
          </a:p>
          <a:p>
            <a:pPr eaLnBrk="1" hangingPunct="1"/>
            <a:r>
              <a:rPr lang="en-US" b="1" dirty="0" smtClean="0"/>
              <a:t>Explore</a:t>
            </a:r>
          </a:p>
          <a:p>
            <a:pPr eaLnBrk="1" hangingPunct="1"/>
            <a:r>
              <a:rPr lang="en-US" b="1" dirty="0" smtClean="0"/>
              <a:t>Summarize</a:t>
            </a:r>
          </a:p>
          <a:p>
            <a:pPr lvl="2" eaLnBrk="1" hangingPunct="1">
              <a:buFont typeface="Symbol" pitchFamily="18" charset="2"/>
              <a:buNone/>
            </a:pPr>
            <a:endParaRPr lang="en-US" dirty="0" smtClean="0"/>
          </a:p>
          <a:p>
            <a:pPr lvl="2" eaLnBrk="1" hangingPunct="1"/>
            <a:r>
              <a:rPr lang="en-US" dirty="0" smtClean="0"/>
              <a:t>Research-based Strategies</a:t>
            </a:r>
          </a:p>
          <a:p>
            <a:pPr lvl="2" eaLnBrk="1" hangingPunct="1"/>
            <a:r>
              <a:rPr lang="en-US" dirty="0" smtClean="0"/>
              <a:t>Vocabulary Instruction</a:t>
            </a:r>
          </a:p>
          <a:p>
            <a:pPr lvl="2" eaLnBrk="1" hangingPunct="1"/>
            <a:r>
              <a:rPr lang="en-US" dirty="0" smtClean="0"/>
              <a:t>Formative Assessment</a:t>
            </a:r>
          </a:p>
          <a:p>
            <a:pPr lvl="2" eaLnBrk="1" hangingPunct="1"/>
            <a:r>
              <a:rPr lang="en-US" dirty="0" smtClean="0"/>
              <a:t>Differentiation Strategies</a:t>
            </a:r>
          </a:p>
          <a:p>
            <a:pPr eaLnBrk="1" hangingPunct="1">
              <a:buFont typeface="Symbol" pitchFamily="18" charset="2"/>
              <a:buNone/>
            </a:pPr>
            <a:endParaRPr lang="en-US" dirty="0" smtClean="0"/>
          </a:p>
        </p:txBody>
      </p:sp>
      <p:pic>
        <p:nvPicPr>
          <p:cNvPr id="4" name="Picture 8" descr="C:\Documents and Settings\jputnam\Local Settings\Temporary Internet Files\Content.IE5\3OEVS3OG\MPj04394840000[1].jpg"/>
          <p:cNvPicPr>
            <a:picLocks noChangeAspect="1" noChangeArrowheads="1"/>
          </p:cNvPicPr>
          <p:nvPr/>
        </p:nvPicPr>
        <p:blipFill>
          <a:blip r:embed="rId3" cstate="print"/>
          <a:srcRect/>
          <a:stretch>
            <a:fillRect/>
          </a:stretch>
        </p:blipFill>
        <p:spPr bwMode="auto">
          <a:xfrm>
            <a:off x="5257800" y="1676400"/>
            <a:ext cx="2819400" cy="1887655"/>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Resources</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05800" cy="1143000"/>
          </a:xfrm>
        </p:spPr>
        <p:txBody>
          <a:bodyPr/>
          <a:lstStyle/>
          <a:p>
            <a:r>
              <a:rPr lang="en-US" b="1" dirty="0" smtClean="0"/>
              <a:t>Teach21 – RTI Site</a:t>
            </a:r>
            <a:endParaRPr lang="en-US" b="1" dirty="0"/>
          </a:p>
        </p:txBody>
      </p:sp>
      <p:pic>
        <p:nvPicPr>
          <p:cNvPr id="6" name="Picture 5">
            <a:hlinkClick r:id="rId3"/>
          </p:cNvPr>
          <p:cNvPicPr/>
          <p:nvPr/>
        </p:nvPicPr>
        <p:blipFill>
          <a:blip r:embed="rId4"/>
          <a:srcRect l="49840"/>
          <a:stretch>
            <a:fillRect/>
          </a:stretch>
        </p:blipFill>
        <p:spPr bwMode="auto">
          <a:xfrm>
            <a:off x="1600201" y="1371600"/>
            <a:ext cx="5791200" cy="4114800"/>
          </a:xfrm>
          <a:prstGeom prst="rect">
            <a:avLst/>
          </a:prstGeom>
          <a:noFill/>
          <a:ln w="9525">
            <a:noFill/>
            <a:miter lim="800000"/>
            <a:headEnd/>
            <a:tailEnd/>
          </a:ln>
        </p:spPr>
      </p:pic>
      <p:sp>
        <p:nvSpPr>
          <p:cNvPr id="7" name="TextBox 6"/>
          <p:cNvSpPr txBox="1"/>
          <p:nvPr/>
        </p:nvSpPr>
        <p:spPr>
          <a:xfrm>
            <a:off x="990600" y="5943600"/>
            <a:ext cx="6934200" cy="1077218"/>
          </a:xfrm>
          <a:prstGeom prst="rect">
            <a:avLst/>
          </a:prstGeom>
          <a:noFill/>
        </p:spPr>
        <p:txBody>
          <a:bodyPr wrap="square" rtlCol="0">
            <a:spAutoFit/>
          </a:bodyPr>
          <a:lstStyle/>
          <a:p>
            <a:r>
              <a:rPr lang="en-US" sz="3200" dirty="0" smtClean="0">
                <a:solidFill>
                  <a:schemeClr val="accent4">
                    <a:lumMod val="25000"/>
                  </a:schemeClr>
                </a:solidFill>
                <a:hlinkClick r:id="rId3"/>
              </a:rPr>
              <a:t>http://wvde.state.wv.us/teach21</a:t>
            </a:r>
            <a:endParaRPr lang="en-US" sz="3200" dirty="0" smtClean="0">
              <a:solidFill>
                <a:schemeClr val="accent4">
                  <a:lumMod val="25000"/>
                </a:schemeClr>
              </a:solidFill>
            </a:endParaRPr>
          </a:p>
          <a:p>
            <a:endParaRPr lang="en-US" sz="3200" dirty="0">
              <a:solidFill>
                <a:schemeClr val="accent4">
                  <a:lumMod val="2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Footer Placeholder 2"/>
          <p:cNvSpPr>
            <a:spLocks noGrp="1"/>
          </p:cNvSpPr>
          <p:nvPr>
            <p:ph type="ftr" sz="quarter" idx="11"/>
          </p:nvPr>
        </p:nvSpPr>
        <p:spPr/>
        <p:txBody>
          <a:bodyPr/>
          <a:lstStyle/>
          <a:p>
            <a:r>
              <a:rPr lang="en-US" dirty="0" smtClean="0"/>
              <a:t>Title I Directors' Conference - March 10, 2009</a:t>
            </a:r>
            <a:endParaRPr lang="en-US" dirty="0"/>
          </a:p>
        </p:txBody>
      </p:sp>
      <p:sp>
        <p:nvSpPr>
          <p:cNvPr id="4" name="Content Placeholder 3"/>
          <p:cNvSpPr>
            <a:spLocks noGrp="1"/>
          </p:cNvSpPr>
          <p:nvPr>
            <p:ph sz="quarter" idx="1"/>
          </p:nvPr>
        </p:nvSpPr>
        <p:spPr/>
        <p:txBody>
          <a:bodyPr>
            <a:normAutofit lnSpcReduction="10000"/>
          </a:bodyPr>
          <a:lstStyle/>
          <a:p>
            <a:pPr algn="ctr">
              <a:buNone/>
            </a:pPr>
            <a:endParaRPr lang="en-US" sz="3200" b="1" i="1" dirty="0" smtClean="0"/>
          </a:p>
          <a:p>
            <a:pPr algn="ctr">
              <a:buNone/>
            </a:pPr>
            <a:r>
              <a:rPr lang="en-US" sz="3200" b="1" i="1" dirty="0" smtClean="0"/>
              <a:t>John Ford, Coordinator</a:t>
            </a:r>
          </a:p>
          <a:p>
            <a:pPr algn="ctr">
              <a:buNone/>
            </a:pPr>
            <a:r>
              <a:rPr lang="en-US" sz="3200" dirty="0" smtClean="0"/>
              <a:t>Title I, Mathematics</a:t>
            </a:r>
          </a:p>
          <a:p>
            <a:pPr algn="ctr">
              <a:buNone/>
            </a:pPr>
            <a:r>
              <a:rPr lang="en-US" sz="3200" dirty="0" smtClean="0">
                <a:solidFill>
                  <a:schemeClr val="bg2">
                    <a:lumMod val="75000"/>
                  </a:schemeClr>
                </a:solidFill>
                <a:hlinkClick r:id="rId3"/>
              </a:rPr>
              <a:t>jford@access.k12.wv.us</a:t>
            </a:r>
            <a:endParaRPr lang="en-US" sz="3200" dirty="0" smtClean="0">
              <a:solidFill>
                <a:schemeClr val="bg2">
                  <a:lumMod val="75000"/>
                </a:schemeClr>
              </a:solidFill>
            </a:endParaRPr>
          </a:p>
          <a:p>
            <a:pPr algn="ctr">
              <a:buNone/>
            </a:pPr>
            <a:endParaRPr lang="en-US" sz="3200" dirty="0" smtClean="0"/>
          </a:p>
          <a:p>
            <a:pPr algn="ctr">
              <a:buNone/>
            </a:pPr>
            <a:r>
              <a:rPr lang="en-US" sz="3200" b="1" i="1" dirty="0" smtClean="0"/>
              <a:t>Lynn Baker, Coordinator</a:t>
            </a:r>
          </a:p>
          <a:p>
            <a:pPr algn="ctr">
              <a:buNone/>
            </a:pPr>
            <a:r>
              <a:rPr lang="en-US" sz="3200" dirty="0" smtClean="0"/>
              <a:t>Office of Instruction</a:t>
            </a:r>
          </a:p>
          <a:p>
            <a:pPr algn="ctr">
              <a:buNone/>
            </a:pPr>
            <a:r>
              <a:rPr lang="en-US" sz="3200" dirty="0" smtClean="0">
                <a:hlinkClick r:id="rId4"/>
              </a:rPr>
              <a:t>lhbaker@access.k12.wv.us</a:t>
            </a:r>
            <a:endParaRPr lang="en-US" sz="3200" dirty="0" smtClean="0"/>
          </a:p>
          <a:p>
            <a:pPr algn="ctr">
              <a:buNone/>
            </a:pPr>
            <a:r>
              <a:rPr lang="en-US" sz="3200" dirty="0" smtClean="0"/>
              <a:t> </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1039">
  <a:themeElements>
    <a:clrScheme name="ED-1039 1">
      <a:dk1>
        <a:srgbClr val="742E12"/>
      </a:dk1>
      <a:lt1>
        <a:srgbClr val="FFFFFF"/>
      </a:lt1>
      <a:dk2>
        <a:srgbClr val="416D19"/>
      </a:dk2>
      <a:lt2>
        <a:srgbClr val="FFFFFF"/>
      </a:lt2>
      <a:accent1>
        <a:srgbClr val="8BA020"/>
      </a:accent1>
      <a:accent2>
        <a:srgbClr val="1D9814"/>
      </a:accent2>
      <a:accent3>
        <a:srgbClr val="B0BAAB"/>
      </a:accent3>
      <a:accent4>
        <a:srgbClr val="DADADA"/>
      </a:accent4>
      <a:accent5>
        <a:srgbClr val="C4CDAB"/>
      </a:accent5>
      <a:accent6>
        <a:srgbClr val="198911"/>
      </a:accent6>
      <a:hlink>
        <a:srgbClr val="F9E913"/>
      </a:hlink>
      <a:folHlink>
        <a:srgbClr val="DDD64F"/>
      </a:folHlink>
    </a:clrScheme>
    <a:fontScheme name="ED-103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1039 1">
        <a:dk1>
          <a:srgbClr val="742E12"/>
        </a:dk1>
        <a:lt1>
          <a:srgbClr val="FFFFFF"/>
        </a:lt1>
        <a:dk2>
          <a:srgbClr val="416D19"/>
        </a:dk2>
        <a:lt2>
          <a:srgbClr val="FFFFFF"/>
        </a:lt2>
        <a:accent1>
          <a:srgbClr val="8BA020"/>
        </a:accent1>
        <a:accent2>
          <a:srgbClr val="1D9814"/>
        </a:accent2>
        <a:accent3>
          <a:srgbClr val="B0BAAB"/>
        </a:accent3>
        <a:accent4>
          <a:srgbClr val="DADADA"/>
        </a:accent4>
        <a:accent5>
          <a:srgbClr val="C4CDAB"/>
        </a:accent5>
        <a:accent6>
          <a:srgbClr val="198911"/>
        </a:accent6>
        <a:hlink>
          <a:srgbClr val="F9E913"/>
        </a:hlink>
        <a:folHlink>
          <a:srgbClr val="DDD64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ED-1039 PowerPlugs Templates for PowerPoint</Template>
  <TotalTime>308</TotalTime>
  <Words>2242</Words>
  <Application>Microsoft Office PowerPoint</Application>
  <PresentationFormat>On-screen Show (4:3)</PresentationFormat>
  <Paragraphs>198</Paragraphs>
  <Slides>19</Slides>
  <Notes>15</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ED-1039</vt:lpstr>
      <vt:lpstr>Standards Based Mathematics Instruction for Tier I</vt:lpstr>
      <vt:lpstr>Trading Horses</vt:lpstr>
      <vt:lpstr>Trading Horses</vt:lpstr>
      <vt:lpstr>Instructional Strategies</vt:lpstr>
      <vt:lpstr>Standards Based Mathematics Instruction for Tier I</vt:lpstr>
      <vt:lpstr>Goals for Session</vt:lpstr>
      <vt:lpstr>NCTM-Intervention Lenses</vt:lpstr>
      <vt:lpstr>Quality Lesson Design</vt:lpstr>
      <vt:lpstr>Tier 1 Universal Instruction Quality Lesson Design</vt:lpstr>
      <vt:lpstr>Slide 10</vt:lpstr>
      <vt:lpstr>Crossing the River</vt:lpstr>
      <vt:lpstr>Crossing the River</vt:lpstr>
      <vt:lpstr>Crossing the River</vt:lpstr>
      <vt:lpstr>Tier 1 Universal Instruction Quality Lesson Design</vt:lpstr>
      <vt:lpstr>Tier 1 Universal Instruction Quality Lesson Design</vt:lpstr>
      <vt:lpstr>Quality Lesson Design</vt:lpstr>
      <vt:lpstr>Resources</vt:lpstr>
      <vt:lpstr>Teach21 – RTI Site</vt:lpstr>
      <vt:lpstr>Contact Information</vt:lpstr>
    </vt:vector>
  </TitlesOfParts>
  <Company>wvdoe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Standards Based Mathematics Instruction for Tier I</dc:title>
  <dc:creator>lbaker</dc:creator>
  <cp:lastModifiedBy>Administrator</cp:lastModifiedBy>
  <cp:revision>4</cp:revision>
  <dcterms:created xsi:type="dcterms:W3CDTF">2009-02-18T15:44:52Z</dcterms:created>
  <dcterms:modified xsi:type="dcterms:W3CDTF">2009-02-26T19:55:03Z</dcterms:modified>
</cp:coreProperties>
</file>