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52" r:id="rId2"/>
    <p:sldMasterId id="2147483864" r:id="rId3"/>
    <p:sldMasterId id="2147483876" r:id="rId4"/>
    <p:sldMasterId id="2147483888" r:id="rId5"/>
  </p:sldMasterIdLst>
  <p:notesMasterIdLst>
    <p:notesMasterId r:id="rId28"/>
  </p:notesMasterIdLst>
  <p:handoutMasterIdLst>
    <p:handoutMasterId r:id="rId29"/>
  </p:handoutMasterIdLst>
  <p:sldIdLst>
    <p:sldId id="347" r:id="rId6"/>
    <p:sldId id="323" r:id="rId7"/>
    <p:sldId id="289" r:id="rId8"/>
    <p:sldId id="292" r:id="rId9"/>
    <p:sldId id="328" r:id="rId10"/>
    <p:sldId id="329" r:id="rId11"/>
    <p:sldId id="330" r:id="rId12"/>
    <p:sldId id="337" r:id="rId13"/>
    <p:sldId id="324" r:id="rId14"/>
    <p:sldId id="325" r:id="rId15"/>
    <p:sldId id="326" r:id="rId16"/>
    <p:sldId id="336" r:id="rId17"/>
    <p:sldId id="293" r:id="rId18"/>
    <p:sldId id="296" r:id="rId19"/>
    <p:sldId id="272" r:id="rId20"/>
    <p:sldId id="348" r:id="rId21"/>
    <p:sldId id="349" r:id="rId22"/>
    <p:sldId id="350" r:id="rId23"/>
    <p:sldId id="351" r:id="rId24"/>
    <p:sldId id="352" r:id="rId25"/>
    <p:sldId id="263" r:id="rId26"/>
    <p:sldId id="262" r:id="rId27"/>
  </p:sldIdLst>
  <p:sldSz cx="9144000" cy="6858000" type="screen4x3"/>
  <p:notesSz cx="701675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05400"/>
    <a:srgbClr val="004600"/>
    <a:srgbClr val="06401A"/>
    <a:srgbClr val="C0C0C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3122" autoAdjust="0"/>
  </p:normalViewPr>
  <p:slideViewPr>
    <p:cSldViewPr>
      <p:cViewPr>
        <p:scale>
          <a:sx n="72" d="100"/>
          <a:sy n="72" d="100"/>
        </p:scale>
        <p:origin x="-44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410" y="-84"/>
      </p:cViewPr>
      <p:guideLst>
        <p:guide orient="horz" pos="2932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4782" y="2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842051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4782" y="8842051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2B302C7D-AED9-42EA-BB3F-69647B2F5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87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4782" y="2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700088"/>
            <a:ext cx="46545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995" y="4421824"/>
            <a:ext cx="5612763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42051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4782" y="8842051"/>
            <a:ext cx="3040379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3" tIns="46627" rIns="93253" bIns="46627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B1B564D1-3BED-48F6-9D48-4055143EBE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5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7F714-B470-4E88-9E32-4E8771FB8D9F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8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8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District Rubric</a:t>
            </a:r>
            <a:r>
              <a:rPr lang="en-US" baseline="0" dirty="0" smtClean="0"/>
              <a:t> for Work Habits/Study Skills that is utilized in grades 5-7.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6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Summary</a:t>
            </a:r>
            <a:r>
              <a:rPr lang="en-US" baseline="0" dirty="0" smtClean="0"/>
              <a:t> Sheet, mailed to parents in July of each year, provides the summary details that comprise the placement in Seventh Grade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Summary</a:t>
            </a:r>
            <a:r>
              <a:rPr lang="en-US" baseline="0" dirty="0" smtClean="0"/>
              <a:t> Sheet, mailed to parents in July of each year, provides the summary details that comprise the placement in Seventh Grade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Baskerville Old Face" pitchFamily="18" charset="0"/>
              </a:rPr>
              <a:t>Each course will have a placement score that will be based on a student’s performance on all the criteria.</a:t>
            </a:r>
          </a:p>
          <a:p>
            <a:r>
              <a:rPr lang="en-US" dirty="0" smtClean="0">
                <a:latin typeface="Baskerville Old Face" pitchFamily="18" charset="0"/>
              </a:rPr>
              <a:t>The student’s performance and placement will be included in the end of year report card mailing.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1BC2BF-48C8-449B-9B94-45B693A6DD68}" type="slidenum">
              <a:rPr lang="en-US" smtClean="0"/>
              <a:pPr/>
              <a:t>15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8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Common Math</a:t>
            </a:r>
            <a:r>
              <a:rPr lang="en-US" baseline="0" dirty="0" smtClean="0"/>
              <a:t> Course Sequences.  Other sequences are possible through acceleration and doubling up in Geometry &amp; Algebra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B564D1-3BED-48F6-9D48-4055143EBE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42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Check these dates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3A256A-F477-4F86-9899-846FB761580B}" type="slidenum">
              <a:rPr lang="en-US" smtClean="0"/>
              <a:pPr/>
              <a:t>21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February 2, 2011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BCC47-F60D-418B-9524-AB8760B8D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8229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DB7B-C53D-4C52-B64A-D467287CBA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EC900-E0DF-439F-88AD-D5A61AB18D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CCF7E-A5F1-426D-B371-AB6F6A4EA1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CA86-E8BA-415D-9146-6C438F90D7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12A9-F45C-4C8E-9B31-BB296D12EC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653E-954E-4155-912C-037683F56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099A-0E42-4452-B3D9-1A31C8766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F1AE4-8980-44E6-BF26-9EABBB3555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E0F32-D8DB-466A-881B-A1DA2DD29E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10AB-BB12-462E-A9A2-05314AA4AA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2, 2011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BCC47-F60D-418B-9524-AB8760B8D7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9640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8229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DB7B-C53D-4C52-B64A-D467287CBA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8045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EC900-E0DF-439F-88AD-D5A61AB18D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9921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CCF7E-A5F1-426D-B371-AB6F6A4EA1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303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CA86-E8BA-415D-9146-6C438F90D7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7610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12A9-F45C-4C8E-9B31-BB296D12E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4864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653E-954E-4155-912C-037683F56F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241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099A-0E42-4452-B3D9-1A31C87662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9842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F1AE4-8980-44E6-BF26-9EABBB3555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509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E0F32-D8DB-466A-881B-A1DA2DD29E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32040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10AB-BB12-462E-A9A2-05314AA4AA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5873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2, 2011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BCC47-F60D-418B-9524-AB8760B8D7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43647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8229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DB7B-C53D-4C52-B64A-D467287CBA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88076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EC900-E0DF-439F-88AD-D5A61AB18D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8564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CCF7E-A5F1-426D-B371-AB6F6A4EA1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06445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CA86-E8BA-415D-9146-6C438F90D7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4029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12A9-F45C-4C8E-9B31-BB296D12E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001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653E-954E-4155-912C-037683F56F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9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099A-0E42-4452-B3D9-1A31C87662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3739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F1AE4-8980-44E6-BF26-9EABBB3555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5688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E0F32-D8DB-466A-881B-A1DA2DD29E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6101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10AB-BB12-462E-A9A2-05314AA4AA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0500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2, 2011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BCC47-F60D-418B-9524-AB8760B8D7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36885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8229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DB7B-C53D-4C52-B64A-D467287CBA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6506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EC900-E0DF-439F-88AD-D5A61AB18D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16007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CCF7E-A5F1-426D-B371-AB6F6A4EA1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0193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CA86-E8BA-415D-9146-6C438F90D7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3899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12A9-F45C-4C8E-9B31-BB296D12E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557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653E-954E-4155-912C-037683F56F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41557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099A-0E42-4452-B3D9-1A31C87662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9751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F1AE4-8980-44E6-BF26-9EABBB3555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454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E0F32-D8DB-466A-881B-A1DA2DD29E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874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10AB-BB12-462E-A9A2-05314AA4AA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4570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2, 2011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BCC47-F60D-418B-9524-AB8760B8D74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1063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8229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DB7B-C53D-4C52-B64A-D467287CBA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52493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EC900-E0DF-439F-88AD-D5A61AB18D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8560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CCF7E-A5F1-426D-B371-AB6F6A4EA1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363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CA86-E8BA-415D-9146-6C438F90D7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3104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12A9-F45C-4C8E-9B31-BB296D12E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2696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653E-954E-4155-912C-037683F56F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633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099A-0E42-4452-B3D9-1A31C87662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8628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F1AE4-8980-44E6-BF26-9EABBB3555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781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E0F32-D8DB-466A-881B-A1DA2DD29E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1036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10AB-BB12-462E-A9A2-05314AA4AA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429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401A"/>
            </a:gs>
            <a:gs pos="100000">
              <a:srgbClr val="063F1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B7DE5B-C3F3-4221-BDB8-127E65332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7" descr="mont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4600" y="6248400"/>
            <a:ext cx="4027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/>
              <a:t>Montgomery Township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9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401A"/>
            </a:gs>
            <a:gs pos="100000">
              <a:srgbClr val="063F1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B7DE5B-C3F3-4221-BDB8-127E653322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7" descr="mont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4600" y="6248400"/>
            <a:ext cx="4027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Montgomery Township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16773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401A"/>
            </a:gs>
            <a:gs pos="100000">
              <a:srgbClr val="063F1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B7DE5B-C3F3-4221-BDB8-127E653322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7" descr="mont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4600" y="6248400"/>
            <a:ext cx="4027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Montgomery Township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8197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401A"/>
            </a:gs>
            <a:gs pos="100000">
              <a:srgbClr val="063F1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B7DE5B-C3F3-4221-BDB8-127E653322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7" descr="mont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4600" y="6248400"/>
            <a:ext cx="4027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Montgomery Township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8771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401A"/>
            </a:gs>
            <a:gs pos="100000">
              <a:srgbClr val="063F1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B7DE5B-C3F3-4221-BDB8-127E653322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7" descr="mont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4600" y="6248400"/>
            <a:ext cx="4027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Montgomery Township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248400"/>
            <a:ext cx="8229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3738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cherte@mtsd.u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smiley+face&amp;source=images&amp;cd=&amp;cad=rja&amp;docid=s3gk7N-ixxeOIM&amp;tbnid=Iwozxf1P5fkJeM:&amp;ved=0CAUQjRw&amp;url=http://stupidknews.com/2011/09/19/china-awards-clean-restaurants-smiley-faces/&amp;ei=_FwJUZGHG-uJ0QHutIHwDg&amp;bvm=bv.41642243,d.dmQ&amp;psig=AFQjCNGrz-dt_j6W-xWFTd_7I12i7u0-Lw&amp;ust=13596545223215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7516" y="0"/>
            <a:ext cx="8001000" cy="2460625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Placement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Process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Into 7</a:t>
            </a:r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Grade Math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81940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endParaRPr lang="en-US" sz="2000" dirty="0" smtClean="0">
              <a:solidFill>
                <a:srgbClr val="FFFFFF"/>
              </a:solidFill>
              <a:latin typeface="Corbel" pitchFamily="34" charset="0"/>
            </a:endParaRPr>
          </a:p>
          <a:p>
            <a:pPr algn="l" eaLnBrk="1" hangingPunct="1">
              <a:defRPr/>
            </a:pPr>
            <a:endParaRPr lang="en-US" sz="2000" dirty="0" smtClean="0">
              <a:solidFill>
                <a:srgbClr val="FFFFFF"/>
              </a:solidFill>
            </a:endParaRPr>
          </a:p>
        </p:txBody>
      </p:sp>
      <p:pic>
        <p:nvPicPr>
          <p:cNvPr id="3076" name="Picture 4" descr="mont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5324475"/>
            <a:ext cx="12954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7930" y="3832354"/>
            <a:ext cx="86139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</a:t>
            </a:r>
            <a:r>
              <a:rPr lang="en-US" dirty="0"/>
              <a:t>. Christopher Herte</a:t>
            </a:r>
            <a:endParaRPr lang="en-US" i="1" dirty="0"/>
          </a:p>
          <a:p>
            <a:r>
              <a:rPr lang="en-US" i="1" dirty="0" smtClean="0"/>
              <a:t>Mathematics/Science </a:t>
            </a:r>
            <a:r>
              <a:rPr lang="en-US" i="1" dirty="0"/>
              <a:t>Supervisor 5-8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			</a:t>
            </a:r>
            <a:endParaRPr lang="en-US" i="1" dirty="0"/>
          </a:p>
          <a:p>
            <a:r>
              <a:rPr lang="en-US" i="1" dirty="0" smtClean="0"/>
              <a:t>	</a:t>
            </a:r>
          </a:p>
          <a:p>
            <a:endParaRPr lang="en-US" i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8687" y="2286000"/>
            <a:ext cx="7772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Presented: January 22, 2015</a:t>
            </a:r>
          </a:p>
          <a:p>
            <a:pPr algn="l" eaLnBrk="1" hangingPunct="1">
              <a:defRPr/>
            </a:pPr>
            <a:endParaRPr lang="en-US" sz="2000" b="1" dirty="0" smtClean="0">
              <a:solidFill>
                <a:srgbClr val="FFFFFF"/>
              </a:solidFill>
              <a:latin typeface="Bell MT" pitchFamily="18" charset="0"/>
            </a:endParaRPr>
          </a:p>
          <a:p>
            <a:pPr algn="l" eaLnBrk="1" hangingPunct="1">
              <a:defRPr/>
            </a:pPr>
            <a:endParaRPr lang="en-US" sz="2000" dirty="0" smtClean="0">
              <a:solidFill>
                <a:srgbClr val="FFFFFF"/>
              </a:solidFill>
              <a:latin typeface="Corbel" pitchFamily="34" charset="0"/>
            </a:endParaRPr>
          </a:p>
          <a:p>
            <a:pPr algn="l" eaLnBrk="1" hangingPunct="1">
              <a:defRPr/>
            </a:pPr>
            <a:endParaRPr lang="en-US" sz="2000" dirty="0" smtClean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41396"/>
            <a:ext cx="2371725" cy="174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66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Math Placement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i="1" dirty="0" smtClean="0">
                <a:solidFill>
                  <a:srgbClr val="FFC000"/>
                </a:solidFill>
              </a:rPr>
              <a:t>What are the placement criteria for grade seven courses?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586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Placement Criteria for</a:t>
            </a:r>
            <a:b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Pre-Algebra 7 &amp; Algebra I Pt. 1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Unit Test averages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45%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 four marking periods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Cumulative Assessment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25%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placement test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Measures of Academic Progress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-MAP 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25%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Work Habits/Study Skills 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5%</a:t>
            </a: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assessed by the teacher using a district-developed rubric</a:t>
            </a:r>
          </a:p>
          <a:p>
            <a:pPr eaLnBrk="1" hangingPunct="1">
              <a:buFontTx/>
              <a:buNone/>
              <a:defRPr/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These criteria will make up the final summary score</a:t>
            </a:r>
            <a:b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that determines the student’s mathematics placement. 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Placement Criteria </a:t>
            </a:r>
            <a:b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for Algebra I Honors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Unit Test averages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35%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 four marking periods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Cumulative Assessment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20%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Pre-Algebra 6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Measures of Academic Progress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-MAP (  </a:t>
            </a:r>
            <a:r>
              <a:rPr lang="en-US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20%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IOWA Algebra Aptitude Test (  </a:t>
            </a:r>
            <a:r>
              <a:rPr lang="en-US" dirty="0" smtClean="0">
                <a:solidFill>
                  <a:srgbClr val="FFFF00"/>
                </a:solidFill>
                <a:latin typeface="Baskerville Old Face" pitchFamily="18" charset="0"/>
              </a:rPr>
              <a:t>20%</a:t>
            </a: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eaLnBrk="1" hangingPunct="1">
              <a:defRPr/>
            </a:pP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Work Habits/Study Skills (  </a:t>
            </a:r>
            <a:r>
              <a:rPr lang="en-US" dirty="0" smtClean="0">
                <a:solidFill>
                  <a:srgbClr val="FFFF00"/>
                </a:solidFill>
                <a:latin typeface="Baskerville Old Face" pitchFamily="18" charset="0"/>
              </a:rPr>
              <a:t>5%</a:t>
            </a: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) 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determined by the teacher using a district developed rubric</a:t>
            </a: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These criteria will make up the final summary score</a:t>
            </a:r>
            <a:b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that determines the student’s mathematics placement. 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400" b="1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Unit Test Averages</a:t>
            </a:r>
            <a:endParaRPr lang="en-US" sz="44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43434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Unit tests are common assessments for all students in grade 6 in the same course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Concepts are reviewed.  The end of chapter tests are a great resource for practice and review.</a:t>
            </a:r>
            <a:endParaRPr lang="en-US" sz="3200" b="1" kern="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93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400" b="1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Cumulative Assessment</a:t>
            </a:r>
            <a:endParaRPr lang="en-US" sz="44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43434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Scheduled for 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March 30</a:t>
            </a:r>
            <a:r>
              <a:rPr lang="en-US" sz="3200" b="1" kern="0" baseline="30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 </a:t>
            </a: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and  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March 31</a:t>
            </a:r>
            <a:r>
              <a:rPr lang="en-US" sz="3200" b="1" kern="0" baseline="30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st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Cumulative Assessment is a common assessment for all students in their course.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Concepts are reviewed and a review packet is distributed to students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Important for students to pull all concepts together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74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52400" y="274638"/>
            <a:ext cx="87630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Measures of Academic Progress -MAP</a:t>
            </a:r>
            <a:endParaRPr lang="en-US" sz="4400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45720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Scheduled for 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April 20, 21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Baskerville Old Face" pitchFamily="18" charset="0"/>
              </a:rPr>
              <a:t>Computerized adaptive test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Baskerville Old Face" pitchFamily="18" charset="0"/>
              </a:rPr>
              <a:t>Untimed assessment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Baskerville Old Face" pitchFamily="18" charset="0"/>
              </a:rPr>
              <a:t>Sets learning paths for Odyssey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Baskerville Old Face" pitchFamily="18" charset="0"/>
              </a:rPr>
              <a:t>Charts your child’s academic growth from year to year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Baskerville Old Face" pitchFamily="18" charset="0"/>
              </a:rPr>
              <a:t>The information helps to guide instruction and to make placement decisions</a:t>
            </a:r>
            <a:endParaRPr lang="en-US" sz="3200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3200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78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52400" y="274638"/>
            <a:ext cx="87630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Iowa Algebra Aptitude Test</a:t>
            </a:r>
            <a:endParaRPr lang="en-US" sz="4400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45720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Scheduled for 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April 30</a:t>
            </a:r>
            <a:r>
              <a:rPr lang="en-US" sz="3200" b="1" kern="0" baseline="30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</a:t>
            </a: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 (Make ups 5/1)</a:t>
            </a:r>
            <a:endParaRPr lang="en-US" sz="3200" b="1" kern="0" baseline="30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Helps determine the readiness of students for Algebra I Honors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Four sections, each section is timed and takes 10 or less minutes to complete.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Total of 63 questions, calculators may not be used.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4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Work Habits/Study Skills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i="1" dirty="0" smtClean="0">
                <a:solidFill>
                  <a:srgbClr val="FFC000"/>
                </a:solidFill>
              </a:rPr>
              <a:t>What are the Work Habits/ Study Skills?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3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Work Habits/ Study Skills</a:t>
            </a:r>
            <a:endParaRPr lang="en-US" sz="4400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1828799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Reviewed with students</a:t>
            </a:r>
            <a:endParaRPr lang="en-US" sz="3200" b="1" kern="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Based on a District developed rubric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69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en-US" sz="4400" i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8382000" cy="1828799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3200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15, 2012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2" y="76200"/>
            <a:ext cx="9132547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70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Math Placement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i="1" dirty="0" smtClean="0">
                <a:solidFill>
                  <a:srgbClr val="FFC000"/>
                </a:solidFill>
              </a:rPr>
              <a:t>How will I be informed of my child’s placement in grade 7?</a:t>
            </a:r>
          </a:p>
          <a:p>
            <a:endParaRPr lang="en-US" sz="3600" i="1" dirty="0">
              <a:solidFill>
                <a:srgbClr val="FFC000"/>
              </a:solidFill>
            </a:endParaRPr>
          </a:p>
          <a:p>
            <a:r>
              <a:rPr lang="en-US" sz="2800" dirty="0"/>
              <a:t>You will receive a Summary Sheet which should be mailed from LMS on </a:t>
            </a:r>
            <a:r>
              <a:rPr lang="en-US" sz="2800" b="1" dirty="0" smtClean="0">
                <a:solidFill>
                  <a:srgbClr val="FFC000"/>
                </a:solidFill>
              </a:rPr>
              <a:t>May 21</a:t>
            </a:r>
            <a:r>
              <a:rPr lang="en-US" sz="2800" dirty="0" smtClean="0"/>
              <a:t>.  </a:t>
            </a:r>
            <a:r>
              <a:rPr lang="en-US" sz="2800" dirty="0"/>
              <a:t>It will provide the details illustrated on the </a:t>
            </a:r>
            <a:r>
              <a:rPr lang="en-US" sz="2800" dirty="0" smtClean="0"/>
              <a:t>next two slides.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5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381000" y="1066800"/>
            <a:ext cx="8477250" cy="5562600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6096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itchFamily="18" charset="0"/>
                <a:ea typeface="+mj-ea"/>
                <a:cs typeface="+mj-cs"/>
              </a:rPr>
              <a:t>Data Summary Sheet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itchFamily="18" charset="0"/>
              <a:ea typeface="+mj-ea"/>
              <a:cs typeface="+mj-cs"/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304800" y="990600"/>
            <a:ext cx="8705850" cy="5791200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T Symbol" pitchFamily="82" charset="2"/>
              </a:rPr>
              <a:t>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Montgomery Township Schools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  <a:sym typeface="MT Symbol" pitchFamily="82" charset="2"/>
              </a:rPr>
              <a:t>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Math Placement Data Sheet</a:t>
            </a: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kern="0" dirty="0" smtClean="0">
                <a:solidFill>
                  <a:srgbClr val="000000"/>
                </a:solidFill>
                <a:latin typeface="Baskerville Old Face" pitchFamily="18" charset="0"/>
              </a:rPr>
              <a:t>Seventh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Grade Math Placement for 2015-2016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kern="0" dirty="0" smtClean="0">
                <a:solidFill>
                  <a:srgbClr val="000000"/>
                </a:solidFill>
                <a:latin typeface="Baskerville Old Face" pitchFamily="18" charset="0"/>
              </a:rPr>
              <a:t>May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2015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Student’s Name: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Cumulative Assessment 		= 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(25% of Summary Score)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en-US" kern="0" dirty="0" smtClean="0">
                <a:solidFill>
                  <a:srgbClr val="000000"/>
                </a:solidFill>
                <a:latin typeface="Baskerville Old Face" pitchFamily="18" charset="0"/>
              </a:rPr>
              <a:t>      (Math 6)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MAP Assessment			=   	(25% of Summary Score)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(Out of 285 points)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Grade Six Test Average		= 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(45% of Summary Score)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(Test Average of 4 marking periods)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Work Habits/Study Skills Assessment 	=    	(5% of Summary Score)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			=    	(out of 100 points)</a:t>
            </a:r>
            <a:endParaRPr kumimoji="0" lang="en-US" sz="1800" b="1" i="1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Math Placement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	=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Placement Cutoffs: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Pre-Algebra 7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: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Scores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from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0 – 82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Algebra I Part 1: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 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Scores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from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83 - 100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381000" y="1066800"/>
            <a:ext cx="8477250" cy="5562600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6096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itchFamily="18" charset="0"/>
                <a:ea typeface="+mj-ea"/>
                <a:cs typeface="+mj-cs"/>
              </a:rPr>
              <a:t>Data Summary Sheet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itchFamily="18" charset="0"/>
              <a:ea typeface="+mj-ea"/>
              <a:cs typeface="+mj-cs"/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266700" y="1003852"/>
            <a:ext cx="8705850" cy="5791200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T Symbol" pitchFamily="82" charset="2"/>
              </a:rPr>
              <a:t>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Montgomery Township Schools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  <a:sym typeface="MT Symbol" pitchFamily="82" charset="2"/>
              </a:rPr>
              <a:t>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Math Placement Data Sheet</a:t>
            </a: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kern="0" dirty="0" smtClean="0">
                <a:solidFill>
                  <a:srgbClr val="000000"/>
                </a:solidFill>
                <a:latin typeface="Baskerville Old Face" pitchFamily="18" charset="0"/>
              </a:rPr>
              <a:t>Seventh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Grade Math Placement for 2015-2016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kern="0" dirty="0" smtClean="0">
                <a:solidFill>
                  <a:srgbClr val="000000"/>
                </a:solidFill>
                <a:latin typeface="Baskerville Old Face" pitchFamily="18" charset="0"/>
              </a:rPr>
              <a:t>May 2015</a:t>
            </a: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Student’s Name: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Cumulative Assessment 		= 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(20% of Summary Score)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en-US" kern="0" dirty="0" smtClean="0">
                <a:solidFill>
                  <a:srgbClr val="000000"/>
                </a:solidFill>
                <a:latin typeface="Baskerville Old Face" pitchFamily="18" charset="0"/>
              </a:rPr>
              <a:t>     (Pre-Algebra 6)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Iowa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 Algebra Aptitude Test		=	(20% of Summary Score)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MAP Assessment			=   	(20% of Summary Score)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(Out of 285 points)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Grade Six Test Average		=  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(35% of Summary Score)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(Test Average of 4 marking periods)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Work Habits/Study Skills Assessment 	=    	(5% of Summary Score)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			=    	(out of 100 points)</a:t>
            </a:r>
            <a:endParaRPr kumimoji="0" lang="en-US" sz="1800" b="1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Math Placement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		=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Placement Cutoffs: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Algebra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 I Part 1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: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Scores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from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0 – 86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Algebra I Honors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: 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Summary Scores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from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skerville Old Face" pitchFamily="18" charset="0"/>
              </a:rPr>
              <a:t>87 - 100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i="1" dirty="0" smtClean="0">
                <a:latin typeface="Baskerville Old Face" pitchFamily="18" charset="0"/>
              </a:rPr>
              <a:t>Waiver Option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22438"/>
            <a:ext cx="8229600" cy="4525962"/>
          </a:xfrm>
        </p:spPr>
        <p:txBody>
          <a:bodyPr/>
          <a:lstStyle/>
          <a:p>
            <a:pPr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 student’s performance 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summary score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and 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placement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will be included in the </a:t>
            </a:r>
            <a:r>
              <a:rPr lang="en-US" sz="2600" b="1" dirty="0" smtClean="0">
                <a:solidFill>
                  <a:srgbClr val="FFFF00"/>
                </a:solidFill>
                <a:latin typeface="Baskerville Old Face" pitchFamily="18" charset="0"/>
              </a:rPr>
              <a:t>May 21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mailing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.</a:t>
            </a:r>
          </a:p>
          <a:p>
            <a:pPr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Parents and students can consider the 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waiver option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if and only if a student’s  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summary score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is within 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3 points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of the score needed for the requested placement.</a:t>
            </a:r>
          </a:p>
          <a:p>
            <a:pPr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Waivers must be submitted to the 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UMS main office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no later than  </a:t>
            </a: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June 5, 2015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.</a:t>
            </a:r>
          </a:p>
          <a:p>
            <a:pPr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There will be </a:t>
            </a:r>
            <a:r>
              <a:rPr lang="en-US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no proficiency testing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over the summer.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Math Sequences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3600" i="1" dirty="0" smtClean="0">
                <a:solidFill>
                  <a:srgbClr val="FFC000"/>
                </a:solidFill>
              </a:rPr>
              <a:t>What are the </a:t>
            </a:r>
            <a:r>
              <a:rPr lang="en-US" sz="3600" i="1" u="sng" dirty="0" smtClean="0">
                <a:solidFill>
                  <a:srgbClr val="FFC000"/>
                </a:solidFill>
              </a:rPr>
              <a:t>common</a:t>
            </a:r>
            <a:r>
              <a:rPr lang="en-US" sz="3600" i="1" dirty="0" smtClean="0">
                <a:solidFill>
                  <a:srgbClr val="FFC000"/>
                </a:solidFill>
              </a:rPr>
              <a:t> math sequences?</a:t>
            </a:r>
          </a:p>
          <a:p>
            <a:r>
              <a:rPr lang="en-US" sz="2800" dirty="0"/>
              <a:t>The next slide illustrates the </a:t>
            </a:r>
            <a:r>
              <a:rPr lang="en-US" sz="2800" u="sng" dirty="0"/>
              <a:t>common</a:t>
            </a:r>
            <a:r>
              <a:rPr lang="en-US" sz="2800" dirty="0"/>
              <a:t> math sequences.  Students can also accelerate, once they enter the High School, if they choose.  There are several opportunities for this once a student enters High School.  More information on these opportunities (Option II) can be found in the HS Program of Studies available on the HS website.</a:t>
            </a:r>
          </a:p>
          <a:p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28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86870" y="228600"/>
            <a:ext cx="12954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38200"/>
            <a:ext cx="1752600" cy="38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9250"/>
            <a:ext cx="8991600" cy="624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9351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Pre-Algebra 7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/>
          <a:lstStyle/>
          <a:p>
            <a:r>
              <a:rPr lang="en-US" sz="2400" dirty="0" smtClean="0"/>
              <a:t>A course aligned with the Common Core Standards that emphasizes problem-solving and critical thinking while developing necessary concepts for the further study of algebra in a high school level course.</a:t>
            </a:r>
          </a:p>
          <a:p>
            <a:r>
              <a:rPr lang="en-US" sz="2400" dirty="0" smtClean="0"/>
              <a:t>Emphasis is placed upon the development and understanding of pre-algebraic and algebraic skills and their use in application and problem solving.</a:t>
            </a:r>
          </a:p>
          <a:p>
            <a:r>
              <a:rPr lang="en-US" sz="2400" dirty="0" smtClean="0"/>
              <a:t>Course topic sections include operations with integers, and rational numbers, factors, exponents, algebraic expressions, solving one and multi-step equations and inequalities, ratio, proportions, percents, probability, and geometry.  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24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Algebra I Part 1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/>
          <a:lstStyle/>
          <a:p>
            <a:r>
              <a:rPr lang="en-US" sz="2400" dirty="0" smtClean="0"/>
              <a:t>A full-year course that develops the first half of the study of high school Algebra I.  Students develop skills in problem solving and critical thinking through real-world and mathematical problems. </a:t>
            </a:r>
          </a:p>
          <a:p>
            <a:r>
              <a:rPr lang="en-US" sz="2400" dirty="0" smtClean="0"/>
              <a:t>Course topic sections include writing,  simplifying, and evaluating algebraic expressions.  Modeling, writing, and solving algebraic equations and functions.  Graphing and representing linear equations in a variety of forms.  Creating, analyzing, and making linear predictions with scatter plots is developed. Additional Common Core topics are also taught (Geometry, Statistics)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713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Algebra I Honors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/>
          <a:lstStyle/>
          <a:p>
            <a:r>
              <a:rPr lang="en-US" sz="2400" dirty="0" smtClean="0"/>
              <a:t>A full year rigorous honors course that develops all the concepts and skills of high school Algebra I.  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Topics include: expressions, polynomials, radicals, exponents, linear and non-linear functions, quadratic equations, systems of equations and inequalities, probability and data analysis.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9616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Placement Timeline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610600" cy="4525963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600" b="1" dirty="0">
                <a:solidFill>
                  <a:srgbClr val="FFC000"/>
                </a:solidFill>
                <a:latin typeface="Baskerville Old Face" pitchFamily="18" charset="0"/>
              </a:rPr>
              <a:t>March 30</a:t>
            </a:r>
            <a:r>
              <a:rPr lang="en-US" sz="2600" b="1" baseline="30000" dirty="0">
                <a:solidFill>
                  <a:srgbClr val="FFC000"/>
                </a:solidFill>
                <a:latin typeface="Baskerville Old Face" pitchFamily="18" charset="0"/>
              </a:rPr>
              <a:t>th</a:t>
            </a:r>
            <a:r>
              <a:rPr lang="en-US" sz="2600" b="1" dirty="0">
                <a:solidFill>
                  <a:srgbClr val="FFC000"/>
                </a:solidFill>
                <a:latin typeface="Baskerville Old Face" pitchFamily="18" charset="0"/>
              </a:rPr>
              <a:t> , 31</a:t>
            </a:r>
            <a:r>
              <a:rPr lang="en-US" sz="2600" b="1" baseline="30000" dirty="0">
                <a:solidFill>
                  <a:srgbClr val="FFC000"/>
                </a:solidFill>
                <a:latin typeface="Baskerville Old Face" pitchFamily="18" charset="0"/>
              </a:rPr>
              <a:t>st</a:t>
            </a:r>
            <a:r>
              <a:rPr lang="en-US" sz="2600" b="1" dirty="0">
                <a:solidFill>
                  <a:srgbClr val="FFC000"/>
                </a:solidFill>
                <a:latin typeface="Baskerville Old Face" pitchFamily="18" charset="0"/>
              </a:rPr>
              <a:t>   </a:t>
            </a:r>
            <a:r>
              <a:rPr lang="en-US" sz="2600" dirty="0">
                <a:solidFill>
                  <a:srgbClr val="FFFFFF"/>
                </a:solidFill>
                <a:latin typeface="Baskerville Old Face" pitchFamily="18" charset="0"/>
              </a:rPr>
              <a:t>- Cumulative Assessment (Grade 6) </a:t>
            </a:r>
            <a:endParaRPr lang="en-US" sz="2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April  20 &amp; 21</a:t>
            </a:r>
            <a:r>
              <a:rPr lang="en-US" sz="2600" dirty="0" smtClean="0">
                <a:solidFill>
                  <a:srgbClr val="FF0000"/>
                </a:solidFill>
                <a:latin typeface="Baskerville Old Face" pitchFamily="18" charset="0"/>
              </a:rPr>
              <a:t>   </a:t>
            </a:r>
            <a:r>
              <a:rPr lang="en-US" sz="2600" dirty="0" smtClean="0">
                <a:latin typeface="Baskerville Old Face" pitchFamily="18" charset="0"/>
              </a:rPr>
              <a:t>-</a:t>
            </a:r>
            <a:r>
              <a:rPr lang="en-US" sz="2600" dirty="0" smtClean="0">
                <a:solidFill>
                  <a:srgbClr val="FFFFFF"/>
                </a:solidFill>
                <a:latin typeface="Baskerville Old Face" pitchFamily="18" charset="0"/>
              </a:rPr>
              <a:t>MAP Math Testing </a:t>
            </a:r>
          </a:p>
          <a:p>
            <a:pPr eaLnBrk="1" hangingPunct="1">
              <a:lnSpc>
                <a:spcPct val="150000"/>
              </a:lnSpc>
            </a:pP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April 30</a:t>
            </a:r>
            <a:r>
              <a:rPr lang="en-US" sz="2600" b="1" baseline="30000" dirty="0" smtClean="0">
                <a:solidFill>
                  <a:srgbClr val="FFC000"/>
                </a:solidFill>
                <a:latin typeface="Baskerville Old Face" pitchFamily="18" charset="0"/>
              </a:rPr>
              <a:t>th</a:t>
            </a: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   (5/1 Makeups) </a:t>
            </a:r>
            <a:r>
              <a:rPr lang="en-US" sz="2600" dirty="0" smtClean="0">
                <a:solidFill>
                  <a:srgbClr val="FFFFFF"/>
                </a:solidFill>
                <a:latin typeface="Baskerville Old Face" pitchFamily="18" charset="0"/>
              </a:rPr>
              <a:t>– IOWA Algebra Aptitude Test </a:t>
            </a:r>
            <a:endParaRPr lang="en-US" sz="2600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May 21</a:t>
            </a:r>
            <a:r>
              <a:rPr lang="en-US" sz="2600" dirty="0" smtClean="0">
                <a:solidFill>
                  <a:srgbClr val="FFC000"/>
                </a:solidFill>
                <a:latin typeface="Baskerville Old Face" pitchFamily="18" charset="0"/>
              </a:rPr>
              <a:t> </a:t>
            </a:r>
            <a:r>
              <a:rPr lang="en-US" sz="2600" dirty="0" smtClean="0">
                <a:latin typeface="Baskerville Old Face" pitchFamily="18" charset="0"/>
              </a:rPr>
              <a:t>– Placement information mailed from LMS</a:t>
            </a:r>
          </a:p>
          <a:p>
            <a:pPr eaLnBrk="1" hangingPunct="1">
              <a:lnSpc>
                <a:spcPct val="150000"/>
              </a:lnSpc>
            </a:pP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June 5</a:t>
            </a:r>
            <a:r>
              <a:rPr lang="en-US" sz="2600" b="1" baseline="30000" dirty="0" smtClean="0">
                <a:solidFill>
                  <a:srgbClr val="FFC000"/>
                </a:solidFill>
                <a:latin typeface="Baskerville Old Face" pitchFamily="18" charset="0"/>
              </a:rPr>
              <a:t>th</a:t>
            </a:r>
            <a:r>
              <a:rPr lang="en-US" sz="2600" b="1" dirty="0" smtClean="0">
                <a:solidFill>
                  <a:srgbClr val="FFC000"/>
                </a:solidFill>
                <a:latin typeface="Baskerville Old Face" pitchFamily="18" charset="0"/>
              </a:rPr>
              <a:t>    </a:t>
            </a:r>
            <a:r>
              <a:rPr lang="en-US" sz="2600" dirty="0" smtClean="0">
                <a:latin typeface="Baskerville Old Face" pitchFamily="18" charset="0"/>
              </a:rPr>
              <a:t>– Waiver form deadline to be submitted to UMS main office</a:t>
            </a:r>
          </a:p>
          <a:p>
            <a:pPr lvl="0" eaLnBrk="1" hangingPunct="1">
              <a:lnSpc>
                <a:spcPct val="150000"/>
              </a:lnSpc>
            </a:pPr>
            <a:r>
              <a:rPr lang="en-US" sz="2600" dirty="0">
                <a:solidFill>
                  <a:srgbClr val="FFFFFF"/>
                </a:solidFill>
                <a:latin typeface="Baskerville Old Face" pitchFamily="18" charset="0"/>
              </a:rPr>
              <a:t>Summer</a:t>
            </a:r>
            <a:r>
              <a:rPr lang="en-US" sz="2600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600" dirty="0">
                <a:solidFill>
                  <a:srgbClr val="FFFFFF"/>
                </a:solidFill>
                <a:latin typeface="Baskerville Old Face" pitchFamily="18" charset="0"/>
              </a:rPr>
              <a:t>– New student testing (dates to be </a:t>
            </a:r>
            <a:r>
              <a:rPr lang="en-US" sz="2600" dirty="0" smtClean="0">
                <a:solidFill>
                  <a:srgbClr val="FFFFFF"/>
                </a:solidFill>
                <a:latin typeface="Baskerville Old Face" pitchFamily="18" charset="0"/>
              </a:rPr>
              <a:t>posted)</a:t>
            </a:r>
          </a:p>
        </p:txBody>
      </p:sp>
      <p:pic>
        <p:nvPicPr>
          <p:cNvPr id="12292" name="Picture 7" descr="MCj021204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381000"/>
            <a:ext cx="1093788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Your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0292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Dr. Christopher Herte</a:t>
            </a:r>
          </a:p>
          <a:p>
            <a:r>
              <a:rPr lang="en-US" i="1" dirty="0" smtClean="0"/>
              <a:t>Mathematics/Science Supervisor 5-8</a:t>
            </a:r>
          </a:p>
          <a:p>
            <a:r>
              <a:rPr lang="en-US" dirty="0" smtClean="0">
                <a:hlinkClick r:id="rId2"/>
              </a:rPr>
              <a:t>cherte@mtsd.us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question-mar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1600200"/>
            <a:ext cx="2438400" cy="3348736"/>
          </a:xfrm>
          <a:prstGeom prst="rect">
            <a:avLst/>
          </a:prstGeom>
        </p:spPr>
      </p:pic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January 22, 2015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2200" y="2057400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</a:rPr>
              <a:t>Please remember to return your feedback sheets before leaving this meeting.</a:t>
            </a:r>
          </a:p>
          <a:p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 smtClean="0">
                <a:solidFill>
                  <a:srgbClr val="FFC000"/>
                </a:solidFill>
              </a:rPr>
              <a:t>Thank you so much.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4098" name="Picture 2" descr="http://stupidknews.com/wp-content/uploads/2011/09/smiley-fac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191000"/>
            <a:ext cx="517525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TSD green ppt template">
  <a:themeElements>
    <a:clrScheme name="MTSD green ppt template 13">
      <a:dk1>
        <a:srgbClr val="336699"/>
      </a:dk1>
      <a:lt1>
        <a:srgbClr val="FFFFFF"/>
      </a:lt1>
      <a:dk2>
        <a:srgbClr val="006600"/>
      </a:dk2>
      <a:lt2>
        <a:srgbClr val="E3EBF1"/>
      </a:lt2>
      <a:accent1>
        <a:srgbClr val="003399"/>
      </a:accent1>
      <a:accent2>
        <a:srgbClr val="468A4B"/>
      </a:accent2>
      <a:accent3>
        <a:srgbClr val="AAB8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3">
        <a:dk1>
          <a:srgbClr val="336699"/>
        </a:dk1>
        <a:lt1>
          <a:srgbClr val="FFFFFF"/>
        </a:lt1>
        <a:dk2>
          <a:srgbClr val="0066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B8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MTSD green ppt template">
  <a:themeElements>
    <a:clrScheme name="MTSD green ppt template 13">
      <a:dk1>
        <a:srgbClr val="336699"/>
      </a:dk1>
      <a:lt1>
        <a:srgbClr val="FFFFFF"/>
      </a:lt1>
      <a:dk2>
        <a:srgbClr val="006600"/>
      </a:dk2>
      <a:lt2>
        <a:srgbClr val="E3EBF1"/>
      </a:lt2>
      <a:accent1>
        <a:srgbClr val="003399"/>
      </a:accent1>
      <a:accent2>
        <a:srgbClr val="468A4B"/>
      </a:accent2>
      <a:accent3>
        <a:srgbClr val="AAB8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3">
        <a:dk1>
          <a:srgbClr val="336699"/>
        </a:dk1>
        <a:lt1>
          <a:srgbClr val="FFFFFF"/>
        </a:lt1>
        <a:dk2>
          <a:srgbClr val="0066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B8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MTSD green ppt template">
  <a:themeElements>
    <a:clrScheme name="MTSD green ppt template 13">
      <a:dk1>
        <a:srgbClr val="336699"/>
      </a:dk1>
      <a:lt1>
        <a:srgbClr val="FFFFFF"/>
      </a:lt1>
      <a:dk2>
        <a:srgbClr val="006600"/>
      </a:dk2>
      <a:lt2>
        <a:srgbClr val="E3EBF1"/>
      </a:lt2>
      <a:accent1>
        <a:srgbClr val="003399"/>
      </a:accent1>
      <a:accent2>
        <a:srgbClr val="468A4B"/>
      </a:accent2>
      <a:accent3>
        <a:srgbClr val="AAB8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3">
        <a:dk1>
          <a:srgbClr val="336699"/>
        </a:dk1>
        <a:lt1>
          <a:srgbClr val="FFFFFF"/>
        </a:lt1>
        <a:dk2>
          <a:srgbClr val="0066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B8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MTSD green ppt template">
  <a:themeElements>
    <a:clrScheme name="MTSD green ppt template 13">
      <a:dk1>
        <a:srgbClr val="336699"/>
      </a:dk1>
      <a:lt1>
        <a:srgbClr val="FFFFFF"/>
      </a:lt1>
      <a:dk2>
        <a:srgbClr val="006600"/>
      </a:dk2>
      <a:lt2>
        <a:srgbClr val="E3EBF1"/>
      </a:lt2>
      <a:accent1>
        <a:srgbClr val="003399"/>
      </a:accent1>
      <a:accent2>
        <a:srgbClr val="468A4B"/>
      </a:accent2>
      <a:accent3>
        <a:srgbClr val="AAB8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3">
        <a:dk1>
          <a:srgbClr val="336699"/>
        </a:dk1>
        <a:lt1>
          <a:srgbClr val="FFFFFF"/>
        </a:lt1>
        <a:dk2>
          <a:srgbClr val="0066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B8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MTSD green ppt template">
  <a:themeElements>
    <a:clrScheme name="MTSD green ppt template 13">
      <a:dk1>
        <a:srgbClr val="336699"/>
      </a:dk1>
      <a:lt1>
        <a:srgbClr val="FFFFFF"/>
      </a:lt1>
      <a:dk2>
        <a:srgbClr val="006600"/>
      </a:dk2>
      <a:lt2>
        <a:srgbClr val="E3EBF1"/>
      </a:lt2>
      <a:accent1>
        <a:srgbClr val="003399"/>
      </a:accent1>
      <a:accent2>
        <a:srgbClr val="468A4B"/>
      </a:accent2>
      <a:accent3>
        <a:srgbClr val="AAB8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SD green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SD green ppt template 13">
        <a:dk1>
          <a:srgbClr val="336699"/>
        </a:dk1>
        <a:lt1>
          <a:srgbClr val="FFFFFF"/>
        </a:lt1>
        <a:dk2>
          <a:srgbClr val="0066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B8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2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3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4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5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2564</TotalTime>
  <Words>1113</Words>
  <Application>Microsoft Office PowerPoint</Application>
  <PresentationFormat>On-screen Show (4:3)</PresentationFormat>
  <Paragraphs>167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MTSD green ppt template</vt:lpstr>
      <vt:lpstr>6_MTSD green ppt template</vt:lpstr>
      <vt:lpstr>7_MTSD green ppt template</vt:lpstr>
      <vt:lpstr>3_MTSD green ppt template</vt:lpstr>
      <vt:lpstr>1_MTSD green ppt template</vt:lpstr>
      <vt:lpstr>Placement Process Into 7th Grade Math</vt:lpstr>
      <vt:lpstr>Math Placement</vt:lpstr>
      <vt:lpstr>Placement Criteria for Pre-Algebra 7 &amp; Algebra I Pt. 1</vt:lpstr>
      <vt:lpstr>Placement Criteria  for Algebra I Honors</vt:lpstr>
      <vt:lpstr>PowerPoint Presentation</vt:lpstr>
      <vt:lpstr>PowerPoint Presentation</vt:lpstr>
      <vt:lpstr>PowerPoint Presentation</vt:lpstr>
      <vt:lpstr>PowerPoint Presentation</vt:lpstr>
      <vt:lpstr>Work Habits/Study Skills</vt:lpstr>
      <vt:lpstr>PowerPoint Presentation</vt:lpstr>
      <vt:lpstr>PowerPoint Presentation</vt:lpstr>
      <vt:lpstr>Math Placement</vt:lpstr>
      <vt:lpstr>PowerPoint Presentation</vt:lpstr>
      <vt:lpstr>PowerPoint Presentation</vt:lpstr>
      <vt:lpstr>Waiver Option</vt:lpstr>
      <vt:lpstr>Math Sequences</vt:lpstr>
      <vt:lpstr>PowerPoint Presentation</vt:lpstr>
      <vt:lpstr>Pre-Algebra 7</vt:lpstr>
      <vt:lpstr>Algebra I Part 1</vt:lpstr>
      <vt:lpstr>Algebra I Honors</vt:lpstr>
      <vt:lpstr>Placement Timeline</vt:lpstr>
      <vt:lpstr>Your Questions</vt:lpstr>
    </vt:vector>
  </TitlesOfParts>
  <Company>MTSD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 Parent Presentation 2-16-11</dc:title>
  <dc:creator>Dr. Christopher Herte</dc:creator>
  <cp:lastModifiedBy>boe</cp:lastModifiedBy>
  <cp:revision>279</cp:revision>
  <cp:lastPrinted>2015-01-21T22:50:12Z</cp:lastPrinted>
  <dcterms:created xsi:type="dcterms:W3CDTF">2008-10-10T17:49:06Z</dcterms:created>
  <dcterms:modified xsi:type="dcterms:W3CDTF">2015-02-03T19:08:30Z</dcterms:modified>
</cp:coreProperties>
</file>